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27"/>
  </p:notesMasterIdLst>
  <p:sldIdLst>
    <p:sldId id="256" r:id="rId2"/>
    <p:sldId id="257" r:id="rId3"/>
    <p:sldId id="268" r:id="rId4"/>
    <p:sldId id="278" r:id="rId5"/>
    <p:sldId id="259" r:id="rId6"/>
    <p:sldId id="258" r:id="rId7"/>
    <p:sldId id="270" r:id="rId8"/>
    <p:sldId id="261" r:id="rId9"/>
    <p:sldId id="262" r:id="rId10"/>
    <p:sldId id="263" r:id="rId11"/>
    <p:sldId id="264" r:id="rId12"/>
    <p:sldId id="260" r:id="rId13"/>
    <p:sldId id="265" r:id="rId14"/>
    <p:sldId id="266" r:id="rId15"/>
    <p:sldId id="271" r:id="rId16"/>
    <p:sldId id="272" r:id="rId17"/>
    <p:sldId id="273" r:id="rId18"/>
    <p:sldId id="274" r:id="rId19"/>
    <p:sldId id="279" r:id="rId20"/>
    <p:sldId id="275" r:id="rId21"/>
    <p:sldId id="276" r:id="rId22"/>
    <p:sldId id="280" r:id="rId23"/>
    <p:sldId id="281" r:id="rId24"/>
    <p:sldId id="282" r:id="rId25"/>
    <p:sldId id="277" r:id="rId2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834" y="78"/>
      </p:cViewPr>
      <p:guideLst/>
    </p:cSldViewPr>
  </p:slideViewPr>
  <p:notesTextViewPr>
    <p:cViewPr>
      <p:scale>
        <a:sx n="1" d="1"/>
        <a:sy n="1" d="1"/>
      </p:scale>
      <p:origin x="0" y="0"/>
    </p:cViewPr>
  </p:notesTextViewPr>
  <p:notesViewPr>
    <p:cSldViewPr snapToGrid="0">
      <p:cViewPr varScale="1">
        <p:scale>
          <a:sx n="53" d="100"/>
          <a:sy n="53" d="100"/>
        </p:scale>
        <p:origin x="284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11A738-E7E6-45B4-97AE-515716198092}" type="datetimeFigureOut">
              <a:rPr lang="tr-TR" smtClean="0"/>
              <a:t>12.5.2023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C6EF6A-5576-4D01-9A15-DDD21103E449}" type="slidenum">
              <a:rPr lang="tr-TR" smtClean="0"/>
              <a:t>‹#›</a:t>
            </a:fld>
            <a:endParaRPr lang="tr-TR"/>
          </a:p>
        </p:txBody>
      </p:sp>
    </p:spTree>
    <p:extLst>
      <p:ext uri="{BB962C8B-B14F-4D97-AF65-F5344CB8AC3E}">
        <p14:creationId xmlns:p14="http://schemas.microsoft.com/office/powerpoint/2010/main" val="190047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3C6EF6A-5576-4D01-9A15-DDD21103E449}" type="slidenum">
              <a:rPr lang="tr-TR" smtClean="0"/>
              <a:t>1</a:t>
            </a:fld>
            <a:endParaRPr lang="tr-TR"/>
          </a:p>
        </p:txBody>
      </p:sp>
    </p:spTree>
    <p:extLst>
      <p:ext uri="{BB962C8B-B14F-4D97-AF65-F5344CB8AC3E}">
        <p14:creationId xmlns:p14="http://schemas.microsoft.com/office/powerpoint/2010/main" val="4186765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3C6EF6A-5576-4D01-9A15-DDD21103E449}" type="slidenum">
              <a:rPr lang="tr-TR" smtClean="0"/>
              <a:t>8</a:t>
            </a:fld>
            <a:endParaRPr lang="tr-TR"/>
          </a:p>
        </p:txBody>
      </p:sp>
    </p:spTree>
    <p:extLst>
      <p:ext uri="{BB962C8B-B14F-4D97-AF65-F5344CB8AC3E}">
        <p14:creationId xmlns:p14="http://schemas.microsoft.com/office/powerpoint/2010/main" val="1573925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3C6EF6A-5576-4D01-9A15-DDD21103E449}" type="slidenum">
              <a:rPr lang="tr-TR" smtClean="0"/>
              <a:t>18</a:t>
            </a:fld>
            <a:endParaRPr lang="tr-TR"/>
          </a:p>
        </p:txBody>
      </p:sp>
    </p:spTree>
    <p:extLst>
      <p:ext uri="{BB962C8B-B14F-4D97-AF65-F5344CB8AC3E}">
        <p14:creationId xmlns:p14="http://schemas.microsoft.com/office/powerpoint/2010/main" val="2221981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3C6EF6A-5576-4D01-9A15-DDD21103E449}" type="slidenum">
              <a:rPr lang="tr-TR" smtClean="0"/>
              <a:t>19</a:t>
            </a:fld>
            <a:endParaRPr lang="tr-TR"/>
          </a:p>
        </p:txBody>
      </p:sp>
    </p:spTree>
    <p:extLst>
      <p:ext uri="{BB962C8B-B14F-4D97-AF65-F5344CB8AC3E}">
        <p14:creationId xmlns:p14="http://schemas.microsoft.com/office/powerpoint/2010/main" val="2458346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284F27D3-37BD-41CB-8352-DAB4162F4ADC}" type="datetimeFigureOut">
              <a:rPr lang="tr-TR" smtClean="0"/>
              <a:t>12.5.2023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AE728E0-C8A9-491A-8B19-86DF4BB162BC}" type="slidenum">
              <a:rPr lang="tr-TR" smtClean="0"/>
              <a:t>‹#›</a:t>
            </a:fld>
            <a:endParaRPr lang="tr-TR"/>
          </a:p>
        </p:txBody>
      </p:sp>
    </p:spTree>
    <p:extLst>
      <p:ext uri="{BB962C8B-B14F-4D97-AF65-F5344CB8AC3E}">
        <p14:creationId xmlns:p14="http://schemas.microsoft.com/office/powerpoint/2010/main" val="3715918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84F27D3-37BD-41CB-8352-DAB4162F4ADC}" type="datetimeFigureOut">
              <a:rPr lang="tr-TR" smtClean="0"/>
              <a:t>12.5.2023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AE728E0-C8A9-491A-8B19-86DF4BB162BC}" type="slidenum">
              <a:rPr lang="tr-TR" smtClean="0"/>
              <a:t>‹#›</a:t>
            </a:fld>
            <a:endParaRPr lang="tr-TR"/>
          </a:p>
        </p:txBody>
      </p:sp>
    </p:spTree>
    <p:extLst>
      <p:ext uri="{BB962C8B-B14F-4D97-AF65-F5344CB8AC3E}">
        <p14:creationId xmlns:p14="http://schemas.microsoft.com/office/powerpoint/2010/main" val="3923715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84F27D3-37BD-41CB-8352-DAB4162F4ADC}" type="datetimeFigureOut">
              <a:rPr lang="tr-TR" smtClean="0"/>
              <a:t>12.5.2023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AE728E0-C8A9-491A-8B19-86DF4BB162BC}" type="slidenum">
              <a:rPr lang="tr-TR" smtClean="0"/>
              <a:t>‹#›</a:t>
            </a:fld>
            <a:endParaRPr lang="tr-TR"/>
          </a:p>
        </p:txBody>
      </p:sp>
    </p:spTree>
    <p:extLst>
      <p:ext uri="{BB962C8B-B14F-4D97-AF65-F5344CB8AC3E}">
        <p14:creationId xmlns:p14="http://schemas.microsoft.com/office/powerpoint/2010/main" val="65476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84F27D3-37BD-41CB-8352-DAB4162F4ADC}" type="datetimeFigureOut">
              <a:rPr lang="tr-TR" smtClean="0"/>
              <a:t>12.5.2023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AE728E0-C8A9-491A-8B19-86DF4BB162BC}" type="slidenum">
              <a:rPr lang="tr-TR" smtClean="0"/>
              <a:t>‹#›</a:t>
            </a:fld>
            <a:endParaRPr lang="tr-TR"/>
          </a:p>
        </p:txBody>
      </p:sp>
    </p:spTree>
    <p:extLst>
      <p:ext uri="{BB962C8B-B14F-4D97-AF65-F5344CB8AC3E}">
        <p14:creationId xmlns:p14="http://schemas.microsoft.com/office/powerpoint/2010/main" val="3630550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284F27D3-37BD-41CB-8352-DAB4162F4ADC}" type="datetimeFigureOut">
              <a:rPr lang="tr-TR" smtClean="0"/>
              <a:t>12.5.2023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AE728E0-C8A9-491A-8B19-86DF4BB162BC}" type="slidenum">
              <a:rPr lang="tr-TR" smtClean="0"/>
              <a:t>‹#›</a:t>
            </a:fld>
            <a:endParaRPr lang="tr-TR"/>
          </a:p>
        </p:txBody>
      </p:sp>
    </p:spTree>
    <p:extLst>
      <p:ext uri="{BB962C8B-B14F-4D97-AF65-F5344CB8AC3E}">
        <p14:creationId xmlns:p14="http://schemas.microsoft.com/office/powerpoint/2010/main" val="20606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84F27D3-37BD-41CB-8352-DAB4162F4ADC}" type="datetimeFigureOut">
              <a:rPr lang="tr-TR" smtClean="0"/>
              <a:t>12.5.2023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AE728E0-C8A9-491A-8B19-86DF4BB162BC}" type="slidenum">
              <a:rPr lang="tr-TR" smtClean="0"/>
              <a:t>‹#›</a:t>
            </a:fld>
            <a:endParaRPr lang="tr-TR"/>
          </a:p>
        </p:txBody>
      </p:sp>
    </p:spTree>
    <p:extLst>
      <p:ext uri="{BB962C8B-B14F-4D97-AF65-F5344CB8AC3E}">
        <p14:creationId xmlns:p14="http://schemas.microsoft.com/office/powerpoint/2010/main" val="3684064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84F27D3-37BD-41CB-8352-DAB4162F4ADC}" type="datetimeFigureOut">
              <a:rPr lang="tr-TR" smtClean="0"/>
              <a:t>12.5.2023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AE728E0-C8A9-491A-8B19-86DF4BB162BC}" type="slidenum">
              <a:rPr lang="tr-TR" smtClean="0"/>
              <a:t>‹#›</a:t>
            </a:fld>
            <a:endParaRPr lang="tr-TR"/>
          </a:p>
        </p:txBody>
      </p:sp>
    </p:spTree>
    <p:extLst>
      <p:ext uri="{BB962C8B-B14F-4D97-AF65-F5344CB8AC3E}">
        <p14:creationId xmlns:p14="http://schemas.microsoft.com/office/powerpoint/2010/main" val="1540245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284F27D3-37BD-41CB-8352-DAB4162F4ADC}" type="datetimeFigureOut">
              <a:rPr lang="tr-TR" smtClean="0"/>
              <a:t>12.5.2023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AE728E0-C8A9-491A-8B19-86DF4BB162BC}" type="slidenum">
              <a:rPr lang="tr-TR" smtClean="0"/>
              <a:t>‹#›</a:t>
            </a:fld>
            <a:endParaRPr lang="tr-TR"/>
          </a:p>
        </p:txBody>
      </p:sp>
    </p:spTree>
    <p:extLst>
      <p:ext uri="{BB962C8B-B14F-4D97-AF65-F5344CB8AC3E}">
        <p14:creationId xmlns:p14="http://schemas.microsoft.com/office/powerpoint/2010/main" val="103143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84F27D3-37BD-41CB-8352-DAB4162F4ADC}" type="datetimeFigureOut">
              <a:rPr lang="tr-TR" smtClean="0"/>
              <a:t>12.5.2023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AE728E0-C8A9-491A-8B19-86DF4BB162BC}" type="slidenum">
              <a:rPr lang="tr-TR" smtClean="0"/>
              <a:t>‹#›</a:t>
            </a:fld>
            <a:endParaRPr lang="tr-TR"/>
          </a:p>
        </p:txBody>
      </p:sp>
    </p:spTree>
    <p:extLst>
      <p:ext uri="{BB962C8B-B14F-4D97-AF65-F5344CB8AC3E}">
        <p14:creationId xmlns:p14="http://schemas.microsoft.com/office/powerpoint/2010/main" val="3370727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284F27D3-37BD-41CB-8352-DAB4162F4ADC}" type="datetimeFigureOut">
              <a:rPr lang="tr-TR" smtClean="0"/>
              <a:t>12.5.2023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AE728E0-C8A9-491A-8B19-86DF4BB162BC}" type="slidenum">
              <a:rPr lang="tr-TR" smtClean="0"/>
              <a:t>‹#›</a:t>
            </a:fld>
            <a:endParaRPr lang="tr-TR"/>
          </a:p>
        </p:txBody>
      </p:sp>
    </p:spTree>
    <p:extLst>
      <p:ext uri="{BB962C8B-B14F-4D97-AF65-F5344CB8AC3E}">
        <p14:creationId xmlns:p14="http://schemas.microsoft.com/office/powerpoint/2010/main" val="3087332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284F27D3-37BD-41CB-8352-DAB4162F4ADC}" type="datetimeFigureOut">
              <a:rPr lang="tr-TR" smtClean="0"/>
              <a:t>12.5.2023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AE728E0-C8A9-491A-8B19-86DF4BB162BC}" type="slidenum">
              <a:rPr lang="tr-TR" smtClean="0"/>
              <a:t>‹#›</a:t>
            </a:fld>
            <a:endParaRPr lang="tr-TR"/>
          </a:p>
        </p:txBody>
      </p:sp>
    </p:spTree>
    <p:extLst>
      <p:ext uri="{BB962C8B-B14F-4D97-AF65-F5344CB8AC3E}">
        <p14:creationId xmlns:p14="http://schemas.microsoft.com/office/powerpoint/2010/main" val="728044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4F27D3-37BD-41CB-8352-DAB4162F4ADC}" type="datetimeFigureOut">
              <a:rPr lang="tr-TR" smtClean="0"/>
              <a:t>12.5.2023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E728E0-C8A9-491A-8B19-86DF4BB162BC}" type="slidenum">
              <a:rPr lang="tr-TR" smtClean="0"/>
              <a:t>‹#›</a:t>
            </a:fld>
            <a:endParaRPr lang="tr-TR"/>
          </a:p>
        </p:txBody>
      </p:sp>
    </p:spTree>
    <p:extLst>
      <p:ext uri="{BB962C8B-B14F-4D97-AF65-F5344CB8AC3E}">
        <p14:creationId xmlns:p14="http://schemas.microsoft.com/office/powerpoint/2010/main" val="158380698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59528" y="2555156"/>
            <a:ext cx="9144000" cy="1456405"/>
          </a:xfrm>
        </p:spPr>
        <p:txBody>
          <a:bodyPr>
            <a:normAutofit fontScale="90000"/>
          </a:bodyPr>
          <a:lstStyle/>
          <a:p>
            <a:r>
              <a:rPr lang="tr-TR" sz="4000" dirty="0" smtClean="0"/>
              <a:t/>
            </a:r>
            <a:br>
              <a:rPr lang="tr-TR" sz="4000" dirty="0" smtClean="0"/>
            </a:br>
            <a:r>
              <a:rPr lang="tr-TR" sz="4000" b="1" dirty="0" smtClean="0">
                <a:solidFill>
                  <a:srgbClr val="FF0000"/>
                </a:solidFill>
              </a:rPr>
              <a:t>ÇOCUKLUKTA BAĞLANMA STİLLERİ ve BAĞLANMA SORUNLARI</a:t>
            </a:r>
            <a:endParaRPr lang="tr-TR" sz="4000" b="1" dirty="0">
              <a:solidFill>
                <a:srgbClr val="FF0000"/>
              </a:solidFill>
            </a:endParaRPr>
          </a:p>
        </p:txBody>
      </p:sp>
      <p:sp>
        <p:nvSpPr>
          <p:cNvPr id="3" name="Alt Başlık 2"/>
          <p:cNvSpPr>
            <a:spLocks noGrp="1"/>
          </p:cNvSpPr>
          <p:nvPr>
            <p:ph type="subTitle" idx="1"/>
          </p:nvPr>
        </p:nvSpPr>
        <p:spPr>
          <a:xfrm>
            <a:off x="1524000" y="3602038"/>
            <a:ext cx="9144000" cy="2757198"/>
          </a:xfrm>
        </p:spPr>
        <p:txBody>
          <a:bodyPr/>
          <a:lstStyle/>
          <a:p>
            <a:endParaRPr lang="tr-TR" dirty="0" smtClean="0"/>
          </a:p>
          <a:p>
            <a:endParaRPr lang="tr-TR" dirty="0" smtClean="0">
              <a:solidFill>
                <a:schemeClr val="accent1">
                  <a:lumMod val="50000"/>
                </a:schemeClr>
              </a:solidFill>
            </a:endParaRPr>
          </a:p>
          <a:p>
            <a:r>
              <a:rPr lang="tr-TR" dirty="0" smtClean="0">
                <a:solidFill>
                  <a:schemeClr val="accent1">
                    <a:lumMod val="50000"/>
                  </a:schemeClr>
                </a:solidFill>
              </a:rPr>
              <a:t>Seyhan Rehberlik ve Araştırma Merkezi</a:t>
            </a:r>
          </a:p>
          <a:p>
            <a:r>
              <a:rPr lang="tr-TR" dirty="0" smtClean="0">
                <a:solidFill>
                  <a:schemeClr val="accent1">
                    <a:lumMod val="50000"/>
                  </a:schemeClr>
                </a:solidFill>
              </a:rPr>
              <a:t>PDR Bölümü</a:t>
            </a:r>
          </a:p>
          <a:p>
            <a:endParaRPr lang="tr-TR" dirty="0"/>
          </a:p>
        </p:txBody>
      </p:sp>
      <p:pic>
        <p:nvPicPr>
          <p:cNvPr id="4" name="Resim 3"/>
          <p:cNvPicPr>
            <a:picLocks noChangeAspect="1"/>
          </p:cNvPicPr>
          <p:nvPr/>
        </p:nvPicPr>
        <p:blipFill>
          <a:blip r:embed="rId3"/>
          <a:stretch>
            <a:fillRect/>
          </a:stretch>
        </p:blipFill>
        <p:spPr>
          <a:xfrm>
            <a:off x="9119095" y="232380"/>
            <a:ext cx="2761727" cy="2353260"/>
          </a:xfrm>
          <a:prstGeom prst="rect">
            <a:avLst/>
          </a:prstGeom>
        </p:spPr>
      </p:pic>
      <p:pic>
        <p:nvPicPr>
          <p:cNvPr id="5" name="Resim 4"/>
          <p:cNvPicPr>
            <a:picLocks noChangeAspect="1"/>
          </p:cNvPicPr>
          <p:nvPr/>
        </p:nvPicPr>
        <p:blipFill>
          <a:blip r:embed="rId4"/>
          <a:stretch>
            <a:fillRect/>
          </a:stretch>
        </p:blipFill>
        <p:spPr>
          <a:xfrm>
            <a:off x="140088" y="201897"/>
            <a:ext cx="2767824" cy="2383743"/>
          </a:xfrm>
          <a:prstGeom prst="rect">
            <a:avLst/>
          </a:prstGeom>
        </p:spPr>
      </p:pic>
    </p:spTree>
    <p:extLst>
      <p:ext uri="{BB962C8B-B14F-4D97-AF65-F5344CB8AC3E}">
        <p14:creationId xmlns:p14="http://schemas.microsoft.com/office/powerpoint/2010/main" val="20562499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err="1" smtClean="0">
                <a:solidFill>
                  <a:srgbClr val="C00000"/>
                </a:solidFill>
              </a:rPr>
              <a:t>Ainsworth</a:t>
            </a:r>
            <a:r>
              <a:rPr lang="tr-TR" dirty="0" smtClean="0">
                <a:solidFill>
                  <a:srgbClr val="C00000"/>
                </a:solidFill>
              </a:rPr>
              <a:t> , bu çalışmalarla ‘</a:t>
            </a:r>
            <a:r>
              <a:rPr lang="tr-TR" b="1" dirty="0" smtClean="0">
                <a:solidFill>
                  <a:schemeClr val="tx2">
                    <a:lumMod val="75000"/>
                  </a:schemeClr>
                </a:solidFill>
              </a:rPr>
              <a:t>’Güven’’ </a:t>
            </a:r>
            <a:r>
              <a:rPr lang="tr-TR" dirty="0" smtClean="0">
                <a:solidFill>
                  <a:srgbClr val="C00000"/>
                </a:solidFill>
              </a:rPr>
              <a:t>kavramı üzerine aşağıdaki sonuçlara ulaşmıştır:</a:t>
            </a:r>
            <a:endParaRPr lang="tr-TR" dirty="0">
              <a:solidFill>
                <a:srgbClr val="C00000"/>
              </a:solidFill>
            </a:endParaRPr>
          </a:p>
        </p:txBody>
      </p:sp>
      <p:sp>
        <p:nvSpPr>
          <p:cNvPr id="3" name="İçerik Yer Tutucusu 2"/>
          <p:cNvSpPr>
            <a:spLocks noGrp="1"/>
          </p:cNvSpPr>
          <p:nvPr>
            <p:ph idx="1"/>
          </p:nvPr>
        </p:nvSpPr>
        <p:spPr/>
        <p:txBody>
          <a:bodyPr>
            <a:normAutofit/>
          </a:bodyPr>
          <a:lstStyle/>
          <a:p>
            <a:pPr algn="just"/>
            <a:r>
              <a:rPr lang="tr-TR" dirty="0" smtClean="0"/>
              <a:t>1- Çocuğun öğrenme isteği, onun etrafındaki dünya hakkında meraklanmasına ve onu keşfetmesine neden olur</a:t>
            </a:r>
          </a:p>
          <a:p>
            <a:pPr algn="just"/>
            <a:r>
              <a:rPr lang="tr-TR" dirty="0" smtClean="0"/>
              <a:t>2- Fakat öğrenme başlı başına bir güvensizliktir; çünkü deneyim kazanmak ,öğrenmek için  bazen anneden uzaklaşmak gerekebilir</a:t>
            </a:r>
          </a:p>
          <a:p>
            <a:pPr algn="just"/>
            <a:r>
              <a:rPr lang="tr-TR" dirty="0" smtClean="0"/>
              <a:t>3- Çocuk dünyayı keşfederken, korkmaya ve rahatsız olaya başladığında, bir aile figürüne dönebiliyorsa, yani ona ulaşabiliyorsa bu çocuğun kendini güvenli hissetmesini sağlayacak ve onu rahatlatacaktır.</a:t>
            </a:r>
          </a:p>
          <a:p>
            <a:pPr algn="just"/>
            <a:r>
              <a:rPr lang="tr-TR" dirty="0" smtClean="0"/>
              <a:t>4- Ebeveynlerin ulaşılabilirliği, çocuğa öğrenme ve keşfetme için güvenli temeli sağlamaktadır.</a:t>
            </a:r>
          </a:p>
        </p:txBody>
      </p:sp>
    </p:spTree>
    <p:extLst>
      <p:ext uri="{BB962C8B-B14F-4D97-AF65-F5344CB8AC3E}">
        <p14:creationId xmlns:p14="http://schemas.microsoft.com/office/powerpoint/2010/main" val="54744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C00000"/>
                </a:solidFill>
              </a:rPr>
              <a:t>Yabancı ortam Tekniği</a:t>
            </a:r>
            <a:endParaRPr lang="tr-TR" dirty="0">
              <a:solidFill>
                <a:srgbClr val="C00000"/>
              </a:solidFill>
            </a:endParaRPr>
          </a:p>
        </p:txBody>
      </p:sp>
      <p:sp>
        <p:nvSpPr>
          <p:cNvPr id="3" name="İçerik Yer Tutucusu 2"/>
          <p:cNvSpPr>
            <a:spLocks noGrp="1"/>
          </p:cNvSpPr>
          <p:nvPr>
            <p:ph idx="1"/>
          </p:nvPr>
        </p:nvSpPr>
        <p:spPr/>
        <p:txBody>
          <a:bodyPr>
            <a:normAutofit/>
          </a:bodyPr>
          <a:lstStyle/>
          <a:p>
            <a:pPr algn="just"/>
            <a:r>
              <a:rPr lang="tr-TR" dirty="0" smtClean="0"/>
              <a:t>Bu tekniğe göre bebekler 20 dakika boyunca bir oyun odasında gözlemlenir. Çocuğun bakıcısı (genellikle annesi) ile bir yabancı(araştırmacının yardımcısı) belirli aralıklarla odaya girip çıkarlar</a:t>
            </a:r>
          </a:p>
          <a:p>
            <a:pPr algn="just"/>
            <a:r>
              <a:rPr lang="tr-TR" dirty="0"/>
              <a:t> </a:t>
            </a:r>
            <a:r>
              <a:rPr lang="tr-TR" dirty="0" smtClean="0"/>
              <a:t>Çocuğun odada yaşadığı durumlara( yabancının varlığı, annenin yokluğu, oyuncaklarla oynama…) verdiği tepkiler videoya kaydedilir.</a:t>
            </a:r>
          </a:p>
          <a:p>
            <a:pPr algn="just"/>
            <a:endParaRPr lang="tr-TR" dirty="0"/>
          </a:p>
          <a:p>
            <a:pPr algn="just"/>
            <a:r>
              <a:rPr lang="tr-TR" dirty="0" smtClean="0"/>
              <a:t>Bu olaylar sırasında çocuğun iki davranışı gözlenir:</a:t>
            </a:r>
          </a:p>
          <a:p>
            <a:pPr algn="just"/>
            <a:r>
              <a:rPr lang="tr-TR" dirty="0" smtClean="0"/>
              <a:t>1- Çocuğun keşif davranışı(yeni oyuncaklarla oynaması vb..)</a:t>
            </a:r>
          </a:p>
          <a:p>
            <a:pPr algn="just"/>
            <a:r>
              <a:rPr lang="tr-TR" dirty="0" smtClean="0"/>
              <a:t>2- Çocuğun , annesinin gidiş dönüşlerine verdiği </a:t>
            </a:r>
            <a:r>
              <a:rPr lang="tr-TR" dirty="0" err="1" smtClean="0"/>
              <a:t>tepklileri</a:t>
            </a:r>
            <a:endParaRPr lang="tr-TR" dirty="0"/>
          </a:p>
        </p:txBody>
      </p:sp>
      <p:pic>
        <p:nvPicPr>
          <p:cNvPr id="5" name="Resim 4"/>
          <p:cNvPicPr>
            <a:picLocks noChangeAspect="1"/>
          </p:cNvPicPr>
          <p:nvPr/>
        </p:nvPicPr>
        <p:blipFill>
          <a:blip r:embed="rId2"/>
          <a:stretch>
            <a:fillRect/>
          </a:stretch>
        </p:blipFill>
        <p:spPr>
          <a:xfrm>
            <a:off x="8067368" y="191729"/>
            <a:ext cx="3069661" cy="1498959"/>
          </a:xfrm>
          <a:prstGeom prst="rect">
            <a:avLst/>
          </a:prstGeom>
        </p:spPr>
      </p:pic>
    </p:spTree>
    <p:extLst>
      <p:ext uri="{BB962C8B-B14F-4D97-AF65-F5344CB8AC3E}">
        <p14:creationId xmlns:p14="http://schemas.microsoft.com/office/powerpoint/2010/main" val="36077507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873741"/>
          </a:xfrm>
        </p:spPr>
        <p:txBody>
          <a:bodyPr/>
          <a:lstStyle/>
          <a:p>
            <a:r>
              <a:rPr lang="tr-TR" dirty="0" smtClean="0">
                <a:solidFill>
                  <a:srgbClr val="FF0000"/>
                </a:solidFill>
              </a:rPr>
              <a:t>Bağlanma biçimi ve örüntüleri</a:t>
            </a:r>
            <a:r>
              <a:rPr lang="tr-TR" dirty="0" smtClean="0"/>
              <a:t>;</a:t>
            </a:r>
            <a:endParaRPr lang="tr-TR" dirty="0"/>
          </a:p>
        </p:txBody>
      </p:sp>
      <p:sp>
        <p:nvSpPr>
          <p:cNvPr id="3" name="İçerik Yer Tutucusu 2"/>
          <p:cNvSpPr>
            <a:spLocks noGrp="1"/>
          </p:cNvSpPr>
          <p:nvPr>
            <p:ph idx="1"/>
          </p:nvPr>
        </p:nvSpPr>
        <p:spPr>
          <a:xfrm>
            <a:off x="838200" y="1238866"/>
            <a:ext cx="10515600" cy="5501148"/>
          </a:xfrm>
        </p:spPr>
        <p:txBody>
          <a:bodyPr/>
          <a:lstStyle/>
          <a:p>
            <a:endParaRPr lang="tr-TR" dirty="0"/>
          </a:p>
          <a:p>
            <a:pPr algn="just"/>
            <a:r>
              <a:rPr lang="tr-TR" dirty="0" smtClean="0"/>
              <a:t>Bağlanma biçimi ya da örüntüleri; Yaşamın erken dönemlerinde belirlenen ve süreklilik gösterdiği düşünülen, kişinin ilişki kurma şeklini biçimlendiren fenomendir. </a:t>
            </a:r>
          </a:p>
          <a:p>
            <a:pPr marL="0" indent="0" algn="just">
              <a:buNone/>
            </a:pPr>
            <a:endParaRPr lang="tr-TR" dirty="0" smtClean="0"/>
          </a:p>
          <a:p>
            <a:pPr algn="just"/>
            <a:r>
              <a:rPr lang="tr-TR" dirty="0" smtClean="0"/>
              <a:t>Gelişim Psikoloğu Mary </a:t>
            </a:r>
            <a:r>
              <a:rPr lang="tr-TR" dirty="0" err="1" smtClean="0"/>
              <a:t>Ainsworth</a:t>
            </a:r>
            <a:r>
              <a:rPr lang="tr-TR" dirty="0" smtClean="0"/>
              <a:t>, bağlanma teorisi çerçevesinde yaptığı araştırmalar sonucunda, çocuklarda bağlanma sorunu ve bağlanmayı farklı  şekillerde sınıflandırmıştır.</a:t>
            </a:r>
            <a:endParaRPr lang="tr-TR" dirty="0"/>
          </a:p>
        </p:txBody>
      </p:sp>
      <p:pic>
        <p:nvPicPr>
          <p:cNvPr id="4" name="Resim 3"/>
          <p:cNvPicPr>
            <a:picLocks noChangeAspect="1"/>
          </p:cNvPicPr>
          <p:nvPr/>
        </p:nvPicPr>
        <p:blipFill>
          <a:blip r:embed="rId2"/>
          <a:stretch>
            <a:fillRect/>
          </a:stretch>
        </p:blipFill>
        <p:spPr>
          <a:xfrm>
            <a:off x="7098890" y="5014452"/>
            <a:ext cx="4381500" cy="1483801"/>
          </a:xfrm>
          <a:prstGeom prst="rect">
            <a:avLst/>
          </a:prstGeom>
        </p:spPr>
      </p:pic>
    </p:spTree>
    <p:extLst>
      <p:ext uri="{BB962C8B-B14F-4D97-AF65-F5344CB8AC3E}">
        <p14:creationId xmlns:p14="http://schemas.microsoft.com/office/powerpoint/2010/main" val="23692343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988142"/>
            <a:ext cx="10515600" cy="5188821"/>
          </a:xfrm>
        </p:spPr>
        <p:txBody>
          <a:bodyPr>
            <a:normAutofit/>
          </a:bodyPr>
          <a:lstStyle/>
          <a:p>
            <a:pPr algn="just"/>
            <a:r>
              <a:rPr lang="tr-TR" dirty="0" err="1" smtClean="0"/>
              <a:t>Ainswort</a:t>
            </a:r>
            <a:r>
              <a:rPr lang="tr-TR" dirty="0" smtClean="0"/>
              <a:t>, yabancı durum testi ile laboratuvar ortamında annesinden ayrılan ve sonradan annesiyle buluşturulan çocukların tepkilerini, güvenli ve güvensiz bağlanma örüntüleri açısından değerlendirmiş ve </a:t>
            </a:r>
            <a:r>
              <a:rPr lang="tr-TR" dirty="0" err="1" smtClean="0"/>
              <a:t>bunlerı</a:t>
            </a:r>
            <a:r>
              <a:rPr lang="tr-TR" dirty="0" smtClean="0"/>
              <a:t> 3 gruba ayırmıştır.</a:t>
            </a:r>
          </a:p>
          <a:p>
            <a:pPr marL="273050" lvl="0" indent="-273050" fontAlgn="base">
              <a:lnSpc>
                <a:spcPct val="100000"/>
              </a:lnSpc>
              <a:spcBef>
                <a:spcPts val="600"/>
              </a:spcBef>
              <a:spcAft>
                <a:spcPct val="0"/>
              </a:spcAft>
              <a:buClr>
                <a:srgbClr val="727CA3"/>
              </a:buClr>
              <a:buSzPct val="76000"/>
              <a:buFont typeface="Wingdings 3" panose="05040102010807070707" pitchFamily="18" charset="2"/>
              <a:buChar char=""/>
              <a:defRPr/>
            </a:pPr>
            <a:r>
              <a:rPr lang="tr-TR" dirty="0" smtClean="0"/>
              <a:t>   </a:t>
            </a:r>
            <a:r>
              <a:rPr lang="tr-TR" altLang="tr-TR" sz="2600" b="1" dirty="0">
                <a:solidFill>
                  <a:prstClr val="black"/>
                </a:solidFill>
                <a:latin typeface="Gill Sans MT"/>
              </a:rPr>
              <a:t>Güvenli (</a:t>
            </a:r>
            <a:r>
              <a:rPr lang="tr-TR" altLang="tr-TR" sz="2600" b="1" dirty="0" err="1">
                <a:solidFill>
                  <a:prstClr val="black"/>
                </a:solidFill>
                <a:latin typeface="Gill Sans MT"/>
              </a:rPr>
              <a:t>secure</a:t>
            </a:r>
            <a:r>
              <a:rPr lang="tr-TR" altLang="tr-TR" sz="2600" b="1" dirty="0">
                <a:solidFill>
                  <a:prstClr val="black"/>
                </a:solidFill>
                <a:latin typeface="Gill Sans MT"/>
              </a:rPr>
              <a:t>) </a:t>
            </a:r>
          </a:p>
          <a:p>
            <a:pPr marL="273050" lvl="0" indent="-273050" fontAlgn="base">
              <a:lnSpc>
                <a:spcPct val="100000"/>
              </a:lnSpc>
              <a:spcBef>
                <a:spcPts val="600"/>
              </a:spcBef>
              <a:spcAft>
                <a:spcPct val="0"/>
              </a:spcAft>
              <a:buClr>
                <a:srgbClr val="727CA3"/>
              </a:buClr>
              <a:buSzPct val="76000"/>
              <a:buFont typeface="Wingdings 3" panose="05040102010807070707" pitchFamily="18" charset="2"/>
              <a:buChar char=""/>
              <a:defRPr/>
            </a:pPr>
            <a:r>
              <a:rPr lang="tr-TR" altLang="tr-TR" sz="2600" b="1" dirty="0" smtClean="0">
                <a:solidFill>
                  <a:prstClr val="black"/>
                </a:solidFill>
                <a:latin typeface="Gill Sans MT"/>
              </a:rPr>
              <a:t>   Kaygılı</a:t>
            </a:r>
            <a:r>
              <a:rPr lang="tr-TR" altLang="tr-TR" sz="2600" b="1" dirty="0">
                <a:solidFill>
                  <a:prstClr val="black"/>
                </a:solidFill>
                <a:latin typeface="Gill Sans MT"/>
              </a:rPr>
              <a:t>/ kararsız (</a:t>
            </a:r>
            <a:r>
              <a:rPr lang="tr-TR" altLang="tr-TR" sz="2600" b="1" dirty="0" err="1">
                <a:solidFill>
                  <a:prstClr val="black"/>
                </a:solidFill>
                <a:latin typeface="Gill Sans MT"/>
              </a:rPr>
              <a:t>anxious-ambivalent</a:t>
            </a:r>
            <a:r>
              <a:rPr lang="tr-TR" altLang="tr-TR" sz="2600" b="1" dirty="0">
                <a:solidFill>
                  <a:prstClr val="black"/>
                </a:solidFill>
                <a:latin typeface="Gill Sans MT"/>
              </a:rPr>
              <a:t>) </a:t>
            </a:r>
          </a:p>
          <a:p>
            <a:pPr marL="273050" lvl="0" indent="-273050" fontAlgn="base">
              <a:lnSpc>
                <a:spcPct val="100000"/>
              </a:lnSpc>
              <a:spcBef>
                <a:spcPts val="600"/>
              </a:spcBef>
              <a:spcAft>
                <a:spcPct val="0"/>
              </a:spcAft>
              <a:buClr>
                <a:srgbClr val="727CA3"/>
              </a:buClr>
              <a:buSzPct val="76000"/>
              <a:buFont typeface="Wingdings 3" panose="05040102010807070707" pitchFamily="18" charset="2"/>
              <a:buChar char=""/>
              <a:defRPr/>
            </a:pPr>
            <a:r>
              <a:rPr lang="tr-TR" altLang="tr-TR" sz="2600" b="1" dirty="0" smtClean="0">
                <a:solidFill>
                  <a:prstClr val="black"/>
                </a:solidFill>
                <a:latin typeface="Gill Sans MT"/>
              </a:rPr>
              <a:t>   </a:t>
            </a:r>
            <a:r>
              <a:rPr lang="tr-TR" altLang="tr-TR" sz="2600" b="1" dirty="0" err="1" smtClean="0">
                <a:solidFill>
                  <a:prstClr val="black"/>
                </a:solidFill>
                <a:latin typeface="Gill Sans MT"/>
              </a:rPr>
              <a:t>Kaçınmacı</a:t>
            </a:r>
            <a:r>
              <a:rPr lang="tr-TR" altLang="tr-TR" sz="2600" b="1" dirty="0" smtClean="0">
                <a:solidFill>
                  <a:prstClr val="black"/>
                </a:solidFill>
                <a:latin typeface="Gill Sans MT"/>
              </a:rPr>
              <a:t> </a:t>
            </a:r>
            <a:r>
              <a:rPr lang="tr-TR" altLang="tr-TR" sz="2600" b="1" dirty="0">
                <a:solidFill>
                  <a:prstClr val="black"/>
                </a:solidFill>
                <a:latin typeface="Gill Sans MT"/>
              </a:rPr>
              <a:t>(</a:t>
            </a:r>
            <a:r>
              <a:rPr lang="tr-TR" altLang="tr-TR" sz="2600" b="1" dirty="0" err="1">
                <a:solidFill>
                  <a:prstClr val="black"/>
                </a:solidFill>
                <a:latin typeface="Gill Sans MT"/>
              </a:rPr>
              <a:t>avoidant</a:t>
            </a:r>
            <a:r>
              <a:rPr lang="tr-TR" altLang="tr-TR" sz="2600" b="1" dirty="0">
                <a:solidFill>
                  <a:prstClr val="black"/>
                </a:solidFill>
                <a:latin typeface="Gill Sans MT"/>
              </a:rPr>
              <a:t>)</a:t>
            </a:r>
            <a:r>
              <a:rPr lang="tr-TR" altLang="tr-TR" sz="2600" i="1" dirty="0">
                <a:solidFill>
                  <a:prstClr val="black"/>
                </a:solidFill>
                <a:latin typeface="Gill Sans MT"/>
              </a:rPr>
              <a:t> </a:t>
            </a:r>
            <a:r>
              <a:rPr lang="tr-TR" altLang="tr-TR" sz="2600" dirty="0">
                <a:solidFill>
                  <a:prstClr val="black"/>
                </a:solidFill>
                <a:latin typeface="Gill Sans MT"/>
              </a:rPr>
              <a:t> </a:t>
            </a:r>
            <a:endParaRPr lang="tr-TR" altLang="tr-TR" sz="2600" dirty="0" smtClean="0">
              <a:solidFill>
                <a:prstClr val="black"/>
              </a:solidFill>
              <a:latin typeface="Gill Sans MT"/>
            </a:endParaRPr>
          </a:p>
          <a:p>
            <a:pPr marL="0" lvl="0" indent="0" fontAlgn="base">
              <a:lnSpc>
                <a:spcPct val="100000"/>
              </a:lnSpc>
              <a:spcBef>
                <a:spcPts val="600"/>
              </a:spcBef>
              <a:spcAft>
                <a:spcPct val="0"/>
              </a:spcAft>
              <a:buClr>
                <a:srgbClr val="727CA3"/>
              </a:buClr>
              <a:buSzPct val="76000"/>
              <a:buNone/>
              <a:defRPr/>
            </a:pPr>
            <a:r>
              <a:rPr lang="tr-TR" altLang="tr-TR" sz="2600" dirty="0" smtClean="0">
                <a:solidFill>
                  <a:prstClr val="black"/>
                </a:solidFill>
                <a:latin typeface="Gill Sans MT"/>
              </a:rPr>
              <a:t>Bağlanma stilleridir.</a:t>
            </a:r>
            <a:endParaRPr lang="tr-TR" altLang="tr-TR" sz="2600" dirty="0">
              <a:solidFill>
                <a:prstClr val="black"/>
              </a:solidFill>
              <a:latin typeface="Gill Sans MT"/>
            </a:endParaRPr>
          </a:p>
          <a:p>
            <a:endParaRPr lang="tr-TR" dirty="0" smtClean="0"/>
          </a:p>
          <a:p>
            <a:pPr marL="0" indent="0">
              <a:buNone/>
            </a:pPr>
            <a:r>
              <a:rPr lang="tr-TR" dirty="0" smtClean="0"/>
              <a:t>            </a:t>
            </a:r>
            <a:r>
              <a:rPr lang="tr-TR" dirty="0"/>
              <a:t>  </a:t>
            </a:r>
          </a:p>
          <a:p>
            <a:pPr marL="0" indent="0">
              <a:buNone/>
            </a:pPr>
            <a:r>
              <a:rPr lang="tr-TR" dirty="0"/>
              <a:t>         </a:t>
            </a:r>
          </a:p>
          <a:p>
            <a:pPr marL="0" indent="0">
              <a:buNone/>
            </a:pPr>
            <a:endParaRPr lang="tr-TR" dirty="0"/>
          </a:p>
        </p:txBody>
      </p:sp>
      <p:pic>
        <p:nvPicPr>
          <p:cNvPr id="4" name="Resim 3"/>
          <p:cNvPicPr>
            <a:picLocks noChangeAspect="1"/>
          </p:cNvPicPr>
          <p:nvPr/>
        </p:nvPicPr>
        <p:blipFill>
          <a:blip r:embed="rId2"/>
          <a:stretch>
            <a:fillRect/>
          </a:stretch>
        </p:blipFill>
        <p:spPr>
          <a:xfrm>
            <a:off x="8300214" y="2705210"/>
            <a:ext cx="3053586" cy="3297383"/>
          </a:xfrm>
          <a:prstGeom prst="rect">
            <a:avLst/>
          </a:prstGeom>
        </p:spPr>
      </p:pic>
    </p:spTree>
    <p:extLst>
      <p:ext uri="{BB962C8B-B14F-4D97-AF65-F5344CB8AC3E}">
        <p14:creationId xmlns:p14="http://schemas.microsoft.com/office/powerpoint/2010/main" val="3151037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63677"/>
            <a:ext cx="10515600" cy="1404812"/>
          </a:xfrm>
        </p:spPr>
        <p:txBody>
          <a:bodyPr>
            <a:normAutofit/>
          </a:bodyPr>
          <a:lstStyle/>
          <a:p>
            <a:r>
              <a:rPr lang="tr-TR" dirty="0" smtClean="0">
                <a:solidFill>
                  <a:srgbClr val="FF0000"/>
                </a:solidFill>
              </a:rPr>
              <a:t/>
            </a:r>
            <a:br>
              <a:rPr lang="tr-TR" dirty="0" smtClean="0">
                <a:solidFill>
                  <a:srgbClr val="FF0000"/>
                </a:solidFill>
              </a:rPr>
            </a:br>
            <a:r>
              <a:rPr lang="tr-TR" dirty="0" smtClean="0">
                <a:solidFill>
                  <a:srgbClr val="FF0000"/>
                </a:solidFill>
              </a:rPr>
              <a:t>Güvenli Bağlanma;</a:t>
            </a:r>
            <a:endParaRPr lang="tr-TR" dirty="0">
              <a:solidFill>
                <a:srgbClr val="FF0000"/>
              </a:solidFill>
            </a:endParaRPr>
          </a:p>
        </p:txBody>
      </p:sp>
      <p:sp>
        <p:nvSpPr>
          <p:cNvPr id="3" name="İçerik Yer Tutucusu 2"/>
          <p:cNvSpPr>
            <a:spLocks noGrp="1"/>
          </p:cNvSpPr>
          <p:nvPr>
            <p:ph idx="1"/>
          </p:nvPr>
        </p:nvSpPr>
        <p:spPr>
          <a:xfrm>
            <a:off x="838200" y="2068488"/>
            <a:ext cx="10515600" cy="4553538"/>
          </a:xfrm>
        </p:spPr>
        <p:txBody>
          <a:bodyPr>
            <a:normAutofit/>
          </a:bodyPr>
          <a:lstStyle/>
          <a:p>
            <a:pPr algn="just"/>
            <a:endParaRPr lang="tr-TR" dirty="0" smtClean="0"/>
          </a:p>
          <a:p>
            <a:pPr algn="just"/>
            <a:endParaRPr lang="tr-TR" dirty="0" smtClean="0"/>
          </a:p>
          <a:p>
            <a:pPr algn="just"/>
            <a:r>
              <a:rPr lang="tr-TR" dirty="0" smtClean="0"/>
              <a:t>Annesine </a:t>
            </a:r>
            <a:r>
              <a:rPr lang="tr-TR" dirty="0"/>
              <a:t>(bakıcısına) güvenli bağlanmış olarak sınıflandırılan çocuklar, </a:t>
            </a:r>
          </a:p>
          <a:p>
            <a:pPr marL="0" indent="0" algn="just">
              <a:buNone/>
            </a:pPr>
            <a:r>
              <a:rPr lang="tr-TR" dirty="0" smtClean="0"/>
              <a:t>Annelerinden </a:t>
            </a:r>
            <a:r>
              <a:rPr lang="tr-TR" dirty="0"/>
              <a:t>ayrıldıklarında </a:t>
            </a:r>
            <a:r>
              <a:rPr lang="tr-TR" dirty="0" smtClean="0"/>
              <a:t>biraz </a:t>
            </a:r>
            <a:r>
              <a:rPr lang="tr-TR" dirty="0"/>
              <a:t>huzursuzluk yaşamışlar, </a:t>
            </a:r>
            <a:r>
              <a:rPr lang="tr-TR" dirty="0" smtClean="0"/>
              <a:t>fakat </a:t>
            </a:r>
            <a:r>
              <a:rPr lang="tr-TR" dirty="0"/>
              <a:t>rahatlıkla çevreyi keşfetmeye çalışmışlardır. </a:t>
            </a:r>
          </a:p>
          <a:p>
            <a:pPr algn="just"/>
            <a:endParaRPr lang="tr-TR" dirty="0"/>
          </a:p>
          <a:p>
            <a:pPr algn="just"/>
            <a:r>
              <a:rPr lang="tr-TR" dirty="0"/>
              <a:t>Bu tür bağlanma stili olan çocuklar, </a:t>
            </a:r>
            <a:r>
              <a:rPr lang="tr-TR" dirty="0" smtClean="0"/>
              <a:t>yabancılarla </a:t>
            </a:r>
            <a:r>
              <a:rPr lang="tr-TR" dirty="0"/>
              <a:t>rahatlıkla iletişim kurabilmiş </a:t>
            </a:r>
            <a:r>
              <a:rPr lang="tr-TR" dirty="0" smtClean="0"/>
              <a:t>ve </a:t>
            </a:r>
            <a:r>
              <a:rPr lang="tr-TR" dirty="0"/>
              <a:t>anneleri odaya tekrar döndüğünde sevinmişlerdir</a:t>
            </a:r>
          </a:p>
        </p:txBody>
      </p:sp>
      <p:pic>
        <p:nvPicPr>
          <p:cNvPr id="4" name="Resim 3"/>
          <p:cNvPicPr>
            <a:picLocks noChangeAspect="1"/>
          </p:cNvPicPr>
          <p:nvPr/>
        </p:nvPicPr>
        <p:blipFill>
          <a:blip r:embed="rId2"/>
          <a:stretch>
            <a:fillRect/>
          </a:stretch>
        </p:blipFill>
        <p:spPr>
          <a:xfrm>
            <a:off x="7256206" y="250723"/>
            <a:ext cx="3849330" cy="2507225"/>
          </a:xfrm>
          <a:prstGeom prst="rect">
            <a:avLst/>
          </a:prstGeom>
        </p:spPr>
      </p:pic>
    </p:spTree>
    <p:extLst>
      <p:ext uri="{BB962C8B-B14F-4D97-AF65-F5344CB8AC3E}">
        <p14:creationId xmlns:p14="http://schemas.microsoft.com/office/powerpoint/2010/main" val="9442511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FF0000"/>
                </a:solidFill>
              </a:rPr>
              <a:t>Kaygılı –Kararsız Bağlanma;</a:t>
            </a:r>
            <a:endParaRPr lang="tr-TR" dirty="0">
              <a:solidFill>
                <a:srgbClr val="FF0000"/>
              </a:solidFill>
            </a:endParaRPr>
          </a:p>
        </p:txBody>
      </p:sp>
      <p:sp>
        <p:nvSpPr>
          <p:cNvPr id="3" name="İçerik Yer Tutucusu 2"/>
          <p:cNvSpPr>
            <a:spLocks noGrp="1"/>
          </p:cNvSpPr>
          <p:nvPr>
            <p:ph idx="1"/>
          </p:nvPr>
        </p:nvSpPr>
        <p:spPr/>
        <p:txBody>
          <a:bodyPr>
            <a:normAutofit/>
          </a:bodyPr>
          <a:lstStyle/>
          <a:p>
            <a:pPr algn="just"/>
            <a:r>
              <a:rPr lang="tr-TR" dirty="0"/>
              <a:t>Annesine kaygılı-kararsız sınıflandırılan </a:t>
            </a:r>
            <a:r>
              <a:rPr lang="tr-TR" dirty="0" smtClean="0"/>
              <a:t>çocuklar, annelerinden ayrıldıklarında </a:t>
            </a:r>
            <a:r>
              <a:rPr lang="tr-TR" dirty="0"/>
              <a:t>yoğun </a:t>
            </a:r>
            <a:r>
              <a:rPr lang="tr-TR" dirty="0" smtClean="0"/>
              <a:t>bir </a:t>
            </a:r>
            <a:r>
              <a:rPr lang="tr-TR" dirty="0"/>
              <a:t>kaygı ve gerilim yaşamış ve </a:t>
            </a:r>
            <a:r>
              <a:rPr lang="tr-TR" dirty="0" smtClean="0"/>
              <a:t>çevresindekilerle </a:t>
            </a:r>
            <a:r>
              <a:rPr lang="tr-TR" dirty="0"/>
              <a:t>iletişim kurmayı </a:t>
            </a:r>
            <a:r>
              <a:rPr lang="tr-TR" dirty="0" smtClean="0"/>
              <a:t>reddetmişlerdir</a:t>
            </a:r>
            <a:r>
              <a:rPr lang="tr-TR" dirty="0"/>
              <a:t>.</a:t>
            </a:r>
          </a:p>
          <a:p>
            <a:pPr algn="just"/>
            <a:r>
              <a:rPr lang="tr-TR" dirty="0"/>
              <a:t> Çevreyi keşfetme </a:t>
            </a:r>
            <a:r>
              <a:rPr lang="tr-TR" dirty="0" smtClean="0"/>
              <a:t>konusunda </a:t>
            </a:r>
            <a:r>
              <a:rPr lang="tr-TR" dirty="0"/>
              <a:t>isteksizdirler. </a:t>
            </a:r>
            <a:r>
              <a:rPr lang="tr-TR" dirty="0" smtClean="0"/>
              <a:t>Anneleri </a:t>
            </a:r>
            <a:r>
              <a:rPr lang="tr-TR" dirty="0"/>
              <a:t>geri döndüğünde </a:t>
            </a:r>
          </a:p>
          <a:p>
            <a:pPr algn="just"/>
            <a:r>
              <a:rPr lang="tr-TR" dirty="0"/>
              <a:t>kolayca sakinleşmemiş, bir yandan annelerine </a:t>
            </a:r>
            <a:r>
              <a:rPr lang="tr-TR" dirty="0" smtClean="0"/>
              <a:t>sarılmaya </a:t>
            </a:r>
            <a:r>
              <a:rPr lang="tr-TR" dirty="0"/>
              <a:t>çalışırken bir yandan da onu  itmişlerdir. </a:t>
            </a:r>
          </a:p>
          <a:p>
            <a:endParaRPr lang="tr-TR" dirty="0"/>
          </a:p>
        </p:txBody>
      </p:sp>
      <p:pic>
        <p:nvPicPr>
          <p:cNvPr id="4" name="Resim 3"/>
          <p:cNvPicPr>
            <a:picLocks noChangeAspect="1"/>
          </p:cNvPicPr>
          <p:nvPr/>
        </p:nvPicPr>
        <p:blipFill>
          <a:blip r:embed="rId2"/>
          <a:stretch>
            <a:fillRect/>
          </a:stretch>
        </p:blipFill>
        <p:spPr>
          <a:xfrm>
            <a:off x="8580433" y="4254017"/>
            <a:ext cx="2382983" cy="2309015"/>
          </a:xfrm>
          <a:prstGeom prst="rect">
            <a:avLst/>
          </a:prstGeom>
        </p:spPr>
      </p:pic>
    </p:spTree>
    <p:extLst>
      <p:ext uri="{BB962C8B-B14F-4D97-AF65-F5344CB8AC3E}">
        <p14:creationId xmlns:p14="http://schemas.microsoft.com/office/powerpoint/2010/main" val="40820480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81784"/>
          </a:xfrm>
        </p:spPr>
        <p:txBody>
          <a:bodyPr/>
          <a:lstStyle/>
          <a:p>
            <a:r>
              <a:rPr lang="tr-TR" dirty="0" smtClean="0">
                <a:solidFill>
                  <a:srgbClr val="FF0000"/>
                </a:solidFill>
              </a:rPr>
              <a:t>Kaçıngan Bağlanma</a:t>
            </a:r>
            <a:endParaRPr lang="tr-TR" dirty="0">
              <a:solidFill>
                <a:srgbClr val="FF0000"/>
              </a:solidFill>
            </a:endParaRPr>
          </a:p>
        </p:txBody>
      </p:sp>
      <p:sp>
        <p:nvSpPr>
          <p:cNvPr id="3" name="İçerik Yer Tutucusu 2"/>
          <p:cNvSpPr>
            <a:spLocks noGrp="1"/>
          </p:cNvSpPr>
          <p:nvPr>
            <p:ph idx="1"/>
          </p:nvPr>
        </p:nvSpPr>
        <p:spPr>
          <a:xfrm>
            <a:off x="838200" y="1246910"/>
            <a:ext cx="10515600" cy="4855864"/>
          </a:xfrm>
        </p:spPr>
        <p:txBody>
          <a:bodyPr/>
          <a:lstStyle/>
          <a:p>
            <a:pPr algn="just"/>
            <a:r>
              <a:rPr lang="tr-TR" dirty="0" err="1"/>
              <a:t>Kaçınmacı</a:t>
            </a:r>
            <a:r>
              <a:rPr lang="tr-TR" dirty="0"/>
              <a:t> bağlanma sitili ile annelerine bağlanan çocuklarsa, </a:t>
            </a:r>
            <a:r>
              <a:rPr lang="tr-TR" dirty="0" smtClean="0"/>
              <a:t>annelerinden </a:t>
            </a:r>
            <a:r>
              <a:rPr lang="tr-TR" dirty="0"/>
              <a:t>ayrıldıklarında çok fazla </a:t>
            </a:r>
            <a:r>
              <a:rPr lang="tr-TR" dirty="0" smtClean="0"/>
              <a:t>etkilenmemiş </a:t>
            </a:r>
            <a:r>
              <a:rPr lang="tr-TR" dirty="0"/>
              <a:t>ve anneleri geri döndüğünde </a:t>
            </a:r>
            <a:r>
              <a:rPr lang="tr-TR" dirty="0" smtClean="0"/>
              <a:t>çok </a:t>
            </a:r>
            <a:r>
              <a:rPr lang="tr-TR" dirty="0"/>
              <a:t>az ilgi  göstermişlerdir. </a:t>
            </a:r>
          </a:p>
          <a:p>
            <a:pPr algn="just"/>
            <a:r>
              <a:rPr lang="tr-TR" dirty="0"/>
              <a:t>Başkalarıyla etkileşim  ya da </a:t>
            </a:r>
            <a:r>
              <a:rPr lang="tr-TR" dirty="0" smtClean="0"/>
              <a:t>yakınlık kurmakta</a:t>
            </a:r>
          </a:p>
          <a:p>
            <a:pPr marL="0" indent="0" algn="just">
              <a:buNone/>
            </a:pPr>
            <a:r>
              <a:rPr lang="tr-TR" dirty="0"/>
              <a:t> </a:t>
            </a:r>
            <a:r>
              <a:rPr lang="tr-TR" dirty="0" smtClean="0"/>
              <a:t> </a:t>
            </a:r>
            <a:r>
              <a:rPr lang="tr-TR" dirty="0"/>
              <a:t>kaçınmışlardır.	</a:t>
            </a:r>
          </a:p>
          <a:p>
            <a:pPr algn="just"/>
            <a:endParaRPr lang="tr-TR" dirty="0"/>
          </a:p>
        </p:txBody>
      </p:sp>
      <p:pic>
        <p:nvPicPr>
          <p:cNvPr id="5" name="Resim 4"/>
          <p:cNvPicPr>
            <a:picLocks noChangeAspect="1"/>
          </p:cNvPicPr>
          <p:nvPr/>
        </p:nvPicPr>
        <p:blipFill>
          <a:blip r:embed="rId2"/>
          <a:stretch>
            <a:fillRect/>
          </a:stretch>
        </p:blipFill>
        <p:spPr>
          <a:xfrm>
            <a:off x="8377084" y="3065876"/>
            <a:ext cx="2976716" cy="3172691"/>
          </a:xfrm>
          <a:prstGeom prst="rect">
            <a:avLst/>
          </a:prstGeom>
        </p:spPr>
      </p:pic>
    </p:spTree>
    <p:extLst>
      <p:ext uri="{BB962C8B-B14F-4D97-AF65-F5344CB8AC3E}">
        <p14:creationId xmlns:p14="http://schemas.microsoft.com/office/powerpoint/2010/main" val="25408362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2168013"/>
            <a:ext cx="10577052" cy="4424516"/>
          </a:xfrm>
        </p:spPr>
        <p:txBody>
          <a:bodyPr/>
          <a:lstStyle/>
          <a:p>
            <a:pPr algn="just"/>
            <a:r>
              <a:rPr lang="tr-TR" dirty="0"/>
              <a:t>Güvenli çocuklar , güvenli bir üs olarak annelerini değerlendirmişlerdir. Diğer yandan, güvenli çocukların anne-babaları da sıcak ve güvenlidir</a:t>
            </a:r>
            <a:r>
              <a:rPr lang="tr-TR" dirty="0" smtClean="0"/>
              <a:t>.</a:t>
            </a:r>
          </a:p>
          <a:p>
            <a:pPr marL="0" indent="0" algn="just">
              <a:buNone/>
            </a:pPr>
            <a:endParaRPr lang="tr-TR" dirty="0"/>
          </a:p>
          <a:p>
            <a:pPr algn="just"/>
            <a:r>
              <a:rPr lang="tr-TR" dirty="0" smtClean="0"/>
              <a:t>Kaygılı- </a:t>
            </a:r>
            <a:r>
              <a:rPr lang="tr-TR" dirty="0"/>
              <a:t>kararsız çocukların  anne- babaları,  tutarsız ve müdahalecidir. </a:t>
            </a:r>
          </a:p>
          <a:p>
            <a:pPr algn="just"/>
            <a:endParaRPr lang="tr-TR" dirty="0"/>
          </a:p>
          <a:p>
            <a:pPr algn="just"/>
            <a:r>
              <a:rPr lang="tr-TR" dirty="0" err="1"/>
              <a:t>Kaçınmacı</a:t>
            </a:r>
            <a:r>
              <a:rPr lang="tr-TR" dirty="0"/>
              <a:t> çocukların anne- babaları ise,  soğuk ve ilgisizdir (</a:t>
            </a:r>
            <a:r>
              <a:rPr lang="tr-TR" dirty="0" err="1"/>
              <a:t>McCutcheon</a:t>
            </a:r>
            <a:r>
              <a:rPr lang="tr-TR" dirty="0"/>
              <a:t>, 1998).</a:t>
            </a:r>
          </a:p>
          <a:p>
            <a:endParaRPr lang="tr-TR" dirty="0"/>
          </a:p>
        </p:txBody>
      </p:sp>
      <p:pic>
        <p:nvPicPr>
          <p:cNvPr id="2" name="Resim 1"/>
          <p:cNvPicPr>
            <a:picLocks noChangeAspect="1"/>
          </p:cNvPicPr>
          <p:nvPr/>
        </p:nvPicPr>
        <p:blipFill>
          <a:blip r:embed="rId2"/>
          <a:stretch>
            <a:fillRect/>
          </a:stretch>
        </p:blipFill>
        <p:spPr>
          <a:xfrm>
            <a:off x="8524567" y="103239"/>
            <a:ext cx="2622756" cy="1814052"/>
          </a:xfrm>
          <a:prstGeom prst="rect">
            <a:avLst/>
          </a:prstGeom>
        </p:spPr>
      </p:pic>
    </p:spTree>
    <p:extLst>
      <p:ext uri="{BB962C8B-B14F-4D97-AF65-F5344CB8AC3E}">
        <p14:creationId xmlns:p14="http://schemas.microsoft.com/office/powerpoint/2010/main" val="11547809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Bowlby’e</a:t>
            </a:r>
            <a:r>
              <a:rPr lang="tr-TR" dirty="0" smtClean="0"/>
              <a:t> (1988)göre;</a:t>
            </a:r>
            <a:endParaRPr lang="tr-TR" dirty="0"/>
          </a:p>
        </p:txBody>
      </p:sp>
      <p:sp>
        <p:nvSpPr>
          <p:cNvPr id="3" name="İçerik Yer Tutucusu 2"/>
          <p:cNvSpPr>
            <a:spLocks noGrp="1"/>
          </p:cNvSpPr>
          <p:nvPr>
            <p:ph idx="1"/>
          </p:nvPr>
        </p:nvSpPr>
        <p:spPr>
          <a:xfrm>
            <a:off x="838200" y="1474839"/>
            <a:ext cx="10515600" cy="4702124"/>
          </a:xfrm>
        </p:spPr>
        <p:txBody>
          <a:bodyPr/>
          <a:lstStyle/>
          <a:p>
            <a:pPr algn="just"/>
            <a:r>
              <a:rPr lang="tr-TR" dirty="0"/>
              <a:t>Bebekler, birincil bakıcıları ile geliştirdikleri bağlanma örüntüleri bağlamında kendilerine ve çevrelerine ilişkin zihinsel temsiller (</a:t>
            </a:r>
            <a:r>
              <a:rPr lang="tr-TR" dirty="0" err="1"/>
              <a:t>mental</a:t>
            </a:r>
            <a:r>
              <a:rPr lang="tr-TR" dirty="0"/>
              <a:t> </a:t>
            </a:r>
            <a:r>
              <a:rPr lang="tr-TR" dirty="0" err="1"/>
              <a:t>representation</a:t>
            </a:r>
            <a:r>
              <a:rPr lang="tr-TR" dirty="0"/>
              <a:t>) ya da içsel çalışan modeller (</a:t>
            </a:r>
            <a:r>
              <a:rPr lang="tr-TR" dirty="0" err="1"/>
              <a:t>internal</a:t>
            </a:r>
            <a:r>
              <a:rPr lang="tr-TR" dirty="0"/>
              <a:t> </a:t>
            </a:r>
            <a:r>
              <a:rPr lang="tr-TR" dirty="0" err="1"/>
              <a:t>working</a:t>
            </a:r>
            <a:r>
              <a:rPr lang="tr-TR" dirty="0"/>
              <a:t> </a:t>
            </a:r>
            <a:r>
              <a:rPr lang="tr-TR" dirty="0" err="1"/>
              <a:t>models</a:t>
            </a:r>
            <a:r>
              <a:rPr lang="tr-TR" dirty="0"/>
              <a:t>) geliştirirler </a:t>
            </a:r>
          </a:p>
          <a:p>
            <a:pPr algn="just"/>
            <a:endParaRPr lang="tr-TR" dirty="0" smtClean="0"/>
          </a:p>
          <a:p>
            <a:endParaRPr lang="tr-TR" dirty="0"/>
          </a:p>
          <a:p>
            <a:endParaRPr lang="tr-TR" dirty="0"/>
          </a:p>
        </p:txBody>
      </p:sp>
      <p:pic>
        <p:nvPicPr>
          <p:cNvPr id="4" name="Resim 3"/>
          <p:cNvPicPr>
            <a:picLocks noChangeAspect="1"/>
          </p:cNvPicPr>
          <p:nvPr/>
        </p:nvPicPr>
        <p:blipFill>
          <a:blip r:embed="rId3"/>
          <a:stretch>
            <a:fillRect/>
          </a:stretch>
        </p:blipFill>
        <p:spPr>
          <a:xfrm>
            <a:off x="6386052" y="3342020"/>
            <a:ext cx="4967748" cy="2834943"/>
          </a:xfrm>
          <a:prstGeom prst="rect">
            <a:avLst/>
          </a:prstGeom>
        </p:spPr>
      </p:pic>
    </p:spTree>
    <p:extLst>
      <p:ext uri="{BB962C8B-B14F-4D97-AF65-F5344CB8AC3E}">
        <p14:creationId xmlns:p14="http://schemas.microsoft.com/office/powerpoint/2010/main" val="19855595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91729"/>
            <a:ext cx="10515600" cy="5985234"/>
          </a:xfrm>
        </p:spPr>
        <p:txBody>
          <a:bodyPr/>
          <a:lstStyle/>
          <a:p>
            <a:endParaRPr lang="tr-TR" dirty="0"/>
          </a:p>
          <a:p>
            <a:pPr algn="just"/>
            <a:r>
              <a:rPr lang="tr-TR" dirty="0" smtClean="0"/>
              <a:t>Bakıcılar </a:t>
            </a:r>
            <a:r>
              <a:rPr lang="tr-TR" dirty="0"/>
              <a:t>ile sıcak ve tutarlı deneyimleri olanlar yani güvenli bağlanmış olan çocuklar, sevilebilir, iyi huylu,  yetenekli olma gibi kendi benliklerine ilişkin olumlu zihinsel temsiller geliştirmektedirler. </a:t>
            </a:r>
          </a:p>
          <a:p>
            <a:pPr algn="just"/>
            <a:r>
              <a:rPr lang="tr-TR" dirty="0"/>
              <a:t>Başkalarını da güvenilir, iyi niyetli ve yardımsever oldukları gibi olumlu zihinsel temsillere sahiptirler.</a:t>
            </a:r>
          </a:p>
          <a:p>
            <a:endParaRPr lang="tr-TR" dirty="0"/>
          </a:p>
        </p:txBody>
      </p:sp>
      <p:pic>
        <p:nvPicPr>
          <p:cNvPr id="4" name="Resim 3"/>
          <p:cNvPicPr>
            <a:picLocks noChangeAspect="1"/>
          </p:cNvPicPr>
          <p:nvPr/>
        </p:nvPicPr>
        <p:blipFill>
          <a:blip r:embed="rId3"/>
          <a:stretch>
            <a:fillRect/>
          </a:stretch>
        </p:blipFill>
        <p:spPr>
          <a:xfrm>
            <a:off x="6398343" y="3184346"/>
            <a:ext cx="4955457" cy="3330523"/>
          </a:xfrm>
          <a:prstGeom prst="rect">
            <a:avLst/>
          </a:prstGeom>
        </p:spPr>
      </p:pic>
    </p:spTree>
    <p:extLst>
      <p:ext uri="{BB962C8B-B14F-4D97-AF65-F5344CB8AC3E}">
        <p14:creationId xmlns:p14="http://schemas.microsoft.com/office/powerpoint/2010/main" val="1705946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solidFill>
                  <a:srgbClr val="C00000"/>
                </a:solidFill>
              </a:rPr>
              <a:t>Bağlanma Nedir? Çocukluktaki  Bağlanma…</a:t>
            </a:r>
            <a:br>
              <a:rPr lang="tr-TR" dirty="0" smtClean="0">
                <a:solidFill>
                  <a:srgbClr val="C00000"/>
                </a:solidFill>
              </a:rPr>
            </a:br>
            <a:endParaRPr lang="tr-TR" dirty="0">
              <a:solidFill>
                <a:srgbClr val="C00000"/>
              </a:solidFill>
            </a:endParaRPr>
          </a:p>
        </p:txBody>
      </p:sp>
      <p:sp>
        <p:nvSpPr>
          <p:cNvPr id="3" name="İçerik Yer Tutucusu 2"/>
          <p:cNvSpPr>
            <a:spLocks noGrp="1"/>
          </p:cNvSpPr>
          <p:nvPr>
            <p:ph idx="1"/>
          </p:nvPr>
        </p:nvSpPr>
        <p:spPr/>
        <p:txBody>
          <a:bodyPr/>
          <a:lstStyle/>
          <a:p>
            <a:pPr algn="just"/>
            <a:r>
              <a:rPr lang="tr-TR" dirty="0" smtClean="0"/>
              <a:t>Bağlanma kişinin kendisi için önemli gördüğü bir başkasına(bağlanma figürü) karşı geliştirdiği güçlü duygusal bağlardır.</a:t>
            </a:r>
          </a:p>
          <a:p>
            <a:pPr algn="just"/>
            <a:r>
              <a:rPr lang="tr-TR" dirty="0" smtClean="0"/>
              <a:t> Bebek ile temel bakım veren arasında kurulan bağ  bağlanma olarak tanımlanmaktadır. Bebeğin anne ile gerçekleştirdiği bağlanma ise </a:t>
            </a:r>
            <a:r>
              <a:rPr lang="tr-TR" dirty="0" smtClean="0">
                <a:solidFill>
                  <a:srgbClr val="FF0000"/>
                </a:solidFill>
              </a:rPr>
              <a:t>birincil bağlanma </a:t>
            </a:r>
            <a:r>
              <a:rPr lang="tr-TR" dirty="0" smtClean="0"/>
              <a:t>olarak adlandırılır.</a:t>
            </a:r>
          </a:p>
          <a:p>
            <a:pPr algn="just"/>
            <a:r>
              <a:rPr lang="tr-TR" dirty="0" smtClean="0"/>
              <a:t> Bağlanma fiziksel temas ile olabileceği gibi, sosyal etkileşim ile de olabilir.</a:t>
            </a:r>
          </a:p>
          <a:p>
            <a:pPr marL="0" indent="0" algn="just">
              <a:buNone/>
            </a:pPr>
            <a:endParaRPr lang="tr-TR" dirty="0"/>
          </a:p>
          <a:p>
            <a:endParaRPr lang="tr-TR" dirty="0" smtClean="0"/>
          </a:p>
        </p:txBody>
      </p:sp>
      <p:pic>
        <p:nvPicPr>
          <p:cNvPr id="4" name="Resim 3"/>
          <p:cNvPicPr>
            <a:picLocks noChangeAspect="1"/>
          </p:cNvPicPr>
          <p:nvPr/>
        </p:nvPicPr>
        <p:blipFill>
          <a:blip r:embed="rId2"/>
          <a:stretch>
            <a:fillRect/>
          </a:stretch>
        </p:blipFill>
        <p:spPr>
          <a:xfrm>
            <a:off x="7787149" y="4704736"/>
            <a:ext cx="3390438" cy="1962610"/>
          </a:xfrm>
          <a:prstGeom prst="rect">
            <a:avLst/>
          </a:prstGeom>
        </p:spPr>
      </p:pic>
    </p:spTree>
    <p:extLst>
      <p:ext uri="{BB962C8B-B14F-4D97-AF65-F5344CB8AC3E}">
        <p14:creationId xmlns:p14="http://schemas.microsoft.com/office/powerpoint/2010/main" val="18274760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589935"/>
            <a:ext cx="10515600" cy="5587028"/>
          </a:xfrm>
        </p:spPr>
        <p:txBody>
          <a:bodyPr/>
          <a:lstStyle/>
          <a:p>
            <a:endParaRPr lang="tr-TR" dirty="0"/>
          </a:p>
          <a:p>
            <a:pPr algn="just"/>
            <a:r>
              <a:rPr lang="tr-TR" dirty="0"/>
              <a:t>Bakıcıları ile soğuk reddedici deneyimleri olan çocuklarsa başkalarının güvenilmez, soğuk ve mesafeli oldukları gibi olumsuz; </a:t>
            </a:r>
            <a:r>
              <a:rPr lang="tr-TR" dirty="0" smtClean="0"/>
              <a:t>kendi </a:t>
            </a:r>
            <a:r>
              <a:rPr lang="tr-TR" dirty="0"/>
              <a:t>benliklerine ilişkin olarak da sevilmeye değmez, kötü ve yeteneksiz oldukları gibi olumsuz zihinsel temsiller geliştirirler. </a:t>
            </a:r>
          </a:p>
          <a:p>
            <a:pPr algn="just"/>
            <a:endParaRPr lang="tr-TR" dirty="0"/>
          </a:p>
        </p:txBody>
      </p:sp>
      <p:pic>
        <p:nvPicPr>
          <p:cNvPr id="5" name="Resim 4"/>
          <p:cNvPicPr>
            <a:picLocks noChangeAspect="1"/>
          </p:cNvPicPr>
          <p:nvPr/>
        </p:nvPicPr>
        <p:blipFill>
          <a:blip r:embed="rId2"/>
          <a:stretch>
            <a:fillRect/>
          </a:stretch>
        </p:blipFill>
        <p:spPr>
          <a:xfrm>
            <a:off x="3819832" y="3383449"/>
            <a:ext cx="3554361" cy="2793514"/>
          </a:xfrm>
          <a:prstGeom prst="rect">
            <a:avLst/>
          </a:prstGeom>
        </p:spPr>
      </p:pic>
    </p:spTree>
    <p:extLst>
      <p:ext uri="{BB962C8B-B14F-4D97-AF65-F5344CB8AC3E}">
        <p14:creationId xmlns:p14="http://schemas.microsoft.com/office/powerpoint/2010/main" val="11505053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FF0000"/>
                </a:solidFill>
              </a:rPr>
              <a:t>Diğer bir deyişle;</a:t>
            </a:r>
            <a:r>
              <a:rPr lang="tr-TR" dirty="0" smtClean="0"/>
              <a:t/>
            </a:r>
            <a:br>
              <a:rPr lang="tr-TR" dirty="0" smtClean="0"/>
            </a:br>
            <a:endParaRPr lang="tr-TR" dirty="0"/>
          </a:p>
        </p:txBody>
      </p:sp>
      <p:sp>
        <p:nvSpPr>
          <p:cNvPr id="3" name="İçerik Yer Tutucusu 2"/>
          <p:cNvSpPr>
            <a:spLocks noGrp="1"/>
          </p:cNvSpPr>
          <p:nvPr>
            <p:ph idx="1"/>
          </p:nvPr>
        </p:nvSpPr>
        <p:spPr>
          <a:xfrm>
            <a:off x="838200" y="1205345"/>
            <a:ext cx="10515600" cy="4971618"/>
          </a:xfrm>
        </p:spPr>
        <p:txBody>
          <a:bodyPr>
            <a:normAutofit/>
          </a:bodyPr>
          <a:lstStyle/>
          <a:p>
            <a:pPr algn="just"/>
            <a:r>
              <a:rPr lang="tr-TR" dirty="0" smtClean="0"/>
              <a:t>Çocuklar </a:t>
            </a:r>
            <a:r>
              <a:rPr lang="tr-TR" dirty="0"/>
              <a:t>bağlanma figürüyle kurdukları etkileşimi temel alarak, </a:t>
            </a:r>
            <a:r>
              <a:rPr lang="tr-TR" dirty="0" smtClean="0"/>
              <a:t>sevilmeye </a:t>
            </a:r>
            <a:r>
              <a:rPr lang="tr-TR" dirty="0"/>
              <a:t>değer biri olup olmadıklarına (benlik modeli) dair kendilerine yönelik; </a:t>
            </a:r>
            <a:r>
              <a:rPr lang="tr-TR" dirty="0" smtClean="0"/>
              <a:t>bağlanma </a:t>
            </a:r>
            <a:r>
              <a:rPr lang="tr-TR" dirty="0"/>
              <a:t>figürünün ulaşılabilirliği ve duyarlılığını  (başkaları modeli) dikkate alarak da diğerlerine yönelik algılarını geliştirirler.  </a:t>
            </a:r>
            <a:endParaRPr lang="tr-TR" dirty="0" smtClean="0"/>
          </a:p>
          <a:p>
            <a:pPr marL="0" indent="0" algn="just">
              <a:buNone/>
            </a:pPr>
            <a:endParaRPr lang="tr-TR" dirty="0"/>
          </a:p>
        </p:txBody>
      </p:sp>
      <p:pic>
        <p:nvPicPr>
          <p:cNvPr id="4" name="Resim 3"/>
          <p:cNvPicPr>
            <a:picLocks noChangeAspect="1"/>
          </p:cNvPicPr>
          <p:nvPr/>
        </p:nvPicPr>
        <p:blipFill>
          <a:blip r:embed="rId2"/>
          <a:stretch>
            <a:fillRect/>
          </a:stretch>
        </p:blipFill>
        <p:spPr>
          <a:xfrm>
            <a:off x="7315200" y="3377382"/>
            <a:ext cx="3642851" cy="2799582"/>
          </a:xfrm>
          <a:prstGeom prst="rect">
            <a:avLst/>
          </a:prstGeom>
        </p:spPr>
      </p:pic>
    </p:spTree>
    <p:extLst>
      <p:ext uri="{BB962C8B-B14F-4D97-AF65-F5344CB8AC3E}">
        <p14:creationId xmlns:p14="http://schemas.microsoft.com/office/powerpoint/2010/main" val="15177039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00433" y="2094269"/>
            <a:ext cx="10515600" cy="4112189"/>
          </a:xfrm>
        </p:spPr>
        <p:txBody>
          <a:bodyPr/>
          <a:lstStyle/>
          <a:p>
            <a:endParaRPr lang="tr-TR" dirty="0" smtClean="0"/>
          </a:p>
          <a:p>
            <a:endParaRPr lang="tr-TR" dirty="0"/>
          </a:p>
          <a:p>
            <a:endParaRPr lang="tr-TR" dirty="0" smtClean="0"/>
          </a:p>
          <a:p>
            <a:endParaRPr lang="tr-TR" dirty="0" smtClean="0"/>
          </a:p>
          <a:p>
            <a:r>
              <a:rPr lang="tr-TR" dirty="0" smtClean="0"/>
              <a:t>Zihinsel </a:t>
            </a:r>
            <a:r>
              <a:rPr lang="tr-TR" dirty="0"/>
              <a:t>temsiller, çocukluktan yetişkinliğe kadar  yaşamın her döneminde sosyal ilişkilere yön vermekte ve kişilik gelişiminde etkili </a:t>
            </a:r>
            <a:r>
              <a:rPr lang="tr-TR" dirty="0" smtClean="0"/>
              <a:t>olmaktadır.</a:t>
            </a:r>
            <a:endParaRPr lang="tr-TR" dirty="0"/>
          </a:p>
          <a:p>
            <a:endParaRPr lang="tr-TR" dirty="0"/>
          </a:p>
        </p:txBody>
      </p:sp>
      <p:pic>
        <p:nvPicPr>
          <p:cNvPr id="4" name="Resim 3"/>
          <p:cNvPicPr>
            <a:picLocks noChangeAspect="1"/>
          </p:cNvPicPr>
          <p:nvPr/>
        </p:nvPicPr>
        <p:blipFill>
          <a:blip r:embed="rId2"/>
          <a:stretch>
            <a:fillRect/>
          </a:stretch>
        </p:blipFill>
        <p:spPr>
          <a:xfrm>
            <a:off x="3933825" y="353961"/>
            <a:ext cx="4324350" cy="3451123"/>
          </a:xfrm>
          <a:prstGeom prst="rect">
            <a:avLst/>
          </a:prstGeom>
        </p:spPr>
      </p:pic>
    </p:spTree>
    <p:extLst>
      <p:ext uri="{BB962C8B-B14F-4D97-AF65-F5344CB8AC3E}">
        <p14:creationId xmlns:p14="http://schemas.microsoft.com/office/powerpoint/2010/main" val="22338078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FF0000"/>
                </a:solidFill>
              </a:rPr>
              <a:t>Çocuklarda Bağlanma Sorunları</a:t>
            </a:r>
            <a:endParaRPr lang="tr-TR" dirty="0">
              <a:solidFill>
                <a:srgbClr val="FF0000"/>
              </a:solidFill>
            </a:endParaRPr>
          </a:p>
        </p:txBody>
      </p:sp>
      <p:sp>
        <p:nvSpPr>
          <p:cNvPr id="3" name="İçerik Yer Tutucusu 2"/>
          <p:cNvSpPr>
            <a:spLocks noGrp="1"/>
          </p:cNvSpPr>
          <p:nvPr>
            <p:ph idx="1"/>
          </p:nvPr>
        </p:nvSpPr>
        <p:spPr/>
        <p:txBody>
          <a:bodyPr/>
          <a:lstStyle/>
          <a:p>
            <a:pPr marL="0" indent="0">
              <a:buNone/>
            </a:pPr>
            <a:r>
              <a:rPr lang="tr-TR" dirty="0" smtClean="0"/>
              <a:t>Bağlanma problemi yaşayan bebek ve çocuklarda görülen belirtiler;</a:t>
            </a:r>
          </a:p>
          <a:p>
            <a:pPr marL="0" indent="0">
              <a:buNone/>
            </a:pPr>
            <a:r>
              <a:rPr lang="tr-TR" dirty="0" smtClean="0"/>
              <a:t>-Göz temasından kaçma</a:t>
            </a:r>
          </a:p>
          <a:p>
            <a:pPr marL="0" indent="0">
              <a:buNone/>
            </a:pPr>
            <a:r>
              <a:rPr lang="tr-TR" dirty="0" smtClean="0"/>
              <a:t>-Kucağa gelmemek</a:t>
            </a:r>
          </a:p>
          <a:p>
            <a:pPr marL="0" indent="0">
              <a:buNone/>
            </a:pPr>
            <a:r>
              <a:rPr lang="tr-TR" dirty="0" smtClean="0"/>
              <a:t>-Çekingenlik</a:t>
            </a:r>
          </a:p>
          <a:p>
            <a:pPr marL="0" indent="0">
              <a:buNone/>
            </a:pPr>
            <a:r>
              <a:rPr lang="tr-TR" dirty="0" smtClean="0"/>
              <a:t>-Gülmemek ve herhangi bir ses çıkarmamak</a:t>
            </a:r>
          </a:p>
          <a:p>
            <a:pPr marL="0" indent="0">
              <a:buNone/>
            </a:pPr>
            <a:r>
              <a:rPr lang="tr-TR" dirty="0" smtClean="0"/>
              <a:t>-Eğlenceli oyunlara katılmamak</a:t>
            </a:r>
          </a:p>
          <a:p>
            <a:pPr marL="0" indent="0">
              <a:buNone/>
            </a:pPr>
            <a:r>
              <a:rPr lang="tr-TR" dirty="0" smtClean="0"/>
              <a:t>-Fiziksel temastan kaçınmak</a:t>
            </a:r>
          </a:p>
          <a:p>
            <a:pPr marL="0" indent="0">
              <a:buNone/>
            </a:pPr>
            <a:r>
              <a:rPr lang="tr-TR" dirty="0" smtClean="0"/>
              <a:t>-Sürekli sinirlilik hali</a:t>
            </a:r>
            <a:endParaRPr lang="tr-TR" dirty="0"/>
          </a:p>
        </p:txBody>
      </p:sp>
      <p:pic>
        <p:nvPicPr>
          <p:cNvPr id="4" name="Resim 3"/>
          <p:cNvPicPr>
            <a:picLocks noChangeAspect="1"/>
          </p:cNvPicPr>
          <p:nvPr/>
        </p:nvPicPr>
        <p:blipFill>
          <a:blip r:embed="rId2"/>
          <a:stretch>
            <a:fillRect/>
          </a:stretch>
        </p:blipFill>
        <p:spPr>
          <a:xfrm>
            <a:off x="8473409" y="4433888"/>
            <a:ext cx="2619375" cy="1743075"/>
          </a:xfrm>
          <a:prstGeom prst="rect">
            <a:avLst/>
          </a:prstGeom>
        </p:spPr>
      </p:pic>
    </p:spTree>
    <p:extLst>
      <p:ext uri="{BB962C8B-B14F-4D97-AF65-F5344CB8AC3E}">
        <p14:creationId xmlns:p14="http://schemas.microsoft.com/office/powerpoint/2010/main" val="31230311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86697"/>
            <a:ext cx="10515600" cy="5690266"/>
          </a:xfrm>
        </p:spPr>
        <p:txBody>
          <a:bodyPr/>
          <a:lstStyle/>
          <a:p>
            <a:pPr algn="just"/>
            <a:r>
              <a:rPr lang="tr-TR" dirty="0" smtClean="0"/>
              <a:t>Çocuklarda güvenli bağlanmayı oluşturmak için anne bebeğin ihtiyaçlarını hemen karşılamalıdır. Birlikte oyun oynamalıdır. Güvensiz bağlanma  oluştuğu düşünülen bir çocukta 0-12 Yaşları arasında bağlanma ilişkilerinin yeniden kurulması sağlanabilir. Çocuğun </a:t>
            </a:r>
            <a:r>
              <a:rPr lang="tr-TR" dirty="0" err="1" smtClean="0"/>
              <a:t>travmatik</a:t>
            </a:r>
            <a:r>
              <a:rPr lang="tr-TR" dirty="0" smtClean="0"/>
              <a:t> süreçle baş ederek süreci yeniden anlamlandırmasına yardımcı olunabilir.</a:t>
            </a:r>
            <a:endParaRPr lang="tr-TR" dirty="0"/>
          </a:p>
        </p:txBody>
      </p:sp>
      <p:pic>
        <p:nvPicPr>
          <p:cNvPr id="4" name="Resim 3"/>
          <p:cNvPicPr>
            <a:picLocks noChangeAspect="1"/>
          </p:cNvPicPr>
          <p:nvPr/>
        </p:nvPicPr>
        <p:blipFill>
          <a:blip r:embed="rId2"/>
          <a:stretch>
            <a:fillRect/>
          </a:stretch>
        </p:blipFill>
        <p:spPr>
          <a:xfrm>
            <a:off x="3303639" y="3303639"/>
            <a:ext cx="5973096" cy="2873324"/>
          </a:xfrm>
          <a:prstGeom prst="rect">
            <a:avLst/>
          </a:prstGeom>
        </p:spPr>
      </p:pic>
    </p:spTree>
    <p:extLst>
      <p:ext uri="{BB962C8B-B14F-4D97-AF65-F5344CB8AC3E}">
        <p14:creationId xmlns:p14="http://schemas.microsoft.com/office/powerpoint/2010/main" val="2995756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91729"/>
            <a:ext cx="10515600" cy="825911"/>
          </a:xfrm>
        </p:spPr>
        <p:txBody>
          <a:bodyPr>
            <a:normAutofit/>
          </a:bodyPr>
          <a:lstStyle/>
          <a:p>
            <a:r>
              <a:rPr lang="tr-TR" dirty="0" smtClean="0">
                <a:solidFill>
                  <a:srgbClr val="FF0000"/>
                </a:solidFill>
              </a:rPr>
              <a:t>Özetle;</a:t>
            </a:r>
            <a:endParaRPr lang="tr-TR" dirty="0">
              <a:solidFill>
                <a:srgbClr val="FF0000"/>
              </a:solidFill>
            </a:endParaRPr>
          </a:p>
        </p:txBody>
      </p:sp>
      <p:sp>
        <p:nvSpPr>
          <p:cNvPr id="3" name="İçerik Yer Tutucusu 2"/>
          <p:cNvSpPr>
            <a:spLocks noGrp="1"/>
          </p:cNvSpPr>
          <p:nvPr>
            <p:ph idx="1"/>
          </p:nvPr>
        </p:nvSpPr>
        <p:spPr>
          <a:xfrm>
            <a:off x="838200" y="1017640"/>
            <a:ext cx="10515600" cy="5840360"/>
          </a:xfrm>
        </p:spPr>
        <p:txBody>
          <a:bodyPr/>
          <a:lstStyle/>
          <a:p>
            <a:pPr marL="0" indent="0" algn="just">
              <a:buNone/>
            </a:pPr>
            <a:r>
              <a:rPr lang="tr-TR" dirty="0" smtClean="0"/>
              <a:t> </a:t>
            </a:r>
          </a:p>
          <a:p>
            <a:pPr algn="just"/>
            <a:endParaRPr lang="tr-TR" dirty="0"/>
          </a:p>
          <a:p>
            <a:pPr algn="just"/>
            <a:r>
              <a:rPr lang="tr-TR" dirty="0" smtClean="0"/>
              <a:t>Bebeklik döneminde bakım veren kişi ile kurduğumuz bağlanma stilleri hayat boyu kurduğumuz yakın ilişkilerde, kendimizi ve başkalarını algılayış biçimimizde, eğitim ve meslek hayatımızda, otorite ile olan ilişkimizde, çift ilişkilerimizde etkisini gösterir.</a:t>
            </a:r>
          </a:p>
          <a:p>
            <a:pPr marL="0" indent="0" algn="just">
              <a:buNone/>
            </a:pPr>
            <a:endParaRPr lang="tr-TR" dirty="0" smtClean="0"/>
          </a:p>
          <a:p>
            <a:pPr algn="just"/>
            <a:r>
              <a:rPr lang="tr-TR" dirty="0" smtClean="0"/>
              <a:t>Güvenli bağlanma stiline sahipsek, güvensiz bağlanma stillerine göre duygusal, ilişkisel, düşünsel ve davranışsal olarak daha sağlıklı gruptayız. Güvensiz bağlanma stillerinden birisine sahipsek de durum kader niteliği taşımaz. Kurduğumuz başarılı sosyal ilişkiler, eğitim ve farkındalık, Psikoterapi desteği, yaşamsal deneyiler sonucu yeniden yapılanabilir ve değişebilir</a:t>
            </a:r>
            <a:endParaRPr lang="tr-TR" dirty="0"/>
          </a:p>
        </p:txBody>
      </p:sp>
      <p:pic>
        <p:nvPicPr>
          <p:cNvPr id="4" name="Resim 3"/>
          <p:cNvPicPr>
            <a:picLocks noChangeAspect="1"/>
          </p:cNvPicPr>
          <p:nvPr/>
        </p:nvPicPr>
        <p:blipFill>
          <a:blip r:embed="rId2"/>
          <a:stretch>
            <a:fillRect/>
          </a:stretch>
        </p:blipFill>
        <p:spPr>
          <a:xfrm>
            <a:off x="7890387" y="365867"/>
            <a:ext cx="3303639" cy="1654661"/>
          </a:xfrm>
          <a:prstGeom prst="rect">
            <a:avLst/>
          </a:prstGeom>
        </p:spPr>
      </p:pic>
    </p:spTree>
    <p:extLst>
      <p:ext uri="{BB962C8B-B14F-4D97-AF65-F5344CB8AC3E}">
        <p14:creationId xmlns:p14="http://schemas.microsoft.com/office/powerpoint/2010/main" val="1446822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FF0000"/>
                </a:solidFill>
              </a:rPr>
              <a:t>Anne- Çocuk Bağlanma İlişkisi</a:t>
            </a:r>
            <a:endParaRPr lang="tr-TR" dirty="0">
              <a:solidFill>
                <a:srgbClr val="FF0000"/>
              </a:solidFill>
            </a:endParaRPr>
          </a:p>
        </p:txBody>
      </p:sp>
      <p:sp>
        <p:nvSpPr>
          <p:cNvPr id="3" name="İçerik Yer Tutucusu 2"/>
          <p:cNvSpPr>
            <a:spLocks noGrp="1"/>
          </p:cNvSpPr>
          <p:nvPr>
            <p:ph idx="1"/>
          </p:nvPr>
        </p:nvSpPr>
        <p:spPr>
          <a:xfrm>
            <a:off x="838200" y="1330036"/>
            <a:ext cx="10515600" cy="5195455"/>
          </a:xfrm>
        </p:spPr>
        <p:txBody>
          <a:bodyPr>
            <a:normAutofit/>
          </a:bodyPr>
          <a:lstStyle/>
          <a:p>
            <a:pPr marL="0" indent="0" algn="just">
              <a:buNone/>
            </a:pPr>
            <a:r>
              <a:rPr lang="tr-TR" dirty="0" smtClean="0"/>
              <a:t>  Bağlanma , çocuk ile çocuğa birinci derece bakım veren kişi (genellikle anne) arasında bebekliğin ilk üç yılında kurularak devam eden güçlü ve derin ilişki biçimi sürecidir. Annenin bebeğinin fizyolojik ihtiyaçlarına zamanında ve istikrarlı bir şekilde cevap vermesi( yeme–içme ,temel bakım, ağlamalarına cevap verme…), bebek ile yoğun tensel temas kurması, birlikte geçirilen zamanın uzunluğu, kalitesi ile harekete geçer. Anne ile kurulan yakın bağ çocuğa  güven ve korunma duygusu sağlar.</a:t>
            </a:r>
          </a:p>
        </p:txBody>
      </p:sp>
      <p:pic>
        <p:nvPicPr>
          <p:cNvPr id="4" name="Resim 3"/>
          <p:cNvPicPr>
            <a:picLocks noChangeAspect="1"/>
          </p:cNvPicPr>
          <p:nvPr/>
        </p:nvPicPr>
        <p:blipFill>
          <a:blip r:embed="rId2"/>
          <a:stretch>
            <a:fillRect/>
          </a:stretch>
        </p:blipFill>
        <p:spPr>
          <a:xfrm>
            <a:off x="4173794" y="4498259"/>
            <a:ext cx="4630993" cy="2359742"/>
          </a:xfrm>
          <a:prstGeom prst="rect">
            <a:avLst/>
          </a:prstGeom>
        </p:spPr>
      </p:pic>
    </p:spTree>
    <p:extLst>
      <p:ext uri="{BB962C8B-B14F-4D97-AF65-F5344CB8AC3E}">
        <p14:creationId xmlns:p14="http://schemas.microsoft.com/office/powerpoint/2010/main" val="1391605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619432"/>
            <a:ext cx="10515600" cy="5557531"/>
          </a:xfrm>
        </p:spPr>
        <p:txBody>
          <a:bodyPr/>
          <a:lstStyle/>
          <a:p>
            <a:pPr algn="just"/>
            <a:r>
              <a:rPr lang="tr-TR" dirty="0"/>
              <a:t>Anne ile çocuk arasında kurulan yakınlık ve bağ, bebek büyüdükçe  ve çevresini keşfetmeye başladıkça güvenli bir liman görevi görür ve bu da düşünsel ve sosyal gelişim için önemlidir. Çocuk  sadece annesine değil, herkese güven duyabileceği algısını geliştirir ve kurulan bağlanma biçimi çocuğun gelecekteki tüm duygusal ilişkileri için model olur.</a:t>
            </a:r>
          </a:p>
          <a:p>
            <a:endParaRPr lang="tr-TR" dirty="0"/>
          </a:p>
        </p:txBody>
      </p:sp>
      <p:pic>
        <p:nvPicPr>
          <p:cNvPr id="2" name="Resim 1"/>
          <p:cNvPicPr>
            <a:picLocks noChangeAspect="1"/>
          </p:cNvPicPr>
          <p:nvPr/>
        </p:nvPicPr>
        <p:blipFill>
          <a:blip r:embed="rId2"/>
          <a:stretch>
            <a:fillRect/>
          </a:stretch>
        </p:blipFill>
        <p:spPr>
          <a:xfrm>
            <a:off x="6470088" y="3737333"/>
            <a:ext cx="4883712" cy="2439630"/>
          </a:xfrm>
          <a:prstGeom prst="rect">
            <a:avLst/>
          </a:prstGeom>
        </p:spPr>
      </p:pic>
      <p:pic>
        <p:nvPicPr>
          <p:cNvPr id="4" name="Resim 3"/>
          <p:cNvPicPr>
            <a:picLocks noChangeAspect="1"/>
          </p:cNvPicPr>
          <p:nvPr/>
        </p:nvPicPr>
        <p:blipFill>
          <a:blip r:embed="rId3"/>
          <a:stretch>
            <a:fillRect/>
          </a:stretch>
        </p:blipFill>
        <p:spPr>
          <a:xfrm>
            <a:off x="1321824" y="3362632"/>
            <a:ext cx="4076086" cy="2920181"/>
          </a:xfrm>
          <a:prstGeom prst="rect">
            <a:avLst/>
          </a:prstGeom>
        </p:spPr>
      </p:pic>
    </p:spTree>
    <p:extLst>
      <p:ext uri="{BB962C8B-B14F-4D97-AF65-F5344CB8AC3E}">
        <p14:creationId xmlns:p14="http://schemas.microsoft.com/office/powerpoint/2010/main" val="12623088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C00000"/>
                </a:solidFill>
              </a:rPr>
              <a:t>Çocukluktaki bağlanma…</a:t>
            </a:r>
            <a:endParaRPr lang="tr-TR" dirty="0">
              <a:solidFill>
                <a:srgbClr val="C00000"/>
              </a:solidFill>
            </a:endParaRPr>
          </a:p>
        </p:txBody>
      </p:sp>
      <p:sp>
        <p:nvSpPr>
          <p:cNvPr id="3" name="İçerik Yer Tutucusu 2"/>
          <p:cNvSpPr>
            <a:spLocks noGrp="1"/>
          </p:cNvSpPr>
          <p:nvPr>
            <p:ph idx="1"/>
          </p:nvPr>
        </p:nvSpPr>
        <p:spPr/>
        <p:txBody>
          <a:bodyPr/>
          <a:lstStyle/>
          <a:p>
            <a:pPr marL="0" indent="0" algn="just">
              <a:buNone/>
            </a:pPr>
            <a:r>
              <a:rPr lang="tr-TR" dirty="0" smtClean="0"/>
              <a:t>     Çocuk ile bakım  veren kişi arasında gelişen ilişkide,</a:t>
            </a:r>
          </a:p>
          <a:p>
            <a:pPr marL="0" indent="0" algn="just">
              <a:buNone/>
            </a:pPr>
            <a:r>
              <a:rPr lang="tr-TR" dirty="0" smtClean="0"/>
              <a:t>Çocuğun bakım veren kişiyle yakınlık arayışı ile kendini gösteren, </a:t>
            </a:r>
            <a:r>
              <a:rPr lang="tr-TR" dirty="0" smtClean="0">
                <a:solidFill>
                  <a:srgbClr val="FF0000"/>
                </a:solidFill>
              </a:rPr>
              <a:t>özellikle stres durumlarında </a:t>
            </a:r>
            <a:r>
              <a:rPr lang="tr-TR" dirty="0" smtClean="0"/>
              <a:t>belirginleşen, tutarlılığı ve sürekliliği olan </a:t>
            </a:r>
            <a:r>
              <a:rPr lang="tr-TR" dirty="0" smtClean="0">
                <a:solidFill>
                  <a:srgbClr val="FF0000"/>
                </a:solidFill>
              </a:rPr>
              <a:t>duygusal bağ olarak </a:t>
            </a:r>
            <a:r>
              <a:rPr lang="tr-TR" dirty="0" smtClean="0"/>
              <a:t>tanımlanmaktadır.</a:t>
            </a:r>
          </a:p>
          <a:p>
            <a:pPr marL="0" indent="0" algn="just">
              <a:buNone/>
            </a:pPr>
            <a:r>
              <a:rPr lang="tr-TR" dirty="0"/>
              <a:t> </a:t>
            </a:r>
            <a:r>
              <a:rPr lang="tr-TR" dirty="0" smtClean="0"/>
              <a:t>    Anne ile (bakım veren kişi) ile kurulan yakın bağ, güven ve korunma duygusunun yanı sıra duygularını ve dürtülerini etkili bir şekilde yönetmekte en önemli etken olan duygularını düzenlemeyi de geliştirir. </a:t>
            </a:r>
            <a:r>
              <a:rPr lang="tr-TR" dirty="0" smtClean="0">
                <a:solidFill>
                  <a:srgbClr val="FF0000"/>
                </a:solidFill>
              </a:rPr>
              <a:t>Yetkinlik, öz değer, bağımlı ve özerk arasında denge duygusunu da içeren bir kimlik oluşumu için temel yaratır. </a:t>
            </a:r>
            <a:r>
              <a:rPr lang="tr-TR" dirty="0" smtClean="0"/>
              <a:t>Stres ve travmaya karşı bir savunma geliştirir.</a:t>
            </a:r>
            <a:endParaRPr lang="tr-TR" dirty="0"/>
          </a:p>
        </p:txBody>
      </p:sp>
      <p:pic>
        <p:nvPicPr>
          <p:cNvPr id="5" name="Resim 4"/>
          <p:cNvPicPr>
            <a:picLocks noChangeAspect="1"/>
          </p:cNvPicPr>
          <p:nvPr/>
        </p:nvPicPr>
        <p:blipFill>
          <a:blip r:embed="rId2"/>
          <a:stretch>
            <a:fillRect/>
          </a:stretch>
        </p:blipFill>
        <p:spPr>
          <a:xfrm>
            <a:off x="8745794" y="117986"/>
            <a:ext cx="2920180" cy="1932039"/>
          </a:xfrm>
          <a:prstGeom prst="rect">
            <a:avLst/>
          </a:prstGeom>
        </p:spPr>
      </p:pic>
    </p:spTree>
    <p:extLst>
      <p:ext uri="{BB962C8B-B14F-4D97-AF65-F5344CB8AC3E}">
        <p14:creationId xmlns:p14="http://schemas.microsoft.com/office/powerpoint/2010/main" val="741816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C00000"/>
                </a:solidFill>
              </a:rPr>
              <a:t>Bağlanma Kuramı</a:t>
            </a:r>
            <a:endParaRPr lang="tr-TR" dirty="0">
              <a:solidFill>
                <a:srgbClr val="C00000"/>
              </a:solidFill>
            </a:endParaRPr>
          </a:p>
        </p:txBody>
      </p:sp>
      <p:sp>
        <p:nvSpPr>
          <p:cNvPr id="3" name="İçerik Yer Tutucusu 2"/>
          <p:cNvSpPr>
            <a:spLocks noGrp="1"/>
          </p:cNvSpPr>
          <p:nvPr>
            <p:ph idx="1"/>
          </p:nvPr>
        </p:nvSpPr>
        <p:spPr/>
        <p:txBody>
          <a:bodyPr/>
          <a:lstStyle/>
          <a:p>
            <a:pPr marL="0" indent="0" algn="just">
              <a:buNone/>
            </a:pPr>
            <a:r>
              <a:rPr lang="tr-TR" dirty="0"/>
              <a:t> </a:t>
            </a:r>
            <a:r>
              <a:rPr lang="tr-TR" dirty="0" smtClean="0"/>
              <a:t>   Bağlanma teorisi </a:t>
            </a:r>
            <a:r>
              <a:rPr lang="tr-TR" dirty="0" err="1" smtClean="0"/>
              <a:t>Psikianalist</a:t>
            </a:r>
            <a:r>
              <a:rPr lang="tr-TR" dirty="0" smtClean="0"/>
              <a:t> John </a:t>
            </a:r>
            <a:r>
              <a:rPr lang="tr-TR" dirty="0" err="1" smtClean="0"/>
              <a:t>Bowlby</a:t>
            </a:r>
            <a:r>
              <a:rPr lang="tr-TR" dirty="0" smtClean="0"/>
              <a:t> ile Gelişim Psikoloğu Mary </a:t>
            </a:r>
            <a:r>
              <a:rPr lang="tr-TR" dirty="0" err="1" smtClean="0"/>
              <a:t>AinsWorth</a:t>
            </a:r>
            <a:r>
              <a:rPr lang="tr-TR" dirty="0" smtClean="0"/>
              <a:t> tarafından geliştirilen ve bebek ile temel bağlanma figürü arasındaki ilişkiye odaklanan bir teoridir.</a:t>
            </a:r>
          </a:p>
          <a:p>
            <a:pPr marL="0" indent="0">
              <a:buNone/>
            </a:pPr>
            <a:r>
              <a:rPr lang="tr-TR" dirty="0"/>
              <a:t> </a:t>
            </a:r>
            <a:r>
              <a:rPr lang="tr-TR" dirty="0" smtClean="0"/>
              <a:t>    </a:t>
            </a:r>
            <a:endParaRPr lang="tr-TR" dirty="0"/>
          </a:p>
        </p:txBody>
      </p:sp>
      <p:pic>
        <p:nvPicPr>
          <p:cNvPr id="4" name="Resim 3"/>
          <p:cNvPicPr>
            <a:picLocks noChangeAspect="1"/>
          </p:cNvPicPr>
          <p:nvPr/>
        </p:nvPicPr>
        <p:blipFill>
          <a:blip r:embed="rId2"/>
          <a:stretch>
            <a:fillRect/>
          </a:stretch>
        </p:blipFill>
        <p:spPr>
          <a:xfrm>
            <a:off x="600689" y="4173794"/>
            <a:ext cx="4929955" cy="2448232"/>
          </a:xfrm>
          <a:prstGeom prst="rect">
            <a:avLst/>
          </a:prstGeom>
        </p:spPr>
      </p:pic>
      <p:pic>
        <p:nvPicPr>
          <p:cNvPr id="5" name="Resim 4"/>
          <p:cNvPicPr>
            <a:picLocks noChangeAspect="1"/>
          </p:cNvPicPr>
          <p:nvPr/>
        </p:nvPicPr>
        <p:blipFill>
          <a:blip r:embed="rId3"/>
          <a:stretch>
            <a:fillRect/>
          </a:stretch>
        </p:blipFill>
        <p:spPr>
          <a:xfrm>
            <a:off x="6946491" y="4026310"/>
            <a:ext cx="4247536" cy="2595716"/>
          </a:xfrm>
          <a:prstGeom prst="rect">
            <a:avLst/>
          </a:prstGeom>
        </p:spPr>
      </p:pic>
    </p:spTree>
    <p:extLst>
      <p:ext uri="{BB962C8B-B14F-4D97-AF65-F5344CB8AC3E}">
        <p14:creationId xmlns:p14="http://schemas.microsoft.com/office/powerpoint/2010/main" val="29682476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7860890" y="3534284"/>
            <a:ext cx="3244646" cy="2881264"/>
          </a:xfrm>
          <a:prstGeom prst="rect">
            <a:avLst/>
          </a:prstGeom>
        </p:spPr>
      </p:pic>
      <p:sp>
        <p:nvSpPr>
          <p:cNvPr id="6" name="İçerik Yer Tutucusu 5"/>
          <p:cNvSpPr>
            <a:spLocks noGrp="1"/>
          </p:cNvSpPr>
          <p:nvPr>
            <p:ph idx="1"/>
          </p:nvPr>
        </p:nvSpPr>
        <p:spPr>
          <a:xfrm>
            <a:off x="838200" y="1260764"/>
            <a:ext cx="10515600" cy="5597235"/>
          </a:xfrm>
        </p:spPr>
        <p:txBody>
          <a:bodyPr/>
          <a:lstStyle/>
          <a:p>
            <a:pPr algn="just"/>
            <a:r>
              <a:rPr lang="tr-TR" dirty="0" err="1"/>
              <a:t>Bowlby</a:t>
            </a:r>
            <a:r>
              <a:rPr lang="tr-TR" dirty="0"/>
              <a:t> (1969,1973) tarafından ileri sürülen bağlanma kuramının temel amacı, </a:t>
            </a:r>
          </a:p>
          <a:p>
            <a:pPr algn="just"/>
            <a:r>
              <a:rPr lang="tr-TR" dirty="0"/>
              <a:t>B</a:t>
            </a:r>
            <a:r>
              <a:rPr lang="tr-TR" dirty="0" smtClean="0"/>
              <a:t>ebeklerle </a:t>
            </a:r>
            <a:r>
              <a:rPr lang="tr-TR" dirty="0"/>
              <a:t>birincil bakıcıları  ya da kendileri için önemli diğer kişiler arasında niçin güçlü duygusal bağların </a:t>
            </a:r>
            <a:r>
              <a:rPr lang="tr-TR" dirty="0" smtClean="0"/>
              <a:t>geliştiğini onlardan </a:t>
            </a:r>
            <a:r>
              <a:rPr lang="tr-TR" dirty="0"/>
              <a:t>ayrıldıklarında niçin duygusal stres yaşadıklarını </a:t>
            </a:r>
            <a:r>
              <a:rPr lang="tr-TR" dirty="0" smtClean="0"/>
              <a:t>onlardan </a:t>
            </a:r>
            <a:r>
              <a:rPr lang="tr-TR" dirty="0"/>
              <a:t>kolayca kopamadıklarını açıklamaktır. </a:t>
            </a:r>
          </a:p>
          <a:p>
            <a:pPr algn="just"/>
            <a:endParaRPr lang="tr-TR" dirty="0"/>
          </a:p>
        </p:txBody>
      </p:sp>
    </p:spTree>
    <p:extLst>
      <p:ext uri="{BB962C8B-B14F-4D97-AF65-F5344CB8AC3E}">
        <p14:creationId xmlns:p14="http://schemas.microsoft.com/office/powerpoint/2010/main" val="1088350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FF0000"/>
                </a:solidFill>
              </a:rPr>
              <a:t>Bağlanma kuramının üç temel ilkesi vardır…</a:t>
            </a:r>
            <a:endParaRPr lang="tr-TR" dirty="0">
              <a:solidFill>
                <a:srgbClr val="FF0000"/>
              </a:solidFill>
            </a:endParaRPr>
          </a:p>
        </p:txBody>
      </p:sp>
      <p:sp>
        <p:nvSpPr>
          <p:cNvPr id="3" name="İçerik Yer Tutucusu 2"/>
          <p:cNvSpPr>
            <a:spLocks noGrp="1"/>
          </p:cNvSpPr>
          <p:nvPr>
            <p:ph idx="1"/>
          </p:nvPr>
        </p:nvSpPr>
        <p:spPr/>
        <p:txBody>
          <a:bodyPr/>
          <a:lstStyle/>
          <a:p>
            <a:pPr algn="just"/>
            <a:r>
              <a:rPr lang="tr-TR" dirty="0" smtClean="0"/>
              <a:t>1- İnsan yavrusu bağlanmayı kolaylaştıracak davranış repertuarı (emme, </a:t>
            </a:r>
            <a:r>
              <a:rPr lang="tr-TR" dirty="0" err="1" smtClean="0"/>
              <a:t>izleme,gülümseme</a:t>
            </a:r>
            <a:r>
              <a:rPr lang="tr-TR" dirty="0" smtClean="0"/>
              <a:t>, ağlama, dokunma) ile doğar.</a:t>
            </a:r>
          </a:p>
          <a:p>
            <a:pPr algn="just"/>
            <a:r>
              <a:rPr lang="tr-TR" dirty="0" smtClean="0"/>
              <a:t>2- Yakınlığın sürdürülmesi, diğerinin de yakınlaşma gereksinimini karşılar</a:t>
            </a:r>
          </a:p>
          <a:p>
            <a:pPr algn="just"/>
            <a:r>
              <a:rPr lang="tr-TR" dirty="0" smtClean="0"/>
              <a:t>3-  Yaşanan deneyimler sonucu çocuk kendine ve dış dünyaya bir anlam verir, bunu yeni ilişkilere genelleyerek bütünleştirir ve bir zihin modeli şeklinde içselleştirir.</a:t>
            </a:r>
            <a:endParaRPr lang="tr-TR" dirty="0"/>
          </a:p>
        </p:txBody>
      </p:sp>
      <p:pic>
        <p:nvPicPr>
          <p:cNvPr id="4" name="Resim 3"/>
          <p:cNvPicPr>
            <a:picLocks noChangeAspect="1"/>
          </p:cNvPicPr>
          <p:nvPr/>
        </p:nvPicPr>
        <p:blipFill>
          <a:blip r:embed="rId3"/>
          <a:stretch>
            <a:fillRect/>
          </a:stretch>
        </p:blipFill>
        <p:spPr>
          <a:xfrm>
            <a:off x="7211962" y="4711700"/>
            <a:ext cx="4141838" cy="1984068"/>
          </a:xfrm>
          <a:prstGeom prst="rect">
            <a:avLst/>
          </a:prstGeom>
        </p:spPr>
      </p:pic>
    </p:spTree>
    <p:extLst>
      <p:ext uri="{BB962C8B-B14F-4D97-AF65-F5344CB8AC3E}">
        <p14:creationId xmlns:p14="http://schemas.microsoft.com/office/powerpoint/2010/main" val="1130664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091381"/>
            <a:ext cx="10515600" cy="5085582"/>
          </a:xfrm>
        </p:spPr>
        <p:txBody>
          <a:bodyPr/>
          <a:lstStyle/>
          <a:p>
            <a:pPr algn="just"/>
            <a:r>
              <a:rPr lang="tr-TR" dirty="0" smtClean="0"/>
              <a:t>İlk olarak </a:t>
            </a:r>
            <a:r>
              <a:rPr lang="tr-TR" dirty="0" err="1" smtClean="0"/>
              <a:t>Bowlyb</a:t>
            </a:r>
            <a:r>
              <a:rPr lang="tr-TR" dirty="0" smtClean="0"/>
              <a:t> tarafından ileri sürülen bağlanma kuramı, </a:t>
            </a:r>
            <a:r>
              <a:rPr lang="tr-TR" dirty="0" err="1" smtClean="0"/>
              <a:t>Ainsworth</a:t>
            </a:r>
            <a:r>
              <a:rPr lang="tr-TR" dirty="0" smtClean="0"/>
              <a:t> tarafından geliştirilmiştir. </a:t>
            </a:r>
            <a:r>
              <a:rPr lang="tr-TR" dirty="0" err="1" smtClean="0"/>
              <a:t>Ainsworth</a:t>
            </a:r>
            <a:r>
              <a:rPr lang="tr-TR" dirty="0" smtClean="0"/>
              <a:t> bağlanma kuramının </a:t>
            </a:r>
            <a:r>
              <a:rPr lang="tr-TR" dirty="0" err="1" smtClean="0"/>
              <a:t>işevuruk</a:t>
            </a:r>
            <a:r>
              <a:rPr lang="tr-TR" dirty="0" smtClean="0"/>
              <a:t> tanımını yapan kuramcıdır. Uganda ve Baltimore Projelerinde ev ziyareti yaparak anne çocuk etkileşimini incelemiştir.</a:t>
            </a:r>
            <a:endParaRPr lang="tr-TR" dirty="0"/>
          </a:p>
        </p:txBody>
      </p:sp>
      <p:pic>
        <p:nvPicPr>
          <p:cNvPr id="4" name="Resim 3"/>
          <p:cNvPicPr>
            <a:picLocks noChangeAspect="1"/>
          </p:cNvPicPr>
          <p:nvPr/>
        </p:nvPicPr>
        <p:blipFill>
          <a:blip r:embed="rId2"/>
          <a:stretch>
            <a:fillRect/>
          </a:stretch>
        </p:blipFill>
        <p:spPr>
          <a:xfrm>
            <a:off x="6813908" y="3634172"/>
            <a:ext cx="4436653" cy="2510350"/>
          </a:xfrm>
          <a:prstGeom prst="rect">
            <a:avLst/>
          </a:prstGeom>
        </p:spPr>
      </p:pic>
      <p:pic>
        <p:nvPicPr>
          <p:cNvPr id="5" name="Resim 4"/>
          <p:cNvPicPr>
            <a:picLocks noChangeAspect="1"/>
          </p:cNvPicPr>
          <p:nvPr/>
        </p:nvPicPr>
        <p:blipFill>
          <a:blip r:embed="rId3"/>
          <a:stretch>
            <a:fillRect/>
          </a:stretch>
        </p:blipFill>
        <p:spPr>
          <a:xfrm>
            <a:off x="1519083" y="3634173"/>
            <a:ext cx="4100051" cy="2353264"/>
          </a:xfrm>
          <a:prstGeom prst="rect">
            <a:avLst/>
          </a:prstGeom>
        </p:spPr>
      </p:pic>
    </p:spTree>
    <p:extLst>
      <p:ext uri="{BB962C8B-B14F-4D97-AF65-F5344CB8AC3E}">
        <p14:creationId xmlns:p14="http://schemas.microsoft.com/office/powerpoint/2010/main" val="21299916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Mavi">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ğulu Cam">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511</TotalTime>
  <Words>1240</Words>
  <Application>Microsoft Office PowerPoint</Application>
  <PresentationFormat>Geniş ekran</PresentationFormat>
  <Paragraphs>106</Paragraphs>
  <Slides>25</Slides>
  <Notes>4</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25</vt:i4>
      </vt:variant>
    </vt:vector>
  </HeadingPairs>
  <TitlesOfParts>
    <vt:vector size="31" baseType="lpstr">
      <vt:lpstr>Arial</vt:lpstr>
      <vt:lpstr>Calibri</vt:lpstr>
      <vt:lpstr>Calibri Light</vt:lpstr>
      <vt:lpstr>Gill Sans MT</vt:lpstr>
      <vt:lpstr>Wingdings 3</vt:lpstr>
      <vt:lpstr>Office Teması</vt:lpstr>
      <vt:lpstr> ÇOCUKLUKTA BAĞLANMA STİLLERİ ve BAĞLANMA SORUNLARI</vt:lpstr>
      <vt:lpstr>Bağlanma Nedir? Çocukluktaki  Bağlanma… </vt:lpstr>
      <vt:lpstr>Anne- Çocuk Bağlanma İlişkisi</vt:lpstr>
      <vt:lpstr>PowerPoint Sunusu</vt:lpstr>
      <vt:lpstr>Çocukluktaki bağlanma…</vt:lpstr>
      <vt:lpstr>Bağlanma Kuramı</vt:lpstr>
      <vt:lpstr>PowerPoint Sunusu</vt:lpstr>
      <vt:lpstr>Bağlanma kuramının üç temel ilkesi vardır…</vt:lpstr>
      <vt:lpstr>PowerPoint Sunusu</vt:lpstr>
      <vt:lpstr>Ainsworth , bu çalışmalarla ‘’Güven’’ kavramı üzerine aşağıdaki sonuçlara ulaşmıştır:</vt:lpstr>
      <vt:lpstr>Yabancı ortam Tekniği</vt:lpstr>
      <vt:lpstr>Bağlanma biçimi ve örüntüleri;</vt:lpstr>
      <vt:lpstr>PowerPoint Sunusu</vt:lpstr>
      <vt:lpstr> Güvenli Bağlanma;</vt:lpstr>
      <vt:lpstr>Kaygılı –Kararsız Bağlanma;</vt:lpstr>
      <vt:lpstr>Kaçıngan Bağlanma</vt:lpstr>
      <vt:lpstr>PowerPoint Sunusu</vt:lpstr>
      <vt:lpstr>Bowlby’e (1988)göre;</vt:lpstr>
      <vt:lpstr>PowerPoint Sunusu</vt:lpstr>
      <vt:lpstr>PowerPoint Sunusu</vt:lpstr>
      <vt:lpstr>Diğer bir deyişle; </vt:lpstr>
      <vt:lpstr>PowerPoint Sunusu</vt:lpstr>
      <vt:lpstr>Çocuklarda Bağlanma Sorunları</vt:lpstr>
      <vt:lpstr>PowerPoint Sunusu</vt:lpstr>
      <vt:lpstr>Özetle;</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ÇOCUKLUKTA BAĞLANMA STİLLERİ ve BAĞLANMA SORUNLARI</dc:title>
  <dc:creator>ronaldinho424</dc:creator>
  <cp:lastModifiedBy>ronaldinho424</cp:lastModifiedBy>
  <cp:revision>61</cp:revision>
  <dcterms:created xsi:type="dcterms:W3CDTF">2023-05-10T06:57:29Z</dcterms:created>
  <dcterms:modified xsi:type="dcterms:W3CDTF">2023-05-12T07:11:40Z</dcterms:modified>
</cp:coreProperties>
</file>