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34"/>
  </p:notesMasterIdLst>
  <p:sldIdLst>
    <p:sldId id="256" r:id="rId2"/>
    <p:sldId id="283" r:id="rId3"/>
    <p:sldId id="257" r:id="rId4"/>
    <p:sldId id="287" r:id="rId5"/>
    <p:sldId id="294" r:id="rId6"/>
    <p:sldId id="295" r:id="rId7"/>
    <p:sldId id="296" r:id="rId8"/>
    <p:sldId id="258" r:id="rId9"/>
    <p:sldId id="260" r:id="rId10"/>
    <p:sldId id="261" r:id="rId11"/>
    <p:sldId id="262" r:id="rId12"/>
    <p:sldId id="280" r:id="rId13"/>
    <p:sldId id="282" r:id="rId14"/>
    <p:sldId id="264" r:id="rId15"/>
    <p:sldId id="266" r:id="rId16"/>
    <p:sldId id="272" r:id="rId17"/>
    <p:sldId id="267" r:id="rId18"/>
    <p:sldId id="273" r:id="rId19"/>
    <p:sldId id="268" r:id="rId20"/>
    <p:sldId id="274" r:id="rId21"/>
    <p:sldId id="269" r:id="rId22"/>
    <p:sldId id="275" r:id="rId23"/>
    <p:sldId id="270" r:id="rId24"/>
    <p:sldId id="276" r:id="rId25"/>
    <p:sldId id="271" r:id="rId26"/>
    <p:sldId id="285" r:id="rId27"/>
    <p:sldId id="286" r:id="rId28"/>
    <p:sldId id="288" r:id="rId29"/>
    <p:sldId id="289" r:id="rId30"/>
    <p:sldId id="291" r:id="rId31"/>
    <p:sldId id="292" r:id="rId32"/>
    <p:sldId id="293" r:id="rId3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60"/>
  </p:normalViewPr>
  <p:slideViewPr>
    <p:cSldViewPr>
      <p:cViewPr varScale="1">
        <p:scale>
          <a:sx n="106" d="100"/>
          <a:sy n="106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D459F-B2DB-49F0-87C9-541A60E28B48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1C39D-12A3-41E7-BAEA-7BC27A5FC82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56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1C39D-12A3-41E7-BAEA-7BC27A5FC82F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761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71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9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94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503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64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683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787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50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156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07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59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1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971600" y="4221088"/>
            <a:ext cx="7166745" cy="1368152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LİSELERE GEÇİŞ SİSTEMİ </a:t>
            </a:r>
          </a:p>
          <a:p>
            <a:pPr algn="ctr"/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</a:t>
            </a:r>
          </a:p>
        </p:txBody>
      </p:sp>
      <p:pic>
        <p:nvPicPr>
          <p:cNvPr id="1026" name="Picture 2" descr="C:\Users\Acer\Desktop\meb-2019-logo-DA0DCBBD3F-seeklogo.co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944" y="1052736"/>
            <a:ext cx="223971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747" y="1054905"/>
            <a:ext cx="2272685" cy="2124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38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Ağırlıklı Standart Puan Hesaplanırken Kullanılan Alt Test Ağırlık Katsayıları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76" y="1690689"/>
            <a:ext cx="7776865" cy="3543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454108" y="5234061"/>
            <a:ext cx="864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dirty="0">
                <a:latin typeface="Times New Roman" pitchFamily="18" charset="0"/>
                <a:cs typeface="Times New Roman" pitchFamily="18" charset="0"/>
              </a:rPr>
              <a:t>Sorular çoktan seçmeli TEST şeklinde olacaktır.</a:t>
            </a:r>
          </a:p>
          <a:p>
            <a:pPr algn="ctr"/>
            <a:r>
              <a:rPr lang="tr-T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Yanlış cevap, 1 doğru cevabı götürecektir.</a:t>
            </a:r>
          </a:p>
          <a:p>
            <a:pPr algn="ctr"/>
            <a:r>
              <a:rPr lang="tr-TR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Sınava katılım zorunlu değildir</a:t>
            </a: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3093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Alt Testlere Göre Doğru Cevap Sayısına İlişkin İstatistikler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700808"/>
            <a:ext cx="826383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794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1"/>
            <a:ext cx="8712968" cy="108012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tr-TR" sz="32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Sınav Soruları Hangi Sınıfın Konularından Olacaktır.</a:t>
            </a:r>
          </a:p>
        </p:txBody>
      </p:sp>
      <p:grpSp>
        <p:nvGrpSpPr>
          <p:cNvPr id="4" name="Grup 3"/>
          <p:cNvGrpSpPr/>
          <p:nvPr/>
        </p:nvGrpSpPr>
        <p:grpSpPr>
          <a:xfrm>
            <a:off x="5580112" y="1772816"/>
            <a:ext cx="3083042" cy="4608512"/>
            <a:chOff x="4906512" y="1353767"/>
            <a:chExt cx="3346542" cy="5099569"/>
          </a:xfrm>
        </p:grpSpPr>
        <p:sp>
          <p:nvSpPr>
            <p:cNvPr id="5" name="Isosceles Triangle 2"/>
            <p:cNvSpPr/>
            <p:nvPr/>
          </p:nvSpPr>
          <p:spPr>
            <a:xfrm>
              <a:off x="4906512" y="2436312"/>
              <a:ext cx="3346542" cy="4017024"/>
            </a:xfrm>
            <a:custGeom>
              <a:avLst/>
              <a:gdLst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2 h 1102282"/>
                <a:gd name="connsiteX1" fmla="*/ 639324 w 1278647"/>
                <a:gd name="connsiteY1" fmla="*/ 0 h 1102282"/>
                <a:gd name="connsiteX2" fmla="*/ 1278647 w 1278647"/>
                <a:gd name="connsiteY2" fmla="*/ 1102282 h 1102282"/>
                <a:gd name="connsiteX3" fmla="*/ 0 w 1278647"/>
                <a:gd name="connsiteY3" fmla="*/ 1102282 h 1102282"/>
                <a:gd name="connsiteX0" fmla="*/ 0 w 1278647"/>
                <a:gd name="connsiteY0" fmla="*/ 1102284 h 1102284"/>
                <a:gd name="connsiteX1" fmla="*/ 639324 w 1278647"/>
                <a:gd name="connsiteY1" fmla="*/ 2 h 1102284"/>
                <a:gd name="connsiteX2" fmla="*/ 1278647 w 1278647"/>
                <a:gd name="connsiteY2" fmla="*/ 1102284 h 1102284"/>
                <a:gd name="connsiteX3" fmla="*/ 0 w 1278647"/>
                <a:gd name="connsiteY3" fmla="*/ 1102284 h 11022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8647" h="1102284">
                  <a:moveTo>
                    <a:pt x="0" y="1102284"/>
                  </a:moveTo>
                  <a:cubicBezTo>
                    <a:pt x="213108" y="734857"/>
                    <a:pt x="133608" y="-1665"/>
                    <a:pt x="639324" y="2"/>
                  </a:cubicBezTo>
                  <a:cubicBezTo>
                    <a:pt x="1145040" y="1669"/>
                    <a:pt x="1065539" y="734857"/>
                    <a:pt x="1278647" y="1102284"/>
                  </a:cubicBezTo>
                  <a:lnTo>
                    <a:pt x="0" y="1102284"/>
                  </a:lnTo>
                  <a:close/>
                </a:path>
              </a:pathLst>
            </a:custGeom>
            <a:solidFill>
              <a:srgbClr val="58BBB4">
                <a:alpha val="90000"/>
              </a:srgbClr>
            </a:solidFill>
            <a:ln w="12700" cap="flat" cmpd="sng" algn="ctr">
              <a:solidFill>
                <a:srgbClr val="58BBB4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/>
          </p:nvSpPr>
          <p:spPr bwMode="auto">
            <a:xfrm flipH="1">
              <a:off x="6263913" y="1353767"/>
              <a:ext cx="722756" cy="1067121"/>
            </a:xfrm>
            <a:custGeom>
              <a:avLst/>
              <a:gdLst>
                <a:gd name="T0" fmla="*/ 299 w 299"/>
                <a:gd name="T1" fmla="*/ 151 h 450"/>
                <a:gd name="T2" fmla="*/ 150 w 299"/>
                <a:gd name="T3" fmla="*/ 1 h 450"/>
                <a:gd name="T4" fmla="*/ 0 w 299"/>
                <a:gd name="T5" fmla="*/ 150 h 450"/>
                <a:gd name="T6" fmla="*/ 20 w 299"/>
                <a:gd name="T7" fmla="*/ 225 h 450"/>
                <a:gd name="T8" fmla="*/ 20 w 299"/>
                <a:gd name="T9" fmla="*/ 225 h 450"/>
                <a:gd name="T10" fmla="*/ 149 w 299"/>
                <a:gd name="T11" fmla="*/ 450 h 450"/>
                <a:gd name="T12" fmla="*/ 279 w 299"/>
                <a:gd name="T13" fmla="*/ 226 h 450"/>
                <a:gd name="T14" fmla="*/ 278 w 299"/>
                <a:gd name="T15" fmla="*/ 226 h 450"/>
                <a:gd name="T16" fmla="*/ 299 w 299"/>
                <a:gd name="T17" fmla="*/ 151 h 450"/>
                <a:gd name="T18" fmla="*/ 149 w 299"/>
                <a:gd name="T19" fmla="*/ 275 h 450"/>
                <a:gd name="T20" fmla="*/ 25 w 299"/>
                <a:gd name="T21" fmla="*/ 150 h 450"/>
                <a:gd name="T22" fmla="*/ 150 w 299"/>
                <a:gd name="T23" fmla="*/ 26 h 450"/>
                <a:gd name="T24" fmla="*/ 274 w 299"/>
                <a:gd name="T25" fmla="*/ 151 h 450"/>
                <a:gd name="T26" fmla="*/ 149 w 299"/>
                <a:gd name="T27" fmla="*/ 275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99" h="450">
                  <a:moveTo>
                    <a:pt x="299" y="151"/>
                  </a:moveTo>
                  <a:cubicBezTo>
                    <a:pt x="299" y="68"/>
                    <a:pt x="232" y="1"/>
                    <a:pt x="150" y="1"/>
                  </a:cubicBezTo>
                  <a:cubicBezTo>
                    <a:pt x="67" y="0"/>
                    <a:pt x="0" y="67"/>
                    <a:pt x="0" y="150"/>
                  </a:cubicBezTo>
                  <a:cubicBezTo>
                    <a:pt x="0" y="177"/>
                    <a:pt x="7" y="203"/>
                    <a:pt x="20" y="225"/>
                  </a:cubicBezTo>
                  <a:cubicBezTo>
                    <a:pt x="20" y="225"/>
                    <a:pt x="20" y="225"/>
                    <a:pt x="20" y="225"/>
                  </a:cubicBezTo>
                  <a:cubicBezTo>
                    <a:pt x="149" y="450"/>
                    <a:pt x="149" y="450"/>
                    <a:pt x="149" y="450"/>
                  </a:cubicBezTo>
                  <a:cubicBezTo>
                    <a:pt x="279" y="226"/>
                    <a:pt x="279" y="226"/>
                    <a:pt x="279" y="226"/>
                  </a:cubicBezTo>
                  <a:cubicBezTo>
                    <a:pt x="278" y="226"/>
                    <a:pt x="278" y="226"/>
                    <a:pt x="278" y="226"/>
                  </a:cubicBezTo>
                  <a:cubicBezTo>
                    <a:pt x="291" y="203"/>
                    <a:pt x="299" y="178"/>
                    <a:pt x="299" y="151"/>
                  </a:cubicBezTo>
                  <a:close/>
                  <a:moveTo>
                    <a:pt x="149" y="275"/>
                  </a:moveTo>
                  <a:cubicBezTo>
                    <a:pt x="80" y="275"/>
                    <a:pt x="24" y="219"/>
                    <a:pt x="25" y="150"/>
                  </a:cubicBezTo>
                  <a:cubicBezTo>
                    <a:pt x="25" y="81"/>
                    <a:pt x="81" y="25"/>
                    <a:pt x="150" y="26"/>
                  </a:cubicBezTo>
                  <a:cubicBezTo>
                    <a:pt x="218" y="26"/>
                    <a:pt x="274" y="82"/>
                    <a:pt x="274" y="151"/>
                  </a:cubicBezTo>
                  <a:cubicBezTo>
                    <a:pt x="274" y="219"/>
                    <a:pt x="218" y="275"/>
                    <a:pt x="149" y="275"/>
                  </a:cubicBezTo>
                  <a:close/>
                </a:path>
              </a:pathLst>
            </a:custGeom>
            <a:solidFill>
              <a:srgbClr val="58BBB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" name="TextBox 66"/>
            <p:cNvSpPr txBox="1"/>
            <p:nvPr/>
          </p:nvSpPr>
          <p:spPr>
            <a:xfrm>
              <a:off x="6365349" y="14127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3200" b="1" i="0" u="none" strike="noStrike" kern="0" cap="none" spc="0" normalizeH="0" baseline="0" noProof="0" dirty="0">
                  <a:ln>
                    <a:noFill/>
                  </a:ln>
                  <a:solidFill>
                    <a:srgbClr val="58BBB4">
                      <a:lumMod val="75000"/>
                    </a:srgbClr>
                  </a:solidFill>
                  <a:effectLst/>
                  <a:uLnTx/>
                  <a:uFillTx/>
                </a:rPr>
                <a:t>8</a:t>
              </a:r>
              <a:endParaRPr kumimoji="0" lang="vi-VN" sz="3200" b="1" i="0" u="none" strike="noStrike" kern="0" cap="none" spc="0" normalizeH="0" baseline="0" noProof="0" dirty="0">
                <a:ln>
                  <a:noFill/>
                </a:ln>
                <a:solidFill>
                  <a:srgbClr val="58BBB4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" name="Metin kutusu 8"/>
          <p:cNvSpPr txBox="1"/>
          <p:nvPr/>
        </p:nvSpPr>
        <p:spPr>
          <a:xfrm>
            <a:off x="-108520" y="2764408"/>
            <a:ext cx="6308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Konular, 8. sınıfın 1. dönem konularından oluşacak.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49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222742"/>
              </p:ext>
            </p:extLst>
          </p:nvPr>
        </p:nvGraphicFramePr>
        <p:xfrm>
          <a:off x="729916" y="1484784"/>
          <a:ext cx="7704856" cy="3796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66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2902"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Ders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Soru</a:t>
                      </a:r>
                      <a:r>
                        <a:rPr lang="tr-TR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Sayısı</a:t>
                      </a: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Doğru Ortalaması TÜRKİYE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908">
                <a:tc>
                  <a:txBody>
                    <a:bodyPr/>
                    <a:lstStyle/>
                    <a:p>
                      <a:pPr algn="l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Türkçe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9,22</a:t>
                      </a:r>
                    </a:p>
                    <a:p>
                      <a:pPr algn="ctr"/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İnkılap Tarihi ve Atatürkçülük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5,54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948">
                <a:tc>
                  <a:txBody>
                    <a:bodyPr/>
                    <a:lstStyle/>
                    <a:p>
                      <a:pPr algn="l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Din Kültürü ve Ahlak Bilgisi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6,45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İngilizce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4,59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0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Matematik</a:t>
                      </a:r>
                    </a:p>
                    <a:p>
                      <a:pPr algn="l"/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4,74</a:t>
                      </a:r>
                    </a:p>
                    <a:p>
                      <a:pPr algn="ctr"/>
                      <a:endParaRPr lang="tr-TR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948">
                <a:tc>
                  <a:txBody>
                    <a:bodyPr/>
                    <a:lstStyle/>
                    <a:p>
                      <a:pPr algn="l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Fen Bilimleri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>
                          <a:latin typeface="Times New Roman" pitchFamily="18" charset="0"/>
                          <a:cs typeface="Times New Roman" pitchFamily="18" charset="0"/>
                        </a:rPr>
                        <a:t>9,50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467544" y="26064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dirty="0">
                <a:solidFill>
                  <a:schemeClr val="accent1"/>
                </a:solidFill>
              </a:rPr>
              <a:t>Türkiye Geneli Doğru Ortalamaları</a:t>
            </a:r>
          </a:p>
        </p:txBody>
      </p:sp>
    </p:spTree>
    <p:extLst>
      <p:ext uri="{BB962C8B-B14F-4D97-AF65-F5344CB8AC3E}">
        <p14:creationId xmlns:p14="http://schemas.microsoft.com/office/powerpoint/2010/main" val="2283116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40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Lgs</a:t>
            </a:r>
            <a:r>
              <a:rPr lang="tr-TR" sz="40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Türkçe Konu Dağılımları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sz="half" idx="2"/>
          </p:nvPr>
        </p:nvSpPr>
        <p:spPr>
          <a:xfrm>
            <a:off x="629841" y="1690689"/>
            <a:ext cx="3868340" cy="36845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Sözcükte Anlam                    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Cümlede Anlam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Parçada Anlam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Parçada Yapı ve Anlatım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Deyimler ve Atasözleri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Fiilimsi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Ögeleri</a:t>
            </a:r>
          </a:p>
          <a:p>
            <a:pPr>
              <a:lnSpc>
                <a:spcPct val="150000"/>
              </a:lnSpc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4"/>
          </p:nvPr>
        </p:nvSpPr>
        <p:spPr>
          <a:xfrm>
            <a:off x="4629150" y="1690689"/>
            <a:ext cx="3887391" cy="36845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Fiil Çatısı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Cümle Türleri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Anlatım Bozukluğu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Yazım ve Noktalama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Metin Türleri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Sanatları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Sözel Mantık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Görsel Okuma</a:t>
            </a:r>
          </a:p>
        </p:txBody>
      </p:sp>
    </p:spTree>
    <p:extLst>
      <p:ext uri="{BB962C8B-B14F-4D97-AF65-F5344CB8AC3E}">
        <p14:creationId xmlns:p14="http://schemas.microsoft.com/office/powerpoint/2010/main" val="1441407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682332"/>
              </p:ext>
            </p:extLst>
          </p:nvPr>
        </p:nvGraphicFramePr>
        <p:xfrm>
          <a:off x="179512" y="190832"/>
          <a:ext cx="8784975" cy="6121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9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9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9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94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34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04867">
                <a:tc>
                  <a:txBody>
                    <a:bodyPr/>
                    <a:lstStyle/>
                    <a:p>
                      <a:pPr algn="just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Türkçe 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Fiilimsiler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Söz Gruplarında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Anlam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Deyimler ve Atasözleri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Söz Sanatları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Cümlede Anlam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Sözcükte Anlam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Parçada Anlam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Cümlenin Ögeleri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Noktalama İşaretleri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Metin Türleri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Fiilde Çatı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Cümle Türleri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Yazım Kuralları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4563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Anlatım Bozukluğu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5776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Sözel Mantık/Görsel Okuma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5943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34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Matematik 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1444294"/>
            <a:ext cx="4040188" cy="436097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Çarpanlar ve Katlar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Üslü Sayılar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Köklü Sayılar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Veri Analizi Olasılık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Cebirsel İfadeler</a:t>
            </a:r>
          </a:p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Doğrusal Denklemler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83598" y="1449377"/>
            <a:ext cx="3887391" cy="368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Eşitsizlik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Üçgenler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Eşlik Benzerlik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Dönüşüm Geometrisi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Geometrik Cisimler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851086"/>
              </p:ext>
            </p:extLst>
          </p:nvPr>
        </p:nvGraphicFramePr>
        <p:xfrm>
          <a:off x="179512" y="188640"/>
          <a:ext cx="8856984" cy="6238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1315">
                <a:tc>
                  <a:txBody>
                    <a:bodyPr/>
                    <a:lstStyle/>
                    <a:p>
                      <a:pPr algn="just"/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Matematik 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Üslü Sayılar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Köklü Sayılar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Çarpanlar ve Katlar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Olasılık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Veri Analizi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591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Eşitsizlikler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51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Cebirsel İfadeler ve Özdeşlikler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Doğrusal Denklemler ve Eğim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Dönüşüm Geometrisi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Geometrik Cisimler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Üçgenler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Eşlik ve Benzerlik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0867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328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8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LGS Fen Bilimleri 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1" y="1688091"/>
            <a:ext cx="3868340" cy="368458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Mevsimler ve İklim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 ve Genetik Kod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Basınç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ve Endüstri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Basit Makineler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98349" y="1556792"/>
            <a:ext cx="3887391" cy="36845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Enerji Dönüşümleri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Çevre Bilimi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Elektrik Yükleri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Elektrik Enerjisi</a:t>
            </a:r>
          </a:p>
        </p:txBody>
      </p:sp>
    </p:spTree>
    <p:extLst>
      <p:ext uri="{BB962C8B-B14F-4D97-AF65-F5344CB8AC3E}">
        <p14:creationId xmlns:p14="http://schemas.microsoft.com/office/powerpoint/2010/main" val="454859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154453"/>
              </p:ext>
            </p:extLst>
          </p:nvPr>
        </p:nvGraphicFramePr>
        <p:xfrm>
          <a:off x="179512" y="190832"/>
          <a:ext cx="8856984" cy="6250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3872">
                <a:tc>
                  <a:txBody>
                    <a:bodyPr/>
                    <a:lstStyle/>
                    <a:p>
                      <a:pPr algn="just"/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Fen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Bilimleri</a:t>
                      </a:r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 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Mevsimler ve İklim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853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DNA ve Genetik Kod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Basınç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Madde ve Endüstri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Basit Makineler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4452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Enerji Dönüşümleri ve Çevre Bilimi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4452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Elektrik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Yükleri ve Elektrik Enerjisi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Hücre Bölünmesi ve Kalıtım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Işığın Kırılması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9687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897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</p:txBody>
      </p:sp>
      <p:sp>
        <p:nvSpPr>
          <p:cNvPr id="3" name="Alt Başlık 2"/>
          <p:cNvSpPr txBox="1">
            <a:spLocks/>
          </p:cNvSpPr>
          <p:nvPr/>
        </p:nvSpPr>
        <p:spPr>
          <a:xfrm>
            <a:off x="307540" y="332656"/>
            <a:ext cx="8352928" cy="1512169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ctr">
              <a:buNone/>
            </a:pPr>
            <a:r>
              <a:rPr lang="tr-TR" sz="54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Liseler Nasıl Öğrenci Alır</a:t>
            </a:r>
          </a:p>
        </p:txBody>
      </p:sp>
      <p:sp>
        <p:nvSpPr>
          <p:cNvPr id="6" name="Sağ Ok 5"/>
          <p:cNvSpPr/>
          <p:nvPr/>
        </p:nvSpPr>
        <p:spPr>
          <a:xfrm rot="5400000">
            <a:off x="-508" y="2966859"/>
            <a:ext cx="2520280" cy="1080120"/>
          </a:xfrm>
          <a:prstGeom prst="rightArrow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Sağ Ok 6"/>
          <p:cNvSpPr/>
          <p:nvPr/>
        </p:nvSpPr>
        <p:spPr>
          <a:xfrm rot="5400000">
            <a:off x="3095836" y="2882731"/>
            <a:ext cx="2520280" cy="1080120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ağ Ok 7"/>
          <p:cNvSpPr/>
          <p:nvPr/>
        </p:nvSpPr>
        <p:spPr>
          <a:xfrm rot="5400000">
            <a:off x="6372200" y="2738715"/>
            <a:ext cx="2520280" cy="108012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               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23744" y="5058572"/>
            <a:ext cx="2271776" cy="5078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LGS Puanıyla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2847614" y="5058571"/>
            <a:ext cx="3156890" cy="507831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Yerel Yerleştirmeyle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6249360" y="5041185"/>
            <a:ext cx="2810449" cy="5078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tr-TR" sz="2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Yetenek Sınavıyla</a:t>
            </a:r>
          </a:p>
        </p:txBody>
      </p:sp>
    </p:spTree>
    <p:extLst>
      <p:ext uri="{BB962C8B-B14F-4D97-AF65-F5344CB8AC3E}">
        <p14:creationId xmlns:p14="http://schemas.microsoft.com/office/powerpoint/2010/main" val="912336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İngilizce 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1" y="1674237"/>
            <a:ext cx="3868340" cy="3684588"/>
          </a:xfrm>
        </p:spPr>
        <p:txBody>
          <a:bodyPr>
            <a:no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Friendship</a:t>
            </a:r>
            <a:endParaRPr lang="tr-TR" sz="3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Teen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Life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Kitchen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Phone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3200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tr-TR" sz="3200" dirty="0">
                <a:latin typeface="Times New Roman" pitchFamily="18" charset="0"/>
                <a:cs typeface="Times New Roman" pitchFamily="18" charset="0"/>
              </a:rPr>
              <a:t> Internet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73191" y="1844824"/>
            <a:ext cx="3887391" cy="3684588"/>
          </a:xfrm>
        </p:spPr>
        <p:txBody>
          <a:bodyPr>
            <a:normAutofit lnSpcReduction="10000"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Adventures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Tourism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Chores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Science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Natural </a:t>
            </a:r>
            <a:r>
              <a:rPr lang="tr-TR" sz="2800" dirty="0" err="1">
                <a:latin typeface="Times New Roman" pitchFamily="18" charset="0"/>
                <a:cs typeface="Times New Roman" pitchFamily="18" charset="0"/>
              </a:rPr>
              <a:t>Forces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58723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289145"/>
              </p:ext>
            </p:extLst>
          </p:nvPr>
        </p:nvGraphicFramePr>
        <p:xfrm>
          <a:off x="179512" y="190832"/>
          <a:ext cx="8856984" cy="6153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864">
                <a:tc>
                  <a:txBody>
                    <a:bodyPr/>
                    <a:lstStyle/>
                    <a:p>
                      <a:pPr algn="just"/>
                      <a:r>
                        <a:rPr lang="tr-TR" sz="1500" dirty="0"/>
                        <a:t>İngilizce</a:t>
                      </a:r>
                      <a:r>
                        <a:rPr lang="tr-TR" sz="1500" baseline="0" dirty="0"/>
                        <a:t> </a:t>
                      </a:r>
                      <a:r>
                        <a:rPr lang="tr-TR" sz="1500" dirty="0"/>
                        <a:t>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/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/>
                        <a:t>2019</a:t>
                      </a:r>
                      <a:r>
                        <a:rPr lang="tr-TR" sz="1500" baseline="0" dirty="0"/>
                        <a:t> LGS</a:t>
                      </a:r>
                      <a:endParaRPr lang="tr-T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/>
                        <a:t>2020</a:t>
                      </a:r>
                      <a:r>
                        <a:rPr lang="tr-TR" sz="1500" baseline="0" dirty="0"/>
                        <a:t> LGS</a:t>
                      </a:r>
                      <a:endParaRPr lang="tr-T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/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/>
                        <a:t>2022 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Friendship</a:t>
                      </a:r>
                      <a:endParaRPr lang="tr-T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Teen</a:t>
                      </a:r>
                      <a:r>
                        <a:rPr lang="tr-TR" sz="1500" b="1" dirty="0"/>
                        <a:t> Life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In</a:t>
                      </a:r>
                      <a:r>
                        <a:rPr lang="tr-TR" sz="1500" b="1" dirty="0"/>
                        <a:t> </a:t>
                      </a:r>
                      <a:r>
                        <a:rPr lang="tr-TR" sz="1500" b="1" dirty="0" err="1"/>
                        <a:t>The</a:t>
                      </a:r>
                      <a:r>
                        <a:rPr lang="tr-TR" sz="1500" b="1" dirty="0"/>
                        <a:t> Kitchen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/>
                        <a:t>On </a:t>
                      </a:r>
                      <a:r>
                        <a:rPr lang="tr-TR" sz="1500" b="1" dirty="0" err="1"/>
                        <a:t>The</a:t>
                      </a:r>
                      <a:r>
                        <a:rPr lang="tr-TR" sz="1500" b="1" dirty="0"/>
                        <a:t> 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The</a:t>
                      </a:r>
                      <a:r>
                        <a:rPr lang="tr-TR" sz="1500" b="1" dirty="0"/>
                        <a:t> Internet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/>
                        <a:t>Adventures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Tourism</a:t>
                      </a:r>
                      <a:endParaRPr lang="tr-T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Chores</a:t>
                      </a:r>
                      <a:endParaRPr lang="tr-T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 err="1"/>
                        <a:t>Science</a:t>
                      </a:r>
                      <a:endParaRPr lang="tr-T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/>
                        <a:t>Natural </a:t>
                      </a:r>
                      <a:r>
                        <a:rPr lang="tr-TR" sz="1500" b="1" dirty="0" err="1"/>
                        <a:t>Forces</a:t>
                      </a:r>
                      <a:endParaRPr lang="tr-T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3768">
                <a:tc>
                  <a:txBody>
                    <a:bodyPr/>
                    <a:lstStyle/>
                    <a:p>
                      <a:r>
                        <a:rPr lang="tr-TR" sz="1500" b="1" dirty="0"/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68145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LGS İnkılap Tarihi ve Atatürkçülük 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1" y="1743509"/>
            <a:ext cx="3868340" cy="3684588"/>
          </a:xfrm>
        </p:spPr>
        <p:txBody>
          <a:bodyPr>
            <a:no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Bir Kahraman Doğuyor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Milli Uyanış: Bağımsızlık Yolunda Atılan Adımlar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Milli Bir Destan: Ya İstiklal, Ya Ölüm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Atatürkçülük ve Çağdaşlaşan Türkiye</a:t>
            </a:r>
          </a:p>
          <a:p>
            <a:endParaRPr lang="tr-TR" sz="2800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573191" y="1743509"/>
            <a:ext cx="3887391" cy="3684588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Demokratikleşme Çabaları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 Dönemi Dış Politika</a:t>
            </a:r>
          </a:p>
          <a:p>
            <a:pPr fontAlgn="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Atatürk’ün Ölümü ve Sonrası</a:t>
            </a:r>
          </a:p>
        </p:txBody>
      </p:sp>
    </p:spTree>
    <p:extLst>
      <p:ext uri="{BB962C8B-B14F-4D97-AF65-F5344CB8AC3E}">
        <p14:creationId xmlns:p14="http://schemas.microsoft.com/office/powerpoint/2010/main" val="37869040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60281"/>
              </p:ext>
            </p:extLst>
          </p:nvPr>
        </p:nvGraphicFramePr>
        <p:xfrm>
          <a:off x="179512" y="908720"/>
          <a:ext cx="8856984" cy="4235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1864">
                <a:tc>
                  <a:txBody>
                    <a:bodyPr/>
                    <a:lstStyle/>
                    <a:p>
                      <a:pPr algn="just"/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İnkılap Tarihi 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566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Bir Kahraman Doğuyor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741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Milli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Uyanış: Bağımsızlık Yolunda Atılan Adımlar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Milli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Bir Destan: Ya İstiklal, Ya Ölüm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Atatürkçülük ve Çağdaşlaşan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Türkiye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Demokratikleşme Çabaları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Atatürk Dönemi Dış Politika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Atatürk’ün Ölümü ve Sonrası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3566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4629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500" u="sng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LGS Din Kültürü ve Ahlak Bilgisi Konu Dağılımları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27584" y="1556792"/>
            <a:ext cx="5400600" cy="3941763"/>
          </a:xfrm>
        </p:spPr>
        <p:txBody>
          <a:bodyPr>
            <a:normAutofit/>
          </a:bodyPr>
          <a:lstStyle/>
          <a:p>
            <a:pPr fontAlgn="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Kader İnancı</a:t>
            </a:r>
          </a:p>
          <a:p>
            <a:pPr fontAlgn="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Zekat ve Sadaka</a:t>
            </a:r>
          </a:p>
          <a:p>
            <a:pPr fontAlgn="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Din ve Hayat</a:t>
            </a:r>
          </a:p>
          <a:p>
            <a:pPr fontAlgn="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Hz. Muhammed’in Örnekliği</a:t>
            </a:r>
          </a:p>
          <a:p>
            <a:pPr fontAlgn="t">
              <a:lnSpc>
                <a:spcPct val="150000"/>
              </a:lnSpc>
            </a:pPr>
            <a:r>
              <a:rPr lang="tr-TR" dirty="0">
                <a:latin typeface="Times New Roman" pitchFamily="18" charset="0"/>
                <a:cs typeface="Times New Roman" pitchFamily="18" charset="0"/>
              </a:rPr>
              <a:t>Kur’an-ı Kerim ve Özellikleri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83638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04892"/>
              </p:ext>
            </p:extLst>
          </p:nvPr>
        </p:nvGraphicFramePr>
        <p:xfrm>
          <a:off x="179512" y="1412776"/>
          <a:ext cx="8856984" cy="3557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5490">
                <a:tc>
                  <a:txBody>
                    <a:bodyPr/>
                    <a:lstStyle/>
                    <a:p>
                      <a:pPr algn="just"/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Din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Kültürü ve Ahlak Bilgisi </a:t>
                      </a:r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Soru Dağılımı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2018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r>
                        <a:rPr lang="tr-TR" sz="1500" baseline="0" dirty="0">
                          <a:latin typeface="Times New Roman" pitchFamily="18" charset="0"/>
                          <a:cs typeface="Times New Roman" pitchFamily="18" charset="0"/>
                        </a:rPr>
                        <a:t> LGS</a:t>
                      </a:r>
                      <a:endParaRPr lang="tr-TR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2021 LGS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500" dirty="0">
                          <a:latin typeface="Times New Roman" pitchFamily="18" charset="0"/>
                          <a:cs typeface="Times New Roman" pitchFamily="18" charset="0"/>
                        </a:rPr>
                        <a:t>2022 LGS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Kader İnancı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Zekat ve Sadaka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Din ve Hayat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Hz.</a:t>
                      </a:r>
                      <a:r>
                        <a:rPr lang="tr-TR" sz="15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Muhammed’in Örnekliği</a:t>
                      </a:r>
                      <a:endParaRPr lang="tr-TR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Kur’an-ı Kerim ve Özellikleri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450">
                <a:tc>
                  <a:txBody>
                    <a:bodyPr/>
                    <a:lstStyle/>
                    <a:p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Toplam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817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65258" y="152635"/>
            <a:ext cx="8352928" cy="1512169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Yerel Yerleştirme Nasıl Olacak</a:t>
            </a:r>
          </a:p>
        </p:txBody>
      </p:sp>
      <p:sp>
        <p:nvSpPr>
          <p:cNvPr id="4" name="Dikdörtgen 3"/>
          <p:cNvSpPr/>
          <p:nvPr/>
        </p:nvSpPr>
        <p:spPr>
          <a:xfrm>
            <a:off x="615723" y="908720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Okulların türüne, okulların kontenjanına ve okulların bulundukları yere göre ortaöğretim kayıt alanları oluşturulmuştur.</a:t>
            </a:r>
            <a:endParaRPr lang="en-US" sz="2700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5723" y="2247548"/>
            <a:ext cx="8420773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b="1" u="sng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Yerel Yerleştirme Kriterleri</a:t>
            </a:r>
          </a:p>
          <a:p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Öğrencinin İkamet Adresi,</a:t>
            </a:r>
          </a:p>
          <a:p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2- Ortaöğretim Başarı Puanı,</a:t>
            </a:r>
          </a:p>
          <a:p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3- 8. Sınıf Özürsüz Devamsızlık,</a:t>
            </a:r>
          </a:p>
          <a:p>
            <a:r>
              <a:rPr lang="tr-TR" sz="27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4- Yıl Sonu Başarı Puanı Üstünlüğü </a:t>
            </a:r>
            <a:r>
              <a:rPr lang="tr-TR" sz="2700" dirty="0"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(Sırasıyla 8,7 ve 6. sınıf)</a:t>
            </a:r>
          </a:p>
          <a:p>
            <a:endParaRPr lang="tr-TR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752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1520" y="116632"/>
            <a:ext cx="8784976" cy="2304256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Özel Yetenek Sınavıyla Alan Liselere Yerleştirme Nasıl Olacak? </a:t>
            </a:r>
          </a:p>
        </p:txBody>
      </p:sp>
      <p:sp>
        <p:nvSpPr>
          <p:cNvPr id="2" name="Dikdörtgen 1"/>
          <p:cNvSpPr/>
          <p:nvPr/>
        </p:nvSpPr>
        <p:spPr>
          <a:xfrm>
            <a:off x="323528" y="1628800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Ø"/>
            </a:pP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Güzel Sanatlar Liseleri ve Spor Liselerine başvuru ve yerleştirme işlemleri Haziran-Temmuz aylarında yapılacak.</a:t>
            </a:r>
          </a:p>
          <a:p>
            <a:pPr algn="just"/>
            <a:endParaRPr lang="tr-TR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Öğrencilerin </a:t>
            </a:r>
            <a:r>
              <a:rPr lang="tr-TR" sz="3200" dirty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Yetenek Sınavından aldığı puan (%70)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ve </a:t>
            </a:r>
            <a:r>
              <a:rPr lang="tr-TR" sz="3200" dirty="0">
                <a:solidFill>
                  <a:schemeClr val="accent3"/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Orta Öğretim Başarı Puanına (%30) </a:t>
            </a:r>
            <a:r>
              <a:rPr lang="tr-TR" sz="32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göre yerleştirme yapılacak</a:t>
            </a:r>
            <a:r>
              <a:rPr lang="tr-TR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Roboto Condensed" panose="02000000000000000000" pitchFamily="2" charset="0"/>
                <a:cs typeface="Times New Roman" pitchFamily="18" charset="0"/>
              </a:rPr>
              <a:t>.</a:t>
            </a:r>
            <a:endParaRPr lang="en-US" sz="32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ea typeface="Roboto Condensed" panose="02000000000000000000" pitchFamily="2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013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07" y="372657"/>
            <a:ext cx="7119985" cy="6211994"/>
          </a:xfrm>
        </p:spPr>
      </p:pic>
    </p:spTree>
    <p:extLst>
      <p:ext uri="{BB962C8B-B14F-4D97-AF65-F5344CB8AC3E}">
        <p14:creationId xmlns:p14="http://schemas.microsoft.com/office/powerpoint/2010/main" val="42859882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63" y="1"/>
            <a:ext cx="7390473" cy="2780927"/>
          </a:xfrm>
        </p:spPr>
      </p:pic>
      <p:pic>
        <p:nvPicPr>
          <p:cNvPr id="5" name="İçerik Yer Tutucusu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763" y="2780928"/>
            <a:ext cx="7390472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46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endParaRPr lang="tr-TR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Liselere Geçiş Sistemi (LGS), 2018 yılından beri Millî Eğitim Bakanlığı (MEB) tarafından öğrencilerimizin ortaokuldan ortaöğretime geçişi sürecinde uygulanmaktadır.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 LGS aracılığıyla öğrencilerin ortaöğretim kurumlarına geçişi sınavlı ve sınavsız olmak üzere iki tür yerleştirme aracılığıyla gerçekleştirilmektedir. </a:t>
            </a:r>
          </a:p>
        </p:txBody>
      </p:sp>
    </p:spTree>
    <p:extLst>
      <p:ext uri="{BB962C8B-B14F-4D97-AF65-F5344CB8AC3E}">
        <p14:creationId xmlns:p14="http://schemas.microsoft.com/office/powerpoint/2010/main" val="31952693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632848" cy="5328592"/>
          </a:xfrm>
        </p:spPr>
      </p:pic>
    </p:spTree>
    <p:extLst>
      <p:ext uri="{BB962C8B-B14F-4D97-AF65-F5344CB8AC3E}">
        <p14:creationId xmlns:p14="http://schemas.microsoft.com/office/powerpoint/2010/main" val="62110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764705"/>
            <a:ext cx="7615758" cy="5394002"/>
          </a:xfrm>
        </p:spPr>
      </p:pic>
    </p:spTree>
    <p:extLst>
      <p:ext uri="{BB962C8B-B14F-4D97-AF65-F5344CB8AC3E}">
        <p14:creationId xmlns:p14="http://schemas.microsoft.com/office/powerpoint/2010/main" val="21798789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20688"/>
            <a:ext cx="7886700" cy="5556275"/>
          </a:xfrm>
        </p:spPr>
      </p:pic>
    </p:spTree>
    <p:extLst>
      <p:ext uri="{BB962C8B-B14F-4D97-AF65-F5344CB8AC3E}">
        <p14:creationId xmlns:p14="http://schemas.microsoft.com/office/powerpoint/2010/main" val="1614901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1786203"/>
          </a:xfrm>
        </p:spPr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Merkezî Sınav, tüm il merkezleri ile gerekli görülen ilçe merkezlerinde, Türkiye saati ile birinci oturum 09.30’da ve ikinci oturum 11.30’da başlayacaktır. </a:t>
            </a: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488937"/>
              </p:ext>
            </p:extLst>
          </p:nvPr>
        </p:nvGraphicFramePr>
        <p:xfrm>
          <a:off x="827584" y="908720"/>
          <a:ext cx="7488832" cy="2284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61836">
                  <a:extLst>
                    <a:ext uri="{9D8B030D-6E8A-4147-A177-3AD203B41FA5}">
                      <a16:colId xmlns:a16="http://schemas.microsoft.com/office/drawing/2014/main" val="3888092492"/>
                    </a:ext>
                  </a:extLst>
                </a:gridCol>
                <a:gridCol w="2118684">
                  <a:extLst>
                    <a:ext uri="{9D8B030D-6E8A-4147-A177-3AD203B41FA5}">
                      <a16:colId xmlns:a16="http://schemas.microsoft.com/office/drawing/2014/main" val="2419576863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1786982358"/>
                    </a:ext>
                  </a:extLst>
                </a:gridCol>
              </a:tblGrid>
              <a:tr h="400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28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MERKEZÎ SINAV UYGULAMA TAKVİMİ 2023</a:t>
                      </a:r>
                      <a:endParaRPr lang="tr-TR" sz="2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08553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Sınav Giriş Yeri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Sınav Tarihi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0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Sınav Sonuçlarının İlanı</a:t>
                      </a:r>
                      <a:endParaRPr lang="tr-TR" sz="20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90189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Mayıs 2023 tarihinde e-Okul Veli Bilgilendirme Sisteminden İlan Edilecektir.</a:t>
                      </a: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 Haziran</a:t>
                      </a:r>
                      <a:b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b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Haziran</a:t>
                      </a:r>
                      <a:b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br>
                        <a:rPr lang="tr-TR" sz="20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tr-TR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74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75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SINAVA GİDERKEN GÖTÜRÜLECEKLER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Geçerli kimlik belgesi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İki adet kurlun kalem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Kalem tıraş ve silgi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Bandajı çıkartılmış şeffaf pet şişede su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46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Geçerli Kimlik Belgesi Nedir?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Kimlik numaralı nüfus cüzdanı (eski kimlik)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T.C. Kimlik kartı (yeni kimlik)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Geçerlilik süresi devam eden pasaport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Nüfus müdürlükleri tarafından verilen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fotograflı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barkodlu-karekodlugeçici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kimlik belgesi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uyruklu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ögrencileriçin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Göç idaresi Genel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Müdürlügü’ndenverilen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resimli, mühürlü kimlik belgesi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Türkiye Cumhuriyeti vatandaşı 15 yaşından küçük öğrencilerde fotoğraf zorunluluğu aranmamaktadır</a:t>
            </a:r>
          </a:p>
        </p:txBody>
      </p:sp>
    </p:spTree>
    <p:extLst>
      <p:ext uri="{BB962C8B-B14F-4D97-AF65-F5344CB8AC3E}">
        <p14:creationId xmlns:p14="http://schemas.microsoft.com/office/powerpoint/2010/main" val="1191330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SORU KİTAPÇIĞI VE ŞIKLAR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Soru kitapçığı A-B-C-D olmak üzere 4 gruptan oluşmaktadır. Cevap anahtarındaki kitapçık türü bölümünü işaretlemelisin.</a:t>
            </a:r>
          </a:p>
          <a:p>
            <a:r>
              <a:rPr lang="tr-TR" dirty="0"/>
              <a:t>Her soruda 4 şık vardır ve bir tanesi doğrudur. Ayrıca 3 yanlış 1 doğruyu götürür.</a:t>
            </a:r>
          </a:p>
          <a:p>
            <a:r>
              <a:rPr lang="tr-TR" dirty="0"/>
              <a:t>Talep edenler sınavın iki oturumu da bittikten sonra soru kitapçığını okuldan teslim alabilir.</a:t>
            </a:r>
          </a:p>
        </p:txBody>
      </p:sp>
    </p:spTree>
    <p:extLst>
      <p:ext uri="{BB962C8B-B14F-4D97-AF65-F5344CB8AC3E}">
        <p14:creationId xmlns:p14="http://schemas.microsoft.com/office/powerpoint/2010/main" val="178482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447863"/>
            <a:ext cx="8229600" cy="5530619"/>
          </a:xfrm>
        </p:spPr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pPr>
              <a:buFont typeface="Wingdings" panose="05000000000000000000" pitchFamily="2" charset="2"/>
              <a:buChar char="Ø"/>
            </a:pPr>
            <a:endParaRPr lang="tr-TR" dirty="0"/>
          </a:p>
          <a:p>
            <a:pPr marL="109728" indent="0"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230907" y="476672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LİSELERE GİRİŞ SINAVI (LGS)  </a:t>
            </a:r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Kaç oturum ? Kaç Dakika? 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645329"/>
              </p:ext>
            </p:extLst>
          </p:nvPr>
        </p:nvGraphicFramePr>
        <p:xfrm>
          <a:off x="827585" y="1844824"/>
          <a:ext cx="7506123" cy="2952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0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0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2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082"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Oturum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Soru Sayısı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Süre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tr-TR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Oturum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Ara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lang="tr-TR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8082"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Oturum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41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 </a:t>
            </a:r>
            <a:r>
              <a:rPr lang="tr-TR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Bölümlere göre Alt Testler, Soru Sayıları ve Sınav Süresi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36" y="1659857"/>
            <a:ext cx="8083706" cy="4361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692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1229</Words>
  <Application>Microsoft Office PowerPoint</Application>
  <PresentationFormat>Ekran Gösterisi (4:3)</PresentationFormat>
  <Paragraphs>584</Paragraphs>
  <Slides>32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Times New Roman</vt:lpstr>
      <vt:lpstr>Wingdings</vt:lpstr>
      <vt:lpstr>Wingdings 3</vt:lpstr>
      <vt:lpstr>Office Teması</vt:lpstr>
      <vt:lpstr>PowerPoint Sunusu</vt:lpstr>
      <vt:lpstr>PowerPoint Sunusu</vt:lpstr>
      <vt:lpstr>PowerPoint Sunusu</vt:lpstr>
      <vt:lpstr>PowerPoint Sunusu</vt:lpstr>
      <vt:lpstr>SINAVA GİDERKEN GÖTÜRÜLECEKLER</vt:lpstr>
      <vt:lpstr>Geçerli Kimlik Belgesi Nedir?</vt:lpstr>
      <vt:lpstr>SORU KİTAPÇIĞI VE ŞIKLAR</vt:lpstr>
      <vt:lpstr>PowerPoint Sunusu</vt:lpstr>
      <vt:lpstr> Bölümlere göre Alt Testler, Soru Sayıları ve Sınav Süresi</vt:lpstr>
      <vt:lpstr>Ağırlıklı Standart Puan Hesaplanırken Kullanılan Alt Test Ağırlık Katsayıları</vt:lpstr>
      <vt:lpstr>Alt Testlere Göre Doğru Cevap Sayısına İlişkin İstatistikler</vt:lpstr>
      <vt:lpstr>PowerPoint Sunusu</vt:lpstr>
      <vt:lpstr>PowerPoint Sunusu</vt:lpstr>
      <vt:lpstr>  Lgs Türkçe Konu Dağılımları</vt:lpstr>
      <vt:lpstr>PowerPoint Sunusu</vt:lpstr>
      <vt:lpstr>LGS Matematik Konu Dağılımları</vt:lpstr>
      <vt:lpstr>PowerPoint Sunusu</vt:lpstr>
      <vt:lpstr>LGS Fen Bilimleri Konu Dağılımları</vt:lpstr>
      <vt:lpstr>PowerPoint Sunusu</vt:lpstr>
      <vt:lpstr>LGS İngilizce Konu Dağılımları</vt:lpstr>
      <vt:lpstr>PowerPoint Sunusu</vt:lpstr>
      <vt:lpstr>LGS İnkılap Tarihi ve Atatürkçülük Konu Dağılımları</vt:lpstr>
      <vt:lpstr>PowerPoint Sunusu</vt:lpstr>
      <vt:lpstr>LGS Din Kültürü ve Ahlak Bilgisi Konu Dağılımları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ODM</dc:creator>
  <cp:lastModifiedBy>Havva</cp:lastModifiedBy>
  <cp:revision>68</cp:revision>
  <dcterms:created xsi:type="dcterms:W3CDTF">2022-10-13T12:36:58Z</dcterms:created>
  <dcterms:modified xsi:type="dcterms:W3CDTF">2023-05-09T07:08:33Z</dcterms:modified>
</cp:coreProperties>
</file>