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56" r:id="rId2"/>
    <p:sldId id="267" r:id="rId3"/>
    <p:sldId id="265" r:id="rId4"/>
    <p:sldId id="359" r:id="rId5"/>
    <p:sldId id="367" r:id="rId6"/>
    <p:sldId id="376" r:id="rId7"/>
    <p:sldId id="357" r:id="rId8"/>
    <p:sldId id="363" r:id="rId9"/>
    <p:sldId id="275" r:id="rId10"/>
    <p:sldId id="361" r:id="rId11"/>
    <p:sldId id="364" r:id="rId12"/>
    <p:sldId id="365" r:id="rId13"/>
    <p:sldId id="360" r:id="rId14"/>
    <p:sldId id="362" r:id="rId15"/>
    <p:sldId id="366" r:id="rId16"/>
    <p:sldId id="278" r:id="rId17"/>
    <p:sldId id="368" r:id="rId18"/>
    <p:sldId id="369" r:id="rId19"/>
    <p:sldId id="370" r:id="rId20"/>
    <p:sldId id="371" r:id="rId21"/>
    <p:sldId id="374" r:id="rId22"/>
    <p:sldId id="372" r:id="rId23"/>
    <p:sldId id="31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Yerleştirme</a:t>
            </a:r>
            <a:r>
              <a:rPr lang="tr-TR" baseline="0" dirty="0"/>
              <a:t> Puanı Hesaplama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rAngAx val="0"/>
    </c:view3D>
    <c:floor>
      <c:thickness val="0"/>
      <c:spPr>
        <a:solidFill>
          <a:schemeClr val="dk1">
            <a:tint val="20000"/>
          </a:schemeClr>
        </a:solidFill>
        <a:ln w="6350" cap="flat" cmpd="sng" algn="ctr">
          <a:solidFill>
            <a:schemeClr val="dk1">
              <a:tint val="75000"/>
            </a:schemeClr>
          </a:solidFill>
          <a:prstDash val="solid"/>
          <a:round/>
        </a:ln>
        <a:effectLst/>
        <a:sp3d contourW="6350">
          <a:contourClr>
            <a:schemeClr val="dk1">
              <a:tint val="75000"/>
            </a:schemeClr>
          </a:contourClr>
        </a:sp3d>
      </c:spPr>
    </c:floor>
    <c:side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chemeClr val="accent1"/>
              </a:solidFill>
              <a:ln w="635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</a:ln>
              <a:effectLst/>
              <a:sp3d contourW="6350">
                <a:contourClr>
                  <a:schemeClr val="accent1">
                    <a:shade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6D9B-4853-877C-3569AFBF1AF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6350" cap="flat" cmpd="sng" algn="ctr">
                <a:solidFill>
                  <a:schemeClr val="accent3">
                    <a:shade val="50000"/>
                  </a:schemeClr>
                </a:solidFill>
                <a:prstDash val="solid"/>
                <a:round/>
              </a:ln>
              <a:effectLst/>
              <a:sp3d contourW="6350">
                <a:contourClr>
                  <a:schemeClr val="accent3">
                    <a:shade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F9D-4EBD-8E78-7D27C449BD6B}"/>
              </c:ext>
            </c:extLst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B-4853-877C-3569AFBF1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lt1"/>
    </a:solidFill>
    <a:ln w="6350" cap="flat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 sz="1800"/>
      </a:pPr>
      <a:endParaRPr lang="tr-T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34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>
      <a:schemeClr val="dk1"/>
    </cs:lnRef>
    <cs:fillRef idx="1">
      <a:schemeClr val="dk1">
        <a:tint val="95000"/>
      </a:schem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>
      <a:schemeClr val="dk1">
        <a:tint val="20000"/>
      </a:schem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>
      <a:schemeClr val="dk1">
        <a:tint val="20000"/>
      </a:schem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>
      <a:schemeClr val="dk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>
      <a:schemeClr val="dk1">
        <a:tint val="20000"/>
      </a:schemeClr>
    </cs:fillRef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/>
            <a:t>II.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/>
            <a:t>% 60</a:t>
          </a:r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/>
            <a:t>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/>
            <a:t>% 40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9.05.2023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2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117529C-C9A4-B9EE-6259-38FB8DD03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997" y="146064"/>
            <a:ext cx="2274005" cy="21276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8395" y="934178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rgbClr val="FF0000"/>
                  </a:solidFill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SÖZEL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SAYISAL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DİL </a:t>
            </a:r>
          </a:p>
          <a:p>
            <a:pPr algn="ctr"/>
            <a:r>
              <a:rPr lang="tr-TR" sz="2800" b="1" dirty="0"/>
              <a:t>PUANI</a:t>
            </a:r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>
                    <a:solidFill>
                      <a:srgbClr val="FFFF00"/>
                    </a:solidFill>
                  </a:rPr>
                  <a:t> </a:t>
                </a:r>
                <a:endParaRPr lang="tr-TR" sz="1000" b="1" dirty="0">
                  <a:solidFill>
                    <a:srgbClr val="FFFF00"/>
                  </a:solidFill>
                </a:endParaRPr>
              </a:p>
              <a:p>
                <a:r>
                  <a:rPr lang="tr-TR" sz="1300" b="1" dirty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 30</a:t>
                </a:r>
                <a:endParaRPr lang="tr-TR" sz="1600" b="1" dirty="0">
                  <a:solidFill>
                    <a:srgbClr val="FFFF00"/>
                  </a:solidFill>
                </a:endParaRPr>
              </a:p>
              <a:p>
                <a:r>
                  <a:rPr lang="tr-TR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>
                  <a:solidFill>
                    <a:schemeClr val="bg1"/>
                  </a:solidFill>
                </a:rPr>
                <a:t>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466924"/>
              </p:ext>
            </p:extLst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37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 Dili ve Edebiyatı- 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Sosyal Bilimler-2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Sözel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557753"/>
              </p:ext>
            </p:extLst>
          </p:nvPr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Matematik </a:t>
                      </a:r>
                      <a:endParaRPr lang="tr-TR" sz="16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Fen Bilimleri</a:t>
                      </a:r>
                      <a:endParaRPr lang="tr-T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Sayısal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097543"/>
              </p:ext>
            </p:extLst>
          </p:nvPr>
        </p:nvGraphicFramePr>
        <p:xfrm>
          <a:off x="207780" y="3378199"/>
          <a:ext cx="8936220" cy="25654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8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9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93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7581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/>
                        <a:t>DİL</a:t>
                      </a:r>
                      <a:r>
                        <a:rPr lang="tr-TR" baseline="0" dirty="0"/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523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81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135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81">
                <a:tc>
                  <a:txBody>
                    <a:bodyPr/>
                    <a:lstStyle/>
                    <a:p>
                      <a:r>
                        <a:rPr lang="tr-TR" dirty="0"/>
                        <a:t>DİL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814932"/>
              </p:ext>
            </p:extLst>
          </p:nvPr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Adayın, Yerleşmeyi Hedeflediği Programın Puan Türleri</a:t>
                      </a:r>
                      <a:r>
                        <a:rPr lang="tr-TR" baseline="0" dirty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/>
                        <a:t>ALAN YETERLİLİK TESTLERİ 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Türk Dili ve Edebiyatı- Sosyal Bilimler-1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Sosyal Bilimler-2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 Matematik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Sayısal + Eşit Ağırlık  Puanı</a:t>
                      </a:r>
                      <a:r>
                        <a:rPr lang="tr-TR" baseline="0" dirty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54" y="1957201"/>
            <a:ext cx="4667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Arial Black" pitchFamily="34" charset="0"/>
              </a:rPr>
              <a:t>200</a:t>
            </a:r>
            <a:r>
              <a:rPr lang="tr-TR" sz="32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 Black" pitchFamily="34" charset="0"/>
              </a:rPr>
              <a:t>PUAN ÜZERİ ALANA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Dikdörtgen 1"/>
          <p:cNvSpPr/>
          <p:nvPr/>
        </p:nvSpPr>
        <p:spPr>
          <a:xfrm>
            <a:off x="349153" y="1582341"/>
            <a:ext cx="81661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rgbClr val="000000"/>
                </a:solidFill>
                <a:latin typeface="Helvetica" panose="020B0604020202020204" pitchFamily="34" charset="0"/>
              </a:rPr>
              <a:t>TYT puanı olmayan veya TYT puanı hesaplanmayan adayların, AYT veya </a:t>
            </a:r>
            <a:r>
              <a:rPr lang="tr-TR" sz="2800" dirty="0" err="1">
                <a:solidFill>
                  <a:srgbClr val="000000"/>
                </a:solidFill>
                <a:latin typeface="Helvetica" panose="020B0604020202020204" pitchFamily="34" charset="0"/>
              </a:rPr>
              <a:t>YDT'ye</a:t>
            </a:r>
            <a:r>
              <a:rPr lang="tr-TR" sz="2800" dirty="0">
                <a:solidFill>
                  <a:srgbClr val="000000"/>
                </a:solidFill>
                <a:latin typeface="Helvetica" panose="020B0604020202020204" pitchFamily="34" charset="0"/>
              </a:rPr>
              <a:t> girmiş olsalar da SAY, SÖZ, EA ve DİL puanları hesaplanmayacaktır. SAY, SÖZ ve EA puan türündeki sınav puanlarının hesaplanması için gerekli olan ilgili puan türüne ilişkin </a:t>
            </a:r>
            <a:r>
              <a:rPr lang="tr-TR" sz="2800" dirty="0" err="1">
                <a:solidFill>
                  <a:srgbClr val="000000"/>
                </a:solidFill>
                <a:latin typeface="Helvetica" panose="020B0604020202020204" pitchFamily="34" charset="0"/>
              </a:rPr>
              <a:t>AYT'deki</a:t>
            </a:r>
            <a:r>
              <a:rPr lang="tr-TR" sz="2800" dirty="0">
                <a:solidFill>
                  <a:srgbClr val="000000"/>
                </a:solidFill>
                <a:latin typeface="Helvetica" panose="020B0604020202020204" pitchFamily="34" charset="0"/>
              </a:rPr>
              <a:t> iki testin en az birinden 0,5 veya daha fazla ham puan almış olma şartı ile DİL puan türündeki sınav puanının hesaplanması için gerekli olan Yabancı Dil </a:t>
            </a:r>
            <a:r>
              <a:rPr lang="tr-TR" sz="2800" dirty="0" err="1">
                <a:solidFill>
                  <a:srgbClr val="000000"/>
                </a:solidFill>
                <a:latin typeface="Helvetica" panose="020B0604020202020204" pitchFamily="34" charset="0"/>
              </a:rPr>
              <a:t>Testi'nden</a:t>
            </a:r>
            <a:r>
              <a:rPr lang="tr-TR" sz="2800" dirty="0">
                <a:solidFill>
                  <a:srgbClr val="000000"/>
                </a:solidFill>
                <a:latin typeface="Helvetica" panose="020B0604020202020204" pitchFamily="34" charset="0"/>
              </a:rPr>
              <a:t> 0,5 veya daha fazla ham puan almış olma şartı uygulanmaya devam edecektir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343955" y="4737542"/>
            <a:ext cx="2168783" cy="15160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 Haziran 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Pazar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0532" y="2923784"/>
            <a:ext cx="2222206" cy="144889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 Haziran 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Pazar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90532" y="1247357"/>
            <a:ext cx="2009552" cy="126752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 Haziran</a:t>
            </a:r>
          </a:p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Cumartesi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219" y="1560776"/>
            <a:ext cx="2365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588795" y="3227199"/>
            <a:ext cx="1942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588794" y="4851273"/>
            <a:ext cx="19428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DİL</a:t>
            </a:r>
          </a:p>
          <a:p>
            <a:pPr algn="ctr"/>
            <a:r>
              <a:rPr lang="tr-TR" sz="2400" dirty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24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Ok: Sağ 1">
            <a:extLst>
              <a:ext uri="{FF2B5EF4-FFF2-40B4-BE49-F238E27FC236}">
                <a16:creationId xmlns:a16="http://schemas.microsoft.com/office/drawing/2014/main" id="{5126B77D-3D46-4683-96AC-5CCE6FE34659}"/>
              </a:ext>
            </a:extLst>
          </p:cNvPr>
          <p:cNvSpPr/>
          <p:nvPr/>
        </p:nvSpPr>
        <p:spPr>
          <a:xfrm>
            <a:off x="3083629" y="1641086"/>
            <a:ext cx="839755" cy="61555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3BADFBAE-7126-434B-B46D-3B131FDAF285}"/>
              </a:ext>
            </a:extLst>
          </p:cNvPr>
          <p:cNvSpPr/>
          <p:nvPr/>
        </p:nvSpPr>
        <p:spPr>
          <a:xfrm>
            <a:off x="3083630" y="3258446"/>
            <a:ext cx="839755" cy="61555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FEFC8B3A-76F2-47EE-AFFE-C747C4C938A0}"/>
              </a:ext>
            </a:extLst>
          </p:cNvPr>
          <p:cNvSpPr/>
          <p:nvPr/>
        </p:nvSpPr>
        <p:spPr>
          <a:xfrm>
            <a:off x="3083630" y="5119433"/>
            <a:ext cx="839755" cy="61555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DD29760-76AD-4922-ADD4-C2596A4F3B5A}"/>
              </a:ext>
            </a:extLst>
          </p:cNvPr>
          <p:cNvSpPr txBox="1"/>
          <p:nvPr/>
        </p:nvSpPr>
        <p:spPr>
          <a:xfrm>
            <a:off x="7507094" y="1550113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D258C5A-3EA5-4DA2-BF99-527A16C9E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38" y="1419819"/>
            <a:ext cx="888671" cy="888671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47EA6540-E636-499B-B843-0DA8B934B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79" y="3227199"/>
            <a:ext cx="888671" cy="888671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FE950A8D-3018-4E31-8B3A-5E734B8EA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23" y="5034579"/>
            <a:ext cx="888671" cy="888671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61DFF9B2-B56B-41F9-8DD3-3052522D3CAA}"/>
              </a:ext>
            </a:extLst>
          </p:cNvPr>
          <p:cNvSpPr txBox="1"/>
          <p:nvPr/>
        </p:nvSpPr>
        <p:spPr>
          <a:xfrm>
            <a:off x="7507094" y="3369576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ACF981F8-B2DC-4B54-9D73-455B62C83021}"/>
              </a:ext>
            </a:extLst>
          </p:cNvPr>
          <p:cNvSpPr txBox="1"/>
          <p:nvPr/>
        </p:nvSpPr>
        <p:spPr>
          <a:xfrm>
            <a:off x="7507094" y="5155487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15.45</a:t>
            </a:r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400" b="1" dirty="0">
                <a:solidFill>
                  <a:srgbClr val="002060"/>
                </a:solidFill>
              </a:rPr>
              <a:t>AYT ve YDT UYGULANIŞI 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</a:rPr>
              <a:t>AYT  - 18 Haziran Pazar sabahı 10:15</a:t>
            </a: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</a:rPr>
              <a:t>YDT  - 18 Haziran Pazar öğleden sonra 15:45</a:t>
            </a:r>
          </a:p>
          <a:p>
            <a:pPr marL="0" indent="0">
              <a:buNone/>
            </a:pPr>
            <a:endParaRPr lang="tr-TR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</a:rPr>
              <a:t>            </a:t>
            </a:r>
          </a:p>
          <a:p>
            <a:r>
              <a:rPr lang="tr-TR" sz="3000" dirty="0"/>
              <a:t>TYT’de 150 ve üstü ham puan alan adaylar 2. aşama sınavında (AYT) puan hesaplama hakkına sahip olacaklardır. </a:t>
            </a:r>
          </a:p>
        </p:txBody>
      </p:sp>
    </p:spTree>
    <p:extLst>
      <p:ext uri="{BB962C8B-B14F-4D97-AF65-F5344CB8AC3E}">
        <p14:creationId xmlns:p14="http://schemas.microsoft.com/office/powerpoint/2010/main" val="2325662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Tıp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Beslenme ve Diyetetik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Bilgisayar ve Yazılım Mühendisliği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Dil ve Konuşma Terapisi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Dijital Oyun Tasarımı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Diş Hekimliği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Eczacılık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/>
                        <a:t>Ergoterapi</a:t>
                      </a:r>
                      <a:r>
                        <a:rPr lang="tr-TR" dirty="0"/>
                        <a:t> (Fakülte, Yüksek kul)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Fizyoterapi ve Rehabilitasyon (Fakülte-Yüksek Okul)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Genetik ve </a:t>
                      </a:r>
                      <a:r>
                        <a:rPr lang="tr-TR" dirty="0" err="1"/>
                        <a:t>Biyomühendislik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Hemşirelik (Fakülte)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İç 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Kentsel Tasarım ve Peyzaj Mimarlığı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Moleküler Biyoloji ve Genetik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Hukuk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Çocuk Gelişimi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Hizmet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Grafik Tasarım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Siyaset Bilimi ve 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İç Mimarlık ve Çevre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Bankacılık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İktisadi ve İdari Bilimler Programları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İşletme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Uluslararası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Moda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Psikoloji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Rehberlik ve Psikolojik Danışmanlık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Sınıf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Animasyon ve Oyun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Çizgi Film ve Animasyon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Halkla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İlahiyat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Okul Öncesi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Özel Eğitim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Radyo, Televizyon ve Sinema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Rekreasyon Yönetimi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Sinema ve Televizyon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Bilgiler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Türkçe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Tarih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Medya ve İletişim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İslam ve Din Bilimleri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Gastronomi ve Mutfak Sanatları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>
                <a:solidFill>
                  <a:srgbClr val="FFFF00"/>
                </a:solidFill>
              </a:rPr>
              <a:t>3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oturum 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/>
            </a:p>
            <a:p>
              <a:pPr algn="ctr"/>
              <a:endParaRPr lang="tr-TR" sz="13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125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5"/>
          <p:cNvSpPr>
            <a:spLocks/>
          </p:cNvSpPr>
          <p:nvPr/>
        </p:nvSpPr>
        <p:spPr bwMode="auto">
          <a:xfrm>
            <a:off x="369548" y="1420530"/>
            <a:ext cx="3107298" cy="2577312"/>
          </a:xfrm>
          <a:custGeom>
            <a:avLst/>
            <a:gdLst>
              <a:gd name="T0" fmla="*/ 380506 w 21600"/>
              <a:gd name="T1" fmla="*/ 225037 h 21600"/>
              <a:gd name="T2" fmla="*/ 369094 w 21600"/>
              <a:gd name="T3" fmla="*/ 287249 h 21600"/>
              <a:gd name="T4" fmla="*/ 344523 w 21600"/>
              <a:gd name="T5" fmla="*/ 345387 h 21600"/>
              <a:gd name="T6" fmla="*/ 287902 w 21600"/>
              <a:gd name="T7" fmla="*/ 377807 h 21600"/>
              <a:gd name="T8" fmla="*/ 219163 w 21600"/>
              <a:gd name="T9" fmla="*/ 378566 h 21600"/>
              <a:gd name="T10" fmla="*/ 151871 w 21600"/>
              <a:gd name="T11" fmla="*/ 361474 h 21600"/>
              <a:gd name="T12" fmla="*/ 28363 w 21600"/>
              <a:gd name="T13" fmla="*/ 355988 h 21600"/>
              <a:gd name="T14" fmla="*/ 0 w 21600"/>
              <a:gd name="T15" fmla="*/ 327607 h 21600"/>
              <a:gd name="T16" fmla="*/ 8326 w 21600"/>
              <a:gd name="T17" fmla="*/ 154411 h 21600"/>
              <a:gd name="T18" fmla="*/ 111407 w 21600"/>
              <a:gd name="T19" fmla="*/ 146138 h 21600"/>
              <a:gd name="T20" fmla="*/ 129999 w 21600"/>
              <a:gd name="T21" fmla="*/ 129505 h 21600"/>
              <a:gd name="T22" fmla="*/ 145997 w 21600"/>
              <a:gd name="T23" fmla="*/ 111319 h 21600"/>
              <a:gd name="T24" fmla="*/ 179828 w 21600"/>
              <a:gd name="T25" fmla="*/ 77258 h 21600"/>
              <a:gd name="T26" fmla="*/ 188313 w 21600"/>
              <a:gd name="T27" fmla="*/ 44785 h 21600"/>
              <a:gd name="T28" fmla="*/ 196885 w 21600"/>
              <a:gd name="T29" fmla="*/ 13705 h 21600"/>
              <a:gd name="T30" fmla="*/ 227577 w 21600"/>
              <a:gd name="T31" fmla="*/ 0 h 21600"/>
              <a:gd name="T32" fmla="*/ 274585 w 21600"/>
              <a:gd name="T33" fmla="*/ 22419 h 21600"/>
              <a:gd name="T34" fmla="*/ 292276 w 21600"/>
              <a:gd name="T35" fmla="*/ 72725 h 21600"/>
              <a:gd name="T36" fmla="*/ 277971 w 21600"/>
              <a:gd name="T37" fmla="*/ 125183 h 21600"/>
              <a:gd name="T38" fmla="*/ 311362 w 21600"/>
              <a:gd name="T39" fmla="*/ 123490 h 21600"/>
              <a:gd name="T40" fmla="*/ 359075 w 21600"/>
              <a:gd name="T41" fmla="*/ 134338 h 21600"/>
              <a:gd name="T42" fmla="*/ 381000 w 21600"/>
              <a:gd name="T43" fmla="*/ 176424 h 21600"/>
              <a:gd name="T44" fmla="*/ 376220 w 21600"/>
              <a:gd name="T45" fmla="*/ 203623 h 21600"/>
              <a:gd name="T46" fmla="*/ 88618 w 21600"/>
              <a:gd name="T47" fmla="*/ 321275 h 21600"/>
              <a:gd name="T48" fmla="*/ 88618 w 21600"/>
              <a:gd name="T49" fmla="*/ 294323 h 21600"/>
              <a:gd name="T50" fmla="*/ 61507 w 21600"/>
              <a:gd name="T51" fmla="*/ 294323 h 21600"/>
              <a:gd name="T52" fmla="*/ 61507 w 21600"/>
              <a:gd name="T53" fmla="*/ 321433 h 21600"/>
              <a:gd name="T54" fmla="*/ 338032 w 21600"/>
              <a:gd name="T55" fmla="*/ 252995 h 21600"/>
              <a:gd name="T56" fmla="*/ 349356 w 21600"/>
              <a:gd name="T57" fmla="*/ 213395 h 21600"/>
              <a:gd name="T58" fmla="*/ 349850 w 21600"/>
              <a:gd name="T59" fmla="*/ 191364 h 21600"/>
              <a:gd name="T60" fmla="*/ 348650 w 21600"/>
              <a:gd name="T61" fmla="*/ 163177 h 21600"/>
              <a:gd name="T62" fmla="*/ 324873 w 21600"/>
              <a:gd name="T63" fmla="*/ 152823 h 21600"/>
              <a:gd name="T64" fmla="*/ 289683 w 21600"/>
              <a:gd name="T65" fmla="*/ 153070 h 21600"/>
              <a:gd name="T66" fmla="*/ 253400 w 21600"/>
              <a:gd name="T67" fmla="*/ 153070 h 21600"/>
              <a:gd name="T68" fmla="*/ 243276 w 21600"/>
              <a:gd name="T69" fmla="*/ 130898 h 21600"/>
              <a:gd name="T70" fmla="*/ 260138 w 21600"/>
              <a:gd name="T71" fmla="*/ 94386 h 21600"/>
              <a:gd name="T72" fmla="*/ 261285 w 21600"/>
              <a:gd name="T73" fmla="*/ 57079 h 21600"/>
              <a:gd name="T74" fmla="*/ 242993 w 21600"/>
              <a:gd name="T75" fmla="*/ 32526 h 21600"/>
              <a:gd name="T76" fmla="*/ 224790 w 21600"/>
              <a:gd name="T77" fmla="*/ 28346 h 21600"/>
              <a:gd name="T78" fmla="*/ 220010 w 21600"/>
              <a:gd name="T79" fmla="*/ 30727 h 21600"/>
              <a:gd name="T80" fmla="*/ 213924 w 21600"/>
              <a:gd name="T81" fmla="*/ 63253 h 21600"/>
              <a:gd name="T82" fmla="*/ 186919 w 21600"/>
              <a:gd name="T83" fmla="*/ 112324 h 21600"/>
              <a:gd name="T84" fmla="*/ 154711 w 21600"/>
              <a:gd name="T85" fmla="*/ 144339 h 21600"/>
              <a:gd name="T86" fmla="*/ 133279 w 21600"/>
              <a:gd name="T87" fmla="*/ 165823 h 21600"/>
              <a:gd name="T88" fmla="*/ 117228 w 21600"/>
              <a:gd name="T89" fmla="*/ 174290 h 21600"/>
              <a:gd name="T90" fmla="*/ 149684 w 21600"/>
              <a:gd name="T91" fmla="*/ 331541 h 21600"/>
              <a:gd name="T92" fmla="*/ 215318 w 21600"/>
              <a:gd name="T93" fmla="*/ 348227 h 21600"/>
              <a:gd name="T94" fmla="*/ 276931 w 21600"/>
              <a:gd name="T95" fmla="*/ 350767 h 21600"/>
              <a:gd name="T96" fmla="*/ 319299 w 21600"/>
              <a:gd name="T97" fmla="*/ 330941 h 21600"/>
              <a:gd name="T98" fmla="*/ 326619 w 21600"/>
              <a:gd name="T99" fmla="*/ 303848 h 21600"/>
              <a:gd name="T100" fmla="*/ 338578 w 21600"/>
              <a:gd name="T101" fmla="*/ 286861 h 21600"/>
              <a:gd name="T102" fmla="*/ 338032 w 21600"/>
              <a:gd name="T103" fmla="*/ 252995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6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sz="1350"/>
          </a:p>
        </p:txBody>
      </p:sp>
      <p:sp>
        <p:nvSpPr>
          <p:cNvPr id="10" name="Oval 9"/>
          <p:cNvSpPr/>
          <p:nvPr/>
        </p:nvSpPr>
        <p:spPr>
          <a:xfrm>
            <a:off x="4040373" y="1420530"/>
            <a:ext cx="4205586" cy="7034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SEYHAN RAM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72270" y="2468880"/>
            <a:ext cx="4167962" cy="723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Başarılar Dileriz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40373" y="3555667"/>
            <a:ext cx="4253023" cy="6636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Sunumumuz bitmiştir.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50"/>
                            </p:stCondLst>
                            <p:childTnLst>
                              <p:par>
                                <p:cTn id="2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1" animBg="1"/>
      <p:bldP spid="14" grpId="1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/>
                <a:t>Soru</a:t>
              </a:r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165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/>
                <a:t>Dakika</a:t>
              </a: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160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2400" b="1" dirty="0"/>
                <a:t>Soru Sayısı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80</a:t>
              </a: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2400" b="1" dirty="0"/>
                <a:t>Sınav Süresi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12. SINIF 2. DÖNEM KONULARI </a:t>
            </a:r>
            <a:r>
              <a:rPr lang="tr-TR" sz="2800" b="1">
                <a:solidFill>
                  <a:srgbClr val="FF0000"/>
                </a:solidFill>
              </a:rPr>
              <a:t>YKS’DE YER ALMAYACAK </a:t>
            </a:r>
            <a:r>
              <a:rPr lang="tr-TR" sz="2800" b="1" dirty="0">
                <a:solidFill>
                  <a:srgbClr val="FF0000"/>
                </a:solidFill>
              </a:rPr>
              <a:t>!!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391886" y="2129245"/>
            <a:ext cx="8373291" cy="2246769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schemeClr val="bg1"/>
                </a:solidFill>
              </a:rPr>
              <a:t>6 ŞUBAT 2023 GÜNÜ KAHRAMANMARAŞ MERKEZLİ YAŞANILAN DEPREMDEN KAYNAKLI BÜYÜK FELAKET  NEDENİYLE YÜKSEK ÖĞRETİM KURUMU 12. SINIF 2. DÖNEM KONULARINDAN SORU SORULMAMASINA KARAR VERMİŞTİR. </a:t>
            </a:r>
          </a:p>
        </p:txBody>
      </p:sp>
    </p:spTree>
    <p:extLst>
      <p:ext uri="{BB962C8B-B14F-4D97-AF65-F5344CB8AC3E}">
        <p14:creationId xmlns:p14="http://schemas.microsoft.com/office/powerpoint/2010/main" val="318867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>
            <p:extLst>
              <p:ext uri="{D42A27DB-BD31-4B8C-83A1-F6EECF244321}">
                <p14:modId xmlns:p14="http://schemas.microsoft.com/office/powerpoint/2010/main" val="2864010435"/>
              </p:ext>
            </p:extLst>
          </p:nvPr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% 17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  <a:t>% 17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</a:p>
            <a:p>
              <a:pPr algn="ctr"/>
              <a:r>
                <a:rPr lang="tr-TR" sz="2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3323" y="1077218"/>
            <a:ext cx="7886700" cy="1325563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TYT PUANI İLE ASKER ve POLİS MESLEK </a:t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>YÜKSEKOKULU ÖN BAŞVURULARI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1873" y="2197553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tr-TR" sz="2600" dirty="0"/>
              <a:t>Astsubay Meslek Yüksekokulu seçim aşamasında kullanılacaktır. </a:t>
            </a:r>
          </a:p>
          <a:p>
            <a:pPr>
              <a:buFont typeface="Arial" charset="0"/>
              <a:buChar char="•"/>
            </a:pPr>
            <a:endParaRPr lang="tr-TR" sz="2600" dirty="0"/>
          </a:p>
          <a:p>
            <a:pPr>
              <a:buFont typeface="Arial" charset="0"/>
              <a:buChar char="•"/>
            </a:pPr>
            <a:r>
              <a:rPr lang="tr-TR" sz="2600" b="1" dirty="0">
                <a:solidFill>
                  <a:srgbClr val="FF0000"/>
                </a:solidFill>
              </a:rPr>
              <a:t>***Subaylık ve Astsubaylık ön başvuruları için adayların  Milli Savunma üniversitesi Sınavını (MSÜ) takip etmeleri gerekmektedir. ***</a:t>
            </a:r>
          </a:p>
          <a:p>
            <a:pPr>
              <a:buFont typeface="Arial" charset="0"/>
              <a:buChar char="•"/>
            </a:pPr>
            <a:endParaRPr lang="tr-TR" sz="2400" dirty="0"/>
          </a:p>
          <a:p>
            <a:r>
              <a:rPr lang="tr-TR" sz="2600" dirty="0"/>
              <a:t> Polis Meslek Yüksekokulu ön başvurusunda 250-270 arası ham puan kullanılacaktır.  </a:t>
            </a:r>
            <a:r>
              <a:rPr lang="tr-TR" sz="2600" b="1" dirty="0">
                <a:solidFill>
                  <a:srgbClr val="002060"/>
                </a:solidFill>
              </a:rPr>
              <a:t>2023 PMYO başvurusunda 2022 TYT puanı kullanılmaz, 2023 TYT puanı istenir.</a:t>
            </a:r>
          </a:p>
          <a:p>
            <a:endParaRPr lang="tr-TR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552DDE-4448-46A6-A719-E28F59D765E8}"/>
              </a:ext>
            </a:extLst>
          </p:cNvPr>
          <p:cNvSpPr/>
          <p:nvPr/>
        </p:nvSpPr>
        <p:spPr>
          <a:xfrm>
            <a:off x="272038" y="526290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PUAN ORANLARI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0D02BC23-406D-4308-AC28-C1377D18EEF4}"/>
              </a:ext>
            </a:extLst>
          </p:cNvPr>
          <p:cNvGrpSpPr/>
          <p:nvPr/>
        </p:nvGrpSpPr>
        <p:grpSpPr>
          <a:xfrm>
            <a:off x="0" y="-12319"/>
            <a:ext cx="9144000" cy="1077218"/>
            <a:chOff x="-218536" y="-1046798"/>
            <a:chExt cx="12192000" cy="1436291"/>
          </a:xfrm>
        </p:grpSpPr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59ECDAE5-746C-4FC8-8767-76B4D11AF0E8}"/>
                </a:ext>
              </a:extLst>
            </p:cNvPr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A41A16B8-481C-4461-B278-2921B0C51142}"/>
                </a:ext>
              </a:extLst>
            </p:cNvPr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60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1425</TotalTime>
  <Words>997</Words>
  <Application>Microsoft Office PowerPoint</Application>
  <PresentationFormat>Ekran Gösterisi (4:3)</PresentationFormat>
  <Paragraphs>349</Paragraphs>
  <Slides>23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2" baseType="lpstr">
      <vt:lpstr>Adobe Heiti Std R</vt:lpstr>
      <vt:lpstr>Arial</vt:lpstr>
      <vt:lpstr>Arial Black</vt:lpstr>
      <vt:lpstr>Bebas Neue</vt:lpstr>
      <vt:lpstr>Calibri</vt:lpstr>
      <vt:lpstr>Calibri Light</vt:lpstr>
      <vt:lpstr>Helvetica</vt:lpstr>
      <vt:lpstr>Roboto Bk</vt:lpstr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TYT PUANI İLE ASKER ve POLİS MESLEK  YÜKSEKOKULU ÖN BAŞVURULARI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AYT ve YDT UYGULANIŞI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Havva</cp:lastModifiedBy>
  <cp:revision>129</cp:revision>
  <dcterms:created xsi:type="dcterms:W3CDTF">2015-11-06T18:34:53Z</dcterms:created>
  <dcterms:modified xsi:type="dcterms:W3CDTF">2023-05-09T07:07:56Z</dcterms:modified>
</cp:coreProperties>
</file>