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25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14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96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85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020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77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16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05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72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78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96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57C2-2028-42F7-8980-6807AE41A27A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153B-4984-4BC5-942B-39D813F7B8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31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5625"/>
            <a:ext cx="10489474" cy="4131037"/>
          </a:xfrm>
          <a:prstGeom prst="rect">
            <a:avLst/>
          </a:prstGeom>
        </p:spPr>
      </p:pic>
      <p:sp>
        <p:nvSpPr>
          <p:cNvPr id="13" name="Unvan 12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68425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İleri Yetişkinlik Dönemi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847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Dolaşım Sistemi ve Akciğerler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Kalp damar rahatsızlıkları ileri yetişkinlikte artar.</a:t>
            </a:r>
          </a:p>
          <a:p>
            <a:r>
              <a:rPr lang="tr-TR" dirty="0"/>
              <a:t>Yüksek tansiyon görülme sıklığı fazladır.</a:t>
            </a:r>
          </a:p>
          <a:p>
            <a:r>
              <a:rPr lang="tr-TR" dirty="0"/>
              <a:t>Kalp krizi, inme ya da böbrek hastalığı riskini azaltmak için devamlı olarak 120/80 üzerinde seyreden kan basıncının tedavi edilmesi gerekiyor.</a:t>
            </a:r>
          </a:p>
          <a:p>
            <a:r>
              <a:rPr lang="tr-TR" dirty="0"/>
              <a:t>Akciğerlerin kapasitesi azalır. </a:t>
            </a:r>
          </a:p>
          <a:p>
            <a:r>
              <a:rPr lang="tr-TR" dirty="0"/>
              <a:t>Elastikliğini kaybeder,</a:t>
            </a:r>
          </a:p>
          <a:p>
            <a:r>
              <a:rPr lang="tr-TR" dirty="0"/>
              <a:t>Göğüs büzülür,</a:t>
            </a:r>
          </a:p>
          <a:p>
            <a:r>
              <a:rPr lang="tr-TR" dirty="0"/>
              <a:t>Diyafram zayıflar.</a:t>
            </a:r>
          </a:p>
        </p:txBody>
      </p:sp>
    </p:spTree>
    <p:extLst>
      <p:ext uri="{BB962C8B-B14F-4D97-AF65-F5344CB8AC3E}">
        <p14:creationId xmlns:p14="http://schemas.microsoft.com/office/powerpoint/2010/main" val="124270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Egzersiz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Uzun ömürle bağlantılıdır.</a:t>
            </a:r>
          </a:p>
          <a:p>
            <a:r>
              <a:rPr lang="tr-TR" dirty="0"/>
              <a:t>Yaygın görülen kronik hastalıkların önlenmesi ile ilişkilidir.</a:t>
            </a:r>
          </a:p>
          <a:p>
            <a:r>
              <a:rPr lang="tr-TR" dirty="0"/>
              <a:t> Pek çok hastalığın tedavisindeki iyileşmelerle ilişkilidir.</a:t>
            </a:r>
          </a:p>
          <a:p>
            <a:r>
              <a:rPr lang="tr-TR" dirty="0"/>
              <a:t>Yaşlı yetişkinlerin hücresel işlevselliğini iyileştirir.</a:t>
            </a:r>
          </a:p>
          <a:p>
            <a:r>
              <a:rPr lang="tr-TR" dirty="0"/>
              <a:t>Yaşlı yetişkinlerde bağışıklık sisteminin işlevselliğini artırır.</a:t>
            </a:r>
          </a:p>
          <a:p>
            <a:r>
              <a:rPr lang="tr-TR" dirty="0"/>
              <a:t> Vücut bileşimini (kas, kemik, yağ oranı) optimize eder.</a:t>
            </a:r>
          </a:p>
          <a:p>
            <a:r>
              <a:rPr lang="tr-TR" dirty="0"/>
              <a:t>Yaşlandıkça motor becerilerde meydana gelen zayıflamayı azaltabilir.</a:t>
            </a:r>
          </a:p>
          <a:p>
            <a:r>
              <a:rPr lang="tr-TR" dirty="0"/>
              <a:t>Yaşlı yetişkinlerde akıl sağlığı sorunlarının gelişme olasılığını azaltır.</a:t>
            </a:r>
          </a:p>
          <a:p>
            <a:r>
              <a:rPr lang="tr-TR" dirty="0"/>
              <a:t>Yaşlı yetişkinlerde beyin ve bilişsel işlevselliğin iyileşmesi ile ilişkilidir.</a:t>
            </a:r>
          </a:p>
        </p:txBody>
      </p:sp>
    </p:spTree>
    <p:extLst>
      <p:ext uri="{BB962C8B-B14F-4D97-AF65-F5344CB8AC3E}">
        <p14:creationId xmlns:p14="http://schemas.microsoft.com/office/powerpoint/2010/main" val="246465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Bilişsel Gelişim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Bilişsel Gelişim</a:t>
            </a:r>
          </a:p>
          <a:p>
            <a:r>
              <a:rPr lang="tr-TR" dirty="0"/>
              <a:t>Bilişsel Mekanikler: zihnin donanımıdır ve beynin </a:t>
            </a:r>
            <a:r>
              <a:rPr lang="tr-TR" dirty="0" err="1"/>
              <a:t>nörofizyolojik</a:t>
            </a:r>
            <a:r>
              <a:rPr lang="tr-TR" dirty="0"/>
              <a:t> yapısını yansıtmaktadır. </a:t>
            </a:r>
          </a:p>
          <a:p>
            <a:r>
              <a:rPr lang="tr-TR" dirty="0"/>
              <a:t>Bilişsel mekanikleri oluşturan bileşenler: duyusal girdi, dikkat, görsel ve motor bellek, ayırt etme, karşılaştırma ve </a:t>
            </a:r>
            <a:r>
              <a:rPr lang="tr-TR" dirty="0" err="1"/>
              <a:t>kategorizasyon</a:t>
            </a:r>
            <a:r>
              <a:rPr lang="tr-TR" dirty="0"/>
              <a:t> süreçlerinden oluşan hız ve doğruluğu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248275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Zihinsel Sağlık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Demans</a:t>
            </a:r>
            <a:r>
              <a:rPr lang="tr-TR" dirty="0"/>
              <a:t>:  –Temel belirtisi zihinsel işlevlerin bozulması olan herhangi bir nörolojik bozukluğa verilen genel addır. </a:t>
            </a:r>
          </a:p>
          <a:p>
            <a:r>
              <a:rPr lang="tr-TR" dirty="0"/>
              <a:t>Kendilerine bakma becerilerini ve aile dahil yakınındaki kişileri tanıma becerilerini kaybederler.</a:t>
            </a:r>
          </a:p>
        </p:txBody>
      </p:sp>
    </p:spTree>
    <p:extLst>
      <p:ext uri="{BB962C8B-B14F-4D97-AF65-F5344CB8AC3E}">
        <p14:creationId xmlns:p14="http://schemas.microsoft.com/office/powerpoint/2010/main" val="289618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1. Alzheimer Hastalığı: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–</a:t>
            </a:r>
            <a:r>
              <a:rPr lang="tr-TR" dirty="0" err="1"/>
              <a:t>Demansın</a:t>
            </a:r>
            <a:r>
              <a:rPr lang="tr-TR" dirty="0"/>
              <a:t> bir türüdür.</a:t>
            </a:r>
          </a:p>
          <a:p>
            <a:r>
              <a:rPr lang="tr-TR" dirty="0"/>
              <a:t>–Bellekte, muhakeme yeteneğinde, dilde ve sonunda fiziksel işlevlerde derece </a:t>
            </a:r>
            <a:r>
              <a:rPr lang="tr-TR" dirty="0" err="1"/>
              <a:t>derece</a:t>
            </a:r>
            <a:r>
              <a:rPr lang="tr-TR" dirty="0"/>
              <a:t> bir bozulmayla kendini gösterir. </a:t>
            </a:r>
          </a:p>
          <a:p>
            <a:r>
              <a:rPr lang="tr-TR" dirty="0"/>
              <a:t>–Geri dönüşü olmayan bir beyin hastalığıdır. </a:t>
            </a:r>
          </a:p>
          <a:p>
            <a:r>
              <a:rPr lang="tr-TR" dirty="0"/>
              <a:t>–Kadınlarda erkeklere oranla daha fazla görülür.</a:t>
            </a:r>
          </a:p>
          <a:p>
            <a:r>
              <a:rPr lang="tr-TR" dirty="0"/>
              <a:t>–65 yaş altı erken, 65 yaş ve üstü ise geç başlangıç olarak tanımlanır. </a:t>
            </a:r>
          </a:p>
          <a:p>
            <a:r>
              <a:rPr lang="tr-TR" dirty="0"/>
              <a:t>–Hastalığın tedavisi olmadığı için önleme çalışmalarına odaklanılmaktadır.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244844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2. Parkinson Hastalığı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Kaslardaki titreme, hareketlerin yavaşlaması, kısmi yüz felci gibi belirtilerle tanımlanan sürekli ve ilerleyen bir rahatsızlıktır. </a:t>
            </a:r>
          </a:p>
          <a:p>
            <a:r>
              <a:rPr lang="tr-TR" dirty="0"/>
              <a:t>Beyindeki </a:t>
            </a:r>
            <a:r>
              <a:rPr lang="tr-TR" dirty="0" err="1"/>
              <a:t>dopamin</a:t>
            </a:r>
            <a:r>
              <a:rPr lang="tr-TR" dirty="0"/>
              <a:t> üreten sinirlerin zarar görmesiyle ortaya çıkar.</a:t>
            </a:r>
          </a:p>
          <a:p>
            <a:r>
              <a:rPr lang="tr-TR" dirty="0"/>
              <a:t>Tedavi için </a:t>
            </a:r>
            <a:r>
              <a:rPr lang="tr-TR" dirty="0" err="1"/>
              <a:t>dopamin</a:t>
            </a:r>
            <a:r>
              <a:rPr lang="tr-TR" dirty="0"/>
              <a:t> etkisini güçlendiren ilaçlar kullanılır.</a:t>
            </a:r>
          </a:p>
        </p:txBody>
      </p:sp>
    </p:spTree>
    <p:extLst>
      <p:ext uri="{BB962C8B-B14F-4D97-AF65-F5344CB8AC3E}">
        <p14:creationId xmlns:p14="http://schemas.microsoft.com/office/powerpoint/2010/main" val="5986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     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         </a:t>
            </a:r>
            <a:r>
              <a:rPr lang="tr-TR" sz="6000" b="1" dirty="0">
                <a:solidFill>
                  <a:srgbClr val="FF0000"/>
                </a:solidFill>
              </a:rPr>
              <a:t>Yaşlılık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528887"/>
            <a:ext cx="10515600" cy="36480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 Yaşlılık, insanın doğumu ile başlayan yaşam süresince, ölümden önce yaşanan kronolojik bir kavramdır.</a:t>
            </a:r>
          </a:p>
          <a:p>
            <a:pPr algn="just"/>
            <a:r>
              <a:rPr lang="tr-TR" dirty="0"/>
              <a:t> Organizmanın giderek biyolojik verimliliğini yitirmesi, çevresine uyumda güçlük çekmesi ve direnç mekanizmalarında gerileme olarak tanımlanabilir.</a:t>
            </a:r>
          </a:p>
          <a:p>
            <a:pPr algn="just"/>
            <a:r>
              <a:rPr lang="tr-TR" dirty="0"/>
              <a:t> Kalıtsal yapının ve dış faktörlerin etkisiyle, hücredeki biyokimyasal tepkimelerden başlayarak, hücre, doku, organ ve vücut düzeyindeki işlevlerin azalmasıdır.</a:t>
            </a:r>
          </a:p>
          <a:p>
            <a:pPr algn="just"/>
            <a:r>
              <a:rPr lang="tr-TR" dirty="0"/>
              <a:t> Dünya Sağlık Örgütü’ne Göre Yaşlılık: Bireyin çevreye uyum yeteneğinin azalması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390" y="209006"/>
            <a:ext cx="5721530" cy="221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171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349241" cy="1175657"/>
          </a:xfrm>
        </p:spPr>
        <p:txBody>
          <a:bodyPr>
            <a:normAutofit/>
          </a:bodyPr>
          <a:lstStyle/>
          <a:p>
            <a:pPr algn="ctr"/>
            <a:r>
              <a:rPr lang="tr-TR" sz="4800" dirty="0">
                <a:solidFill>
                  <a:srgbClr val="FF0000"/>
                </a:solidFill>
              </a:rPr>
              <a:t>Yaşlılık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/>
          <a:p>
            <a:pPr algn="just"/>
            <a:r>
              <a:rPr lang="tr-TR" dirty="0"/>
              <a:t>Yaşlı 65 yaş ve üstü bireyler</a:t>
            </a:r>
          </a:p>
          <a:p>
            <a:pPr algn="just"/>
            <a:r>
              <a:rPr lang="tr-TR" dirty="0"/>
              <a:t> 65-74 yaş arası erken yaşlılık (genç yaşlı)</a:t>
            </a:r>
          </a:p>
          <a:p>
            <a:pPr algn="just"/>
            <a:r>
              <a:rPr lang="tr-TR" dirty="0"/>
              <a:t> 75-84 yaş arası yaşlılık (yaşlı yaşlı/ileri yaşlı)</a:t>
            </a:r>
          </a:p>
          <a:p>
            <a:pPr algn="just"/>
            <a:r>
              <a:rPr lang="tr-TR" dirty="0"/>
              <a:t> 85 yaş üzeri çok ileri yaşlılık (ihtiyarlık/en yaşlı/kırılgan yaşlı)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7" y="2057400"/>
            <a:ext cx="3932237" cy="3803650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17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İleri Yetişkinlik Dönemi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Havighurst'a</a:t>
            </a:r>
            <a:r>
              <a:rPr lang="tr-TR" dirty="0"/>
              <a:t> göre yaşlılık döneminin gelişim görevleri; azalan fiziksel gücüne uyum gösterme, emekliliğe uyum gösterme, eşinin ölümüne uyum gösterme, kendi akran gruplarıyla tam bir uyum içinde olma, yurttaşlık görevlerini yerine getirme, normal yaşam şartlarını sürdürebilmedir 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3804557"/>
            <a:ext cx="4898571" cy="27399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04557"/>
            <a:ext cx="4720046" cy="27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İLERİ YETİŞKİNLİK (YAŞLILIK)DÖNEMİ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60771" y="987425"/>
            <a:ext cx="2994615" cy="4107089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391886" y="2057400"/>
            <a:ext cx="6714308" cy="381158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800" dirty="0"/>
              <a:t>	Genellikle yaşlılıkta ,Fiziksel ,davranışsal, değişiklerin yani sıra zekâ, öğrenme, bellek, konuşma, problem çözme, yönelim, algılama, dikkati yoğunlaştırma, yargılama ve toplumsal yetiler gibi bilişsel işlevlerde ve duygusal alanda da değişiklikler görülebilir.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771" y="987425"/>
            <a:ext cx="3108418" cy="41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8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İleri Yetişkinlikte Fiziksel Gelişimin Seyri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Yaşlanan Beyin</a:t>
            </a:r>
          </a:p>
          <a:p>
            <a:r>
              <a:rPr lang="tr-TR" dirty="0"/>
              <a:t>Beyin ağırlığının% 5 ile&amp; 10’unu kaybeder.</a:t>
            </a:r>
          </a:p>
          <a:p>
            <a:r>
              <a:rPr lang="tr-TR" dirty="0"/>
              <a:t>Hacmi de azalır</a:t>
            </a:r>
          </a:p>
          <a:p>
            <a:r>
              <a:rPr lang="tr-TR" dirty="0" err="1"/>
              <a:t>Prefrontal</a:t>
            </a:r>
            <a:r>
              <a:rPr lang="tr-TR" dirty="0"/>
              <a:t> korteks yaşlanma ile büzüşen bir alandır ve belleğin zayıflaması ile ilişkilendirilmektedir. </a:t>
            </a:r>
          </a:p>
          <a:p>
            <a:r>
              <a:rPr lang="tr-TR" dirty="0"/>
              <a:t>Uyum sağlayan beyin</a:t>
            </a:r>
          </a:p>
          <a:p>
            <a:r>
              <a:rPr lang="tr-TR" dirty="0"/>
              <a:t>Beyin yaşlı bireylerde dahi kendini onarma gücüne sahiptir. Yeni nöronların üretimi söz konusudur.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129648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Bağışıklık Sistemi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Bağışıklık sisteminin işlevinde gerileme söz konusudur.</a:t>
            </a:r>
          </a:p>
          <a:p>
            <a:r>
              <a:rPr lang="tr-TR" dirty="0"/>
              <a:t> Stres süresinin uzaması ve azalan yenileyici süreçler yaşlanmanın bağışıklık sistemi üzerindeki etkilerini hızlandırmaktadır.</a:t>
            </a:r>
          </a:p>
          <a:p>
            <a:r>
              <a:rPr lang="tr-TR" dirty="0"/>
              <a:t> Bu kişiler çok kolay hastalanırlar.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951" y="3642945"/>
            <a:ext cx="5105400" cy="29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3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822269" cy="1159727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>
                <a:solidFill>
                  <a:srgbClr val="FF0000"/>
                </a:solidFill>
              </a:rPr>
              <a:t>Fiziksel Görünüm ve Hareket</a:t>
            </a:r>
          </a:p>
        </p:txBody>
      </p:sp>
      <p:sp>
        <p:nvSpPr>
          <p:cNvPr id="7" name="Resim Yer Tutucusu 6"/>
          <p:cNvSpPr>
            <a:spLocks noGrp="1"/>
          </p:cNvSpPr>
          <p:nvPr>
            <p:ph type="pic" idx="1"/>
          </p:nvPr>
        </p:nvSpPr>
        <p:spPr>
          <a:xfrm>
            <a:off x="6805748" y="987425"/>
            <a:ext cx="4549639" cy="4873625"/>
          </a:xfrm>
        </p:spPr>
      </p:sp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338943" cy="381158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/>
              <a:t>Kırışıklıklar ve yaş lekeleri,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/>
              <a:t>Boy  kısalması,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/>
              <a:t>Kilo kaybı,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r-TR" sz="3600" dirty="0"/>
              <a:t>Hareket kabiliyetinde azalma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749" y="987425"/>
            <a:ext cx="4549639" cy="49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2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Duyusal Gelişim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/>
              <a:t>Yaşlanma ile birlikte görsel keskinlik, renk görme, ve derinlik algısı azalır, </a:t>
            </a:r>
          </a:p>
          <a:p>
            <a:r>
              <a:rPr lang="tr-TR" dirty="0"/>
              <a:t>Yaşlanmakta olan bireylerde çeşitli göz hastalıkları ortaya çıkabilir.</a:t>
            </a:r>
          </a:p>
          <a:p>
            <a:r>
              <a:rPr lang="tr-TR" dirty="0"/>
              <a:t> İşitmede de önemli kayıplar söz konusudur. </a:t>
            </a:r>
          </a:p>
          <a:p>
            <a:r>
              <a:rPr lang="tr-TR" dirty="0"/>
              <a:t>75 ve sonrası yaş bireylerde bu kayıplar daha fazladır.</a:t>
            </a:r>
          </a:p>
          <a:p>
            <a:r>
              <a:rPr lang="tr-TR" dirty="0"/>
              <a:t>Koku ya da tat alma duyularının veya her ikisinin de bir kısmını kaybederler. </a:t>
            </a:r>
          </a:p>
          <a:p>
            <a:r>
              <a:rPr lang="tr-TR" dirty="0"/>
              <a:t>Ayak bilekleri ve dizlerde (el bilekleri ve omuzlara göre) dokunmayı daha az hissederler.</a:t>
            </a:r>
          </a:p>
          <a:p>
            <a:r>
              <a:rPr lang="tr-TR" dirty="0"/>
              <a:t>Acıya duyarlılıkları azalır. Bu da hastalıklarla baş etmelerini kolaylaştırır. </a:t>
            </a:r>
          </a:p>
        </p:txBody>
      </p:sp>
    </p:spTree>
    <p:extLst>
      <p:ext uri="{BB962C8B-B14F-4D97-AF65-F5344CB8AC3E}">
        <p14:creationId xmlns:p14="http://schemas.microsoft.com/office/powerpoint/2010/main" val="153203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712</Words>
  <Application>Microsoft Office PowerPoint</Application>
  <PresentationFormat>Geniş ekran</PresentationFormat>
  <Paragraphs>75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İleri Yetişkinlik Dönemi</vt:lpstr>
      <vt:lpstr>               Yaşlılık </vt:lpstr>
      <vt:lpstr>Yaşlılık</vt:lpstr>
      <vt:lpstr>İleri Yetişkinlik Dönemi</vt:lpstr>
      <vt:lpstr>İLERİ YETİŞKİNLİK (YAŞLILIK)DÖNEMİ </vt:lpstr>
      <vt:lpstr>İleri Yetişkinlikte Fiziksel Gelişimin Seyri </vt:lpstr>
      <vt:lpstr>Bağışıklık Sistemi</vt:lpstr>
      <vt:lpstr>Fiziksel Görünüm ve Hareket</vt:lpstr>
      <vt:lpstr>Duyusal Gelişim</vt:lpstr>
      <vt:lpstr>Dolaşım Sistemi ve Akciğerler</vt:lpstr>
      <vt:lpstr>Egzersiz</vt:lpstr>
      <vt:lpstr>Bilişsel Gelişim</vt:lpstr>
      <vt:lpstr>Zihinsel Sağlık</vt:lpstr>
      <vt:lpstr>1. Alzheimer Hastalığı: </vt:lpstr>
      <vt:lpstr>2. Parkinson Hastalığı 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User</cp:lastModifiedBy>
  <cp:revision>19</cp:revision>
  <dcterms:created xsi:type="dcterms:W3CDTF">2022-11-10T08:24:26Z</dcterms:created>
  <dcterms:modified xsi:type="dcterms:W3CDTF">2022-11-22T11:29:28Z</dcterms:modified>
</cp:coreProperties>
</file>