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79" r:id="rId2"/>
  </p:sldMasterIdLst>
  <p:sldIdLst>
    <p:sldId id="278" r:id="rId3"/>
    <p:sldId id="414" r:id="rId4"/>
    <p:sldId id="450" r:id="rId5"/>
    <p:sldId id="415" r:id="rId6"/>
    <p:sldId id="416" r:id="rId7"/>
    <p:sldId id="417" r:id="rId8"/>
    <p:sldId id="418" r:id="rId9"/>
    <p:sldId id="419" r:id="rId10"/>
    <p:sldId id="420" r:id="rId11"/>
    <p:sldId id="421" r:id="rId12"/>
    <p:sldId id="422" r:id="rId13"/>
    <p:sldId id="423" r:id="rId14"/>
    <p:sldId id="424" r:id="rId15"/>
    <p:sldId id="479" r:id="rId16"/>
    <p:sldId id="425" r:id="rId17"/>
    <p:sldId id="426" r:id="rId18"/>
    <p:sldId id="427" r:id="rId19"/>
    <p:sldId id="412" r:id="rId20"/>
    <p:sldId id="428" r:id="rId21"/>
    <p:sldId id="429" r:id="rId22"/>
    <p:sldId id="431" r:id="rId23"/>
    <p:sldId id="432" r:id="rId24"/>
    <p:sldId id="433" r:id="rId25"/>
    <p:sldId id="434" r:id="rId26"/>
    <p:sldId id="435" r:id="rId27"/>
    <p:sldId id="377" r:id="rId28"/>
    <p:sldId id="436" r:id="rId29"/>
    <p:sldId id="437" r:id="rId30"/>
    <p:sldId id="480" r:id="rId31"/>
    <p:sldId id="451" r:id="rId32"/>
    <p:sldId id="452" r:id="rId33"/>
    <p:sldId id="453" r:id="rId34"/>
    <p:sldId id="454" r:id="rId35"/>
    <p:sldId id="455" r:id="rId36"/>
    <p:sldId id="456" r:id="rId37"/>
    <p:sldId id="457" r:id="rId38"/>
    <p:sldId id="458" r:id="rId39"/>
    <p:sldId id="460" r:id="rId40"/>
    <p:sldId id="461" r:id="rId41"/>
    <p:sldId id="462" r:id="rId42"/>
    <p:sldId id="463" r:id="rId43"/>
    <p:sldId id="464" r:id="rId44"/>
    <p:sldId id="466" r:id="rId45"/>
    <p:sldId id="382" r:id="rId46"/>
    <p:sldId id="467" r:id="rId47"/>
    <p:sldId id="468" r:id="rId48"/>
    <p:sldId id="469" r:id="rId49"/>
    <p:sldId id="470" r:id="rId50"/>
    <p:sldId id="471" r:id="rId51"/>
    <p:sldId id="472" r:id="rId52"/>
    <p:sldId id="473" r:id="rId53"/>
    <p:sldId id="474" r:id="rId54"/>
    <p:sldId id="411" r:id="rId55"/>
    <p:sldId id="475" r:id="rId56"/>
    <p:sldId id="476" r:id="rId57"/>
    <p:sldId id="438" r:id="rId58"/>
    <p:sldId id="439" r:id="rId59"/>
    <p:sldId id="440" r:id="rId60"/>
    <p:sldId id="482" r:id="rId61"/>
    <p:sldId id="441" r:id="rId62"/>
    <p:sldId id="442" r:id="rId63"/>
    <p:sldId id="413" r:id="rId64"/>
    <p:sldId id="443" r:id="rId65"/>
    <p:sldId id="444" r:id="rId66"/>
    <p:sldId id="445" r:id="rId67"/>
    <p:sldId id="446" r:id="rId68"/>
    <p:sldId id="447" r:id="rId69"/>
    <p:sldId id="481" r:id="rId70"/>
    <p:sldId id="448" r:id="rId71"/>
    <p:sldId id="449" r:id="rId72"/>
    <p:sldId id="477" r:id="rId73"/>
    <p:sldId id="277"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02492-FE67-408F-82A2-A3E0D5CB71B0}" type="doc">
      <dgm:prSet loTypeId="urn:microsoft.com/office/officeart/2005/8/layout/radial4" loCatId="relationship" qsTypeId="urn:microsoft.com/office/officeart/2005/8/quickstyle/simple1" qsCatId="simple" csTypeId="urn:microsoft.com/office/officeart/2005/8/colors/accent1_4" csCatId="accent1" phldr="1"/>
      <dgm:spPr/>
      <dgm:t>
        <a:bodyPr/>
        <a:lstStyle/>
        <a:p>
          <a:endParaRPr lang="tr-TR"/>
        </a:p>
      </dgm:t>
    </dgm:pt>
    <dgm:pt modelId="{2F35F15C-C439-4CEB-897D-6B38519A46F5}">
      <dgm:prSet phldrT="[Metin]" custT="1"/>
      <dgm:spPr/>
      <dgm:t>
        <a:bodyPr/>
        <a:lstStyle/>
        <a:p>
          <a:r>
            <a:rPr lang="tr-TR" sz="3600" b="1" dirty="0">
              <a:latin typeface="Comic Sans MS" panose="030F0702030302020204" pitchFamily="66" charset="0"/>
            </a:rPr>
            <a:t>Sosyal Duygusal Gelişim Alanı</a:t>
          </a:r>
        </a:p>
      </dgm:t>
    </dgm:pt>
    <dgm:pt modelId="{92EB7E90-5458-40D2-ADBD-38BAD64C784C}" type="parTrans" cxnId="{7E8E5AF6-3D0D-4932-B48C-9647262656BC}">
      <dgm:prSet/>
      <dgm:spPr/>
      <dgm:t>
        <a:bodyPr/>
        <a:lstStyle/>
        <a:p>
          <a:endParaRPr lang="tr-TR"/>
        </a:p>
      </dgm:t>
    </dgm:pt>
    <dgm:pt modelId="{2B1D2802-4F4A-48B3-AD07-FAC17D7C24B9}" type="sibTrans" cxnId="{7E8E5AF6-3D0D-4932-B48C-9647262656BC}">
      <dgm:prSet/>
      <dgm:spPr/>
      <dgm:t>
        <a:bodyPr/>
        <a:lstStyle/>
        <a:p>
          <a:endParaRPr lang="tr-TR"/>
        </a:p>
      </dgm:t>
    </dgm:pt>
    <dgm:pt modelId="{BCC6CA3A-4AB9-4FF6-A5F6-C039B2EF1624}">
      <dgm:prSet phldrT="[Metin]"/>
      <dgm:spPr/>
      <dgm:t>
        <a:bodyPr/>
        <a:lstStyle/>
        <a:p>
          <a:r>
            <a:rPr lang="tr-TR" b="0" dirty="0">
              <a:latin typeface="Comic Sans MS" panose="030F0702030302020204" pitchFamily="66" charset="0"/>
            </a:rPr>
            <a:t>Kişisel Boyut</a:t>
          </a:r>
        </a:p>
      </dgm:t>
    </dgm:pt>
    <dgm:pt modelId="{7B9D97F3-D8C6-4044-BD10-4BBB5CC48D7B}" type="parTrans" cxnId="{C96CFD7B-9E05-4AAA-B17D-BDDD8EB63DA3}">
      <dgm:prSet/>
      <dgm:spPr/>
      <dgm:t>
        <a:bodyPr/>
        <a:lstStyle/>
        <a:p>
          <a:endParaRPr lang="tr-TR"/>
        </a:p>
      </dgm:t>
    </dgm:pt>
    <dgm:pt modelId="{4F120FE3-9D50-4E17-B7F4-C296F031B205}" type="sibTrans" cxnId="{C96CFD7B-9E05-4AAA-B17D-BDDD8EB63DA3}">
      <dgm:prSet/>
      <dgm:spPr/>
      <dgm:t>
        <a:bodyPr/>
        <a:lstStyle/>
        <a:p>
          <a:endParaRPr lang="tr-TR"/>
        </a:p>
      </dgm:t>
    </dgm:pt>
    <dgm:pt modelId="{A73C69CC-85EE-4B23-B8EE-BE8F2425055D}">
      <dgm:prSet phldrT="[Metin]"/>
      <dgm:spPr/>
      <dgm:t>
        <a:bodyPr/>
        <a:lstStyle/>
        <a:p>
          <a:r>
            <a:rPr lang="tr-TR" dirty="0">
              <a:latin typeface="Comic Sans MS" panose="030F0702030302020204" pitchFamily="66" charset="0"/>
            </a:rPr>
            <a:t>İlişkisel Boyut</a:t>
          </a:r>
        </a:p>
      </dgm:t>
    </dgm:pt>
    <dgm:pt modelId="{772FD1DF-946B-4E43-95B2-1585FA5BAC53}" type="parTrans" cxnId="{36D8C2C4-843D-48A9-8C31-072A14DF6A4A}">
      <dgm:prSet/>
      <dgm:spPr/>
      <dgm:t>
        <a:bodyPr/>
        <a:lstStyle/>
        <a:p>
          <a:endParaRPr lang="tr-TR"/>
        </a:p>
      </dgm:t>
    </dgm:pt>
    <dgm:pt modelId="{39B01445-2749-4197-A694-3ED1FC6B30C4}" type="sibTrans" cxnId="{36D8C2C4-843D-48A9-8C31-072A14DF6A4A}">
      <dgm:prSet/>
      <dgm:spPr/>
      <dgm:t>
        <a:bodyPr/>
        <a:lstStyle/>
        <a:p>
          <a:endParaRPr lang="tr-TR"/>
        </a:p>
      </dgm:t>
    </dgm:pt>
    <dgm:pt modelId="{9717BC72-1934-4D5D-A5A4-AC7B17C2260E}">
      <dgm:prSet phldrT="[Metin]"/>
      <dgm:spPr/>
      <dgm:t>
        <a:bodyPr/>
        <a:lstStyle/>
        <a:p>
          <a:r>
            <a:rPr lang="tr-TR" dirty="0">
              <a:latin typeface="Comic Sans MS" panose="030F0702030302020204" pitchFamily="66" charset="0"/>
            </a:rPr>
            <a:t>Çevresel Boyut</a:t>
          </a:r>
        </a:p>
      </dgm:t>
    </dgm:pt>
    <dgm:pt modelId="{D561ED70-7E71-41B8-BBB3-90EB8FBC44A3}" type="parTrans" cxnId="{9B908B5E-F531-4B74-AD22-4017B820A40A}">
      <dgm:prSet/>
      <dgm:spPr/>
      <dgm:t>
        <a:bodyPr/>
        <a:lstStyle/>
        <a:p>
          <a:endParaRPr lang="tr-TR"/>
        </a:p>
      </dgm:t>
    </dgm:pt>
    <dgm:pt modelId="{87D8E847-6ADE-4050-A6B7-0C0352423804}" type="sibTrans" cxnId="{9B908B5E-F531-4B74-AD22-4017B820A40A}">
      <dgm:prSet/>
      <dgm:spPr/>
      <dgm:t>
        <a:bodyPr/>
        <a:lstStyle/>
        <a:p>
          <a:endParaRPr lang="tr-TR"/>
        </a:p>
      </dgm:t>
    </dgm:pt>
    <dgm:pt modelId="{5A25C725-8E86-4CF3-8032-90FD55CECB97}" type="pres">
      <dgm:prSet presAssocID="{A7902492-FE67-408F-82A2-A3E0D5CB71B0}" presName="cycle" presStyleCnt="0">
        <dgm:presLayoutVars>
          <dgm:chMax val="1"/>
          <dgm:dir/>
          <dgm:animLvl val="ctr"/>
          <dgm:resizeHandles val="exact"/>
        </dgm:presLayoutVars>
      </dgm:prSet>
      <dgm:spPr/>
    </dgm:pt>
    <dgm:pt modelId="{A8824B06-5BC2-451C-BD72-19153CABF082}" type="pres">
      <dgm:prSet presAssocID="{2F35F15C-C439-4CEB-897D-6B38519A46F5}" presName="centerShape" presStyleLbl="node0" presStyleIdx="0" presStyleCnt="1" custScaleX="142493" custScaleY="116083" custLinFactNeighborX="-25" custLinFactNeighborY="1580"/>
      <dgm:spPr/>
    </dgm:pt>
    <dgm:pt modelId="{F5D4F063-864C-408D-A4DF-1D74AC6E0ACD}" type="pres">
      <dgm:prSet presAssocID="{7B9D97F3-D8C6-4044-BD10-4BBB5CC48D7B}" presName="parTrans" presStyleLbl="bgSibTrans2D1" presStyleIdx="0" presStyleCnt="3"/>
      <dgm:spPr/>
    </dgm:pt>
    <dgm:pt modelId="{77F93C03-4AAF-4585-8A21-874F633094E1}" type="pres">
      <dgm:prSet presAssocID="{BCC6CA3A-4AB9-4FF6-A5F6-C039B2EF1624}" presName="node" presStyleLbl="node1" presStyleIdx="0" presStyleCnt="3" custScaleX="73848" custScaleY="76404">
        <dgm:presLayoutVars>
          <dgm:bulletEnabled val="1"/>
        </dgm:presLayoutVars>
      </dgm:prSet>
      <dgm:spPr/>
    </dgm:pt>
    <dgm:pt modelId="{B2788A9A-05D4-4410-9DD4-CBD8FD93DD77}" type="pres">
      <dgm:prSet presAssocID="{772FD1DF-946B-4E43-95B2-1585FA5BAC53}" presName="parTrans" presStyleLbl="bgSibTrans2D1" presStyleIdx="1" presStyleCnt="3"/>
      <dgm:spPr/>
    </dgm:pt>
    <dgm:pt modelId="{8C100249-972B-4663-B856-25F9894BF4B3}" type="pres">
      <dgm:prSet presAssocID="{A73C69CC-85EE-4B23-B8EE-BE8F2425055D}" presName="node" presStyleLbl="node1" presStyleIdx="1" presStyleCnt="3" custScaleX="70644" custScaleY="71942">
        <dgm:presLayoutVars>
          <dgm:bulletEnabled val="1"/>
        </dgm:presLayoutVars>
      </dgm:prSet>
      <dgm:spPr/>
    </dgm:pt>
    <dgm:pt modelId="{281A91F8-B6C3-4497-B355-5EF119321084}" type="pres">
      <dgm:prSet presAssocID="{D561ED70-7E71-41B8-BBB3-90EB8FBC44A3}" presName="parTrans" presStyleLbl="bgSibTrans2D1" presStyleIdx="2" presStyleCnt="3"/>
      <dgm:spPr/>
    </dgm:pt>
    <dgm:pt modelId="{0544F10E-4815-4072-A3C8-972F3FB1CF96}" type="pres">
      <dgm:prSet presAssocID="{9717BC72-1934-4D5D-A5A4-AC7B17C2260E}" presName="node" presStyleLbl="node1" presStyleIdx="2" presStyleCnt="3" custScaleX="69469" custScaleY="68588">
        <dgm:presLayoutVars>
          <dgm:bulletEnabled val="1"/>
        </dgm:presLayoutVars>
      </dgm:prSet>
      <dgm:spPr/>
    </dgm:pt>
  </dgm:ptLst>
  <dgm:cxnLst>
    <dgm:cxn modelId="{B75D1414-D905-41BF-8616-6F1DD1EABB39}" type="presOf" srcId="{9717BC72-1934-4D5D-A5A4-AC7B17C2260E}" destId="{0544F10E-4815-4072-A3C8-972F3FB1CF96}" srcOrd="0" destOrd="0" presId="urn:microsoft.com/office/officeart/2005/8/layout/radial4"/>
    <dgm:cxn modelId="{CEE38D2A-F244-41CB-8780-BAE324D1F096}" type="presOf" srcId="{BCC6CA3A-4AB9-4FF6-A5F6-C039B2EF1624}" destId="{77F93C03-4AAF-4585-8A21-874F633094E1}" srcOrd="0" destOrd="0" presId="urn:microsoft.com/office/officeart/2005/8/layout/radial4"/>
    <dgm:cxn modelId="{9B908B5E-F531-4B74-AD22-4017B820A40A}" srcId="{2F35F15C-C439-4CEB-897D-6B38519A46F5}" destId="{9717BC72-1934-4D5D-A5A4-AC7B17C2260E}" srcOrd="2" destOrd="0" parTransId="{D561ED70-7E71-41B8-BBB3-90EB8FBC44A3}" sibTransId="{87D8E847-6ADE-4050-A6B7-0C0352423804}"/>
    <dgm:cxn modelId="{C96CFD7B-9E05-4AAA-B17D-BDDD8EB63DA3}" srcId="{2F35F15C-C439-4CEB-897D-6B38519A46F5}" destId="{BCC6CA3A-4AB9-4FF6-A5F6-C039B2EF1624}" srcOrd="0" destOrd="0" parTransId="{7B9D97F3-D8C6-4044-BD10-4BBB5CC48D7B}" sibTransId="{4F120FE3-9D50-4E17-B7F4-C296F031B205}"/>
    <dgm:cxn modelId="{57ECDE80-EA84-4C81-B860-C9E437B11156}" type="presOf" srcId="{A7902492-FE67-408F-82A2-A3E0D5CB71B0}" destId="{5A25C725-8E86-4CF3-8032-90FD55CECB97}" srcOrd="0" destOrd="0" presId="urn:microsoft.com/office/officeart/2005/8/layout/radial4"/>
    <dgm:cxn modelId="{C4A6EAAC-74DD-47B2-AC42-068C4EA379DC}" type="presOf" srcId="{A73C69CC-85EE-4B23-B8EE-BE8F2425055D}" destId="{8C100249-972B-4663-B856-25F9894BF4B3}" srcOrd="0" destOrd="0" presId="urn:microsoft.com/office/officeart/2005/8/layout/radial4"/>
    <dgm:cxn modelId="{2143A7B4-6A2D-4326-95E6-77F6E83538C4}" type="presOf" srcId="{2F35F15C-C439-4CEB-897D-6B38519A46F5}" destId="{A8824B06-5BC2-451C-BD72-19153CABF082}" srcOrd="0" destOrd="0" presId="urn:microsoft.com/office/officeart/2005/8/layout/radial4"/>
    <dgm:cxn modelId="{E15732B5-53EC-4541-A7CC-83B1AF5DB667}" type="presOf" srcId="{7B9D97F3-D8C6-4044-BD10-4BBB5CC48D7B}" destId="{F5D4F063-864C-408D-A4DF-1D74AC6E0ACD}" srcOrd="0" destOrd="0" presId="urn:microsoft.com/office/officeart/2005/8/layout/radial4"/>
    <dgm:cxn modelId="{36D8C2C4-843D-48A9-8C31-072A14DF6A4A}" srcId="{2F35F15C-C439-4CEB-897D-6B38519A46F5}" destId="{A73C69CC-85EE-4B23-B8EE-BE8F2425055D}" srcOrd="1" destOrd="0" parTransId="{772FD1DF-946B-4E43-95B2-1585FA5BAC53}" sibTransId="{39B01445-2749-4197-A694-3ED1FC6B30C4}"/>
    <dgm:cxn modelId="{C1C5F9C4-95D9-403C-B013-0485B63BB464}" type="presOf" srcId="{D561ED70-7E71-41B8-BBB3-90EB8FBC44A3}" destId="{281A91F8-B6C3-4497-B355-5EF119321084}" srcOrd="0" destOrd="0" presId="urn:microsoft.com/office/officeart/2005/8/layout/radial4"/>
    <dgm:cxn modelId="{EB396BC7-5A23-48C1-B648-9594639D40FE}" type="presOf" srcId="{772FD1DF-946B-4E43-95B2-1585FA5BAC53}" destId="{B2788A9A-05D4-4410-9DD4-CBD8FD93DD77}" srcOrd="0" destOrd="0" presId="urn:microsoft.com/office/officeart/2005/8/layout/radial4"/>
    <dgm:cxn modelId="{7E8E5AF6-3D0D-4932-B48C-9647262656BC}" srcId="{A7902492-FE67-408F-82A2-A3E0D5CB71B0}" destId="{2F35F15C-C439-4CEB-897D-6B38519A46F5}" srcOrd="0" destOrd="0" parTransId="{92EB7E90-5458-40D2-ADBD-38BAD64C784C}" sibTransId="{2B1D2802-4F4A-48B3-AD07-FAC17D7C24B9}"/>
    <dgm:cxn modelId="{5BDDC88B-51AC-4C97-9C35-5D7F75A47657}" type="presParOf" srcId="{5A25C725-8E86-4CF3-8032-90FD55CECB97}" destId="{A8824B06-5BC2-451C-BD72-19153CABF082}" srcOrd="0" destOrd="0" presId="urn:microsoft.com/office/officeart/2005/8/layout/radial4"/>
    <dgm:cxn modelId="{6F250677-DE09-406A-8630-0A630A921CD8}" type="presParOf" srcId="{5A25C725-8E86-4CF3-8032-90FD55CECB97}" destId="{F5D4F063-864C-408D-A4DF-1D74AC6E0ACD}" srcOrd="1" destOrd="0" presId="urn:microsoft.com/office/officeart/2005/8/layout/radial4"/>
    <dgm:cxn modelId="{5E65BCDB-C725-44D8-A67F-125AB0ACD0A9}" type="presParOf" srcId="{5A25C725-8E86-4CF3-8032-90FD55CECB97}" destId="{77F93C03-4AAF-4585-8A21-874F633094E1}" srcOrd="2" destOrd="0" presId="urn:microsoft.com/office/officeart/2005/8/layout/radial4"/>
    <dgm:cxn modelId="{508F9C72-CEE7-4E9C-A839-DC641F93C97B}" type="presParOf" srcId="{5A25C725-8E86-4CF3-8032-90FD55CECB97}" destId="{B2788A9A-05D4-4410-9DD4-CBD8FD93DD77}" srcOrd="3" destOrd="0" presId="urn:microsoft.com/office/officeart/2005/8/layout/radial4"/>
    <dgm:cxn modelId="{1F2EC552-19D6-4013-8DC2-6437E5E06397}" type="presParOf" srcId="{5A25C725-8E86-4CF3-8032-90FD55CECB97}" destId="{8C100249-972B-4663-B856-25F9894BF4B3}" srcOrd="4" destOrd="0" presId="urn:microsoft.com/office/officeart/2005/8/layout/radial4"/>
    <dgm:cxn modelId="{6FFDF4D8-02E7-46AE-9B94-B0E6427D1919}" type="presParOf" srcId="{5A25C725-8E86-4CF3-8032-90FD55CECB97}" destId="{281A91F8-B6C3-4497-B355-5EF119321084}" srcOrd="5" destOrd="0" presId="urn:microsoft.com/office/officeart/2005/8/layout/radial4"/>
    <dgm:cxn modelId="{7E9AB586-0DCC-4CE6-BA67-BF7452792CD0}" type="presParOf" srcId="{5A25C725-8E86-4CF3-8032-90FD55CECB97}" destId="{0544F10E-4815-4072-A3C8-972F3FB1CF9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4B06-5BC2-451C-BD72-19153CABF082}">
      <dsp:nvSpPr>
        <dsp:cNvPr id="0" name=""/>
        <dsp:cNvSpPr/>
      </dsp:nvSpPr>
      <dsp:spPr>
        <a:xfrm>
          <a:off x="2137018" y="2880319"/>
          <a:ext cx="3454778" cy="2814461"/>
        </a:xfrm>
        <a:prstGeom prst="ellipse">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latin typeface="Comic Sans MS" panose="030F0702030302020204" pitchFamily="66" charset="0"/>
            </a:rPr>
            <a:t>Sosyal Duygusal Gelişim Alanı</a:t>
          </a:r>
        </a:p>
      </dsp:txBody>
      <dsp:txXfrm>
        <a:off x="2642959" y="3292487"/>
        <a:ext cx="2442896" cy="1990125"/>
      </dsp:txXfrm>
    </dsp:sp>
    <dsp:sp modelId="{F5D4F063-864C-408D-A4DF-1D74AC6E0ACD}">
      <dsp:nvSpPr>
        <dsp:cNvPr id="0" name=""/>
        <dsp:cNvSpPr/>
      </dsp:nvSpPr>
      <dsp:spPr>
        <a:xfrm rot="12988387">
          <a:off x="1017790" y="2448287"/>
          <a:ext cx="1651847" cy="690989"/>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F93C03-4AAF-4585-8A21-874F633094E1}">
      <dsp:nvSpPr>
        <dsp:cNvPr id="0" name=""/>
        <dsp:cNvSpPr/>
      </dsp:nvSpPr>
      <dsp:spPr>
        <a:xfrm>
          <a:off x="329089" y="1598890"/>
          <a:ext cx="1700940" cy="1407850"/>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tr-TR" sz="2800" b="0" kern="1200" dirty="0">
              <a:latin typeface="Comic Sans MS" panose="030F0702030302020204" pitchFamily="66" charset="0"/>
            </a:rPr>
            <a:t>Kişisel Boyut</a:t>
          </a:r>
        </a:p>
      </dsp:txBody>
      <dsp:txXfrm>
        <a:off x="370324" y="1640125"/>
        <a:ext cx="1618470" cy="1325380"/>
      </dsp:txXfrm>
    </dsp:sp>
    <dsp:sp modelId="{B2788A9A-05D4-4410-9DD4-CBD8FD93DD77}">
      <dsp:nvSpPr>
        <dsp:cNvPr id="0" name=""/>
        <dsp:cNvSpPr/>
      </dsp:nvSpPr>
      <dsp:spPr>
        <a:xfrm rot="16201666">
          <a:off x="2931934" y="1492483"/>
          <a:ext cx="1867320" cy="690989"/>
        </a:xfrm>
        <a:prstGeom prst="leftArrow">
          <a:avLst>
            <a:gd name="adj1" fmla="val 60000"/>
            <a:gd name="adj2" fmla="val 50000"/>
          </a:avLst>
        </a:prstGeom>
        <a:solidFill>
          <a:schemeClr val="accent1">
            <a:shade val="90000"/>
            <a:hueOff val="41508"/>
            <a:satOff val="8901"/>
            <a:lumOff val="73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100249-972B-4663-B856-25F9894BF4B3}">
      <dsp:nvSpPr>
        <dsp:cNvPr id="0" name=""/>
        <dsp:cNvSpPr/>
      </dsp:nvSpPr>
      <dsp:spPr>
        <a:xfrm>
          <a:off x="3052476" y="241502"/>
          <a:ext cx="1627142" cy="1325631"/>
        </a:xfrm>
        <a:prstGeom prst="roundRect">
          <a:avLst>
            <a:gd name="adj" fmla="val 10000"/>
          </a:avLst>
        </a:prstGeom>
        <a:solidFill>
          <a:schemeClr val="accent1">
            <a:shade val="50000"/>
            <a:hueOff val="38024"/>
            <a:satOff val="27219"/>
            <a:lumOff val="197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Comic Sans MS" panose="030F0702030302020204" pitchFamily="66" charset="0"/>
            </a:rPr>
            <a:t>İlişkisel Boyut</a:t>
          </a:r>
        </a:p>
      </dsp:txBody>
      <dsp:txXfrm>
        <a:off x="3091302" y="280328"/>
        <a:ext cx="1549490" cy="1247979"/>
      </dsp:txXfrm>
    </dsp:sp>
    <dsp:sp modelId="{281A91F8-B6C3-4497-B355-5EF119321084}">
      <dsp:nvSpPr>
        <dsp:cNvPr id="0" name=""/>
        <dsp:cNvSpPr/>
      </dsp:nvSpPr>
      <dsp:spPr>
        <a:xfrm rot="19413619">
          <a:off x="5060083" y="2448586"/>
          <a:ext cx="1654160" cy="690989"/>
        </a:xfrm>
        <a:prstGeom prst="leftArrow">
          <a:avLst>
            <a:gd name="adj1" fmla="val 60000"/>
            <a:gd name="adj2" fmla="val 50000"/>
          </a:avLst>
        </a:prstGeom>
        <a:solidFill>
          <a:schemeClr val="accent1">
            <a:shade val="90000"/>
            <a:hueOff val="41508"/>
            <a:satOff val="8901"/>
            <a:lumOff val="73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44F10E-4815-4072-A3C8-972F3FB1CF96}">
      <dsp:nvSpPr>
        <dsp:cNvPr id="0" name=""/>
        <dsp:cNvSpPr/>
      </dsp:nvSpPr>
      <dsp:spPr>
        <a:xfrm>
          <a:off x="5752495" y="1670900"/>
          <a:ext cx="1600078" cy="1263829"/>
        </a:xfrm>
        <a:prstGeom prst="roundRect">
          <a:avLst>
            <a:gd name="adj" fmla="val 10000"/>
          </a:avLst>
        </a:prstGeom>
        <a:solidFill>
          <a:schemeClr val="accent1">
            <a:shade val="50000"/>
            <a:hueOff val="38024"/>
            <a:satOff val="27219"/>
            <a:lumOff val="197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Comic Sans MS" panose="030F0702030302020204" pitchFamily="66" charset="0"/>
            </a:rPr>
            <a:t>Çevresel Boyut</a:t>
          </a:r>
        </a:p>
      </dsp:txBody>
      <dsp:txXfrm>
        <a:off x="5789511" y="1707916"/>
        <a:ext cx="1526046" cy="118979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27.10.2022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2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27.10.2022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78738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27.10.2022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3471017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2"/>
          <p:cNvSpPr>
            <a:spLocks noChangeArrowheads="1"/>
          </p:cNvSpPr>
          <p:nvPr/>
        </p:nvSpPr>
        <p:spPr bwMode="hidden">
          <a:xfrm>
            <a:off x="304800" y="3200400"/>
            <a:ext cx="11684000" cy="1341438"/>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tr-TR" sz="2400">
              <a:latin typeface="Times New Roman" panose="02020603050405020304" pitchFamily="18" charset="0"/>
            </a:endParaRPr>
          </a:p>
        </p:txBody>
      </p:sp>
      <p:pic>
        <p:nvPicPr>
          <p:cNvPr id="5" name="Picture 3"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711200" y="3200400"/>
            <a:ext cx="11277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1060451" y="2895600"/>
            <a:ext cx="406400" cy="9906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tr-TR" sz="2400">
              <a:latin typeface="Times New Roman" panose="02020603050405020304" pitchFamily="18" charset="0"/>
            </a:endParaRPr>
          </a:p>
        </p:txBody>
      </p:sp>
      <p:sp>
        <p:nvSpPr>
          <p:cNvPr id="343045" name="Rectangle 5"/>
          <p:cNvSpPr>
            <a:spLocks noGrp="1" noChangeArrowheads="1"/>
          </p:cNvSpPr>
          <p:nvPr>
            <p:ph type="ctrTitle"/>
          </p:nvPr>
        </p:nvSpPr>
        <p:spPr>
          <a:xfrm>
            <a:off x="1524000" y="1981200"/>
            <a:ext cx="10363200" cy="1143000"/>
          </a:xfrm>
        </p:spPr>
        <p:txBody>
          <a:bodyPr/>
          <a:lstStyle>
            <a:lvl1pPr>
              <a:defRPr/>
            </a:lvl1pPr>
          </a:lstStyle>
          <a:p>
            <a:r>
              <a:rPr lang="en-US"/>
              <a:t>Click to edit Master title style</a:t>
            </a:r>
          </a:p>
        </p:txBody>
      </p:sp>
      <p:sp>
        <p:nvSpPr>
          <p:cNvPr id="343046" name="Rectangle 6"/>
          <p:cNvSpPr>
            <a:spLocks noGrp="1" noChangeArrowheads="1"/>
          </p:cNvSpPr>
          <p:nvPr>
            <p:ph type="subTitle" idx="1"/>
          </p:nvPr>
        </p:nvSpPr>
        <p:spPr>
          <a:xfrm>
            <a:off x="2717800" y="4351338"/>
            <a:ext cx="8534400" cy="1371600"/>
          </a:xfrm>
        </p:spPr>
        <p:txBody>
          <a:bodyPr/>
          <a:lstStyle>
            <a:lvl1pPr marL="0" indent="0">
              <a:buFont typeface="Wingdings" pitchFamily="2" charset="2"/>
              <a:buNone/>
              <a:defRPr/>
            </a:lvl1pPr>
          </a:lstStyle>
          <a:p>
            <a:r>
              <a:rPr lang="en-US"/>
              <a:t>Click to edit Master subtitle style</a:t>
            </a:r>
          </a:p>
        </p:txBody>
      </p:sp>
      <p:sp>
        <p:nvSpPr>
          <p:cNvPr id="7" name="Rectangle 7"/>
          <p:cNvSpPr>
            <a:spLocks noGrp="1" noChangeArrowheads="1"/>
          </p:cNvSpPr>
          <p:nvPr>
            <p:ph type="dt" sz="half" idx="10"/>
          </p:nvPr>
        </p:nvSpPr>
        <p:spPr>
          <a:xfrm>
            <a:off x="914400" y="6324600"/>
            <a:ext cx="25400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4165600" y="6324600"/>
            <a:ext cx="38608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8737600" y="6324600"/>
            <a:ext cx="2540000" cy="457200"/>
          </a:xfrm>
        </p:spPr>
        <p:txBody>
          <a:bodyPr/>
          <a:lstStyle>
            <a:lvl1pPr>
              <a:defRPr sz="1400"/>
            </a:lvl1pPr>
          </a:lstStyle>
          <a:p>
            <a:pPr>
              <a:defRPr/>
            </a:pPr>
            <a:fld id="{8827C657-DA3F-4AA1-A9F1-5A8B70B55DEC}" type="slidenum">
              <a:rPr lang="en-US" altLang="tr-TR"/>
              <a:pPr>
                <a:defRPr/>
              </a:pPr>
              <a:t>‹#›</a:t>
            </a:fld>
            <a:endParaRPr lang="en-US" altLang="tr-TR"/>
          </a:p>
        </p:txBody>
      </p:sp>
    </p:spTree>
    <p:extLst>
      <p:ext uri="{BB962C8B-B14F-4D97-AF65-F5344CB8AC3E}">
        <p14:creationId xmlns:p14="http://schemas.microsoft.com/office/powerpoint/2010/main" val="778372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D58DEFA-3B02-4E30-8E54-0BA21A6F38BF}" type="slidenum">
              <a:rPr lang="en-US" altLang="tr-TR"/>
              <a:pPr>
                <a:defRPr/>
              </a:pPr>
              <a:t>‹#›</a:t>
            </a:fld>
            <a:endParaRPr lang="en-US" altLang="tr-TR" sz="1400"/>
          </a:p>
        </p:txBody>
      </p:sp>
    </p:spTree>
    <p:extLst>
      <p:ext uri="{BB962C8B-B14F-4D97-AF65-F5344CB8AC3E}">
        <p14:creationId xmlns:p14="http://schemas.microsoft.com/office/powerpoint/2010/main" val="3230291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1EE1093-9AC3-4E14-A65B-C0D034FE437F}" type="slidenum">
              <a:rPr lang="en-US" altLang="tr-TR"/>
              <a:pPr>
                <a:defRPr/>
              </a:pPr>
              <a:t>‹#›</a:t>
            </a:fld>
            <a:endParaRPr lang="en-US" altLang="tr-TR" sz="1400"/>
          </a:p>
        </p:txBody>
      </p:sp>
    </p:spTree>
    <p:extLst>
      <p:ext uri="{BB962C8B-B14F-4D97-AF65-F5344CB8AC3E}">
        <p14:creationId xmlns:p14="http://schemas.microsoft.com/office/powerpoint/2010/main" val="147203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422400" y="21018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705600" y="21018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791FBB2-6651-49C2-94D4-0EFB9042E0CD}" type="slidenum">
              <a:rPr lang="en-US" altLang="tr-TR"/>
              <a:pPr>
                <a:defRPr/>
              </a:pPr>
              <a:t>‹#›</a:t>
            </a:fld>
            <a:endParaRPr lang="en-US" altLang="tr-TR" sz="1400"/>
          </a:p>
        </p:txBody>
      </p:sp>
    </p:spTree>
    <p:extLst>
      <p:ext uri="{BB962C8B-B14F-4D97-AF65-F5344CB8AC3E}">
        <p14:creationId xmlns:p14="http://schemas.microsoft.com/office/powerpoint/2010/main" val="233020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40525CA-A5E6-40BE-948F-01C3D156959F}" type="slidenum">
              <a:rPr lang="en-US" altLang="tr-TR"/>
              <a:pPr>
                <a:defRPr/>
              </a:pPr>
              <a:t>‹#›</a:t>
            </a:fld>
            <a:endParaRPr lang="en-US" altLang="tr-TR" sz="1400"/>
          </a:p>
        </p:txBody>
      </p:sp>
    </p:spTree>
    <p:extLst>
      <p:ext uri="{BB962C8B-B14F-4D97-AF65-F5344CB8AC3E}">
        <p14:creationId xmlns:p14="http://schemas.microsoft.com/office/powerpoint/2010/main" val="2681850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E68E265-055B-410B-868D-479FE1B1A298}" type="slidenum">
              <a:rPr lang="en-US" altLang="tr-TR"/>
              <a:pPr>
                <a:defRPr/>
              </a:pPr>
              <a:t>‹#›</a:t>
            </a:fld>
            <a:endParaRPr lang="en-US" altLang="tr-TR" sz="1400"/>
          </a:p>
        </p:txBody>
      </p:sp>
    </p:spTree>
    <p:extLst>
      <p:ext uri="{BB962C8B-B14F-4D97-AF65-F5344CB8AC3E}">
        <p14:creationId xmlns:p14="http://schemas.microsoft.com/office/powerpoint/2010/main" val="1105982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EEC97DF5-92C5-49E4-A50C-01098E71E280}" type="slidenum">
              <a:rPr lang="en-US" altLang="tr-TR"/>
              <a:pPr>
                <a:defRPr/>
              </a:pPr>
              <a:t>‹#›</a:t>
            </a:fld>
            <a:endParaRPr lang="en-US" altLang="tr-TR" sz="1400"/>
          </a:p>
        </p:txBody>
      </p:sp>
    </p:spTree>
    <p:extLst>
      <p:ext uri="{BB962C8B-B14F-4D97-AF65-F5344CB8AC3E}">
        <p14:creationId xmlns:p14="http://schemas.microsoft.com/office/powerpoint/2010/main" val="3073693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9605029-09CF-4287-B534-C3118FE6B563}" type="slidenum">
              <a:rPr lang="en-US" altLang="tr-TR"/>
              <a:pPr>
                <a:defRPr/>
              </a:pPr>
              <a:t>‹#›</a:t>
            </a:fld>
            <a:endParaRPr lang="en-US" altLang="tr-TR" sz="1400"/>
          </a:p>
        </p:txBody>
      </p:sp>
    </p:spTree>
    <p:extLst>
      <p:ext uri="{BB962C8B-B14F-4D97-AF65-F5344CB8AC3E}">
        <p14:creationId xmlns:p14="http://schemas.microsoft.com/office/powerpoint/2010/main" val="94861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27.10.2022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28715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01C2C48-86AF-4C75-8DC9-824FC7F116D4}" type="slidenum">
              <a:rPr lang="en-US" altLang="tr-TR"/>
              <a:pPr>
                <a:defRPr/>
              </a:pPr>
              <a:t>‹#›</a:t>
            </a:fld>
            <a:endParaRPr lang="en-US" altLang="tr-TR" sz="1400"/>
          </a:p>
        </p:txBody>
      </p:sp>
    </p:spTree>
    <p:extLst>
      <p:ext uri="{BB962C8B-B14F-4D97-AF65-F5344CB8AC3E}">
        <p14:creationId xmlns:p14="http://schemas.microsoft.com/office/powerpoint/2010/main" val="3047265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106274-C58F-4060-B89C-14FDDEDEFCD9}" type="slidenum">
              <a:rPr lang="en-US" altLang="tr-TR"/>
              <a:pPr>
                <a:defRPr/>
              </a:pPr>
              <a:t>‹#›</a:t>
            </a:fld>
            <a:endParaRPr lang="en-US" altLang="tr-TR" sz="1400"/>
          </a:p>
        </p:txBody>
      </p:sp>
    </p:spTree>
    <p:extLst>
      <p:ext uri="{BB962C8B-B14F-4D97-AF65-F5344CB8AC3E}">
        <p14:creationId xmlns:p14="http://schemas.microsoft.com/office/powerpoint/2010/main" val="3929792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94800" y="838200"/>
            <a:ext cx="2590800" cy="537845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422400" y="838200"/>
            <a:ext cx="7569200" cy="537845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9FB512E-F7C3-4072-A014-54F38473B632}" type="slidenum">
              <a:rPr lang="en-US" altLang="tr-TR"/>
              <a:pPr>
                <a:defRPr/>
              </a:pPr>
              <a:t>‹#›</a:t>
            </a:fld>
            <a:endParaRPr lang="en-US" altLang="tr-TR" sz="1400"/>
          </a:p>
        </p:txBody>
      </p:sp>
    </p:spTree>
    <p:extLst>
      <p:ext uri="{BB962C8B-B14F-4D97-AF65-F5344CB8AC3E}">
        <p14:creationId xmlns:p14="http://schemas.microsoft.com/office/powerpoint/2010/main" val="572854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838200"/>
            <a:ext cx="10363200" cy="1143000"/>
          </a:xfrm>
        </p:spPr>
        <p:txBody>
          <a:bodyPr/>
          <a:lstStyle/>
          <a:p>
            <a:r>
              <a:rPr lang="tr-TR"/>
              <a:t>Asıl başlık stili için tıklatın</a:t>
            </a:r>
          </a:p>
        </p:txBody>
      </p:sp>
      <p:sp>
        <p:nvSpPr>
          <p:cNvPr id="3" name="2 Metin Yer Tutucusu"/>
          <p:cNvSpPr>
            <a:spLocks noGrp="1"/>
          </p:cNvSpPr>
          <p:nvPr>
            <p:ph type="body" sz="half" idx="1"/>
          </p:nvPr>
        </p:nvSpPr>
        <p:spPr>
          <a:xfrm>
            <a:off x="1422400" y="2101850"/>
            <a:ext cx="508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705600" y="2101850"/>
            <a:ext cx="508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68CA449-1ED2-48BA-B13A-4963D8D4CCDC}" type="slidenum">
              <a:rPr lang="en-US" altLang="tr-TR"/>
              <a:pPr>
                <a:defRPr/>
              </a:pPr>
              <a:t>‹#›</a:t>
            </a:fld>
            <a:endParaRPr lang="en-US" altLang="tr-TR" sz="1400"/>
          </a:p>
        </p:txBody>
      </p:sp>
    </p:spTree>
    <p:extLst>
      <p:ext uri="{BB962C8B-B14F-4D97-AF65-F5344CB8AC3E}">
        <p14:creationId xmlns:p14="http://schemas.microsoft.com/office/powerpoint/2010/main" val="2369454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838200"/>
            <a:ext cx="10363200" cy="1143000"/>
          </a:xfrm>
        </p:spPr>
        <p:txBody>
          <a:bodyPr/>
          <a:lstStyle/>
          <a:p>
            <a:r>
              <a:rPr lang="tr-TR"/>
              <a:t>Asıl başlık stili için tıklatın</a:t>
            </a:r>
          </a:p>
        </p:txBody>
      </p:sp>
      <p:sp>
        <p:nvSpPr>
          <p:cNvPr id="3" name="2 SmartArt Yer Tutucusu"/>
          <p:cNvSpPr>
            <a:spLocks noGrp="1"/>
          </p:cNvSpPr>
          <p:nvPr>
            <p:ph type="dgm" idx="1"/>
          </p:nvPr>
        </p:nvSpPr>
        <p:spPr>
          <a:xfrm>
            <a:off x="1422400" y="2101850"/>
            <a:ext cx="10363200" cy="4114800"/>
          </a:xfrm>
        </p:spPr>
        <p:txBody>
          <a:bodyPr/>
          <a:lstStyle/>
          <a:p>
            <a:pPr lvl="0"/>
            <a:endParaRPr lang="tr-TR" noProof="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68CDACE-76F8-4DDB-89D2-87133F344755}" type="slidenum">
              <a:rPr lang="en-US" altLang="tr-TR"/>
              <a:pPr>
                <a:defRPr/>
              </a:pPr>
              <a:t>‹#›</a:t>
            </a:fld>
            <a:endParaRPr lang="en-US" altLang="tr-TR" sz="1400"/>
          </a:p>
        </p:txBody>
      </p:sp>
    </p:spTree>
    <p:extLst>
      <p:ext uri="{BB962C8B-B14F-4D97-AF65-F5344CB8AC3E}">
        <p14:creationId xmlns:p14="http://schemas.microsoft.com/office/powerpoint/2010/main" val="198281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t>27.10.2022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61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117BF43-9B71-45FC-8807-A69D1601F6B5}" type="datetimeFigureOut">
              <a:rPr lang="tr-TR" smtClean="0"/>
              <a:t>27.10.2022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58862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117BF43-9B71-45FC-8807-A69D1601F6B5}" type="datetimeFigureOut">
              <a:rPr lang="tr-TR" smtClean="0"/>
              <a:t>27.10.2022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89876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117BF43-9B71-45FC-8807-A69D1601F6B5}" type="datetimeFigureOut">
              <a:rPr lang="tr-TR" smtClean="0"/>
              <a:t>27.10.2022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79523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17BF43-9B71-45FC-8807-A69D1601F6B5}" type="datetimeFigureOut">
              <a:rPr lang="tr-TR" smtClean="0"/>
              <a:t>27.10.2022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15423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17BF43-9B71-45FC-8807-A69D1601F6B5}" type="datetimeFigureOut">
              <a:rPr lang="tr-TR" smtClean="0"/>
              <a:t>27.10.2022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BEFCE6-C37B-437F-ADF3-8387AEB3F466}" type="slidenum">
              <a:rPr lang="tr-TR" smtClean="0"/>
              <a:t>‹#›</a:t>
            </a:fld>
            <a:endParaRPr lang="tr-TR"/>
          </a:p>
        </p:txBody>
      </p:sp>
    </p:spTree>
    <p:extLst>
      <p:ext uri="{BB962C8B-B14F-4D97-AF65-F5344CB8AC3E}">
        <p14:creationId xmlns:p14="http://schemas.microsoft.com/office/powerpoint/2010/main" val="108458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t>27.10.2022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01615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17BF43-9B71-45FC-8807-A69D1601F6B5}" type="datetimeFigureOut">
              <a:rPr lang="tr-TR" smtClean="0"/>
              <a:t>27.10.2022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BEFCE6-C37B-437F-ADF3-8387AEB3F466}"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7661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hidden">
          <a:xfrm>
            <a:off x="203200" y="0"/>
            <a:ext cx="1930400" cy="685800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tr-TR" sz="2400">
              <a:latin typeface="Times New Roman" panose="02020603050405020304" pitchFamily="18" charset="0"/>
            </a:endParaRPr>
          </a:p>
        </p:txBody>
      </p:sp>
      <p:sp>
        <p:nvSpPr>
          <p:cNvPr id="3075" name="Rectangle 3"/>
          <p:cNvSpPr>
            <a:spLocks noChangeArrowheads="1"/>
          </p:cNvSpPr>
          <p:nvPr/>
        </p:nvSpPr>
        <p:spPr bwMode="hidden">
          <a:xfrm>
            <a:off x="2235200" y="0"/>
            <a:ext cx="9956800" cy="1219200"/>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tr-TR" sz="2400">
              <a:latin typeface="Times New Roman" panose="02020603050405020304" pitchFamily="18" charset="0"/>
            </a:endParaRPr>
          </a:p>
        </p:txBody>
      </p:sp>
      <p:sp>
        <p:nvSpPr>
          <p:cNvPr id="3076" name="Rectangle 4" descr="Stationery"/>
          <p:cNvSpPr>
            <a:spLocks noChangeArrowheads="1"/>
          </p:cNvSpPr>
          <p:nvPr/>
        </p:nvSpPr>
        <p:spPr bwMode="auto">
          <a:xfrm>
            <a:off x="609600" y="0"/>
            <a:ext cx="1625600" cy="762000"/>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tr-TR" sz="2400">
              <a:latin typeface="Times New Roman" panose="02020603050405020304" pitchFamily="18" charset="0"/>
            </a:endParaRPr>
          </a:p>
        </p:txBody>
      </p:sp>
      <p:sp>
        <p:nvSpPr>
          <p:cNvPr id="3077" name="Rectangle 5" descr="Stationery"/>
          <p:cNvSpPr>
            <a:spLocks noChangeArrowheads="1"/>
          </p:cNvSpPr>
          <p:nvPr/>
        </p:nvSpPr>
        <p:spPr bwMode="auto">
          <a:xfrm>
            <a:off x="0" y="0"/>
            <a:ext cx="609600" cy="6858000"/>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tr-TR" sz="2400">
              <a:latin typeface="Times New Roman" panose="02020603050405020304" pitchFamily="18" charset="0"/>
            </a:endParaRPr>
          </a:p>
        </p:txBody>
      </p:sp>
      <p:sp>
        <p:nvSpPr>
          <p:cNvPr id="1030" name="Rectangle 6"/>
          <p:cNvSpPr>
            <a:spLocks noGrp="1" noChangeArrowheads="1"/>
          </p:cNvSpPr>
          <p:nvPr>
            <p:ph type="title"/>
          </p:nvPr>
        </p:nvSpPr>
        <p:spPr bwMode="auto">
          <a:xfrm>
            <a:off x="1422400" y="838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tr-TR"/>
              <a:t>Click to edit Master title style</a:t>
            </a:r>
          </a:p>
        </p:txBody>
      </p:sp>
      <p:sp>
        <p:nvSpPr>
          <p:cNvPr id="342023" name="Rectangle 7"/>
          <p:cNvSpPr>
            <a:spLocks noGrp="1" noChangeArrowheads="1"/>
          </p:cNvSpPr>
          <p:nvPr>
            <p:ph type="dt" sz="half" idx="2"/>
          </p:nvPr>
        </p:nvSpPr>
        <p:spPr bwMode="auto">
          <a:xfrm>
            <a:off x="1422400" y="64135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2"/>
                </a:solidFill>
                <a:latin typeface="+mn-lt"/>
              </a:defRPr>
            </a:lvl1pPr>
          </a:lstStyle>
          <a:p>
            <a:pPr>
              <a:defRPr/>
            </a:pPr>
            <a:endParaRPr lang="en-US"/>
          </a:p>
        </p:txBody>
      </p:sp>
      <p:sp>
        <p:nvSpPr>
          <p:cNvPr id="342024" name="Rectangle 8"/>
          <p:cNvSpPr>
            <a:spLocks noGrp="1" noChangeArrowheads="1"/>
          </p:cNvSpPr>
          <p:nvPr>
            <p:ph type="ftr" sz="quarter" idx="3"/>
          </p:nvPr>
        </p:nvSpPr>
        <p:spPr bwMode="auto">
          <a:xfrm>
            <a:off x="4572000" y="64135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2"/>
                </a:solidFill>
                <a:latin typeface="+mn-lt"/>
              </a:defRPr>
            </a:lvl1pPr>
          </a:lstStyle>
          <a:p>
            <a:pPr>
              <a:defRPr/>
            </a:pPr>
            <a:endParaRPr lang="en-US"/>
          </a:p>
        </p:txBody>
      </p:sp>
      <p:pic>
        <p:nvPicPr>
          <p:cNvPr id="1033" name="Picture 9" descr="anabnr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8301" y="1"/>
            <a:ext cx="105537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0"/>
          <p:cNvSpPr>
            <a:spLocks noChangeArrowheads="1"/>
          </p:cNvSpPr>
          <p:nvPr/>
        </p:nvSpPr>
        <p:spPr bwMode="auto">
          <a:xfrm>
            <a:off x="406400" y="457200"/>
            <a:ext cx="3352800" cy="3048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tr-TR" sz="2400">
              <a:latin typeface="Times New Roman" panose="02020603050405020304" pitchFamily="18" charset="0"/>
            </a:endParaRPr>
          </a:p>
        </p:txBody>
      </p:sp>
      <p:sp>
        <p:nvSpPr>
          <p:cNvPr id="342027" name="Rectangle 11"/>
          <p:cNvSpPr>
            <a:spLocks noGrp="1" noChangeArrowheads="1"/>
          </p:cNvSpPr>
          <p:nvPr>
            <p:ph type="sldNum" sz="quarter" idx="4"/>
          </p:nvPr>
        </p:nvSpPr>
        <p:spPr bwMode="auto">
          <a:xfrm>
            <a:off x="10972800" y="6413500"/>
            <a:ext cx="1219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2"/>
                </a:solidFill>
                <a:latin typeface="Times New Roman" panose="02020603050405020304" pitchFamily="18" charset="0"/>
              </a:defRPr>
            </a:lvl1pPr>
          </a:lstStyle>
          <a:p>
            <a:pPr>
              <a:defRPr/>
            </a:pPr>
            <a:fld id="{76C68DC6-B6E9-42B8-92B2-BDD0CBB902DD}" type="slidenum">
              <a:rPr lang="en-US" altLang="tr-TR"/>
              <a:pPr>
                <a:defRPr/>
              </a:pPr>
              <a:t>‹#›</a:t>
            </a:fld>
            <a:endParaRPr lang="en-US" altLang="tr-TR" sz="1400"/>
          </a:p>
        </p:txBody>
      </p:sp>
      <p:sp>
        <p:nvSpPr>
          <p:cNvPr id="1036" name="Rectangle 12"/>
          <p:cNvSpPr>
            <a:spLocks noGrp="1" noChangeArrowheads="1"/>
          </p:cNvSpPr>
          <p:nvPr>
            <p:ph type="body" idx="1"/>
          </p:nvPr>
        </p:nvSpPr>
        <p:spPr bwMode="auto">
          <a:xfrm>
            <a:off x="1422400" y="210185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Tree>
    <p:extLst>
      <p:ext uri="{BB962C8B-B14F-4D97-AF65-F5344CB8AC3E}">
        <p14:creationId xmlns:p14="http://schemas.microsoft.com/office/powerpoint/2010/main" val="286658612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anose="05000000000000000000"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anose="05000000000000000000"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26608" y="4318920"/>
            <a:ext cx="12388948" cy="302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126608" y="4621749"/>
            <a:ext cx="12388948" cy="2257865"/>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369559" y="2813303"/>
            <a:ext cx="9734267" cy="1077218"/>
          </a:xfrm>
          <a:prstGeom prst="rect">
            <a:avLst/>
          </a:prstGeom>
          <a:noFill/>
        </p:spPr>
        <p:txBody>
          <a:bodyPr wrap="none" rtlCol="0">
            <a:spAutoFit/>
          </a:bodyPr>
          <a:lstStyle/>
          <a:p>
            <a:pPr algn="ctr"/>
            <a:r>
              <a:rPr lang="tr-TR" sz="4000" b="1" dirty="0">
                <a:solidFill>
                  <a:srgbClr val="0202BE"/>
                </a:solidFill>
              </a:rPr>
              <a:t>SEYHAN REHBERLİK VE ARAŞTIRMA MERKEZİ</a:t>
            </a:r>
          </a:p>
          <a:p>
            <a:pPr algn="ctr"/>
            <a:r>
              <a:rPr lang="tr-TR" sz="2400" b="1" dirty="0"/>
              <a:t>SOSYAL DUYGUSAL ÖĞRENME ÖĞRETMEN SUNUMU</a:t>
            </a:r>
            <a:endParaRPr lang="tr-TR" sz="2400" b="1" dirty="0">
              <a:solidFill>
                <a:schemeClr val="bg1"/>
              </a:solidFill>
            </a:endParaRPr>
          </a:p>
        </p:txBody>
      </p:sp>
      <p:sp>
        <p:nvSpPr>
          <p:cNvPr id="6" name="Metin kutusu 5"/>
          <p:cNvSpPr txBox="1"/>
          <p:nvPr/>
        </p:nvSpPr>
        <p:spPr>
          <a:xfrm>
            <a:off x="4773880" y="5325524"/>
            <a:ext cx="3526971" cy="830997"/>
          </a:xfrm>
          <a:prstGeom prst="rect">
            <a:avLst/>
          </a:prstGeom>
          <a:noFill/>
        </p:spPr>
        <p:txBody>
          <a:bodyPr wrap="square" rtlCol="0">
            <a:spAutoFit/>
          </a:bodyPr>
          <a:lstStyle/>
          <a:p>
            <a:pPr algn="ctr"/>
            <a:br>
              <a:rPr lang="tr-TR" sz="2400" b="1" dirty="0">
                <a:solidFill>
                  <a:schemeClr val="bg1"/>
                </a:solidFill>
              </a:rPr>
            </a:br>
            <a:r>
              <a:rPr lang="tr-TR" sz="2400" b="1" dirty="0">
                <a:solidFill>
                  <a:schemeClr val="bg1"/>
                </a:solidFill>
              </a:rPr>
              <a:t>RAM PDR BÖLÜMÜ</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258" y="301083"/>
            <a:ext cx="2542479" cy="2512220"/>
          </a:xfrm>
          <a:prstGeom prst="rect">
            <a:avLst/>
          </a:prstGeom>
        </p:spPr>
      </p:pic>
    </p:spTree>
    <p:extLst>
      <p:ext uri="{BB962C8B-B14F-4D97-AF65-F5344CB8AC3E}">
        <p14:creationId xmlns:p14="http://schemas.microsoft.com/office/powerpoint/2010/main" val="368139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845733"/>
            <a:ext cx="11166764" cy="4430375"/>
          </a:xfrm>
        </p:spPr>
        <p:txBody>
          <a:bodyPr>
            <a:normAutofit/>
          </a:bodyPr>
          <a:lstStyle/>
          <a:p>
            <a:r>
              <a:rPr lang="tr-TR" sz="2400" dirty="0" err="1"/>
              <a:t>LeBuffe</a:t>
            </a:r>
            <a:r>
              <a:rPr lang="tr-TR" sz="2400" dirty="0"/>
              <a:t> ve diğerleri, (2009) öz farkındalık becerilerini aşağıdaki davranışlar şeklinde ifade etmişlerdir. </a:t>
            </a:r>
          </a:p>
          <a:p>
            <a:r>
              <a:rPr lang="tr-TR" sz="2400" dirty="0"/>
              <a:t> Kişinin hayatındaki yaşanan olaylar hakkında doğru ifadelerde bulunması, </a:t>
            </a:r>
          </a:p>
          <a:p>
            <a:r>
              <a:rPr lang="tr-TR" sz="2400" dirty="0"/>
              <a:t> Bir şeyin nasıl yapılacağını öğretmek, </a:t>
            </a:r>
          </a:p>
          <a:p>
            <a:r>
              <a:rPr lang="tr-TR" sz="2400" dirty="0"/>
              <a:t> Ne anlamadığını netleştirmek için sorular sormak; </a:t>
            </a:r>
          </a:p>
          <a:p>
            <a:r>
              <a:rPr lang="tr-TR" sz="2400" dirty="0"/>
              <a:t> Kişisel güçlü yönleri hakkında farkındalık gösterilmesi; </a:t>
            </a:r>
          </a:p>
          <a:p>
            <a:r>
              <a:rPr lang="tr-TR" sz="2400" dirty="0"/>
              <a:t> Birinden geribildirim istemek, </a:t>
            </a:r>
          </a:p>
          <a:p>
            <a:r>
              <a:rPr lang="tr-TR" sz="2400" dirty="0"/>
              <a:t> Nasıl hissettiğini açıklamak, </a:t>
            </a:r>
          </a:p>
          <a:p>
            <a:r>
              <a:rPr lang="tr-TR" sz="2400" dirty="0"/>
              <a:t> Sorulduğunda fikrini söylemek </a:t>
            </a:r>
          </a:p>
          <a:p>
            <a:endParaRPr lang="tr-TR" dirty="0"/>
          </a:p>
        </p:txBody>
      </p:sp>
    </p:spTree>
    <p:extLst>
      <p:ext uri="{BB962C8B-B14F-4D97-AF65-F5344CB8AC3E}">
        <p14:creationId xmlns:p14="http://schemas.microsoft.com/office/powerpoint/2010/main" val="257746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1150311"/>
          </a:xfrm>
        </p:spPr>
        <p:txBody>
          <a:bodyPr>
            <a:normAutofit fontScale="90000"/>
          </a:bodyPr>
          <a:lstStyle/>
          <a:p>
            <a:r>
              <a:rPr lang="tr-TR" b="1" dirty="0">
                <a:solidFill>
                  <a:schemeClr val="accent1"/>
                </a:solidFill>
              </a:rPr>
              <a:t>Öz Yönetim </a:t>
            </a:r>
            <a:br>
              <a:rPr lang="tr-TR" dirty="0"/>
            </a:br>
            <a:endParaRPr lang="tr-TR" dirty="0"/>
          </a:p>
        </p:txBody>
      </p:sp>
      <p:sp>
        <p:nvSpPr>
          <p:cNvPr id="3" name="İçerik Yer Tutucusu 2"/>
          <p:cNvSpPr>
            <a:spLocks noGrp="1"/>
          </p:cNvSpPr>
          <p:nvPr>
            <p:ph idx="1"/>
          </p:nvPr>
        </p:nvSpPr>
        <p:spPr>
          <a:xfrm>
            <a:off x="427511" y="1163782"/>
            <a:ext cx="11340935" cy="4705312"/>
          </a:xfrm>
        </p:spPr>
        <p:txBody>
          <a:bodyPr>
            <a:noAutofit/>
          </a:bodyPr>
          <a:lstStyle/>
          <a:p>
            <a:pPr algn="just">
              <a:lnSpc>
                <a:spcPct val="150000"/>
              </a:lnSpc>
            </a:pPr>
            <a:r>
              <a:rPr lang="tr-TR" sz="2400" dirty="0"/>
              <a:t>    Öz Yönetim, kişisel ve eğitsel amaçları belirlemek ve elde etmek için duyguları, bilişleri ve davranışları düzenlemek anlamına gelir. Örneğin doyumu ertelemek, stres yönetimi, dürtüleri kontrol etmek, kişiyi motive etmek, zorlukları çözmek için azimle çalışmak gibi (</a:t>
            </a:r>
            <a:r>
              <a:rPr lang="tr-TR" sz="2400" dirty="0" err="1"/>
              <a:t>Dusenbury</a:t>
            </a:r>
            <a:r>
              <a:rPr lang="tr-TR" sz="2400" dirty="0"/>
              <a:t> ve </a:t>
            </a:r>
            <a:r>
              <a:rPr lang="tr-TR" sz="2400" dirty="0" err="1"/>
              <a:t>Weissberg</a:t>
            </a:r>
            <a:r>
              <a:rPr lang="tr-TR" sz="2400" dirty="0"/>
              <a:t>, 2017). </a:t>
            </a:r>
          </a:p>
          <a:p>
            <a:pPr algn="just">
              <a:lnSpc>
                <a:spcPct val="150000"/>
              </a:lnSpc>
            </a:pPr>
            <a:r>
              <a:rPr lang="tr-TR" sz="2400" dirty="0"/>
              <a:t>     Öz yönetim becerisi, bireye stresle nasıl </a:t>
            </a:r>
            <a:r>
              <a:rPr lang="tr-TR" sz="2400" dirty="0" err="1"/>
              <a:t>başedeceğini</a:t>
            </a:r>
            <a:r>
              <a:rPr lang="tr-TR" sz="2400" dirty="0"/>
              <a:t>, öfkesini kontrol edebilmesi motivasyonunu yüksek tutup bireysel ve akademik hedefler belirleyerek bunları başarma konusunda katkı sağlamaktadır. </a:t>
            </a:r>
          </a:p>
          <a:p>
            <a:pPr algn="just">
              <a:lnSpc>
                <a:spcPct val="150000"/>
              </a:lnSpc>
            </a:pPr>
            <a:r>
              <a:rPr lang="tr-TR" sz="2400" dirty="0"/>
              <a:t>    Bu sebeple, sosyal duygusal becerilerin gelişmesinin sağlanmasında bireyin duygularını, düşüncelerini ve davranışlarını etkili olarak kontrol etmeyi öğrenebilmesi önemlidir </a:t>
            </a:r>
          </a:p>
        </p:txBody>
      </p:sp>
    </p:spTree>
    <p:extLst>
      <p:ext uri="{BB962C8B-B14F-4D97-AF65-F5344CB8AC3E}">
        <p14:creationId xmlns:p14="http://schemas.microsoft.com/office/powerpoint/2010/main" val="11247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8151" y="427512"/>
            <a:ext cx="10217529" cy="5441582"/>
          </a:xfrm>
        </p:spPr>
        <p:txBody>
          <a:bodyPr>
            <a:normAutofit fontScale="92500" lnSpcReduction="20000"/>
          </a:bodyPr>
          <a:lstStyle/>
          <a:p>
            <a:pPr algn="just">
              <a:lnSpc>
                <a:spcPct val="150000"/>
              </a:lnSpc>
            </a:pPr>
            <a:r>
              <a:rPr lang="tr-TR" sz="2400" dirty="0"/>
              <a:t>       Öz yönetim becerisi gelişmiş öğrenciler, kendilerini kontrol edebilir ve yaşadıkları stresi yönetebilirler. Ayrıca, öz yönetim becerisine sahip öğrenciler akademik ve kişisel yaşamlarında kendilerine hedefler koyarak gelişimlerini bu hedefler doğrultusunda izlerler. Güçlü öz yönetime sahip bireyler motivasyonları yüksek, duygularını ifade edebilen, önlerine çıkan engelleri aşabilen bireylerdir (CASEL, 2012; </a:t>
            </a:r>
            <a:r>
              <a:rPr lang="tr-TR" sz="2400" dirty="0" err="1"/>
              <a:t>Pikul</a:t>
            </a:r>
            <a:r>
              <a:rPr lang="tr-TR" sz="2400" dirty="0"/>
              <a:t>, 2015) </a:t>
            </a:r>
          </a:p>
          <a:p>
            <a:pPr algn="just">
              <a:lnSpc>
                <a:spcPct val="150000"/>
              </a:lnSpc>
            </a:pPr>
            <a:r>
              <a:rPr lang="tr-TR" sz="2400" dirty="0"/>
              <a:t>     Öz yönetim, içsel durumları yönetme becerisidir ve dört ögeden oluşur: </a:t>
            </a:r>
          </a:p>
          <a:p>
            <a:pPr algn="just">
              <a:lnSpc>
                <a:spcPct val="150000"/>
              </a:lnSpc>
            </a:pPr>
            <a:r>
              <a:rPr lang="tr-TR" sz="2400" dirty="0"/>
              <a:t>1. duyguların kontrolü, </a:t>
            </a:r>
          </a:p>
          <a:p>
            <a:pPr algn="just">
              <a:lnSpc>
                <a:spcPct val="150000"/>
              </a:lnSpc>
            </a:pPr>
            <a:r>
              <a:rPr lang="tr-TR" sz="2400" dirty="0"/>
              <a:t>2. uyum sağlama,</a:t>
            </a:r>
          </a:p>
          <a:p>
            <a:pPr algn="just">
              <a:lnSpc>
                <a:spcPct val="150000"/>
              </a:lnSpc>
            </a:pPr>
            <a:r>
              <a:rPr lang="tr-TR" sz="2400" dirty="0"/>
              <a:t> 3. başarı yönelimi ve </a:t>
            </a:r>
          </a:p>
          <a:p>
            <a:pPr algn="just">
              <a:lnSpc>
                <a:spcPct val="150000"/>
              </a:lnSpc>
            </a:pPr>
            <a:r>
              <a:rPr lang="tr-TR" sz="2400" dirty="0"/>
              <a:t>4. olumlu bakış açısı </a:t>
            </a:r>
          </a:p>
        </p:txBody>
      </p:sp>
    </p:spTree>
    <p:extLst>
      <p:ext uri="{BB962C8B-B14F-4D97-AF65-F5344CB8AC3E}">
        <p14:creationId xmlns:p14="http://schemas.microsoft.com/office/powerpoint/2010/main" val="213437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2400" dirty="0" err="1"/>
              <a:t>LeBuffe</a:t>
            </a:r>
            <a:r>
              <a:rPr lang="tr-TR" sz="2400" dirty="0"/>
              <a:t> ve diğerleri, (2009) öz yönetim becerilerini aşağıdaki davranışlar şeklinde ifade etmişlerdir. </a:t>
            </a:r>
          </a:p>
          <a:p>
            <a:r>
              <a:rPr lang="tr-TR" sz="2400" dirty="0"/>
              <a:t> Dikkatini vermek; </a:t>
            </a:r>
          </a:p>
          <a:p>
            <a:r>
              <a:rPr lang="tr-TR" sz="2400" dirty="0"/>
              <a:t> Sırasını beklemek; </a:t>
            </a:r>
          </a:p>
          <a:p>
            <a:r>
              <a:rPr lang="tr-TR" sz="2400" dirty="0"/>
              <a:t> Bir problem veya dikkat dağılmasına rağmen bir göreve odaklanmak; </a:t>
            </a:r>
          </a:p>
          <a:p>
            <a:r>
              <a:rPr lang="tr-TR" sz="2400" dirty="0"/>
              <a:t> Yeni bir durumda rahat davranmak; </a:t>
            </a:r>
          </a:p>
          <a:p>
            <a:r>
              <a:rPr lang="tr-TR" sz="2400" dirty="0"/>
              <a:t> Bir görevin aşamalarını sırayla yerine getirmek; </a:t>
            </a:r>
          </a:p>
          <a:p>
            <a:endParaRPr lang="tr-TR" sz="2400" dirty="0"/>
          </a:p>
        </p:txBody>
      </p:sp>
    </p:spTree>
    <p:extLst>
      <p:ext uri="{BB962C8B-B14F-4D97-AF65-F5344CB8AC3E}">
        <p14:creationId xmlns:p14="http://schemas.microsoft.com/office/powerpoint/2010/main" val="277428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t> istediği bir şeyi geçmek, sevmediği bir şeyi yapmak, </a:t>
            </a:r>
          </a:p>
          <a:p>
            <a:r>
              <a:rPr lang="nn-NO" sz="2400" dirty="0"/>
              <a:t> Gelecekte daha iyi bir </a:t>
            </a:r>
            <a:r>
              <a:rPr lang="tr-TR" sz="2400" dirty="0"/>
              <a:t>ş</a:t>
            </a:r>
            <a:r>
              <a:rPr lang="nn-NO" sz="2400" dirty="0"/>
              <a:t>ey elde etmek; </a:t>
            </a:r>
          </a:p>
          <a:p>
            <a:r>
              <a:rPr lang="tr-TR" sz="2400" dirty="0"/>
              <a:t> ilk tercihi mümkün olmadığında başka bir seçeneği kabul etmek; </a:t>
            </a:r>
          </a:p>
          <a:p>
            <a:r>
              <a:rPr lang="tr-TR" sz="2400" dirty="0"/>
              <a:t> Bir değişiklikle karşılaştıklarında sakin kalmak; </a:t>
            </a:r>
          </a:p>
          <a:p>
            <a:r>
              <a:rPr lang="tr-TR" sz="2400" dirty="0"/>
              <a:t> Planlardaki değişikliklere iyi uyum sağlamak; veya </a:t>
            </a:r>
          </a:p>
          <a:p>
            <a:r>
              <a:rPr lang="tr-TR" sz="2400" dirty="0"/>
              <a:t> Ortam değişimine adapte olmak. </a:t>
            </a:r>
          </a:p>
          <a:p>
            <a:endParaRPr lang="tr-TR" sz="2400" dirty="0"/>
          </a:p>
        </p:txBody>
      </p:sp>
    </p:spTree>
    <p:extLst>
      <p:ext uri="{BB962C8B-B14F-4D97-AF65-F5344CB8AC3E}">
        <p14:creationId xmlns:p14="http://schemas.microsoft.com/office/powerpoint/2010/main" val="220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solidFill>
              </a:rPr>
              <a:t>Sosyal Farkındalık </a:t>
            </a:r>
            <a:br>
              <a:rPr lang="tr-TR" dirty="0"/>
            </a:br>
            <a:endParaRPr lang="tr-TR" dirty="0"/>
          </a:p>
        </p:txBody>
      </p:sp>
      <p:sp>
        <p:nvSpPr>
          <p:cNvPr id="3" name="İçerik Yer Tutucusu 2"/>
          <p:cNvSpPr>
            <a:spLocks noGrp="1"/>
          </p:cNvSpPr>
          <p:nvPr>
            <p:ph idx="1"/>
          </p:nvPr>
        </p:nvSpPr>
        <p:spPr/>
        <p:txBody>
          <a:bodyPr/>
          <a:lstStyle/>
          <a:p>
            <a:pPr algn="just"/>
            <a:r>
              <a:rPr lang="tr-TR" sz="2400" dirty="0"/>
              <a:t>    Sosyal farkındalık çeşitli geçmişlerden perspektif kazanma ve başkalarıyla empati kurma, davranış için sosyal ve etik normları anlamaktır. Aile, okul, toplum desteklerini tanıma becerisidir (</a:t>
            </a:r>
            <a:r>
              <a:rPr lang="tr-TR" sz="2400" dirty="0" err="1"/>
              <a:t>Dusenbury</a:t>
            </a:r>
            <a:r>
              <a:rPr lang="tr-TR" sz="2400" dirty="0"/>
              <a:t> ve </a:t>
            </a:r>
            <a:r>
              <a:rPr lang="tr-TR" sz="2400" dirty="0" err="1"/>
              <a:t>Weissberg</a:t>
            </a:r>
            <a:r>
              <a:rPr lang="tr-TR" sz="2400" dirty="0"/>
              <a:t>, 2017). </a:t>
            </a:r>
          </a:p>
          <a:p>
            <a:pPr algn="just"/>
            <a:r>
              <a:rPr lang="tr-TR" sz="2400" dirty="0"/>
              <a:t>    Bu becerinin ana dinamiklerinden biri olan sosyal etkileşimlerde diğer bireylerin bakış açılarını anlama ve saygı duyma, sağlıklı ilişkiler, ahlaki ve gönüllü davranışlar geliştirmekle ilişkilidir (</a:t>
            </a:r>
            <a:r>
              <a:rPr lang="tr-TR" sz="2400" dirty="0" err="1"/>
              <a:t>Decety</a:t>
            </a:r>
            <a:r>
              <a:rPr lang="tr-TR" sz="2400" dirty="0"/>
              <a:t>, 2009 </a:t>
            </a:r>
            <a:r>
              <a:rPr lang="tr-TR" sz="2400" dirty="0" err="1"/>
              <a:t>akt</a:t>
            </a:r>
            <a:r>
              <a:rPr lang="tr-TR" sz="2400" dirty="0"/>
              <a:t>. </a:t>
            </a:r>
            <a:r>
              <a:rPr lang="tr-TR" sz="2400" dirty="0" err="1"/>
              <a:t>ĠĢeri</a:t>
            </a:r>
            <a:r>
              <a:rPr lang="tr-TR" sz="2400" dirty="0"/>
              <a:t>, 2016). Bununla bağlantılı olarak öğrencilerin kendi duygu durumlarının farkında olması kadar diğer insanların duygularını ve tepkilerini ön görebilmeyi de öğrenmesi gerekir (</a:t>
            </a:r>
            <a:r>
              <a:rPr lang="tr-TR" sz="2400" dirty="0" err="1"/>
              <a:t>Loveland</a:t>
            </a:r>
            <a:r>
              <a:rPr lang="tr-TR" sz="2400" dirty="0"/>
              <a:t>, 2005 </a:t>
            </a:r>
            <a:r>
              <a:rPr lang="tr-TR" sz="2400" dirty="0" err="1"/>
              <a:t>akt</a:t>
            </a:r>
            <a:r>
              <a:rPr lang="tr-TR" sz="2400" dirty="0"/>
              <a:t>. </a:t>
            </a:r>
            <a:r>
              <a:rPr lang="tr-TR" sz="2400" dirty="0" err="1"/>
              <a:t>Ģeri</a:t>
            </a:r>
            <a:r>
              <a:rPr lang="tr-TR" sz="2400" dirty="0"/>
              <a:t>, 2016 ). </a:t>
            </a:r>
          </a:p>
          <a:p>
            <a:endParaRPr lang="tr-TR" dirty="0"/>
          </a:p>
        </p:txBody>
      </p:sp>
    </p:spTree>
    <p:extLst>
      <p:ext uri="{BB962C8B-B14F-4D97-AF65-F5344CB8AC3E}">
        <p14:creationId xmlns:p14="http://schemas.microsoft.com/office/powerpoint/2010/main" val="90899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Sosyal duyarlılık, aşağıdaki gibi tanımlanan üç bileşenli yeteneklerden oluşur </a:t>
            </a:r>
            <a:br>
              <a:rPr lang="tr-TR" dirty="0"/>
            </a:br>
            <a:endParaRPr lang="tr-TR" dirty="0"/>
          </a:p>
        </p:txBody>
      </p:sp>
      <p:sp>
        <p:nvSpPr>
          <p:cNvPr id="3" name="İçerik Yer Tutucusu 2"/>
          <p:cNvSpPr>
            <a:spLocks noGrp="1"/>
          </p:cNvSpPr>
          <p:nvPr>
            <p:ph idx="1"/>
          </p:nvPr>
        </p:nvSpPr>
        <p:spPr/>
        <p:txBody>
          <a:bodyPr>
            <a:normAutofit/>
          </a:bodyPr>
          <a:lstStyle/>
          <a:p>
            <a:pPr algn="just"/>
            <a:r>
              <a:rPr lang="tr-TR" sz="3200" dirty="0"/>
              <a:t>     Toplumsal duyarlılık, belirli bir zamanda, bir sosyal nesnenin veya olayın anlamını doğru bir şekilde etiketleme becerisidir. </a:t>
            </a:r>
          </a:p>
          <a:p>
            <a:pPr algn="just"/>
            <a:r>
              <a:rPr lang="tr-TR" sz="3200" dirty="0"/>
              <a:t>      Temelini anlamaktan ziyade bir sosyal olayı okuma yeteneğidir. </a:t>
            </a:r>
          </a:p>
          <a:p>
            <a:pPr algn="just"/>
            <a:r>
              <a:rPr lang="tr-TR" sz="3200" dirty="0"/>
              <a:t>    Sosyal duyarlılık, başkalarının yerine kendini koyma ve başkalarının dünyayı nasıl deneyimlediğini anlama ve sosyal durumları doğru bir şekilde okuma becerisini içerir. </a:t>
            </a:r>
          </a:p>
          <a:p>
            <a:pPr algn="just"/>
            <a:endParaRPr lang="tr-TR" sz="3200" dirty="0"/>
          </a:p>
        </p:txBody>
      </p:sp>
    </p:spTree>
    <p:extLst>
      <p:ext uri="{BB962C8B-B14F-4D97-AF65-F5344CB8AC3E}">
        <p14:creationId xmlns:p14="http://schemas.microsoft.com/office/powerpoint/2010/main" val="87621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7309" y="706582"/>
            <a:ext cx="11443855" cy="5162512"/>
          </a:xfrm>
        </p:spPr>
        <p:txBody>
          <a:bodyPr>
            <a:normAutofit fontScale="92500" lnSpcReduction="10000"/>
          </a:bodyPr>
          <a:lstStyle/>
          <a:p>
            <a:r>
              <a:rPr lang="tr-TR" sz="2600" dirty="0" err="1"/>
              <a:t>LeBuffe</a:t>
            </a:r>
            <a:r>
              <a:rPr lang="tr-TR" sz="2600" dirty="0"/>
              <a:t> ve diğerlerine (2009) göre sosyal farkındalık becerileri aşağıdaki davranışlar ile gösterilir: </a:t>
            </a:r>
          </a:p>
          <a:p>
            <a:r>
              <a:rPr lang="tr-TR" sz="2600" dirty="0"/>
              <a:t> Hakaret ve yorumlarla iyi başa çıkmak; </a:t>
            </a:r>
          </a:p>
          <a:p>
            <a:r>
              <a:rPr lang="tr-TR" sz="2600" dirty="0"/>
              <a:t> Farklı insanlarla birlikte olmak; </a:t>
            </a:r>
          </a:p>
          <a:p>
            <a:r>
              <a:rPr lang="tr-TR" sz="2600" dirty="0"/>
              <a:t> Bir oyun veya yarışmada saygılı davranmak; </a:t>
            </a:r>
          </a:p>
          <a:p>
            <a:r>
              <a:rPr lang="tr-TR" sz="2600" dirty="0"/>
              <a:t> Başka bir kişinin görüşüne saygı göstermek; </a:t>
            </a:r>
          </a:p>
          <a:p>
            <a:r>
              <a:rPr lang="tr-TR" sz="2600" dirty="0"/>
              <a:t> Grup çalışmalarına katkıda bulunmak; </a:t>
            </a:r>
          </a:p>
          <a:p>
            <a:r>
              <a:rPr lang="tr-TR" sz="2600" dirty="0"/>
              <a:t> Bir anlaşmazlık çözme; </a:t>
            </a:r>
          </a:p>
          <a:p>
            <a:r>
              <a:rPr lang="tr-TR" sz="2600" dirty="0"/>
              <a:t> </a:t>
            </a:r>
            <a:r>
              <a:rPr lang="tr-TR" sz="2600" dirty="0" err="1"/>
              <a:t>Bakalarıyla</a:t>
            </a:r>
            <a:r>
              <a:rPr lang="tr-TR" sz="2600" dirty="0"/>
              <a:t> paylaşma; </a:t>
            </a:r>
          </a:p>
          <a:p>
            <a:r>
              <a:rPr lang="tr-TR" sz="2600" dirty="0"/>
              <a:t> Akranlarla işbirliği yapmak; veya </a:t>
            </a:r>
          </a:p>
          <a:p>
            <a:r>
              <a:rPr lang="tr-TR" sz="2600" dirty="0"/>
              <a:t> Acı veren veya üzen birini affetmek. </a:t>
            </a:r>
          </a:p>
          <a:p>
            <a:endParaRPr lang="tr-TR" dirty="0"/>
          </a:p>
        </p:txBody>
      </p:sp>
    </p:spTree>
    <p:extLst>
      <p:ext uri="{BB962C8B-B14F-4D97-AF65-F5344CB8AC3E}">
        <p14:creationId xmlns:p14="http://schemas.microsoft.com/office/powerpoint/2010/main" val="21166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074" name="Picture 2" descr="Bolu’da kaç öğrenci v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56" y="152400"/>
            <a:ext cx="11817926" cy="608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8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solidFill>
              </a:rPr>
              <a:t>İlişki Becerileri </a:t>
            </a:r>
            <a:br>
              <a:rPr lang="tr-TR" dirty="0"/>
            </a:br>
            <a:endParaRPr lang="tr-TR" dirty="0"/>
          </a:p>
        </p:txBody>
      </p:sp>
      <p:sp>
        <p:nvSpPr>
          <p:cNvPr id="3" name="İçerik Yer Tutucusu 2"/>
          <p:cNvSpPr>
            <a:spLocks noGrp="1"/>
          </p:cNvSpPr>
          <p:nvPr>
            <p:ph idx="1"/>
          </p:nvPr>
        </p:nvSpPr>
        <p:spPr>
          <a:xfrm>
            <a:off x="522514" y="1235034"/>
            <a:ext cx="11115304" cy="4634060"/>
          </a:xfrm>
        </p:spPr>
        <p:txBody>
          <a:bodyPr>
            <a:normAutofit fontScale="85000" lnSpcReduction="10000"/>
          </a:bodyPr>
          <a:lstStyle/>
          <a:p>
            <a:pPr algn="just">
              <a:lnSpc>
                <a:spcPct val="160000"/>
              </a:lnSpc>
            </a:pPr>
            <a:r>
              <a:rPr lang="tr-TR" sz="2400" dirty="0"/>
              <a:t>       Çeşitli bireyler ve gruplar ile sağlıklı ve ödüllendirici ilişkiler kurma ve sürdürmedir. Örneğin, açık şekilde iletişim kurma, aktif olarak dinleme, işbirliği yapma, uygunsuz toplumsal baskıya direnme, çatışmayı yapıcı bir şekilde müzakere etme, ihtiyaç duyulduğunda yardım arama gibi (</a:t>
            </a:r>
            <a:r>
              <a:rPr lang="tr-TR" sz="2400" dirty="0" err="1"/>
              <a:t>Dusenbury</a:t>
            </a:r>
            <a:r>
              <a:rPr lang="tr-TR" sz="2400" dirty="0"/>
              <a:t> ve </a:t>
            </a:r>
            <a:r>
              <a:rPr lang="tr-TR" sz="2400" dirty="0" err="1"/>
              <a:t>Weissberg</a:t>
            </a:r>
            <a:r>
              <a:rPr lang="tr-TR" sz="2400" dirty="0"/>
              <a:t>, 2017). Bu beceri sayesinde bireyler sosyal yapıya adapte olurla </a:t>
            </a:r>
          </a:p>
          <a:p>
            <a:pPr algn="just">
              <a:lnSpc>
                <a:spcPct val="160000"/>
              </a:lnSpc>
            </a:pPr>
            <a:r>
              <a:rPr lang="tr-TR" sz="2400" dirty="0"/>
              <a:t>      </a:t>
            </a:r>
            <a:r>
              <a:rPr lang="tr-TR" sz="2400" dirty="0" err="1"/>
              <a:t>LeBuffe</a:t>
            </a:r>
            <a:r>
              <a:rPr lang="tr-TR" sz="2400" dirty="0"/>
              <a:t> ve diğerlerine (2009) göre olumlu </a:t>
            </a:r>
            <a:r>
              <a:rPr lang="tr-TR" sz="2400" dirty="0" err="1"/>
              <a:t>iliĢki</a:t>
            </a:r>
            <a:r>
              <a:rPr lang="tr-TR" sz="2400" dirty="0"/>
              <a:t> kurma becerileri aşağıdaki davranışlar ile gösterilir: </a:t>
            </a:r>
          </a:p>
          <a:p>
            <a:pPr algn="just">
              <a:lnSpc>
                <a:spcPct val="160000"/>
              </a:lnSpc>
            </a:pPr>
            <a:r>
              <a:rPr lang="tr-TR" sz="2400" dirty="0"/>
              <a:t> Birisine iltifat etmek ve kutlamak; </a:t>
            </a:r>
          </a:p>
          <a:p>
            <a:pPr>
              <a:lnSpc>
                <a:spcPct val="160000"/>
              </a:lnSpc>
            </a:pPr>
            <a:r>
              <a:rPr lang="tr-TR" sz="2400" dirty="0"/>
              <a:t>Birisi için güzel şeyler yapmak; </a:t>
            </a:r>
          </a:p>
          <a:p>
            <a:pPr>
              <a:lnSpc>
                <a:spcPct val="160000"/>
              </a:lnSpc>
            </a:pPr>
            <a:r>
              <a:rPr lang="tr-TR" sz="2400" dirty="0"/>
              <a:t> Başkaları için takdir göstermek; </a:t>
            </a:r>
          </a:p>
          <a:p>
            <a:pPr algn="just">
              <a:lnSpc>
                <a:spcPct val="160000"/>
              </a:lnSpc>
            </a:pPr>
            <a:endParaRPr lang="tr-TR" sz="2400" dirty="0"/>
          </a:p>
          <a:p>
            <a:pPr>
              <a:lnSpc>
                <a:spcPct val="160000"/>
              </a:lnSpc>
            </a:pPr>
            <a:endParaRPr lang="tr-TR" dirty="0"/>
          </a:p>
        </p:txBody>
      </p:sp>
    </p:spTree>
    <p:extLst>
      <p:ext uri="{BB962C8B-B14F-4D97-AF65-F5344CB8AC3E}">
        <p14:creationId xmlns:p14="http://schemas.microsoft.com/office/powerpoint/2010/main" val="273890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SOSYAL DUYGUSAL ÖĞRENME</a:t>
            </a:r>
          </a:p>
        </p:txBody>
      </p:sp>
      <p:sp>
        <p:nvSpPr>
          <p:cNvPr id="3" name="İçerik Yer Tutucusu 2"/>
          <p:cNvSpPr>
            <a:spLocks noGrp="1"/>
          </p:cNvSpPr>
          <p:nvPr>
            <p:ph idx="1"/>
          </p:nvPr>
        </p:nvSpPr>
        <p:spPr/>
        <p:txBody>
          <a:bodyPr>
            <a:noAutofit/>
          </a:bodyPr>
          <a:lstStyle/>
          <a:p>
            <a:pPr algn="just"/>
            <a:r>
              <a:rPr lang="tr-TR" sz="2400" dirty="0">
                <a:solidFill>
                  <a:srgbClr val="000000"/>
                </a:solidFill>
                <a:latin typeface="Times New Roman" panose="02020603050405020304" pitchFamily="18" charset="0"/>
              </a:rPr>
              <a:t>     Sosyal Duygusal Öğrenme‟ </a:t>
            </a:r>
            <a:r>
              <a:rPr lang="tr-TR" sz="2400" dirty="0" err="1">
                <a:solidFill>
                  <a:srgbClr val="000000"/>
                </a:solidFill>
                <a:latin typeface="Times New Roman" panose="02020603050405020304" pitchFamily="18" charset="0"/>
              </a:rPr>
              <a:t>nin</a:t>
            </a:r>
            <a:r>
              <a:rPr lang="tr-TR" sz="2400" dirty="0">
                <a:solidFill>
                  <a:srgbClr val="000000"/>
                </a:solidFill>
                <a:latin typeface="Times New Roman" panose="02020603050405020304" pitchFamily="18" charset="0"/>
              </a:rPr>
              <a:t> tanımı bu konudaki bilimsel çalışmalarla ilişkili olarak birçok yazar tarafından farklı şekillerde yapılmıştır. Sosyal duygusal öğrenme tanımı bilimsel gelişmelere bağlı olarak güncellenmektedir (Kabakçı, 2005). </a:t>
            </a:r>
          </a:p>
          <a:p>
            <a:pPr algn="just"/>
            <a:r>
              <a:rPr lang="tr-TR" sz="2400" dirty="0">
                <a:solidFill>
                  <a:srgbClr val="000000"/>
                </a:solidFill>
                <a:latin typeface="Times New Roman" panose="02020603050405020304" pitchFamily="18" charset="0"/>
              </a:rPr>
              <a:t>    ilk tanımlamalarda SDÖ; öğrencilerin düşünce ve duygularına yönelik, his davranışlarını bir bütün olarak kabul eden, yaşamlarında başarılı olmalarını sağlayacak becerilerin arttırılmasıdır (</a:t>
            </a:r>
            <a:r>
              <a:rPr lang="tr-TR" sz="2400" dirty="0" err="1">
                <a:solidFill>
                  <a:srgbClr val="000000"/>
                </a:solidFill>
                <a:latin typeface="Times New Roman" panose="02020603050405020304" pitchFamily="18" charset="0"/>
              </a:rPr>
              <a:t>Zins</a:t>
            </a:r>
            <a:r>
              <a:rPr lang="tr-TR" sz="2400" dirty="0">
                <a:solidFill>
                  <a:srgbClr val="000000"/>
                </a:solidFill>
                <a:latin typeface="Times New Roman" panose="02020603050405020304" pitchFamily="18" charset="0"/>
              </a:rPr>
              <a:t>, </a:t>
            </a:r>
            <a:r>
              <a:rPr lang="tr-TR" sz="2400" dirty="0" err="1">
                <a:solidFill>
                  <a:srgbClr val="000000"/>
                </a:solidFill>
                <a:latin typeface="Times New Roman" panose="02020603050405020304" pitchFamily="18" charset="0"/>
              </a:rPr>
              <a:t>Bloodworth</a:t>
            </a:r>
            <a:r>
              <a:rPr lang="tr-TR" sz="2400" dirty="0">
                <a:solidFill>
                  <a:srgbClr val="000000"/>
                </a:solidFill>
                <a:latin typeface="Times New Roman" panose="02020603050405020304" pitchFamily="18" charset="0"/>
              </a:rPr>
              <a:t>, </a:t>
            </a:r>
            <a:r>
              <a:rPr lang="tr-TR" sz="2400" dirty="0" err="1">
                <a:solidFill>
                  <a:srgbClr val="000000"/>
                </a:solidFill>
                <a:latin typeface="Times New Roman" panose="02020603050405020304" pitchFamily="18" charset="0"/>
              </a:rPr>
              <a:t>Weissberg</a:t>
            </a:r>
            <a:r>
              <a:rPr lang="tr-TR" sz="2400" dirty="0">
                <a:solidFill>
                  <a:srgbClr val="000000"/>
                </a:solidFill>
                <a:latin typeface="Times New Roman" panose="02020603050405020304" pitchFamily="18" charset="0"/>
              </a:rPr>
              <a:t> ve </a:t>
            </a:r>
            <a:r>
              <a:rPr lang="tr-TR" sz="2400" dirty="0" err="1">
                <a:solidFill>
                  <a:srgbClr val="000000"/>
                </a:solidFill>
                <a:latin typeface="Times New Roman" panose="02020603050405020304" pitchFamily="18" charset="0"/>
              </a:rPr>
              <a:t>Walberg</a:t>
            </a:r>
            <a:r>
              <a:rPr lang="tr-TR" sz="2400" dirty="0">
                <a:solidFill>
                  <a:srgbClr val="000000"/>
                </a:solidFill>
                <a:latin typeface="Times New Roman" panose="02020603050405020304" pitchFamily="18" charset="0"/>
              </a:rPr>
              <a:t>, 2007; </a:t>
            </a:r>
            <a:r>
              <a:rPr lang="tr-TR" sz="2400" dirty="0" err="1">
                <a:solidFill>
                  <a:srgbClr val="000000"/>
                </a:solidFill>
                <a:latin typeface="Times New Roman" panose="02020603050405020304" pitchFamily="18" charset="0"/>
              </a:rPr>
              <a:t>akt</a:t>
            </a:r>
            <a:r>
              <a:rPr lang="tr-TR" sz="2400" dirty="0">
                <a:solidFill>
                  <a:srgbClr val="000000"/>
                </a:solidFill>
                <a:latin typeface="Times New Roman" panose="02020603050405020304" pitchFamily="18" charset="0"/>
              </a:rPr>
              <a:t>. </a:t>
            </a:r>
            <a:r>
              <a:rPr lang="tr-TR" sz="2400" dirty="0" err="1">
                <a:solidFill>
                  <a:srgbClr val="000000"/>
                </a:solidFill>
                <a:latin typeface="Times New Roman" panose="02020603050405020304" pitchFamily="18" charset="0"/>
              </a:rPr>
              <a:t>Totan</a:t>
            </a:r>
            <a:r>
              <a:rPr lang="tr-TR" sz="2400" dirty="0">
                <a:solidFill>
                  <a:srgbClr val="000000"/>
                </a:solidFill>
                <a:latin typeface="Times New Roman" panose="02020603050405020304" pitchFamily="18" charset="0"/>
              </a:rPr>
              <a:t> 2011). </a:t>
            </a:r>
          </a:p>
          <a:p>
            <a:pPr algn="just"/>
            <a:r>
              <a:rPr lang="tr-TR" sz="2400" dirty="0">
                <a:solidFill>
                  <a:srgbClr val="000000"/>
                </a:solidFill>
                <a:latin typeface="Times New Roman" panose="02020603050405020304" pitchFamily="18" charset="0"/>
              </a:rPr>
              <a:t>   </a:t>
            </a:r>
            <a:r>
              <a:rPr lang="tr-TR" sz="2400" b="1" dirty="0">
                <a:solidFill>
                  <a:srgbClr val="002060"/>
                </a:solidFill>
                <a:latin typeface="Times New Roman" panose="02020603050405020304" pitchFamily="18" charset="0"/>
              </a:rPr>
              <a:t>"Sosyal ve duygusal öğrenme" en kapsamlı anlamıyla hayatımızın sosyal ve duygusal yönlerini anlama ve kavrama süreci olarak ele alınmaktadır</a:t>
            </a:r>
            <a:r>
              <a:rPr lang="tr-TR" sz="2400" b="1" dirty="0">
                <a:solidFill>
                  <a:srgbClr val="FF0000"/>
                </a:solidFill>
                <a:latin typeface="Times New Roman" panose="02020603050405020304" pitchFamily="18" charset="0"/>
              </a:rPr>
              <a:t>. Bu süreç üç basamakta açıklanabilir (</a:t>
            </a:r>
            <a:r>
              <a:rPr lang="tr-TR" sz="2400" b="1" dirty="0" err="1">
                <a:solidFill>
                  <a:srgbClr val="FF0000"/>
                </a:solidFill>
                <a:latin typeface="Times New Roman" panose="02020603050405020304" pitchFamily="18" charset="0"/>
              </a:rPr>
              <a:t>Cohen</a:t>
            </a:r>
            <a:r>
              <a:rPr lang="tr-TR" sz="2400" b="1" dirty="0">
                <a:solidFill>
                  <a:srgbClr val="FF0000"/>
                </a:solidFill>
                <a:latin typeface="Times New Roman" panose="02020603050405020304" pitchFamily="18" charset="0"/>
              </a:rPr>
              <a:t>, 2001 </a:t>
            </a:r>
            <a:r>
              <a:rPr lang="tr-TR" sz="2400" b="1" dirty="0" err="1">
                <a:solidFill>
                  <a:srgbClr val="FF0000"/>
                </a:solidFill>
                <a:latin typeface="Times New Roman" panose="02020603050405020304" pitchFamily="18" charset="0"/>
              </a:rPr>
              <a:t>akt</a:t>
            </a:r>
            <a:r>
              <a:rPr lang="tr-TR" sz="2400" b="1" dirty="0">
                <a:solidFill>
                  <a:srgbClr val="FF0000"/>
                </a:solidFill>
                <a:latin typeface="Times New Roman" panose="02020603050405020304" pitchFamily="18" charset="0"/>
              </a:rPr>
              <a:t>. </a:t>
            </a:r>
            <a:r>
              <a:rPr lang="tr-TR" sz="2400" b="1" dirty="0" err="1">
                <a:solidFill>
                  <a:srgbClr val="FF0000"/>
                </a:solidFill>
                <a:latin typeface="Times New Roman" panose="02020603050405020304" pitchFamily="18" charset="0"/>
              </a:rPr>
              <a:t>Türnüklü</a:t>
            </a:r>
            <a:r>
              <a:rPr lang="tr-TR" sz="2400" b="1" dirty="0">
                <a:solidFill>
                  <a:srgbClr val="FF0000"/>
                </a:solidFill>
                <a:latin typeface="Times New Roman" panose="02020603050405020304" pitchFamily="18" charset="0"/>
              </a:rPr>
              <a:t>, 2004 ). Bunlar: </a:t>
            </a:r>
            <a:endParaRPr lang="tr-TR" sz="2400" b="1" dirty="0">
              <a:solidFill>
                <a:srgbClr val="FF0000"/>
              </a:solidFill>
            </a:endParaRPr>
          </a:p>
        </p:txBody>
      </p:sp>
    </p:spTree>
    <p:extLst>
      <p:ext uri="{BB962C8B-B14F-4D97-AF65-F5344CB8AC3E}">
        <p14:creationId xmlns:p14="http://schemas.microsoft.com/office/powerpoint/2010/main" val="199895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97280" y="1246909"/>
            <a:ext cx="10058400" cy="4622185"/>
          </a:xfrm>
        </p:spPr>
        <p:txBody>
          <a:bodyPr>
            <a:normAutofit/>
          </a:bodyPr>
          <a:lstStyle/>
          <a:p>
            <a:endParaRPr lang="tr-TR" dirty="0"/>
          </a:p>
          <a:p>
            <a:endParaRPr lang="tr-TR" dirty="0"/>
          </a:p>
          <a:p>
            <a:r>
              <a:rPr lang="tr-TR" sz="2400" dirty="0"/>
              <a:t> Bir </a:t>
            </a:r>
            <a:r>
              <a:rPr lang="tr-TR" sz="2400" dirty="0" err="1"/>
              <a:t>kiğiyi</a:t>
            </a:r>
            <a:r>
              <a:rPr lang="tr-TR" sz="2400" dirty="0"/>
              <a:t> nazikçe tebrik etmek; </a:t>
            </a:r>
          </a:p>
          <a:p>
            <a:r>
              <a:rPr lang="tr-TR" sz="2400" dirty="0"/>
              <a:t> Akranlardan olumlu ilgi çekmek; </a:t>
            </a:r>
          </a:p>
          <a:p>
            <a:r>
              <a:rPr lang="tr-TR" sz="2400" dirty="0"/>
              <a:t> Başka bir kişi için endişe ifade etmek; </a:t>
            </a:r>
          </a:p>
          <a:p>
            <a:r>
              <a:rPr lang="tr-TR" sz="2400" dirty="0"/>
              <a:t> Yetişkinlerden pozitif yönde ilgi çekmek; </a:t>
            </a:r>
          </a:p>
          <a:p>
            <a:r>
              <a:rPr lang="tr-TR" sz="2400" dirty="0"/>
              <a:t> Kibar bir şekilde öneri veya istekte bulunmak; </a:t>
            </a:r>
          </a:p>
          <a:p>
            <a:r>
              <a:rPr lang="tr-TR" sz="2400" dirty="0"/>
              <a:t> Birine yardım etmeyi teklif etmek; veya </a:t>
            </a:r>
          </a:p>
          <a:p>
            <a:r>
              <a:rPr lang="tr-TR" sz="2400" dirty="0"/>
              <a:t> Başka birinin duygularına cevap vermek. </a:t>
            </a:r>
          </a:p>
          <a:p>
            <a:endParaRPr lang="tr-TR" dirty="0"/>
          </a:p>
        </p:txBody>
      </p:sp>
    </p:spTree>
    <p:extLst>
      <p:ext uri="{BB962C8B-B14F-4D97-AF65-F5344CB8AC3E}">
        <p14:creationId xmlns:p14="http://schemas.microsoft.com/office/powerpoint/2010/main" val="2409785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solidFill>
              </a:rPr>
              <a:t>Sorumlu Karar Verme </a:t>
            </a:r>
            <a:br>
              <a:rPr lang="tr-TR" dirty="0"/>
            </a:br>
            <a:endParaRPr lang="tr-TR" dirty="0"/>
          </a:p>
        </p:txBody>
      </p:sp>
      <p:sp>
        <p:nvSpPr>
          <p:cNvPr id="3" name="İçerik Yer Tutucusu 2"/>
          <p:cNvSpPr>
            <a:spLocks noGrp="1"/>
          </p:cNvSpPr>
          <p:nvPr>
            <p:ph idx="1"/>
          </p:nvPr>
        </p:nvSpPr>
        <p:spPr>
          <a:xfrm>
            <a:off x="629391" y="1737360"/>
            <a:ext cx="11103429" cy="4131734"/>
          </a:xfrm>
        </p:spPr>
        <p:txBody>
          <a:bodyPr>
            <a:normAutofit fontScale="92500" lnSpcReduction="20000"/>
          </a:bodyPr>
          <a:lstStyle/>
          <a:p>
            <a:pPr algn="just">
              <a:lnSpc>
                <a:spcPct val="150000"/>
              </a:lnSpc>
            </a:pPr>
            <a:r>
              <a:rPr lang="tr-TR" sz="2400" dirty="0"/>
              <a:t>   Etik standartlar, güvenlik endişeleri, sosyal normlar, çeşitli eylemlerin sonuçlarının gerçekçi değerlendirilmesi ve benliğin ve başkalarının refahının göz önüne alınarak kişisel davranış, sosyal etkileşimler ve okul hakkında yapıcı seçimler yapma becerisidir (</a:t>
            </a:r>
            <a:r>
              <a:rPr lang="tr-TR" sz="2400" dirty="0" err="1"/>
              <a:t>Dusenbury</a:t>
            </a:r>
            <a:r>
              <a:rPr lang="tr-TR" sz="2400" dirty="0"/>
              <a:t> ve </a:t>
            </a:r>
            <a:r>
              <a:rPr lang="tr-TR" sz="2400" dirty="0" err="1"/>
              <a:t>Weissberg</a:t>
            </a:r>
            <a:r>
              <a:rPr lang="tr-TR" sz="2400" dirty="0"/>
              <a:t>, 2017). </a:t>
            </a:r>
          </a:p>
          <a:p>
            <a:pPr algn="just">
              <a:lnSpc>
                <a:spcPct val="150000"/>
              </a:lnSpc>
            </a:pPr>
            <a:r>
              <a:rPr lang="tr-TR" sz="2400" dirty="0"/>
              <a:t>    Sorumlu karar verme, kendisinin ve çevresindekilerin de da huzurunu düşünme yeteneğidir. Bu alanda becerisi olan öğrenciler ahlaki davranma sorumluluklarını bilir ve davranışlarının sonuçlarını da düşünür. </a:t>
            </a:r>
          </a:p>
          <a:p>
            <a:pPr algn="just">
              <a:lnSpc>
                <a:spcPct val="150000"/>
              </a:lnSpc>
            </a:pPr>
            <a:r>
              <a:rPr lang="tr-TR" sz="2400" dirty="0"/>
              <a:t>    Sorumlu karar verme becerisine sahip olanlar, akademik ve kişisel yaşantıları için güvenli ve verimli davranışlar sergilerler (</a:t>
            </a:r>
            <a:r>
              <a:rPr lang="tr-TR" sz="2400" dirty="0" err="1"/>
              <a:t>Akcaalan</a:t>
            </a:r>
            <a:r>
              <a:rPr lang="tr-TR" sz="2400" dirty="0"/>
              <a:t> 2016; CASEL, 2012; </a:t>
            </a:r>
            <a:r>
              <a:rPr lang="tr-TR" sz="2400" dirty="0" err="1"/>
              <a:t>Pikul</a:t>
            </a:r>
            <a:r>
              <a:rPr lang="tr-TR" sz="2400" dirty="0"/>
              <a:t>, 2015). </a:t>
            </a:r>
          </a:p>
        </p:txBody>
      </p:sp>
    </p:spTree>
    <p:extLst>
      <p:ext uri="{BB962C8B-B14F-4D97-AF65-F5344CB8AC3E}">
        <p14:creationId xmlns:p14="http://schemas.microsoft.com/office/powerpoint/2010/main" val="113622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891" y="344384"/>
            <a:ext cx="11257808" cy="6008915"/>
          </a:xfrm>
        </p:spPr>
        <p:txBody>
          <a:bodyPr>
            <a:noAutofit/>
          </a:bodyPr>
          <a:lstStyle/>
          <a:p>
            <a:r>
              <a:rPr lang="tr-TR" sz="2400" dirty="0" err="1"/>
              <a:t>Dewey</a:t>
            </a:r>
            <a:r>
              <a:rPr lang="tr-TR" sz="2400" dirty="0"/>
              <a:t>‟ in problem çözme yaklaşımına dayanan </a:t>
            </a:r>
            <a:r>
              <a:rPr lang="tr-TR" sz="2400" dirty="0" err="1"/>
              <a:t>Bingham</a:t>
            </a:r>
            <a:r>
              <a:rPr lang="tr-TR" sz="2400" dirty="0"/>
              <a:t> (2004)‟ </a:t>
            </a:r>
            <a:r>
              <a:rPr lang="tr-TR" sz="2400" dirty="0" err="1"/>
              <a:t>ın</a:t>
            </a:r>
            <a:r>
              <a:rPr lang="tr-TR" sz="2400" dirty="0"/>
              <a:t> belirlediği problem çözme basamakları şunlardır: </a:t>
            </a:r>
          </a:p>
          <a:p>
            <a:r>
              <a:rPr lang="tr-TR" sz="2400" dirty="0"/>
              <a:t> Problemin farkındalığı ve onu çözme isteği duymak. </a:t>
            </a:r>
          </a:p>
          <a:p>
            <a:r>
              <a:rPr lang="tr-TR" sz="2400" dirty="0"/>
              <a:t> Problemi tanımlayabilmek, ilgili olduğu alanları tanımak ve ilgili olduğu problemler grubunu anlamlandırmaya çalışmak. </a:t>
            </a:r>
          </a:p>
          <a:p>
            <a:r>
              <a:rPr lang="tr-TR" sz="2400" dirty="0"/>
              <a:t> Problemle ilgili verileri toplamak, problemin çözümünü sağlayacak bilgileri seçmek ve düzenlemek. </a:t>
            </a:r>
          </a:p>
          <a:p>
            <a:r>
              <a:rPr lang="tr-TR" sz="2400" dirty="0"/>
              <a:t> Toplanan bilgiler rehberliğinde olası çözüm yolları belirlemek. </a:t>
            </a:r>
          </a:p>
          <a:p>
            <a:r>
              <a:rPr lang="tr-TR" sz="2400" dirty="0"/>
              <a:t> Çözüm yollarını analiz ederek en iyisini seçmek. </a:t>
            </a:r>
          </a:p>
          <a:p>
            <a:r>
              <a:rPr lang="tr-TR" sz="2400" dirty="0"/>
              <a:t> Seçilen çözüm yolunu uygulamaya geçmek. </a:t>
            </a:r>
          </a:p>
          <a:p>
            <a:r>
              <a:rPr lang="tr-TR" sz="2400" dirty="0"/>
              <a:t> Uygulanan çözüm yolunu değerlendirmek.” (Fidan, 1985; Yılmaz, 2014). </a:t>
            </a:r>
          </a:p>
          <a:p>
            <a:endParaRPr lang="tr-TR" sz="2400" dirty="0"/>
          </a:p>
        </p:txBody>
      </p:sp>
    </p:spTree>
    <p:extLst>
      <p:ext uri="{BB962C8B-B14F-4D97-AF65-F5344CB8AC3E}">
        <p14:creationId xmlns:p14="http://schemas.microsoft.com/office/powerpoint/2010/main" val="3757524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891" y="427511"/>
            <a:ext cx="11152909" cy="5676405"/>
          </a:xfrm>
        </p:spPr>
        <p:txBody>
          <a:bodyPr>
            <a:noAutofit/>
          </a:bodyPr>
          <a:lstStyle/>
          <a:p>
            <a:r>
              <a:rPr lang="tr-TR" sz="2400" dirty="0" err="1"/>
              <a:t>LeBuffe</a:t>
            </a:r>
            <a:r>
              <a:rPr lang="tr-TR" sz="2400" dirty="0"/>
              <a:t> ve diğerlerine (2009) göre olumlu sorumlu karar verme becerileri aşağıdaki davranışlar ile gösterilir: </a:t>
            </a:r>
          </a:p>
          <a:p>
            <a:r>
              <a:rPr lang="tr-TR" sz="2400" dirty="0"/>
              <a:t> Yaptıklarının sorumluluğunu kabul etmek; </a:t>
            </a:r>
          </a:p>
          <a:p>
            <a:r>
              <a:rPr lang="tr-TR" sz="2400" dirty="0"/>
              <a:t> iyi kararlar vermek; </a:t>
            </a:r>
          </a:p>
          <a:p>
            <a:r>
              <a:rPr lang="tr-TR" sz="2400" dirty="0"/>
              <a:t> Tavsiye istemek; </a:t>
            </a:r>
          </a:p>
          <a:p>
            <a:r>
              <a:rPr lang="tr-TR" sz="2400" dirty="0"/>
              <a:t> Deneyimden öğrenmek; </a:t>
            </a:r>
          </a:p>
          <a:p>
            <a:r>
              <a:rPr lang="tr-TR" sz="2400" dirty="0"/>
              <a:t> Güvenilir bir yetişkinin tavsiyesi üzerine; </a:t>
            </a:r>
          </a:p>
          <a:p>
            <a:r>
              <a:rPr lang="tr-TR" sz="2400" dirty="0"/>
              <a:t> Doğru ve yanlış arasında karar verme yeteneğini göstermek; </a:t>
            </a:r>
          </a:p>
          <a:p>
            <a:r>
              <a:rPr lang="tr-TR" sz="2400" dirty="0"/>
              <a:t> Bir sorunu çözmek için mevcut kaynakları (kişi veya nesneler) kullanmak. </a:t>
            </a:r>
          </a:p>
          <a:p>
            <a:endParaRPr lang="tr-TR" sz="2400" dirty="0"/>
          </a:p>
        </p:txBody>
      </p:sp>
    </p:spTree>
    <p:extLst>
      <p:ext uri="{BB962C8B-B14F-4D97-AF65-F5344CB8AC3E}">
        <p14:creationId xmlns:p14="http://schemas.microsoft.com/office/powerpoint/2010/main" val="202859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736270"/>
            <a:ext cx="10058400" cy="1001090"/>
          </a:xfrm>
        </p:spPr>
        <p:txBody>
          <a:bodyPr>
            <a:noAutofit/>
          </a:bodyPr>
          <a:lstStyle/>
          <a:p>
            <a:r>
              <a:rPr lang="tr-TR" sz="4000" dirty="0"/>
              <a:t>Sosyal duygusal öğrenmenin faydaları şu şekilde sıralanabilir: </a:t>
            </a:r>
            <a:br>
              <a:rPr lang="tr-TR" sz="4000" dirty="0"/>
            </a:br>
            <a:endParaRPr lang="tr-TR" sz="4000" dirty="0"/>
          </a:p>
        </p:txBody>
      </p:sp>
      <p:sp>
        <p:nvSpPr>
          <p:cNvPr id="3" name="İçerik Yer Tutucusu 2"/>
          <p:cNvSpPr>
            <a:spLocks noGrp="1"/>
          </p:cNvSpPr>
          <p:nvPr>
            <p:ph idx="1"/>
          </p:nvPr>
        </p:nvSpPr>
        <p:spPr>
          <a:xfrm>
            <a:off x="692727" y="2382982"/>
            <a:ext cx="11055928" cy="3486112"/>
          </a:xfrm>
        </p:spPr>
        <p:txBody>
          <a:bodyPr/>
          <a:lstStyle/>
          <a:p>
            <a:r>
              <a:rPr lang="tr-TR" sz="2800" dirty="0"/>
              <a:t> Öğrencilerdeki anlayışı geliştirerek riskli davranışları azaltır. </a:t>
            </a:r>
          </a:p>
          <a:p>
            <a:r>
              <a:rPr lang="tr-TR" sz="2800" dirty="0"/>
              <a:t> Uygulanan programlar sayesinde okulu terk etme, zararlı alışkanlıklardan (sigara, alkol, uyuşturucu madde) uzak durma, okulun güvenli olması gibi imkânlar sağlar. </a:t>
            </a:r>
          </a:p>
          <a:p>
            <a:r>
              <a:rPr lang="tr-TR" sz="2800" dirty="0"/>
              <a:t> Gelecekte öğrenim görülecek okulların ve işverenlerin istediği yeterlikleri geliştirmeye yardım eder. </a:t>
            </a:r>
          </a:p>
          <a:p>
            <a:endParaRPr lang="tr-TR" dirty="0"/>
          </a:p>
        </p:txBody>
      </p:sp>
    </p:spTree>
    <p:extLst>
      <p:ext uri="{BB962C8B-B14F-4D97-AF65-F5344CB8AC3E}">
        <p14:creationId xmlns:p14="http://schemas.microsoft.com/office/powerpoint/2010/main" val="3574844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Sosyal duygusal öğrenmenin kapsadığı içerik şu şekildedir: </a:t>
            </a:r>
            <a:br>
              <a:rPr lang="tr-TR" dirty="0"/>
            </a:br>
            <a:endParaRPr lang="tr-TR" dirty="0"/>
          </a:p>
        </p:txBody>
      </p:sp>
      <p:sp>
        <p:nvSpPr>
          <p:cNvPr id="3" name="İçerik Yer Tutucusu 2"/>
          <p:cNvSpPr>
            <a:spLocks noGrp="1"/>
          </p:cNvSpPr>
          <p:nvPr>
            <p:ph idx="1"/>
          </p:nvPr>
        </p:nvSpPr>
        <p:spPr/>
        <p:txBody>
          <a:bodyPr>
            <a:normAutofit/>
          </a:bodyPr>
          <a:lstStyle/>
          <a:p>
            <a:r>
              <a:rPr lang="tr-TR" sz="2400" dirty="0"/>
              <a:t> Öğrenmeyi öğrenme yeterliği </a:t>
            </a:r>
          </a:p>
          <a:p>
            <a:r>
              <a:rPr lang="tr-TR" sz="2400" dirty="0"/>
              <a:t> Dinleme ve sözel iletişim </a:t>
            </a:r>
          </a:p>
          <a:p>
            <a:r>
              <a:rPr lang="tr-TR" sz="2400" dirty="0"/>
              <a:t> Uyum sağlama, yaratıcı düşünme ve problem çözme </a:t>
            </a:r>
          </a:p>
          <a:p>
            <a:r>
              <a:rPr lang="tr-TR" sz="2400" dirty="0"/>
              <a:t> Öz yönetim: öz-saygı, hedef belirleme, öz-motivasyon </a:t>
            </a:r>
          </a:p>
          <a:p>
            <a:r>
              <a:rPr lang="tr-TR" sz="2400" dirty="0"/>
              <a:t> Etkili grup: bireylerarası beceriler, anlaşma, takım çalışması </a:t>
            </a:r>
          </a:p>
          <a:p>
            <a:r>
              <a:rPr lang="tr-TR" sz="2400" dirty="0"/>
              <a:t> Örgütsel verimlilik ve liderlik </a:t>
            </a:r>
          </a:p>
          <a:p>
            <a:r>
              <a:rPr lang="tr-TR" sz="2400" dirty="0"/>
              <a:t> Okuma, yazma, hesaplama becerisi </a:t>
            </a:r>
          </a:p>
          <a:p>
            <a:endParaRPr lang="tr-TR" sz="2400" dirty="0"/>
          </a:p>
        </p:txBody>
      </p:sp>
    </p:spTree>
    <p:extLst>
      <p:ext uri="{BB962C8B-B14F-4D97-AF65-F5344CB8AC3E}">
        <p14:creationId xmlns:p14="http://schemas.microsoft.com/office/powerpoint/2010/main" val="373228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8" name="İçerik Yer Tutucusu 7"/>
          <p:cNvPicPr>
            <a:picLocks noGrp="1" noChangeAspect="1"/>
          </p:cNvPicPr>
          <p:nvPr>
            <p:ph idx="1"/>
          </p:nvPr>
        </p:nvPicPr>
        <p:blipFill>
          <a:blip r:embed="rId2"/>
          <a:stretch>
            <a:fillRect/>
          </a:stretch>
        </p:blipFill>
        <p:spPr>
          <a:xfrm>
            <a:off x="0" y="1"/>
            <a:ext cx="12192000" cy="6317672"/>
          </a:xfrm>
          <a:prstGeom prst="rect">
            <a:avLst/>
          </a:prstGeom>
        </p:spPr>
      </p:pic>
    </p:spTree>
    <p:extLst>
      <p:ext uri="{BB962C8B-B14F-4D97-AF65-F5344CB8AC3E}">
        <p14:creationId xmlns:p14="http://schemas.microsoft.com/office/powerpoint/2010/main" val="154312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1261" y="510639"/>
            <a:ext cx="11245933" cy="5358455"/>
          </a:xfrm>
        </p:spPr>
        <p:txBody>
          <a:bodyPr>
            <a:normAutofit/>
          </a:bodyPr>
          <a:lstStyle/>
          <a:p>
            <a:r>
              <a:rPr lang="tr-TR" sz="2400" dirty="0" err="1"/>
              <a:t>Zins</a:t>
            </a:r>
            <a:r>
              <a:rPr lang="tr-TR" sz="2400" dirty="0"/>
              <a:t>, </a:t>
            </a:r>
            <a:r>
              <a:rPr lang="tr-TR" sz="2400" dirty="0" err="1"/>
              <a:t>Wang</a:t>
            </a:r>
            <a:r>
              <a:rPr lang="tr-TR" sz="2400" dirty="0"/>
              <a:t> ve </a:t>
            </a:r>
            <a:r>
              <a:rPr lang="tr-TR" sz="2400" dirty="0" err="1"/>
              <a:t>Waberg</a:t>
            </a:r>
            <a:r>
              <a:rPr lang="tr-TR" sz="2400" dirty="0"/>
              <a:t>, (2004) sosyal duygusal öğrenmenin şu alanlarda gelişim oluşturduğundan bahsederler: </a:t>
            </a:r>
          </a:p>
          <a:p>
            <a:r>
              <a:rPr lang="tr-TR" sz="2400" dirty="0"/>
              <a:t> Tutumlarda: Motivasyon ve yetkinlik, </a:t>
            </a:r>
          </a:p>
          <a:p>
            <a:r>
              <a:rPr lang="tr-TR" sz="2400" dirty="0"/>
              <a:t> Davranış: Çalışma ve katılım alışkanlıkları, </a:t>
            </a:r>
          </a:p>
          <a:p>
            <a:r>
              <a:rPr lang="tr-TR" sz="2400" dirty="0"/>
              <a:t> Performans: Notlar ve konularda yüksek beceri. Okul hayatına karşı olumlu bir tutum sergilemek, </a:t>
            </a:r>
          </a:p>
          <a:p>
            <a:r>
              <a:rPr lang="tr-TR" sz="2400" dirty="0"/>
              <a:t> Toplumun ferahı için çalışmak, </a:t>
            </a:r>
          </a:p>
          <a:p>
            <a:r>
              <a:rPr lang="tr-TR" sz="2400" dirty="0"/>
              <a:t> Eğitim hedeflerinin ve akademik motivasyonun yüksek olması. </a:t>
            </a:r>
          </a:p>
          <a:p>
            <a:r>
              <a:rPr lang="tr-TR" sz="2400" dirty="0"/>
              <a:t> Davranış sonuçları açısından daha iyi anlaşılma, </a:t>
            </a:r>
          </a:p>
          <a:p>
            <a:endParaRPr lang="tr-TR" dirty="0"/>
          </a:p>
        </p:txBody>
      </p:sp>
    </p:spTree>
    <p:extLst>
      <p:ext uri="{BB962C8B-B14F-4D97-AF65-F5344CB8AC3E}">
        <p14:creationId xmlns:p14="http://schemas.microsoft.com/office/powerpoint/2010/main" val="1831515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66255"/>
            <a:ext cx="10058400" cy="5702839"/>
          </a:xfrm>
        </p:spPr>
        <p:txBody>
          <a:bodyPr>
            <a:normAutofit/>
          </a:bodyPr>
          <a:lstStyle/>
          <a:p>
            <a:endParaRPr lang="tr-TR" dirty="0"/>
          </a:p>
          <a:p>
            <a:r>
              <a:rPr lang="tr-TR" sz="2400" dirty="0"/>
              <a:t>Okuldaki stres ile başa çıkmada iyi yeteneğe sahip olma, </a:t>
            </a:r>
          </a:p>
          <a:p>
            <a:r>
              <a:rPr lang="tr-TR" sz="2400" dirty="0"/>
              <a:t> Çalışmayı öğrenmeye karşı daha isteklilik, </a:t>
            </a:r>
          </a:p>
          <a:p>
            <a:r>
              <a:rPr lang="tr-TR" sz="2400" dirty="0"/>
              <a:t> Sınıfta yapılan etkinliklere daha fazla ve aktif katılım, </a:t>
            </a:r>
          </a:p>
          <a:p>
            <a:r>
              <a:rPr lang="tr-TR" sz="2400" dirty="0"/>
              <a:t> istendik davranış sergilemede artış gösterme, </a:t>
            </a:r>
          </a:p>
          <a:p>
            <a:r>
              <a:rPr lang="tr-TR" sz="2400" dirty="0"/>
              <a:t> Devamsızlığın az olması ve derslere tam katılım sağlama, </a:t>
            </a:r>
          </a:p>
          <a:p>
            <a:r>
              <a:rPr lang="tr-TR" sz="2400" dirty="0"/>
              <a:t> Saldırgan ve kaba davranışlarda azalma görülür, </a:t>
            </a:r>
          </a:p>
          <a:p>
            <a:r>
              <a:rPr lang="tr-TR" sz="2400" dirty="0"/>
              <a:t> Mezunları takip etme ve daha az okulu terk etme, </a:t>
            </a:r>
          </a:p>
          <a:p>
            <a:endParaRPr lang="tr-TR" sz="2400" dirty="0"/>
          </a:p>
        </p:txBody>
      </p:sp>
    </p:spTree>
    <p:extLst>
      <p:ext uri="{BB962C8B-B14F-4D97-AF65-F5344CB8AC3E}">
        <p14:creationId xmlns:p14="http://schemas.microsoft.com/office/powerpoint/2010/main" val="1135836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t> Öğrenmeği öğrenme yolları hakkında çalışma. </a:t>
            </a:r>
          </a:p>
          <a:p>
            <a:r>
              <a:rPr lang="tr-TR" sz="2400" dirty="0"/>
              <a:t> Akademik performansta; matematik, dil ve sosyal bilgiler becerilerinde gelişim gösterme, </a:t>
            </a:r>
          </a:p>
          <a:p>
            <a:r>
              <a:rPr lang="tr-TR" sz="2400" dirty="0"/>
              <a:t> Sınav sonuçlarında, notlarda, test sonuçlarında başarının artması, </a:t>
            </a:r>
          </a:p>
          <a:p>
            <a:r>
              <a:rPr lang="tr-TR" sz="2400" dirty="0"/>
              <a:t> Öğrenmeyi öğrenme yeterliğinde gelişme gösterme, </a:t>
            </a:r>
          </a:p>
          <a:p>
            <a:r>
              <a:rPr lang="tr-TR" sz="2400" dirty="0"/>
              <a:t> Problem çözme ve planlama yeteneğinin gelişmesi, </a:t>
            </a:r>
          </a:p>
          <a:p>
            <a:r>
              <a:rPr lang="tr-TR" sz="2400" dirty="0"/>
              <a:t> Üstün seviyede fikir yürütme stratejisi kullanma, </a:t>
            </a:r>
          </a:p>
          <a:p>
            <a:r>
              <a:rPr lang="tr-TR" sz="2400" dirty="0"/>
              <a:t> İleri seviyede okuma becerisi (</a:t>
            </a:r>
            <a:r>
              <a:rPr lang="tr-TR" sz="2400" dirty="0" err="1"/>
              <a:t>Zins</a:t>
            </a:r>
            <a:r>
              <a:rPr lang="tr-TR" sz="2400" dirty="0"/>
              <a:t>, </a:t>
            </a:r>
            <a:r>
              <a:rPr lang="tr-TR" sz="2400" dirty="0" err="1"/>
              <a:t>Wang</a:t>
            </a:r>
            <a:r>
              <a:rPr lang="tr-TR" sz="2400" dirty="0"/>
              <a:t> ve </a:t>
            </a:r>
            <a:r>
              <a:rPr lang="tr-TR" sz="2400" dirty="0" err="1"/>
              <a:t>Waberg</a:t>
            </a:r>
            <a:r>
              <a:rPr lang="tr-TR" sz="2400" dirty="0"/>
              <a:t>, 2004; </a:t>
            </a:r>
            <a:r>
              <a:rPr lang="tr-TR" sz="2400" dirty="0" err="1"/>
              <a:t>akt</a:t>
            </a:r>
            <a:r>
              <a:rPr lang="tr-TR" sz="2400" dirty="0"/>
              <a:t>. </a:t>
            </a:r>
            <a:r>
              <a:rPr lang="tr-TR" sz="2400" dirty="0" err="1"/>
              <a:t>UĢaklı</a:t>
            </a:r>
            <a:r>
              <a:rPr lang="tr-TR" sz="2400" dirty="0"/>
              <a:t>, 2017). </a:t>
            </a:r>
          </a:p>
          <a:p>
            <a:endParaRPr lang="tr-TR" sz="2400" dirty="0"/>
          </a:p>
          <a:p>
            <a:endParaRPr lang="tr-TR" dirty="0"/>
          </a:p>
        </p:txBody>
      </p:sp>
    </p:spTree>
    <p:extLst>
      <p:ext uri="{BB962C8B-B14F-4D97-AF65-F5344CB8AC3E}">
        <p14:creationId xmlns:p14="http://schemas.microsoft.com/office/powerpoint/2010/main" val="40710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pPr algn="just"/>
            <a:r>
              <a:rPr lang="tr-TR" sz="2800" dirty="0"/>
              <a:t>1-Yaşamımızdaki sosyal ve duygusal alanlara ilişkin bilgileri okuma, analiz etme ve anlama. </a:t>
            </a:r>
          </a:p>
          <a:p>
            <a:pPr algn="just"/>
            <a:r>
              <a:rPr lang="tr-TR" sz="2800" dirty="0"/>
              <a:t>2-Sosyal ve duygusal alana ait elde edilen bilgileri, sosyal hayatta karşılaşılan kişiler arası problemlerin çözümünde kullanma. </a:t>
            </a:r>
          </a:p>
          <a:p>
            <a:pPr algn="just"/>
            <a:r>
              <a:rPr lang="tr-TR" sz="2800" dirty="0"/>
              <a:t>3- Hayatımızın sosyal ve duygusal alanında yaratıcı bir öğrenen olma (</a:t>
            </a:r>
            <a:r>
              <a:rPr lang="tr-TR" sz="2800" dirty="0" err="1"/>
              <a:t>Türnüklü</a:t>
            </a:r>
            <a:r>
              <a:rPr lang="tr-TR" sz="2800" dirty="0"/>
              <a:t>, 2004). </a:t>
            </a:r>
          </a:p>
          <a:p>
            <a:endParaRPr lang="tr-TR" dirty="0"/>
          </a:p>
        </p:txBody>
      </p:sp>
    </p:spTree>
    <p:extLst>
      <p:ext uri="{BB962C8B-B14F-4D97-AF65-F5344CB8AC3E}">
        <p14:creationId xmlns:p14="http://schemas.microsoft.com/office/powerpoint/2010/main" val="1600166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a:xfrm>
            <a:off x="2711450" y="420688"/>
            <a:ext cx="5003800" cy="1435100"/>
          </a:xfrm>
        </p:spPr>
        <p:txBody>
          <a:bodyPr/>
          <a:lstStyle/>
          <a:p>
            <a:pPr algn="ctr"/>
            <a:r>
              <a:rPr lang="tr-TR" altLang="tr-TR" b="1" dirty="0">
                <a:solidFill>
                  <a:schemeClr val="accent1"/>
                </a:solidFill>
                <a:latin typeface="Comic Sans MS" panose="030F0702030302020204" pitchFamily="66" charset="0"/>
              </a:rPr>
              <a:t>Araştırmalar </a:t>
            </a:r>
            <a:br>
              <a:rPr lang="tr-TR" altLang="tr-TR" b="1" dirty="0">
                <a:solidFill>
                  <a:schemeClr val="accent1"/>
                </a:solidFill>
                <a:latin typeface="Comic Sans MS" panose="030F0702030302020204" pitchFamily="66" charset="0"/>
              </a:rPr>
            </a:br>
            <a:r>
              <a:rPr lang="tr-TR" altLang="tr-TR" b="1" dirty="0">
                <a:solidFill>
                  <a:schemeClr val="accent1"/>
                </a:solidFill>
                <a:latin typeface="Comic Sans MS" panose="030F0702030302020204" pitchFamily="66" charset="0"/>
              </a:rPr>
              <a:t>Ne Söylüyor?</a:t>
            </a:r>
          </a:p>
        </p:txBody>
      </p:sp>
      <p:sp>
        <p:nvSpPr>
          <p:cNvPr id="2" name="İçerik Yer Tutucusu 4"/>
          <p:cNvSpPr>
            <a:spLocks noGrp="1"/>
          </p:cNvSpPr>
          <p:nvPr>
            <p:ph idx="1"/>
          </p:nvPr>
        </p:nvSpPr>
        <p:spPr>
          <a:xfrm>
            <a:off x="1631951" y="2716213"/>
            <a:ext cx="8785225" cy="4114800"/>
          </a:xfrm>
        </p:spPr>
        <p:txBody>
          <a:bodyPr/>
          <a:lstStyle/>
          <a:p>
            <a:pPr algn="just">
              <a:defRPr/>
            </a:pPr>
            <a:r>
              <a:rPr lang="tr-TR" sz="2800" dirty="0">
                <a:solidFill>
                  <a:schemeClr val="tx2"/>
                </a:solidFill>
                <a:latin typeface="Comic Sans MS" panose="030F0702030302020204" pitchFamily="66" charset="0"/>
              </a:rPr>
              <a:t>Çocukluk ve ergenlik çağı, son dönemde artan şekilde ruh sağlığı sorunları yaşanan dönemler arasına girmiştir (</a:t>
            </a:r>
            <a:r>
              <a:rPr lang="tr-TR" sz="2800" dirty="0" err="1">
                <a:solidFill>
                  <a:schemeClr val="tx2"/>
                </a:solidFill>
                <a:latin typeface="Comic Sans MS" panose="030F0702030302020204" pitchFamily="66" charset="0"/>
              </a:rPr>
              <a:t>Amaral</a:t>
            </a:r>
            <a:r>
              <a:rPr lang="tr-TR" sz="2800" dirty="0">
                <a:solidFill>
                  <a:schemeClr val="tx2"/>
                </a:solidFill>
                <a:latin typeface="Comic Sans MS" panose="030F0702030302020204" pitchFamily="66" charset="0"/>
              </a:rPr>
              <a:t> vd., 2020).</a:t>
            </a:r>
          </a:p>
          <a:p>
            <a:pPr marL="0" indent="0" algn="just">
              <a:buNone/>
              <a:defRPr/>
            </a:pPr>
            <a:endParaRPr lang="tr-TR" sz="2800" dirty="0">
              <a:solidFill>
                <a:schemeClr val="tx2"/>
              </a:solidFill>
              <a:latin typeface="Comic Sans MS" panose="030F0702030302020204" pitchFamily="66" charset="0"/>
            </a:endParaRPr>
          </a:p>
          <a:p>
            <a:pPr algn="just">
              <a:defRPr/>
            </a:pPr>
            <a:r>
              <a:rPr lang="tr-TR" sz="2800" dirty="0">
                <a:solidFill>
                  <a:schemeClr val="tx2"/>
                </a:solidFill>
                <a:latin typeface="Comic Sans MS" panose="030F0702030302020204" pitchFamily="66" charset="0"/>
              </a:rPr>
              <a:t> Dünya Sağlık Örgütü (2020) verilerine göre; küresel düzeyde rastlanan sağlık bozulmalarının %16’sı ergenlerin yaşadığı ruh sağlığı sorunlarıdır. </a:t>
            </a:r>
          </a:p>
          <a:p>
            <a:pPr marL="0" indent="0" algn="just">
              <a:lnSpc>
                <a:spcPct val="150000"/>
              </a:lnSpc>
              <a:spcBef>
                <a:spcPct val="0"/>
              </a:spcBef>
              <a:buNone/>
              <a:defRPr/>
            </a:pPr>
            <a:endParaRPr lang="tr-TR" altLang="tr-TR" dirty="0">
              <a:solidFill>
                <a:schemeClr val="tx2"/>
              </a:solidFill>
              <a:latin typeface="Comic Sans MS" panose="030F0702030302020204" pitchFamily="66" charset="0"/>
            </a:endParaRPr>
          </a:p>
        </p:txBody>
      </p:sp>
      <p:pic>
        <p:nvPicPr>
          <p:cNvPr id="12292" name="Picture 2" descr="Research Methodology (@RM_COL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1470" y="182129"/>
            <a:ext cx="2411412" cy="241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698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a:xfrm>
            <a:off x="2711450" y="420689"/>
            <a:ext cx="5003800" cy="847725"/>
          </a:xfrm>
        </p:spPr>
        <p:txBody>
          <a:bodyPr/>
          <a:lstStyle/>
          <a:p>
            <a:pPr algn="ctr"/>
            <a:r>
              <a:rPr lang="tr-TR" altLang="tr-TR" b="1" dirty="0">
                <a:solidFill>
                  <a:schemeClr val="accent1"/>
                </a:solidFill>
                <a:latin typeface="Comic Sans MS" panose="030F0702030302020204" pitchFamily="66" charset="0"/>
              </a:rPr>
              <a:t>UNICEF/ 2020</a:t>
            </a:r>
          </a:p>
        </p:txBody>
      </p:sp>
      <p:sp>
        <p:nvSpPr>
          <p:cNvPr id="2" name="İçerik Yer Tutucusu 4"/>
          <p:cNvSpPr>
            <a:spLocks noGrp="1"/>
          </p:cNvSpPr>
          <p:nvPr>
            <p:ph idx="1"/>
          </p:nvPr>
        </p:nvSpPr>
        <p:spPr>
          <a:xfrm>
            <a:off x="1631951" y="2716213"/>
            <a:ext cx="8785225" cy="4114800"/>
          </a:xfrm>
        </p:spPr>
        <p:txBody>
          <a:bodyPr/>
          <a:lstStyle/>
          <a:p>
            <a:pPr algn="just">
              <a:defRPr/>
            </a:pPr>
            <a:r>
              <a:rPr lang="tr-TR" sz="2800" dirty="0">
                <a:solidFill>
                  <a:schemeClr val="tx2"/>
                </a:solidFill>
                <a:latin typeface="Comic Sans MS" panose="030F0702030302020204" pitchFamily="66" charset="0"/>
              </a:rPr>
              <a:t>15 yaşındaki çocukların yaşam doyumlarının</a:t>
            </a:r>
            <a:r>
              <a:rPr lang="en-US" sz="2800" dirty="0">
                <a:solidFill>
                  <a:schemeClr val="tx2"/>
                </a:solidFill>
                <a:latin typeface="Comic Sans MS" panose="030F0702030302020204" pitchFamily="66" charset="0"/>
              </a:rPr>
              <a:t> </a:t>
            </a:r>
            <a:r>
              <a:rPr lang="en-US" sz="2800" dirty="0" err="1">
                <a:solidFill>
                  <a:schemeClr val="tx2"/>
                </a:solidFill>
                <a:latin typeface="Comic Sans MS" panose="030F0702030302020204" pitchFamily="66" charset="0"/>
              </a:rPr>
              <a:t>karşılaştırıl</a:t>
            </a:r>
            <a:r>
              <a:rPr lang="tr-TR" sz="2800" dirty="0" err="1">
                <a:solidFill>
                  <a:schemeClr val="tx2"/>
                </a:solidFill>
                <a:latin typeface="Comic Sans MS" panose="030F0702030302020204" pitchFamily="66" charset="0"/>
              </a:rPr>
              <a:t>dığı</a:t>
            </a:r>
            <a:r>
              <a:rPr lang="tr-TR" sz="2800" dirty="0">
                <a:solidFill>
                  <a:schemeClr val="tx2"/>
                </a:solidFill>
                <a:latin typeface="Comic Sans MS" panose="030F0702030302020204" pitchFamily="66" charset="0"/>
              </a:rPr>
              <a:t> araştırmada</a:t>
            </a:r>
            <a:r>
              <a:rPr lang="en-US" sz="2800" dirty="0">
                <a:solidFill>
                  <a:schemeClr val="tx2"/>
                </a:solidFill>
                <a:latin typeface="Comic Sans MS" panose="030F0702030302020204" pitchFamily="66" charset="0"/>
              </a:rPr>
              <a:t>; </a:t>
            </a:r>
            <a:r>
              <a:rPr lang="tr-TR" sz="2800" dirty="0">
                <a:solidFill>
                  <a:schemeClr val="tx2"/>
                </a:solidFill>
                <a:latin typeface="Comic Sans MS" panose="030F0702030302020204" pitchFamily="66" charset="0"/>
              </a:rPr>
              <a:t>Türkiye 41 ülke arasından %53 oranı ile son sırada.</a:t>
            </a:r>
          </a:p>
          <a:p>
            <a:pPr marL="0" indent="0" algn="just">
              <a:buNone/>
              <a:defRPr/>
            </a:pPr>
            <a:endParaRPr lang="en-US" sz="2800" dirty="0">
              <a:solidFill>
                <a:schemeClr val="tx2"/>
              </a:solidFill>
              <a:latin typeface="Comic Sans MS" panose="030F0702030302020204" pitchFamily="66" charset="0"/>
            </a:endParaRPr>
          </a:p>
          <a:p>
            <a:pPr algn="just">
              <a:defRPr/>
            </a:pPr>
            <a:r>
              <a:rPr lang="tr-TR" sz="2800" dirty="0">
                <a:solidFill>
                  <a:schemeClr val="tx2"/>
                </a:solidFill>
                <a:latin typeface="Comic Sans MS" panose="030F0702030302020204" pitchFamily="66" charset="0"/>
              </a:rPr>
              <a:t>15 yaşındaki çocukların arkadaş edinme oranları karşılaştırıldığında, Türkiye’deki çocuklar %72 oranı ile bu sıralamada 41 ülke arasında 30. sıradadır.</a:t>
            </a:r>
            <a:endParaRPr lang="en-US" sz="2800" dirty="0">
              <a:solidFill>
                <a:schemeClr val="tx2"/>
              </a:solidFill>
              <a:latin typeface="Comic Sans MS" panose="030F0702030302020204" pitchFamily="66" charset="0"/>
            </a:endParaRPr>
          </a:p>
          <a:p>
            <a:pPr marL="0" indent="0" algn="just">
              <a:lnSpc>
                <a:spcPct val="150000"/>
              </a:lnSpc>
              <a:spcBef>
                <a:spcPct val="0"/>
              </a:spcBef>
              <a:buNone/>
              <a:defRPr/>
            </a:pPr>
            <a:endParaRPr lang="tr-TR" altLang="tr-TR" dirty="0">
              <a:solidFill>
                <a:schemeClr val="tx2"/>
              </a:solidFill>
              <a:latin typeface="Comic Sans MS" panose="030F0702030302020204" pitchFamily="66" charset="0"/>
            </a:endParaRPr>
          </a:p>
        </p:txBody>
      </p:sp>
      <p:pic>
        <p:nvPicPr>
          <p:cNvPr id="13316" name="Picture 2" descr="Research Methodology (@RM_COL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46504"/>
            <a:ext cx="2411412" cy="241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527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a:xfrm>
            <a:off x="2711450" y="420689"/>
            <a:ext cx="5003800" cy="847725"/>
          </a:xfrm>
        </p:spPr>
        <p:txBody>
          <a:bodyPr/>
          <a:lstStyle/>
          <a:p>
            <a:pPr algn="ctr"/>
            <a:r>
              <a:rPr lang="tr-TR" altLang="tr-TR" b="1" dirty="0">
                <a:solidFill>
                  <a:schemeClr val="accent1"/>
                </a:solidFill>
                <a:latin typeface="Comic Sans MS" panose="030F0702030302020204" pitchFamily="66" charset="0"/>
              </a:rPr>
              <a:t>TÜİK/ 2020</a:t>
            </a:r>
          </a:p>
        </p:txBody>
      </p:sp>
      <p:sp>
        <p:nvSpPr>
          <p:cNvPr id="2" name="İçerik Yer Tutucusu 4"/>
          <p:cNvSpPr>
            <a:spLocks noGrp="1"/>
          </p:cNvSpPr>
          <p:nvPr>
            <p:ph idx="1"/>
          </p:nvPr>
        </p:nvSpPr>
        <p:spPr>
          <a:xfrm>
            <a:off x="1631951" y="2428875"/>
            <a:ext cx="8785225" cy="4114800"/>
          </a:xfrm>
        </p:spPr>
        <p:txBody>
          <a:bodyPr/>
          <a:lstStyle/>
          <a:p>
            <a:pPr algn="just">
              <a:defRPr/>
            </a:pPr>
            <a:r>
              <a:rPr lang="tr-TR" sz="2800" dirty="0">
                <a:solidFill>
                  <a:schemeClr val="tx2"/>
                </a:solidFill>
                <a:latin typeface="Comic Sans MS" panose="030F0702030302020204" pitchFamily="66" charset="0"/>
              </a:rPr>
              <a:t>Güvenlik birimlerine 2020 yılında gelen veya getirilen çocukların karıştığı olay sayısı 450.803</a:t>
            </a:r>
          </a:p>
          <a:p>
            <a:pPr marL="0" indent="0" algn="just">
              <a:buNone/>
              <a:defRPr/>
            </a:pPr>
            <a:r>
              <a:rPr lang="tr-TR" sz="2800" dirty="0">
                <a:solidFill>
                  <a:schemeClr val="tx2"/>
                </a:solidFill>
                <a:latin typeface="Comic Sans MS" panose="030F0702030302020204" pitchFamily="66" charset="0"/>
              </a:rPr>
              <a:t> </a:t>
            </a:r>
          </a:p>
          <a:p>
            <a:pPr algn="just">
              <a:defRPr/>
            </a:pPr>
            <a:r>
              <a:rPr lang="tr-TR" sz="2800" dirty="0">
                <a:solidFill>
                  <a:schemeClr val="tx2"/>
                </a:solidFill>
                <a:latin typeface="Comic Sans MS" panose="030F0702030302020204" pitchFamily="66" charset="0"/>
              </a:rPr>
              <a:t>Bu olaylarda çocukların %37,9'u mağdur; %25,3'ü suça sürüklenmiş</a:t>
            </a:r>
          </a:p>
          <a:p>
            <a:pPr marL="0" indent="0" algn="just">
              <a:buNone/>
              <a:defRPr/>
            </a:pPr>
            <a:endParaRPr lang="tr-TR" sz="2800" dirty="0">
              <a:solidFill>
                <a:schemeClr val="tx2"/>
              </a:solidFill>
              <a:latin typeface="Comic Sans MS" panose="030F0702030302020204" pitchFamily="66" charset="0"/>
            </a:endParaRPr>
          </a:p>
          <a:p>
            <a:pPr algn="just">
              <a:defRPr/>
            </a:pPr>
            <a:r>
              <a:rPr lang="tr-TR" sz="2800" dirty="0">
                <a:solidFill>
                  <a:schemeClr val="tx2"/>
                </a:solidFill>
                <a:latin typeface="Comic Sans MS" panose="030F0702030302020204" pitchFamily="66" charset="0"/>
              </a:rPr>
              <a:t>%60,7'si 15-17 yaş grubunda, %20,2'si 12-14 yaş grubunda, %19,0'ı ise 11 yaş ve altındaki çocuklardır</a:t>
            </a:r>
          </a:p>
          <a:p>
            <a:pPr marL="0" indent="0" algn="just">
              <a:buNone/>
              <a:defRPr/>
            </a:pPr>
            <a:endParaRPr lang="tr-TR" sz="2800" dirty="0">
              <a:solidFill>
                <a:schemeClr val="tx2"/>
              </a:solidFill>
              <a:latin typeface="Comic Sans MS" panose="030F0702030302020204" pitchFamily="66" charset="0"/>
            </a:endParaRPr>
          </a:p>
        </p:txBody>
      </p:sp>
      <p:pic>
        <p:nvPicPr>
          <p:cNvPr id="14340" name="Picture 2" descr="Research Methodology (@RM_COL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61914"/>
            <a:ext cx="2411412" cy="241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822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2711450" y="420689"/>
            <a:ext cx="5003800" cy="847725"/>
          </a:xfrm>
        </p:spPr>
        <p:txBody>
          <a:bodyPr/>
          <a:lstStyle/>
          <a:p>
            <a:pPr algn="ctr"/>
            <a:r>
              <a:rPr lang="tr-TR" altLang="tr-TR" b="1" dirty="0">
                <a:solidFill>
                  <a:schemeClr val="accent1"/>
                </a:solidFill>
                <a:latin typeface="Comic Sans MS" panose="030F0702030302020204" pitchFamily="66" charset="0"/>
              </a:rPr>
              <a:t>UNICEF/ 2021</a:t>
            </a:r>
          </a:p>
        </p:txBody>
      </p:sp>
      <p:sp>
        <p:nvSpPr>
          <p:cNvPr id="15363" name="İçerik Yer Tutucusu 4"/>
          <p:cNvSpPr>
            <a:spLocks noGrp="1"/>
          </p:cNvSpPr>
          <p:nvPr>
            <p:ph idx="1"/>
          </p:nvPr>
        </p:nvSpPr>
        <p:spPr>
          <a:xfrm>
            <a:off x="1631951" y="2244437"/>
            <a:ext cx="7848599" cy="4273840"/>
          </a:xfrm>
        </p:spPr>
        <p:txBody>
          <a:bodyPr/>
          <a:lstStyle/>
          <a:p>
            <a:pPr algn="just"/>
            <a:r>
              <a:rPr lang="tr-TR" altLang="tr-TR" sz="2800" dirty="0">
                <a:solidFill>
                  <a:schemeClr val="tx2"/>
                </a:solidFill>
                <a:latin typeface="Comic Sans MS" panose="030F0702030302020204" pitchFamily="66" charset="0"/>
              </a:rPr>
              <a:t>UNICEF, her 7 çocuktan en az 1’inin (dünya genelinde 332 milyon çocuk), COVID-19 salgınının başlangıcından bu yana en az dokuz aydır karantina politikaları nedeniyle evde kaldığını belirtmiştir. Bu durumun çocukların ruh sağlığını ve iyi olma halini ciddi şekilde tehdit etmektedir.</a:t>
            </a:r>
          </a:p>
        </p:txBody>
      </p:sp>
      <p:pic>
        <p:nvPicPr>
          <p:cNvPr id="15364" name="Picture 2" descr="Research Methodology (@RM_COL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253382"/>
            <a:ext cx="2411412" cy="241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2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2"/>
          <p:cNvSpPr>
            <a:spLocks noGrp="1"/>
          </p:cNvSpPr>
          <p:nvPr>
            <p:ph sz="half" idx="1"/>
          </p:nvPr>
        </p:nvSpPr>
        <p:spPr>
          <a:xfrm>
            <a:off x="5232400" y="320634"/>
            <a:ext cx="5202238" cy="5988091"/>
          </a:xfrm>
        </p:spPr>
        <p:txBody>
          <a:bodyPr>
            <a:normAutofit fontScale="92500" lnSpcReduction="20000"/>
          </a:bodyPr>
          <a:lstStyle/>
          <a:p>
            <a:pPr marL="0" indent="0" algn="ctr">
              <a:lnSpc>
                <a:spcPct val="150000"/>
              </a:lnSpc>
              <a:buNone/>
              <a:defRPr/>
            </a:pPr>
            <a:r>
              <a:rPr lang="tr-TR" sz="2800" dirty="0">
                <a:solidFill>
                  <a:schemeClr val="accent5">
                    <a:lumMod val="25000"/>
                  </a:schemeClr>
                </a:solidFill>
                <a:latin typeface="Comic Sans MS" panose="030F0702030302020204" pitchFamily="66" charset="0"/>
              </a:rPr>
              <a:t>Günümüzde küreselleşme ve göç ile </a:t>
            </a:r>
            <a:r>
              <a:rPr lang="tr-TR" sz="2800" i="1" dirty="0">
                <a:solidFill>
                  <a:schemeClr val="accent5">
                    <a:lumMod val="25000"/>
                  </a:schemeClr>
                </a:solidFill>
                <a:latin typeface="Comic Sans MS" panose="030F0702030302020204" pitchFamily="66" charset="0"/>
              </a:rPr>
              <a:t>değişen sosyal dengeler, aile yapısı, teknolojinin yaygın ve bilinçsiz kullanımı, üretim ekonomisinden bilgi ekonomisine geçişteki sancılar, eğitime erişimdeki eşitsizlikler, doğal afetler ve salgın hastalıklar  </a:t>
            </a:r>
            <a:r>
              <a:rPr lang="tr-TR" sz="2800" dirty="0">
                <a:solidFill>
                  <a:schemeClr val="accent5">
                    <a:lumMod val="25000"/>
                  </a:schemeClr>
                </a:solidFill>
                <a:latin typeface="Comic Sans MS" panose="030F0702030302020204" pitchFamily="66" charset="0"/>
              </a:rPr>
              <a:t>gibi aile, toplum ve dünya genelinde yaşananlar her yaştaki çocuğu olumsuz etkilemektedir.</a:t>
            </a:r>
          </a:p>
          <a:p>
            <a:pPr marL="0" indent="0" algn="just">
              <a:lnSpc>
                <a:spcPct val="150000"/>
              </a:lnSpc>
              <a:buNone/>
              <a:defRPr/>
            </a:pPr>
            <a:endParaRPr lang="tr-TR" sz="2800" dirty="0">
              <a:solidFill>
                <a:schemeClr val="accent5">
                  <a:lumMod val="25000"/>
                </a:schemeClr>
              </a:solidFill>
              <a:latin typeface="Comic Sans MS" panose="030F0702030302020204" pitchFamily="66" charset="0"/>
            </a:endParaRPr>
          </a:p>
        </p:txBody>
      </p:sp>
      <p:pic>
        <p:nvPicPr>
          <p:cNvPr id="16387"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989" y="1052514"/>
            <a:ext cx="341947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461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p:cNvSpPr>
            <a:spLocks noGrp="1"/>
          </p:cNvSpPr>
          <p:nvPr>
            <p:ph type="title"/>
          </p:nvPr>
        </p:nvSpPr>
        <p:spPr>
          <a:xfrm>
            <a:off x="2590800" y="838201"/>
            <a:ext cx="7772400" cy="862013"/>
          </a:xfrm>
        </p:spPr>
        <p:txBody>
          <a:bodyPr/>
          <a:lstStyle/>
          <a:p>
            <a:pPr algn="ctr"/>
            <a:r>
              <a:rPr lang="tr-TR" altLang="tr-TR" b="1" dirty="0">
                <a:solidFill>
                  <a:schemeClr val="accent1"/>
                </a:solidFill>
                <a:latin typeface="Comic Sans MS" panose="030F0702030302020204" pitchFamily="66" charset="0"/>
              </a:rPr>
              <a:t>İhtiyacımız Ne?</a:t>
            </a:r>
          </a:p>
        </p:txBody>
      </p:sp>
      <p:sp>
        <p:nvSpPr>
          <p:cNvPr id="18435" name="İçerik Yer Tutucusu 4"/>
          <p:cNvSpPr>
            <a:spLocks noGrp="1"/>
          </p:cNvSpPr>
          <p:nvPr>
            <p:ph idx="1"/>
          </p:nvPr>
        </p:nvSpPr>
        <p:spPr>
          <a:xfrm>
            <a:off x="2098676" y="2420938"/>
            <a:ext cx="8569325" cy="4114800"/>
          </a:xfrm>
        </p:spPr>
        <p:txBody>
          <a:bodyPr>
            <a:normAutofit/>
          </a:bodyPr>
          <a:lstStyle/>
          <a:p>
            <a:pPr marL="0" indent="0" algn="ctr">
              <a:lnSpc>
                <a:spcPct val="150000"/>
              </a:lnSpc>
              <a:spcBef>
                <a:spcPct val="0"/>
              </a:spcBef>
              <a:buNone/>
            </a:pPr>
            <a:r>
              <a:rPr lang="tr-TR" altLang="tr-TR" sz="2800" dirty="0">
                <a:solidFill>
                  <a:schemeClr val="tx2"/>
                </a:solidFill>
                <a:latin typeface="Comic Sans MS" panose="030F0702030302020204" pitchFamily="66" charset="0"/>
              </a:rPr>
              <a:t>Çocuk ve gençlerin sadece akademik</a:t>
            </a:r>
          </a:p>
          <a:p>
            <a:pPr marL="0" indent="0" algn="ctr">
              <a:lnSpc>
                <a:spcPct val="150000"/>
              </a:lnSpc>
              <a:spcBef>
                <a:spcPct val="0"/>
              </a:spcBef>
              <a:buNone/>
            </a:pPr>
            <a:r>
              <a:rPr lang="tr-TR" altLang="tr-TR" sz="2800" dirty="0">
                <a:solidFill>
                  <a:schemeClr val="tx2"/>
                </a:solidFill>
                <a:latin typeface="Comic Sans MS" panose="030F0702030302020204" pitchFamily="66" charset="0"/>
              </a:rPr>
              <a:t>alanda güçlü bireyler olmaları yerine,</a:t>
            </a:r>
          </a:p>
          <a:p>
            <a:pPr marL="0" indent="0" algn="ctr">
              <a:lnSpc>
                <a:spcPct val="150000"/>
              </a:lnSpc>
              <a:spcBef>
                <a:spcPct val="0"/>
              </a:spcBef>
              <a:buNone/>
            </a:pPr>
            <a:r>
              <a:rPr lang="tr-TR" altLang="tr-TR" sz="2800" dirty="0">
                <a:solidFill>
                  <a:schemeClr val="tx2"/>
                </a:solidFill>
                <a:latin typeface="Comic Sans MS" panose="030F0702030302020204" pitchFamily="66" charset="0"/>
              </a:rPr>
              <a:t>bedensel, zihinsel, sosyal ve duygusal</a:t>
            </a:r>
          </a:p>
          <a:p>
            <a:pPr marL="0" indent="0" algn="ctr">
              <a:lnSpc>
                <a:spcPct val="150000"/>
              </a:lnSpc>
              <a:spcBef>
                <a:spcPct val="0"/>
              </a:spcBef>
              <a:buNone/>
            </a:pPr>
            <a:r>
              <a:rPr lang="tr-TR" altLang="tr-TR" sz="2800" dirty="0">
                <a:solidFill>
                  <a:schemeClr val="tx2"/>
                </a:solidFill>
                <a:latin typeface="Comic Sans MS" panose="030F0702030302020204" pitchFamily="66" charset="0"/>
              </a:rPr>
              <a:t>açıdan bir bütün olarak uygun olan en üst</a:t>
            </a:r>
          </a:p>
          <a:p>
            <a:pPr marL="0" indent="0" algn="ctr">
              <a:lnSpc>
                <a:spcPct val="150000"/>
              </a:lnSpc>
              <a:spcBef>
                <a:spcPct val="0"/>
              </a:spcBef>
              <a:buNone/>
            </a:pPr>
            <a:r>
              <a:rPr lang="tr-TR" altLang="tr-TR" sz="2800" dirty="0">
                <a:solidFill>
                  <a:schemeClr val="tx2"/>
                </a:solidFill>
                <a:latin typeface="Comic Sans MS" panose="030F0702030302020204" pitchFamily="66" charset="0"/>
              </a:rPr>
              <a:t>düzeyde gelişmelerini desteklemek…</a:t>
            </a:r>
          </a:p>
        </p:txBody>
      </p:sp>
    </p:spTree>
    <p:extLst>
      <p:ext uri="{BB962C8B-B14F-4D97-AF65-F5344CB8AC3E}">
        <p14:creationId xmlns:p14="http://schemas.microsoft.com/office/powerpoint/2010/main" val="341767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çerik Yer Tutucusu 4"/>
          <p:cNvSpPr>
            <a:spLocks noGrp="1"/>
          </p:cNvSpPr>
          <p:nvPr>
            <p:ph sz="half" idx="1"/>
          </p:nvPr>
        </p:nvSpPr>
        <p:spPr>
          <a:xfrm>
            <a:off x="2063750" y="836613"/>
            <a:ext cx="8497888" cy="1439862"/>
          </a:xfrm>
        </p:spPr>
        <p:txBody>
          <a:bodyPr/>
          <a:lstStyle/>
          <a:p>
            <a:pPr marL="0" indent="0" algn="ctr">
              <a:lnSpc>
                <a:spcPct val="150000"/>
              </a:lnSpc>
              <a:spcBef>
                <a:spcPct val="0"/>
              </a:spcBef>
              <a:buNone/>
            </a:pPr>
            <a:r>
              <a:rPr lang="tr-TR" altLang="tr-TR">
                <a:solidFill>
                  <a:schemeClr val="tx2"/>
                </a:solidFill>
                <a:latin typeface="Comic Sans MS" panose="030F0702030302020204" pitchFamily="66" charset="0"/>
              </a:rPr>
              <a:t>Öğrencilerin sosyal-duygusal gelişim ihtiyaçlarını karşılamak ve böylece onların </a:t>
            </a:r>
            <a:r>
              <a:rPr lang="tr-TR" altLang="tr-TR" u="sng">
                <a:solidFill>
                  <a:schemeClr val="tx2"/>
                </a:solidFill>
                <a:latin typeface="Comic Sans MS" panose="030F0702030302020204" pitchFamily="66" charset="0"/>
              </a:rPr>
              <a:t>kişisel gelişim ve uyumlarına yardımcı olmak</a:t>
            </a:r>
            <a:r>
              <a:rPr lang="tr-TR" altLang="tr-TR">
                <a:solidFill>
                  <a:schemeClr val="tx2"/>
                </a:solidFill>
                <a:latin typeface="Comic Sans MS" panose="030F0702030302020204" pitchFamily="66" charset="0"/>
              </a:rPr>
              <a:t>…</a:t>
            </a:r>
          </a:p>
        </p:txBody>
      </p:sp>
      <p:pic>
        <p:nvPicPr>
          <p:cNvPr id="19459" name="Picture 6"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018" y="1989137"/>
            <a:ext cx="60499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p:nvPr/>
        </p:nvSpPr>
        <p:spPr>
          <a:xfrm>
            <a:off x="4702630" y="4868863"/>
            <a:ext cx="3384466" cy="1384995"/>
          </a:xfrm>
          <a:prstGeom prst="rect">
            <a:avLst/>
          </a:prstGeom>
          <a:noFill/>
        </p:spPr>
        <p:txBody>
          <a:bodyPr wrap="square">
            <a:spAutoFit/>
          </a:bodyPr>
          <a:lstStyle/>
          <a:p>
            <a:pPr algn="ctr">
              <a:defRPr/>
            </a:pPr>
            <a:endParaRPr lang="tr-TR" sz="2800" b="1" dirty="0">
              <a:solidFill>
                <a:schemeClr val="accent5">
                  <a:lumMod val="25000"/>
                </a:schemeClr>
              </a:solidFill>
              <a:latin typeface="Comic Sans MS" panose="030F0702030302020204" pitchFamily="66" charset="0"/>
            </a:endParaRPr>
          </a:p>
          <a:p>
            <a:pPr algn="ctr">
              <a:defRPr/>
            </a:pPr>
            <a:r>
              <a:rPr lang="tr-TR" sz="2800" b="1" dirty="0">
                <a:solidFill>
                  <a:schemeClr val="accent5">
                    <a:lumMod val="25000"/>
                  </a:schemeClr>
                </a:solidFill>
                <a:latin typeface="Comic Sans MS" panose="030F0702030302020204" pitchFamily="66" charset="0"/>
              </a:rPr>
              <a:t>Yaşamayı </a:t>
            </a:r>
          </a:p>
          <a:p>
            <a:pPr algn="ctr">
              <a:defRPr/>
            </a:pPr>
            <a:r>
              <a:rPr lang="tr-TR" sz="2800" b="1" dirty="0">
                <a:solidFill>
                  <a:schemeClr val="accent5">
                    <a:lumMod val="25000"/>
                  </a:schemeClr>
                </a:solidFill>
                <a:latin typeface="Comic Sans MS" panose="030F0702030302020204" pitchFamily="66" charset="0"/>
              </a:rPr>
              <a:t>Öğrenme</a:t>
            </a:r>
          </a:p>
        </p:txBody>
      </p:sp>
    </p:spTree>
    <p:extLst>
      <p:ext uri="{BB962C8B-B14F-4D97-AF65-F5344CB8AC3E}">
        <p14:creationId xmlns:p14="http://schemas.microsoft.com/office/powerpoint/2010/main" val="3421465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p:cNvSpPr>
            <a:spLocks noGrp="1"/>
          </p:cNvSpPr>
          <p:nvPr>
            <p:ph type="title"/>
          </p:nvPr>
        </p:nvSpPr>
        <p:spPr>
          <a:xfrm>
            <a:off x="2590800" y="838200"/>
            <a:ext cx="7772400" cy="719138"/>
          </a:xfrm>
        </p:spPr>
        <p:txBody>
          <a:bodyPr/>
          <a:lstStyle/>
          <a:p>
            <a:pPr algn="ctr">
              <a:defRPr/>
            </a:pPr>
            <a:r>
              <a:rPr lang="tr-TR" altLang="tr-TR" sz="3600" b="1" dirty="0">
                <a:solidFill>
                  <a:schemeClr val="accent1"/>
                </a:solidFill>
                <a:latin typeface="Comic Sans MS" panose="030F0702030302020204" pitchFamily="66" charset="0"/>
              </a:rPr>
              <a:t>Sosyal Duygusal Gelişim…</a:t>
            </a:r>
          </a:p>
        </p:txBody>
      </p:sp>
      <p:sp>
        <p:nvSpPr>
          <p:cNvPr id="11267" name="İçerik Yer Tutucusu 2"/>
          <p:cNvSpPr>
            <a:spLocks noGrp="1"/>
          </p:cNvSpPr>
          <p:nvPr>
            <p:ph sz="half" idx="1"/>
          </p:nvPr>
        </p:nvSpPr>
        <p:spPr>
          <a:xfrm>
            <a:off x="1294410" y="1793174"/>
            <a:ext cx="4724381" cy="4572702"/>
          </a:xfrm>
        </p:spPr>
        <p:txBody>
          <a:bodyPr/>
          <a:lstStyle/>
          <a:p>
            <a:pPr marL="0" indent="0" algn="ctr">
              <a:lnSpc>
                <a:spcPct val="150000"/>
              </a:lnSpc>
              <a:buNone/>
              <a:defRPr/>
            </a:pPr>
            <a:r>
              <a:rPr lang="tr-TR" altLang="tr-TR" dirty="0">
                <a:solidFill>
                  <a:schemeClr val="accent5">
                    <a:lumMod val="25000"/>
                  </a:schemeClr>
                </a:solidFill>
                <a:latin typeface="Comic Sans MS" panose="030F0702030302020204" pitchFamily="66" charset="0"/>
              </a:rPr>
              <a:t>Çocuk ve ergenlerin duygularını yönetmek, olumlu hedefler koymak, başkaları ile duygudaşlık hissedebilmek ve göstermek, pozitif ilişkiler kurmak ve sorumlu kararlar almak için gerekli olan bilgi, tutum ve beceriler… </a:t>
            </a:r>
          </a:p>
        </p:txBody>
      </p:sp>
      <p:pic>
        <p:nvPicPr>
          <p:cNvPr id="20484" name="İçerik Yer Tutucusu 4"/>
          <p:cNvPicPr>
            <a:picLocks noGrp="1" noChangeAspect="1"/>
          </p:cNvPicPr>
          <p:nvPr>
            <p:ph sz="half" idx="2"/>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a:xfrm>
            <a:off x="6867176" y="2648899"/>
            <a:ext cx="4217987" cy="2646363"/>
          </a:xfrm>
        </p:spPr>
      </p:pic>
    </p:spTree>
    <p:extLst>
      <p:ext uri="{BB962C8B-B14F-4D97-AF65-F5344CB8AC3E}">
        <p14:creationId xmlns:p14="http://schemas.microsoft.com/office/powerpoint/2010/main" val="3466581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2"/>
          <p:cNvSpPr>
            <a:spLocks noGrp="1"/>
          </p:cNvSpPr>
          <p:nvPr>
            <p:ph sz="half" idx="1"/>
          </p:nvPr>
        </p:nvSpPr>
        <p:spPr>
          <a:xfrm>
            <a:off x="546265" y="225632"/>
            <a:ext cx="10814462" cy="6298994"/>
          </a:xfrm>
        </p:spPr>
        <p:txBody>
          <a:bodyPr>
            <a:normAutofit fontScale="92500"/>
          </a:bodyPr>
          <a:lstStyle/>
          <a:p>
            <a:pPr algn="just">
              <a:lnSpc>
                <a:spcPct val="150000"/>
              </a:lnSpc>
              <a:defRPr/>
            </a:pPr>
            <a:r>
              <a:rPr lang="tr-TR" sz="2800" dirty="0">
                <a:solidFill>
                  <a:schemeClr val="accent5">
                    <a:lumMod val="25000"/>
                  </a:schemeClr>
                </a:solidFill>
                <a:latin typeface="Comic Sans MS" panose="030F0702030302020204" pitchFamily="66" charset="0"/>
              </a:rPr>
              <a:t>Araştırmacılar, çocukların ve ergenlerin okulda ve yaşamda başarılı olmalarının en temel nedenini sosyal ve duygusal alandaki gelişimlerine bağlamaktadırlar (</a:t>
            </a:r>
            <a:r>
              <a:rPr lang="tr-TR" sz="2800" dirty="0" err="1">
                <a:solidFill>
                  <a:schemeClr val="accent5">
                    <a:lumMod val="25000"/>
                  </a:schemeClr>
                </a:solidFill>
                <a:latin typeface="Comic Sans MS" panose="030F0702030302020204" pitchFamily="66" charset="0"/>
              </a:rPr>
              <a:t>Duckworth</a:t>
            </a:r>
            <a:r>
              <a:rPr lang="tr-TR" sz="2800" dirty="0">
                <a:solidFill>
                  <a:schemeClr val="accent5">
                    <a:lumMod val="25000"/>
                  </a:schemeClr>
                </a:solidFill>
                <a:latin typeface="Comic Sans MS" panose="030F0702030302020204" pitchFamily="66" charset="0"/>
              </a:rPr>
              <a:t> ve </a:t>
            </a:r>
            <a:r>
              <a:rPr lang="tr-TR" sz="2800" dirty="0" err="1">
                <a:solidFill>
                  <a:schemeClr val="accent5">
                    <a:lumMod val="25000"/>
                  </a:schemeClr>
                </a:solidFill>
                <a:latin typeface="Comic Sans MS" panose="030F0702030302020204" pitchFamily="66" charset="0"/>
              </a:rPr>
              <a:t>diğ</a:t>
            </a:r>
            <a:r>
              <a:rPr lang="tr-TR" sz="2800" dirty="0">
                <a:solidFill>
                  <a:schemeClr val="accent5">
                    <a:lumMod val="25000"/>
                  </a:schemeClr>
                </a:solidFill>
                <a:latin typeface="Comic Sans MS" panose="030F0702030302020204" pitchFamily="66" charset="0"/>
              </a:rPr>
              <a:t>., 2012; </a:t>
            </a:r>
            <a:r>
              <a:rPr lang="tr-TR" sz="2800" dirty="0" err="1">
                <a:solidFill>
                  <a:schemeClr val="accent5">
                    <a:lumMod val="25000"/>
                  </a:schemeClr>
                </a:solidFill>
                <a:latin typeface="Comic Sans MS" panose="030F0702030302020204" pitchFamily="66" charset="0"/>
              </a:rPr>
              <a:t>Durlak</a:t>
            </a:r>
            <a:r>
              <a:rPr lang="tr-TR" sz="2800" dirty="0">
                <a:solidFill>
                  <a:schemeClr val="accent5">
                    <a:lumMod val="25000"/>
                  </a:schemeClr>
                </a:solidFill>
                <a:latin typeface="Comic Sans MS" panose="030F0702030302020204" pitchFamily="66" charset="0"/>
              </a:rPr>
              <a:t> ve </a:t>
            </a:r>
            <a:r>
              <a:rPr lang="tr-TR" sz="2800" dirty="0" err="1">
                <a:solidFill>
                  <a:schemeClr val="accent5">
                    <a:lumMod val="25000"/>
                  </a:schemeClr>
                </a:solidFill>
                <a:latin typeface="Comic Sans MS" panose="030F0702030302020204" pitchFamily="66" charset="0"/>
              </a:rPr>
              <a:t>diğ</a:t>
            </a:r>
            <a:r>
              <a:rPr lang="tr-TR" sz="2800" dirty="0">
                <a:solidFill>
                  <a:schemeClr val="accent5">
                    <a:lumMod val="25000"/>
                  </a:schemeClr>
                </a:solidFill>
                <a:latin typeface="Comic Sans MS" panose="030F0702030302020204" pitchFamily="66" charset="0"/>
              </a:rPr>
              <a:t>., 2011; </a:t>
            </a:r>
            <a:r>
              <a:rPr lang="tr-TR" sz="2800" dirty="0" err="1">
                <a:solidFill>
                  <a:schemeClr val="accent5">
                    <a:lumMod val="25000"/>
                  </a:schemeClr>
                </a:solidFill>
                <a:latin typeface="Comic Sans MS" panose="030F0702030302020204" pitchFamily="66" charset="0"/>
              </a:rPr>
              <a:t>Osher</a:t>
            </a:r>
            <a:r>
              <a:rPr lang="tr-TR" sz="2800" dirty="0">
                <a:solidFill>
                  <a:schemeClr val="accent5">
                    <a:lumMod val="25000"/>
                  </a:schemeClr>
                </a:solidFill>
                <a:latin typeface="Comic Sans MS" panose="030F0702030302020204" pitchFamily="66" charset="0"/>
              </a:rPr>
              <a:t> ve </a:t>
            </a:r>
            <a:r>
              <a:rPr lang="tr-TR" sz="2800" dirty="0" err="1">
                <a:solidFill>
                  <a:schemeClr val="accent5">
                    <a:lumMod val="25000"/>
                  </a:schemeClr>
                </a:solidFill>
                <a:latin typeface="Comic Sans MS" panose="030F0702030302020204" pitchFamily="66" charset="0"/>
              </a:rPr>
              <a:t>diğ</a:t>
            </a:r>
            <a:r>
              <a:rPr lang="tr-TR" sz="2800" dirty="0">
                <a:solidFill>
                  <a:schemeClr val="accent5">
                    <a:lumMod val="25000"/>
                  </a:schemeClr>
                </a:solidFill>
                <a:latin typeface="Comic Sans MS" panose="030F0702030302020204" pitchFamily="66" charset="0"/>
              </a:rPr>
              <a:t>., 2016). </a:t>
            </a:r>
          </a:p>
          <a:p>
            <a:pPr marL="0" indent="0" algn="just">
              <a:lnSpc>
                <a:spcPct val="150000"/>
              </a:lnSpc>
              <a:buNone/>
              <a:defRPr/>
            </a:pPr>
            <a:endParaRPr lang="tr-TR" sz="2800" dirty="0">
              <a:solidFill>
                <a:schemeClr val="accent5">
                  <a:lumMod val="25000"/>
                </a:schemeClr>
              </a:solidFill>
              <a:latin typeface="Comic Sans MS" panose="030F0702030302020204" pitchFamily="66" charset="0"/>
            </a:endParaRPr>
          </a:p>
          <a:p>
            <a:pPr algn="just">
              <a:lnSpc>
                <a:spcPct val="150000"/>
              </a:lnSpc>
              <a:defRPr/>
            </a:pPr>
            <a:r>
              <a:rPr lang="tr-TR" sz="2800" dirty="0">
                <a:solidFill>
                  <a:schemeClr val="accent5">
                    <a:lumMod val="25000"/>
                  </a:schemeClr>
                </a:solidFill>
                <a:latin typeface="Comic Sans MS" panose="030F0702030302020204" pitchFamily="66" charset="0"/>
              </a:rPr>
              <a:t>Bu çalışmalar, sosyal ve duygusal becerilerin bireyin daha dolu ve bütüncül bir yaşam sürmesine yardım eden beceriler olduğunu, yaşamla daha sıkı bağ kurmasına destek olduğunu, kendini geliştirmeye ve etrafına katkı sunmaya hazırladığını göstermektedir.</a:t>
            </a:r>
          </a:p>
          <a:p>
            <a:pPr>
              <a:lnSpc>
                <a:spcPct val="150000"/>
              </a:lnSpc>
              <a:defRPr/>
            </a:pPr>
            <a:endParaRPr lang="tr-TR" altLang="tr-TR" sz="2800" dirty="0">
              <a:solidFill>
                <a:schemeClr val="accent5">
                  <a:lumMod val="25000"/>
                </a:schemeClr>
              </a:solidFill>
              <a:latin typeface="Comic Sans MS" panose="030F0702030302020204" pitchFamily="66" charset="0"/>
            </a:endParaRPr>
          </a:p>
        </p:txBody>
      </p:sp>
    </p:spTree>
    <p:extLst>
      <p:ext uri="{BB962C8B-B14F-4D97-AF65-F5344CB8AC3E}">
        <p14:creationId xmlns:p14="http://schemas.microsoft.com/office/powerpoint/2010/main" val="3255479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2"/>
          <p:cNvSpPr>
            <a:spLocks noGrp="1"/>
          </p:cNvSpPr>
          <p:nvPr>
            <p:ph sz="half" idx="1"/>
          </p:nvPr>
        </p:nvSpPr>
        <p:spPr>
          <a:xfrm>
            <a:off x="2063750" y="836613"/>
            <a:ext cx="8299450" cy="5688012"/>
          </a:xfrm>
        </p:spPr>
        <p:txBody>
          <a:bodyPr/>
          <a:lstStyle/>
          <a:p>
            <a:pPr algn="just">
              <a:defRPr/>
            </a:pPr>
            <a:r>
              <a:rPr lang="tr-TR" dirty="0" err="1">
                <a:solidFill>
                  <a:schemeClr val="accent5">
                    <a:lumMod val="25000"/>
                  </a:schemeClr>
                </a:solidFill>
                <a:latin typeface="Comic Sans MS" panose="030F0702030302020204" pitchFamily="66" charset="0"/>
              </a:rPr>
              <a:t>SDG’in</a:t>
            </a:r>
            <a:r>
              <a:rPr lang="tr-TR" dirty="0">
                <a:solidFill>
                  <a:schemeClr val="accent5">
                    <a:lumMod val="25000"/>
                  </a:schemeClr>
                </a:solidFill>
                <a:latin typeface="Comic Sans MS" panose="030F0702030302020204" pitchFamily="66" charset="0"/>
              </a:rPr>
              <a:t>, sınıf içi ve sınıf dışı çalışmalarda </a:t>
            </a:r>
          </a:p>
          <a:p>
            <a:pPr marL="0" indent="0" algn="just">
              <a:buNone/>
              <a:defRPr/>
            </a:pPr>
            <a:r>
              <a:rPr lang="tr-TR" dirty="0">
                <a:solidFill>
                  <a:schemeClr val="accent5">
                    <a:lumMod val="25000"/>
                  </a:schemeClr>
                </a:solidFill>
                <a:latin typeface="Comic Sans MS" panose="030F0702030302020204" pitchFamily="66" charset="0"/>
              </a:rPr>
              <a:t>özenli ve katılımcı olmayı, öğrenme hazzını, aidiyet duygusunu, diğer öğrencilerle iş birliği yapma isteğini, okula karşı olumlu tutum içinde olmayı, duygudaşlık ve şefkat gibi sosyal davranışlar geliştirmeyi beslediği; depresyon ve stresi azalttığı, böylelikle öğrenmeyi kolaylaştırdığı ortaya konmuştur </a:t>
            </a:r>
            <a:r>
              <a:rPr lang="tr-TR" sz="1800" dirty="0">
                <a:solidFill>
                  <a:schemeClr val="accent5">
                    <a:lumMod val="25000"/>
                  </a:schemeClr>
                </a:solidFill>
                <a:latin typeface="Comic Sans MS" panose="030F0702030302020204" pitchFamily="66" charset="0"/>
              </a:rPr>
              <a:t>(</a:t>
            </a:r>
            <a:r>
              <a:rPr lang="tr-TR" sz="1800" dirty="0" err="1">
                <a:solidFill>
                  <a:schemeClr val="accent5">
                    <a:lumMod val="25000"/>
                  </a:schemeClr>
                </a:solidFill>
                <a:latin typeface="Comic Sans MS" panose="030F0702030302020204" pitchFamily="66" charset="0"/>
              </a:rPr>
              <a:t>Bridgeland</a:t>
            </a:r>
            <a:r>
              <a:rPr lang="tr-TR" sz="1800" dirty="0">
                <a:solidFill>
                  <a:schemeClr val="accent5">
                    <a:lumMod val="25000"/>
                  </a:schemeClr>
                </a:solidFill>
                <a:latin typeface="Comic Sans MS" panose="030F0702030302020204" pitchFamily="66" charset="0"/>
              </a:rPr>
              <a:t>, Bruce ve </a:t>
            </a:r>
            <a:r>
              <a:rPr lang="tr-TR" sz="1800" dirty="0" err="1">
                <a:solidFill>
                  <a:schemeClr val="accent5">
                    <a:lumMod val="25000"/>
                  </a:schemeClr>
                </a:solidFill>
                <a:latin typeface="Comic Sans MS" panose="030F0702030302020204" pitchFamily="66" charset="0"/>
              </a:rPr>
              <a:t>Hariharan</a:t>
            </a:r>
            <a:r>
              <a:rPr lang="tr-TR" sz="1800" dirty="0">
                <a:solidFill>
                  <a:schemeClr val="accent5">
                    <a:lumMod val="25000"/>
                  </a:schemeClr>
                </a:solidFill>
                <a:latin typeface="Comic Sans MS" panose="030F0702030302020204" pitchFamily="66" charset="0"/>
              </a:rPr>
              <a:t>, 2013; </a:t>
            </a:r>
            <a:r>
              <a:rPr lang="tr-TR" sz="1800" dirty="0" err="1">
                <a:solidFill>
                  <a:schemeClr val="accent5">
                    <a:lumMod val="25000"/>
                  </a:schemeClr>
                </a:solidFill>
                <a:latin typeface="Comic Sans MS" panose="030F0702030302020204" pitchFamily="66" charset="0"/>
              </a:rPr>
              <a:t>Durlak</a:t>
            </a:r>
            <a:r>
              <a:rPr lang="tr-TR" sz="1800" dirty="0">
                <a:solidFill>
                  <a:schemeClr val="accent5">
                    <a:lumMod val="25000"/>
                  </a:schemeClr>
                </a:solidFill>
                <a:latin typeface="Comic Sans MS" panose="030F0702030302020204" pitchFamily="66" charset="0"/>
              </a:rPr>
              <a:t> ve </a:t>
            </a:r>
            <a:r>
              <a:rPr lang="tr-TR" sz="1800" dirty="0" err="1">
                <a:solidFill>
                  <a:schemeClr val="accent5">
                    <a:lumMod val="25000"/>
                  </a:schemeClr>
                </a:solidFill>
                <a:latin typeface="Comic Sans MS" panose="030F0702030302020204" pitchFamily="66" charset="0"/>
              </a:rPr>
              <a:t>diğ</a:t>
            </a:r>
            <a:r>
              <a:rPr lang="tr-TR" sz="1800" dirty="0">
                <a:solidFill>
                  <a:schemeClr val="accent5">
                    <a:lumMod val="25000"/>
                  </a:schemeClr>
                </a:solidFill>
                <a:latin typeface="Comic Sans MS" panose="030F0702030302020204" pitchFamily="66" charset="0"/>
              </a:rPr>
              <a:t>., 2011).</a:t>
            </a:r>
          </a:p>
        </p:txBody>
      </p:sp>
      <p:pic>
        <p:nvPicPr>
          <p:cNvPr id="25603"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8164" y="4603750"/>
            <a:ext cx="3779837"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33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Sosyal Duygusal Öğrenme</a:t>
            </a:r>
            <a:endParaRPr lang="tr-TR" dirty="0"/>
          </a:p>
        </p:txBody>
      </p:sp>
      <p:sp>
        <p:nvSpPr>
          <p:cNvPr id="3" name="İçerik Yer Tutucusu 2"/>
          <p:cNvSpPr>
            <a:spLocks noGrp="1"/>
          </p:cNvSpPr>
          <p:nvPr>
            <p:ph idx="1"/>
          </p:nvPr>
        </p:nvSpPr>
        <p:spPr/>
        <p:txBody>
          <a:bodyPr>
            <a:noAutofit/>
          </a:bodyPr>
          <a:lstStyle/>
          <a:p>
            <a:pPr algn="just"/>
            <a:r>
              <a:rPr lang="tr-TR" sz="2400" dirty="0"/>
              <a:t>     Sosyal duygusal öğrenme, çocukların ve gençlerin duygularını anlamak ve yönetmek, pozitif hedefler koymak ve bunları gerçekleştirmek, başkalarına empati hissetmek ve bu empatiyi göstermek, pozitif ilişkiler kurmak ve sürdürmek ve sorumlu kararlar vermek amacıyla gerekli bilgi, tutum ve becerileri edinme ve etkili bir şekilde kullanma süreci olarak tanımlanabilir (CASEL, 2012). </a:t>
            </a:r>
          </a:p>
          <a:p>
            <a:pPr algn="just"/>
            <a:r>
              <a:rPr lang="tr-TR" sz="2400" dirty="0"/>
              <a:t>      SDÖ çocuk ve gençlerin hayati görevlerinin başarıyla yerine getirebilmeleri, ihtiyaçlarını karşılayabilmeleri ve toplum içinde üretken bir birey olabilmeleri için kendi duygu ve düşünce davranışlarını kaynaştırma sürecini destekler. Bu süreçle temel beceri kazanımları gelişir. Bu temel becerilerle duyguların yönetilmesi, sağlıklı ilişkilerin kurulması, olumlu hedefler belirlenmesi, kişisel ve sosyal gereksinimlerin karşılanması ile sorumlu karar verebilme sağlanır (Kabakçı, 2005; </a:t>
            </a:r>
            <a:r>
              <a:rPr lang="tr-TR" sz="2400" dirty="0" err="1"/>
              <a:t>Mc</a:t>
            </a:r>
            <a:r>
              <a:rPr lang="tr-TR" sz="2400" dirty="0"/>
              <a:t> </a:t>
            </a:r>
            <a:r>
              <a:rPr lang="tr-TR" sz="2400" dirty="0" err="1"/>
              <a:t>Combs</a:t>
            </a:r>
            <a:r>
              <a:rPr lang="tr-TR" sz="2400" dirty="0"/>
              <a:t>, 2004; </a:t>
            </a:r>
            <a:r>
              <a:rPr lang="tr-TR" sz="2400" dirty="0" err="1"/>
              <a:t>Zins</a:t>
            </a:r>
            <a:r>
              <a:rPr lang="tr-TR" sz="2400" dirty="0"/>
              <a:t> ve diğerleri, 2004). </a:t>
            </a:r>
          </a:p>
          <a:p>
            <a:pPr algn="just"/>
            <a:endParaRPr lang="tr-TR" sz="2400" dirty="0"/>
          </a:p>
        </p:txBody>
      </p:sp>
    </p:spTree>
    <p:extLst>
      <p:ext uri="{BB962C8B-B14F-4D97-AF65-F5344CB8AC3E}">
        <p14:creationId xmlns:p14="http://schemas.microsoft.com/office/powerpoint/2010/main" val="196205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half" idx="1"/>
          </p:nvPr>
        </p:nvGraphicFramePr>
        <p:xfrm>
          <a:off x="2590800" y="836712"/>
          <a:ext cx="768166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9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4"/>
          <p:cNvSpPr>
            <a:spLocks noGrp="1"/>
          </p:cNvSpPr>
          <p:nvPr>
            <p:ph type="title"/>
          </p:nvPr>
        </p:nvSpPr>
        <p:spPr>
          <a:xfrm>
            <a:off x="2590800" y="765175"/>
            <a:ext cx="7772400" cy="719138"/>
          </a:xfrm>
        </p:spPr>
        <p:txBody>
          <a:bodyPr/>
          <a:lstStyle/>
          <a:p>
            <a:pPr algn="ctr">
              <a:defRPr/>
            </a:pPr>
            <a:r>
              <a:rPr lang="tr-TR" altLang="tr-TR" sz="4000" b="1" dirty="0">
                <a:solidFill>
                  <a:schemeClr val="accent5">
                    <a:lumMod val="25000"/>
                  </a:schemeClr>
                </a:solidFill>
                <a:latin typeface="Comic Sans MS" panose="030F0702030302020204" pitchFamily="66" charset="0"/>
              </a:rPr>
              <a:t>Genel Amaçlar</a:t>
            </a:r>
          </a:p>
        </p:txBody>
      </p:sp>
      <p:sp>
        <p:nvSpPr>
          <p:cNvPr id="17411" name="İçerik Yer Tutucusu 5"/>
          <p:cNvSpPr>
            <a:spLocks noGrp="1"/>
          </p:cNvSpPr>
          <p:nvPr>
            <p:ph idx="1"/>
          </p:nvPr>
        </p:nvSpPr>
        <p:spPr>
          <a:xfrm>
            <a:off x="1919288" y="1628775"/>
            <a:ext cx="8748712" cy="4330700"/>
          </a:xfrm>
        </p:spPr>
        <p:txBody>
          <a:bodyPr/>
          <a:lstStyle/>
          <a:p>
            <a:pPr algn="just">
              <a:defRPr/>
            </a:pPr>
            <a:r>
              <a:rPr lang="tr-TR" altLang="tr-TR" sz="2800" dirty="0">
                <a:solidFill>
                  <a:schemeClr val="accent5">
                    <a:lumMod val="25000"/>
                  </a:schemeClr>
                </a:solidFill>
                <a:latin typeface="Comic Sans MS" panose="030F0702030302020204" pitchFamily="66" charset="0"/>
              </a:rPr>
              <a:t>Kendilerini tanımaları, duygularını anlamaları ve yönetmeleri, kişilerarası sağlıklı ilişkiler geliştirmeleri için gerekli bilgi, tutum ve davranışları edinmeleri, </a:t>
            </a:r>
          </a:p>
          <a:p>
            <a:pPr marL="0" indent="0" algn="just">
              <a:buNone/>
              <a:defRPr/>
            </a:pPr>
            <a:r>
              <a:rPr lang="tr-TR" altLang="tr-TR" sz="2800" dirty="0">
                <a:solidFill>
                  <a:schemeClr val="accent5">
                    <a:lumMod val="25000"/>
                  </a:schemeClr>
                </a:solidFill>
                <a:latin typeface="Comic Sans MS" panose="030F0702030302020204" pitchFamily="66" charset="0"/>
              </a:rPr>
              <a:t> </a:t>
            </a:r>
          </a:p>
          <a:p>
            <a:pPr algn="just">
              <a:defRPr/>
            </a:pPr>
            <a:r>
              <a:rPr lang="tr-TR" altLang="tr-TR" sz="2800" dirty="0">
                <a:solidFill>
                  <a:schemeClr val="accent5">
                    <a:lumMod val="25000"/>
                  </a:schemeClr>
                </a:solidFill>
                <a:latin typeface="Comic Sans MS" panose="030F0702030302020204" pitchFamily="66" charset="0"/>
              </a:rPr>
              <a:t>Kararlar vermeleri, amaçlar oluşturmaları, amaçlara ulaşmak için gerekli önlemleri almaları ve bu yönde çaba göstermeleri,</a:t>
            </a:r>
          </a:p>
          <a:p>
            <a:pPr marL="0" indent="0" algn="just">
              <a:buNone/>
              <a:defRPr/>
            </a:pPr>
            <a:endParaRPr lang="tr-TR" altLang="tr-TR" sz="2800" dirty="0">
              <a:solidFill>
                <a:schemeClr val="accent5">
                  <a:lumMod val="25000"/>
                </a:schemeClr>
              </a:solidFill>
              <a:latin typeface="Comic Sans MS" panose="030F0702030302020204" pitchFamily="66" charset="0"/>
            </a:endParaRPr>
          </a:p>
          <a:p>
            <a:pPr algn="just">
              <a:defRPr/>
            </a:pPr>
            <a:r>
              <a:rPr lang="tr-TR" altLang="tr-TR" sz="2800" dirty="0">
                <a:solidFill>
                  <a:schemeClr val="accent5">
                    <a:lumMod val="25000"/>
                  </a:schemeClr>
                </a:solidFill>
                <a:latin typeface="Comic Sans MS" panose="030F0702030302020204" pitchFamily="66" charset="0"/>
              </a:rPr>
              <a:t>Kişisel güvenliğini sağlamaları ve yaşam becerileri geliştirmeleri amaçlanmaktadır.</a:t>
            </a:r>
          </a:p>
          <a:p>
            <a:pPr>
              <a:defRPr/>
            </a:pPr>
            <a:endParaRPr lang="tr-TR" altLang="tr-TR" dirty="0"/>
          </a:p>
        </p:txBody>
      </p:sp>
    </p:spTree>
    <p:extLst>
      <p:ext uri="{BB962C8B-B14F-4D97-AF65-F5344CB8AC3E}">
        <p14:creationId xmlns:p14="http://schemas.microsoft.com/office/powerpoint/2010/main" val="1418319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6988" y="765175"/>
            <a:ext cx="7772400" cy="1143000"/>
          </a:xfrm>
        </p:spPr>
        <p:txBody>
          <a:bodyPr/>
          <a:lstStyle/>
          <a:p>
            <a:pPr algn="ctr">
              <a:defRPr/>
            </a:pPr>
            <a:r>
              <a:rPr lang="tr-TR" sz="3600" b="1" dirty="0">
                <a:solidFill>
                  <a:schemeClr val="accent5">
                    <a:lumMod val="25000"/>
                  </a:schemeClr>
                </a:solidFill>
                <a:latin typeface="Comic Sans MS" panose="030F0702030302020204" pitchFamily="66" charset="0"/>
              </a:rPr>
              <a:t>SDG destekleyen özellikler</a:t>
            </a:r>
          </a:p>
        </p:txBody>
      </p:sp>
      <p:sp>
        <p:nvSpPr>
          <p:cNvPr id="3" name="İçerik Yer Tutucusu 2"/>
          <p:cNvSpPr>
            <a:spLocks noGrp="1"/>
          </p:cNvSpPr>
          <p:nvPr>
            <p:ph sz="half" idx="1"/>
          </p:nvPr>
        </p:nvSpPr>
        <p:spPr>
          <a:xfrm>
            <a:off x="2063751" y="2743200"/>
            <a:ext cx="3954463" cy="3721100"/>
          </a:xfrm>
        </p:spPr>
        <p:txBody>
          <a:bodyPr/>
          <a:lstStyle/>
          <a:p>
            <a:pPr>
              <a:defRPr/>
            </a:pPr>
            <a:r>
              <a:rPr lang="tr-TR" dirty="0">
                <a:solidFill>
                  <a:schemeClr val="accent5">
                    <a:lumMod val="25000"/>
                  </a:schemeClr>
                </a:solidFill>
                <a:latin typeface="Comic Sans MS" panose="030F0702030302020204" pitchFamily="66" charset="0"/>
              </a:rPr>
              <a:t>Karakter güçleri</a:t>
            </a:r>
          </a:p>
          <a:p>
            <a:pPr>
              <a:defRPr/>
            </a:pPr>
            <a:r>
              <a:rPr lang="tr-TR" dirty="0">
                <a:solidFill>
                  <a:schemeClr val="accent5">
                    <a:lumMod val="25000"/>
                  </a:schemeClr>
                </a:solidFill>
                <a:latin typeface="Comic Sans MS" panose="030F0702030302020204" pitchFamily="66" charset="0"/>
              </a:rPr>
              <a:t>İyi oluş</a:t>
            </a:r>
          </a:p>
          <a:p>
            <a:pPr>
              <a:defRPr/>
            </a:pPr>
            <a:r>
              <a:rPr lang="tr-TR" dirty="0">
                <a:solidFill>
                  <a:schemeClr val="accent5">
                    <a:lumMod val="25000"/>
                  </a:schemeClr>
                </a:solidFill>
                <a:latin typeface="Comic Sans MS" panose="030F0702030302020204" pitchFamily="66" charset="0"/>
              </a:rPr>
              <a:t>İyilik hali</a:t>
            </a:r>
          </a:p>
          <a:p>
            <a:pPr>
              <a:defRPr/>
            </a:pPr>
            <a:r>
              <a:rPr lang="tr-TR" dirty="0">
                <a:solidFill>
                  <a:schemeClr val="accent5">
                    <a:lumMod val="25000"/>
                  </a:schemeClr>
                </a:solidFill>
                <a:latin typeface="Comic Sans MS" panose="030F0702030302020204" pitchFamily="66" charset="0"/>
              </a:rPr>
              <a:t>Hak savunuculuğu</a:t>
            </a:r>
          </a:p>
          <a:p>
            <a:pPr>
              <a:defRPr/>
            </a:pPr>
            <a:r>
              <a:rPr lang="tr-TR" dirty="0">
                <a:solidFill>
                  <a:schemeClr val="accent5">
                    <a:lumMod val="25000"/>
                  </a:schemeClr>
                </a:solidFill>
                <a:latin typeface="Comic Sans MS" panose="030F0702030302020204" pitchFamily="66" charset="0"/>
              </a:rPr>
              <a:t>Hayal etme</a:t>
            </a:r>
          </a:p>
          <a:p>
            <a:pPr>
              <a:defRPr/>
            </a:pPr>
            <a:r>
              <a:rPr lang="tr-TR" dirty="0">
                <a:solidFill>
                  <a:schemeClr val="accent5">
                    <a:lumMod val="25000"/>
                  </a:schemeClr>
                </a:solidFill>
                <a:latin typeface="Comic Sans MS" panose="030F0702030302020204" pitchFamily="66" charset="0"/>
              </a:rPr>
              <a:t>Beden imgesi</a:t>
            </a:r>
          </a:p>
          <a:p>
            <a:pPr>
              <a:defRPr/>
            </a:pPr>
            <a:r>
              <a:rPr lang="tr-TR" dirty="0">
                <a:solidFill>
                  <a:schemeClr val="accent5">
                    <a:lumMod val="25000"/>
                  </a:schemeClr>
                </a:solidFill>
                <a:latin typeface="Comic Sans MS" panose="030F0702030302020204" pitchFamily="66" charset="0"/>
              </a:rPr>
              <a:t>Topluma katkı</a:t>
            </a:r>
          </a:p>
          <a:p>
            <a:pPr marL="0" indent="0">
              <a:buNone/>
              <a:defRPr/>
            </a:pPr>
            <a:endParaRPr lang="tr-TR" dirty="0">
              <a:solidFill>
                <a:schemeClr val="accent5">
                  <a:lumMod val="25000"/>
                </a:schemeClr>
              </a:solidFill>
            </a:endParaRPr>
          </a:p>
          <a:p>
            <a:pPr>
              <a:defRPr/>
            </a:pPr>
            <a:endParaRPr lang="tr-TR" dirty="0"/>
          </a:p>
          <a:p>
            <a:pPr>
              <a:defRPr/>
            </a:pPr>
            <a:endParaRPr lang="tr-TR" dirty="0"/>
          </a:p>
          <a:p>
            <a:pPr>
              <a:defRPr/>
            </a:pPr>
            <a:endParaRPr lang="tr-TR" dirty="0"/>
          </a:p>
        </p:txBody>
      </p:sp>
      <p:sp>
        <p:nvSpPr>
          <p:cNvPr id="4" name="İçerik Yer Tutucusu 3"/>
          <p:cNvSpPr>
            <a:spLocks noGrp="1"/>
          </p:cNvSpPr>
          <p:nvPr>
            <p:ph sz="half" idx="2"/>
          </p:nvPr>
        </p:nvSpPr>
        <p:spPr>
          <a:xfrm>
            <a:off x="6167439" y="2743200"/>
            <a:ext cx="4340225" cy="4114800"/>
          </a:xfrm>
        </p:spPr>
        <p:txBody>
          <a:bodyPr/>
          <a:lstStyle/>
          <a:p>
            <a:pPr>
              <a:defRPr/>
            </a:pPr>
            <a:r>
              <a:rPr lang="tr-TR" dirty="0">
                <a:solidFill>
                  <a:schemeClr val="accent5">
                    <a:lumMod val="25000"/>
                  </a:schemeClr>
                </a:solidFill>
                <a:latin typeface="Comic Sans MS" panose="030F0702030302020204" pitchFamily="66" charset="0"/>
              </a:rPr>
              <a:t>Duyguların çeşitliliği</a:t>
            </a:r>
          </a:p>
          <a:p>
            <a:pPr>
              <a:defRPr/>
            </a:pPr>
            <a:r>
              <a:rPr lang="tr-TR" dirty="0">
                <a:solidFill>
                  <a:schemeClr val="accent5">
                    <a:lumMod val="25000"/>
                  </a:schemeClr>
                </a:solidFill>
                <a:latin typeface="Comic Sans MS" panose="030F0702030302020204" pitchFamily="66" charset="0"/>
              </a:rPr>
              <a:t>Yardım etme becerileri</a:t>
            </a:r>
          </a:p>
          <a:p>
            <a:pPr>
              <a:defRPr/>
            </a:pPr>
            <a:r>
              <a:rPr lang="tr-TR" dirty="0">
                <a:solidFill>
                  <a:schemeClr val="accent5">
                    <a:lumMod val="25000"/>
                  </a:schemeClr>
                </a:solidFill>
                <a:latin typeface="Comic Sans MS" panose="030F0702030302020204" pitchFamily="66" charset="0"/>
              </a:rPr>
              <a:t>Çaba ve sabır</a:t>
            </a:r>
          </a:p>
          <a:p>
            <a:pPr>
              <a:defRPr/>
            </a:pPr>
            <a:r>
              <a:rPr lang="tr-TR" dirty="0">
                <a:solidFill>
                  <a:schemeClr val="accent5">
                    <a:lumMod val="25000"/>
                  </a:schemeClr>
                </a:solidFill>
                <a:latin typeface="Comic Sans MS" panose="030F0702030302020204" pitchFamily="66" charset="0"/>
              </a:rPr>
              <a:t>Yerel ve küresel sorunlar</a:t>
            </a:r>
          </a:p>
          <a:p>
            <a:pPr>
              <a:defRPr/>
            </a:pPr>
            <a:r>
              <a:rPr lang="tr-TR" dirty="0">
                <a:solidFill>
                  <a:schemeClr val="accent5">
                    <a:lumMod val="25000"/>
                  </a:schemeClr>
                </a:solidFill>
                <a:latin typeface="Comic Sans MS" panose="030F0702030302020204" pitchFamily="66" charset="0"/>
              </a:rPr>
              <a:t>Takım çalışması / Liderlik</a:t>
            </a:r>
          </a:p>
        </p:txBody>
      </p:sp>
    </p:spTree>
    <p:extLst>
      <p:ext uri="{BB962C8B-B14F-4D97-AF65-F5344CB8AC3E}">
        <p14:creationId xmlns:p14="http://schemas.microsoft.com/office/powerpoint/2010/main" val="3137115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26988"/>
            <a:ext cx="5688013"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10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50" name="Picture 2" descr="http://www.yeniisfikirleri.net/wp-content/uploads/2018/08/oz-disipli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27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39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4"/>
          <p:cNvSpPr>
            <a:spLocks noGrp="1"/>
          </p:cNvSpPr>
          <p:nvPr>
            <p:ph type="title"/>
          </p:nvPr>
        </p:nvSpPr>
        <p:spPr>
          <a:xfrm>
            <a:off x="2590800" y="838200"/>
            <a:ext cx="7772400" cy="719138"/>
          </a:xfrm>
        </p:spPr>
        <p:txBody>
          <a:bodyPr/>
          <a:lstStyle/>
          <a:p>
            <a:pPr algn="ctr"/>
            <a:r>
              <a:rPr lang="tr-TR" altLang="tr-TR" b="1">
                <a:latin typeface="Comic Sans MS" panose="030F0702030302020204" pitchFamily="66" charset="0"/>
              </a:rPr>
              <a:t>Benlik Farkındalığı</a:t>
            </a:r>
          </a:p>
        </p:txBody>
      </p:sp>
      <p:sp>
        <p:nvSpPr>
          <p:cNvPr id="6" name="İçerik Yer Tutucusu 5"/>
          <p:cNvSpPr>
            <a:spLocks noGrp="1"/>
          </p:cNvSpPr>
          <p:nvPr>
            <p:ph idx="1"/>
          </p:nvPr>
        </p:nvSpPr>
        <p:spPr>
          <a:xfrm>
            <a:off x="2063751" y="4365626"/>
            <a:ext cx="8443913" cy="2303463"/>
          </a:xfrm>
        </p:spPr>
        <p:txBody>
          <a:bodyPr/>
          <a:lstStyle/>
          <a:p>
            <a:pPr marL="0" indent="0" algn="just">
              <a:buNone/>
              <a:defRPr/>
            </a:pPr>
            <a:endParaRPr lang="tr-TR" sz="2800" dirty="0">
              <a:solidFill>
                <a:schemeClr val="tx2"/>
              </a:solidFill>
              <a:latin typeface="Comic Sans MS" panose="030F0702030302020204" pitchFamily="66" charset="0"/>
            </a:endParaRPr>
          </a:p>
          <a:p>
            <a:pPr algn="just">
              <a:defRPr/>
            </a:pPr>
            <a:r>
              <a:rPr lang="tr-TR" sz="2800" dirty="0">
                <a:solidFill>
                  <a:schemeClr val="tx2"/>
                </a:solidFill>
                <a:latin typeface="Comic Sans MS" panose="030F0702030302020204" pitchFamily="66" charset="0"/>
              </a:rPr>
              <a:t>Dikkatin bireyin kendi üzerinde yoğunlaşarak, başka insanlardan ayrı bir varoluşa sahip olduğu bilincinde olması…</a:t>
            </a:r>
          </a:p>
          <a:p>
            <a:pPr algn="just">
              <a:defRPr/>
            </a:pPr>
            <a:endParaRPr lang="tr-TR" sz="2800" dirty="0">
              <a:solidFill>
                <a:schemeClr val="tx2"/>
              </a:solidFill>
              <a:latin typeface="Comic Sans MS" panose="030F0702030302020204" pitchFamily="66" charset="0"/>
            </a:endParaRPr>
          </a:p>
          <a:p>
            <a:pPr>
              <a:defRPr/>
            </a:pPr>
            <a:endParaRPr lang="tr-TR" dirty="0"/>
          </a:p>
        </p:txBody>
      </p:sp>
      <p:pic>
        <p:nvPicPr>
          <p:cNvPr id="31748"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1176" y="1700214"/>
            <a:ext cx="1979613"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915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4"/>
          <p:cNvSpPr>
            <a:spLocks noGrp="1"/>
          </p:cNvSpPr>
          <p:nvPr>
            <p:ph type="title"/>
          </p:nvPr>
        </p:nvSpPr>
        <p:spPr>
          <a:xfrm>
            <a:off x="4224338" y="1484314"/>
            <a:ext cx="5994400" cy="719137"/>
          </a:xfrm>
        </p:spPr>
        <p:txBody>
          <a:bodyPr/>
          <a:lstStyle/>
          <a:p>
            <a:pPr algn="ctr"/>
            <a:r>
              <a:rPr lang="tr-TR" altLang="tr-TR" b="1">
                <a:latin typeface="Comic Sans MS" panose="030F0702030302020204" pitchFamily="66" charset="0"/>
              </a:rPr>
              <a:t>Benlik Farkındalığı</a:t>
            </a:r>
          </a:p>
        </p:txBody>
      </p:sp>
      <p:sp>
        <p:nvSpPr>
          <p:cNvPr id="32771" name="İçerik Yer Tutucusu 5"/>
          <p:cNvSpPr>
            <a:spLocks noGrp="1"/>
          </p:cNvSpPr>
          <p:nvPr>
            <p:ph idx="1"/>
          </p:nvPr>
        </p:nvSpPr>
        <p:spPr>
          <a:xfrm>
            <a:off x="2063751" y="3740150"/>
            <a:ext cx="8443913" cy="3024188"/>
          </a:xfrm>
        </p:spPr>
        <p:txBody>
          <a:bodyPr/>
          <a:lstStyle/>
          <a:p>
            <a:pPr>
              <a:lnSpc>
                <a:spcPct val="150000"/>
              </a:lnSpc>
              <a:spcBef>
                <a:spcPct val="0"/>
              </a:spcBef>
            </a:pPr>
            <a:r>
              <a:rPr lang="tr-TR" altLang="tr-TR" sz="2800">
                <a:solidFill>
                  <a:schemeClr val="tx2"/>
                </a:solidFill>
                <a:latin typeface="Comic Sans MS" panose="030F0702030302020204" pitchFamily="66" charset="0"/>
              </a:rPr>
              <a:t>Kişinin kendi içindeki gücün farkına varması </a:t>
            </a:r>
          </a:p>
          <a:p>
            <a:pPr>
              <a:lnSpc>
                <a:spcPct val="150000"/>
              </a:lnSpc>
              <a:spcBef>
                <a:spcPct val="0"/>
              </a:spcBef>
            </a:pPr>
            <a:r>
              <a:rPr lang="tr-TR" altLang="tr-TR" sz="2800">
                <a:solidFill>
                  <a:schemeClr val="tx2"/>
                </a:solidFill>
                <a:latin typeface="Comic Sans MS" panose="030F0702030302020204" pitchFamily="66" charset="0"/>
              </a:rPr>
              <a:t>Kişinin ihtiyaçlarını ve değerlerini bilmesi</a:t>
            </a:r>
          </a:p>
          <a:p>
            <a:pPr>
              <a:lnSpc>
                <a:spcPct val="150000"/>
              </a:lnSpc>
              <a:spcBef>
                <a:spcPct val="0"/>
              </a:spcBef>
            </a:pPr>
            <a:r>
              <a:rPr lang="tr-TR" altLang="tr-TR" sz="2800">
                <a:solidFill>
                  <a:schemeClr val="tx2"/>
                </a:solidFill>
                <a:latin typeface="Comic Sans MS" panose="030F0702030302020204" pitchFamily="66" charset="0"/>
              </a:rPr>
              <a:t>Kendini doğru bir şekilde algılaması</a:t>
            </a:r>
          </a:p>
          <a:p>
            <a:pPr>
              <a:lnSpc>
                <a:spcPct val="150000"/>
              </a:lnSpc>
              <a:spcBef>
                <a:spcPct val="0"/>
              </a:spcBef>
            </a:pPr>
            <a:r>
              <a:rPr lang="tr-TR" altLang="tr-TR" sz="2800">
                <a:solidFill>
                  <a:schemeClr val="tx2"/>
                </a:solidFill>
                <a:latin typeface="Comic Sans MS" panose="030F0702030302020204" pitchFamily="66" charset="0"/>
              </a:rPr>
              <a:t>Güçlü yanlarını keşfetmesi ve kullanması</a:t>
            </a:r>
          </a:p>
          <a:p>
            <a:endParaRPr lang="tr-TR" altLang="tr-TR"/>
          </a:p>
        </p:txBody>
      </p:sp>
      <p:pic>
        <p:nvPicPr>
          <p:cNvPr id="3277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7176" y="0"/>
            <a:ext cx="2265363"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711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4"/>
          <p:cNvSpPr>
            <a:spLocks noGrp="1"/>
          </p:cNvSpPr>
          <p:nvPr>
            <p:ph type="title"/>
          </p:nvPr>
        </p:nvSpPr>
        <p:spPr>
          <a:xfrm>
            <a:off x="3581400" y="1557338"/>
            <a:ext cx="6834188" cy="863600"/>
          </a:xfrm>
        </p:spPr>
        <p:txBody>
          <a:bodyPr/>
          <a:lstStyle/>
          <a:p>
            <a:pPr algn="ctr"/>
            <a:r>
              <a:rPr lang="tr-TR" altLang="tr-TR" sz="3600" b="1">
                <a:latin typeface="Comic Sans MS" panose="030F0702030302020204" pitchFamily="66" charset="0"/>
              </a:rPr>
              <a:t>Duyguları Anlama ve Yönetme</a:t>
            </a:r>
          </a:p>
        </p:txBody>
      </p:sp>
      <p:sp>
        <p:nvSpPr>
          <p:cNvPr id="6" name="İçerik Yer Tutucusu 5"/>
          <p:cNvSpPr>
            <a:spLocks noGrp="1"/>
          </p:cNvSpPr>
          <p:nvPr>
            <p:ph idx="1"/>
          </p:nvPr>
        </p:nvSpPr>
        <p:spPr>
          <a:xfrm>
            <a:off x="1992314" y="3644900"/>
            <a:ext cx="8442325" cy="2952750"/>
          </a:xfrm>
        </p:spPr>
        <p:txBody>
          <a:bodyPr/>
          <a:lstStyle/>
          <a:p>
            <a:pPr algn="just">
              <a:defRPr/>
            </a:pPr>
            <a:r>
              <a:rPr lang="tr-TR" sz="2800" dirty="0">
                <a:solidFill>
                  <a:schemeClr val="accent5">
                    <a:lumMod val="25000"/>
                  </a:schemeClr>
                </a:solidFill>
                <a:latin typeface="Comic Sans MS" panose="030F0702030302020204" pitchFamily="66" charset="0"/>
                <a:cs typeface="Times New Roman" panose="02020603050405020304" pitchFamily="18" charset="0"/>
              </a:rPr>
              <a:t>Duygular başkalarıyla bağlantı kurmamıza ve gerçekliğin bir parçası olmamıza izin veren ruhumuzun en temel ögesidir.</a:t>
            </a:r>
          </a:p>
          <a:p>
            <a:pPr marL="0" indent="0" algn="just">
              <a:buNone/>
              <a:defRPr/>
            </a:pPr>
            <a:endParaRPr lang="tr-TR" sz="2800" dirty="0">
              <a:solidFill>
                <a:schemeClr val="accent2"/>
              </a:solidFill>
              <a:cs typeface="Times New Roman" panose="02020603050405020304" pitchFamily="18" charset="0"/>
            </a:endParaRPr>
          </a:p>
          <a:p>
            <a:pPr algn="just">
              <a:defRPr/>
            </a:pPr>
            <a:r>
              <a:rPr lang="tr-TR" sz="2800" dirty="0">
                <a:solidFill>
                  <a:schemeClr val="tx2"/>
                </a:solidFill>
                <a:latin typeface="Comic Sans MS" panose="030F0702030302020204" pitchFamily="66" charset="0"/>
              </a:rPr>
              <a:t>Duygular, nasıl düşündüğümüz ve nasıl davrandığımız konusunda önemli rol oynar.</a:t>
            </a:r>
          </a:p>
          <a:p>
            <a:pPr marL="0" indent="0" algn="just">
              <a:buNone/>
              <a:defRPr/>
            </a:pPr>
            <a:endParaRPr lang="tr-TR" sz="2800" dirty="0">
              <a:solidFill>
                <a:schemeClr val="tx2"/>
              </a:solidFill>
              <a:latin typeface="Comic Sans MS" panose="030F0702030302020204" pitchFamily="66" charset="0"/>
            </a:endParaRPr>
          </a:p>
          <a:p>
            <a:pPr>
              <a:defRPr/>
            </a:pPr>
            <a:endParaRPr lang="tr-TR" dirty="0"/>
          </a:p>
        </p:txBody>
      </p:sp>
      <p:pic>
        <p:nvPicPr>
          <p:cNvPr id="3379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90817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965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4"/>
          <p:cNvSpPr>
            <a:spLocks noGrp="1"/>
          </p:cNvSpPr>
          <p:nvPr>
            <p:ph type="title"/>
          </p:nvPr>
        </p:nvSpPr>
        <p:spPr>
          <a:xfrm>
            <a:off x="3719514" y="639763"/>
            <a:ext cx="6834187" cy="863600"/>
          </a:xfrm>
        </p:spPr>
        <p:txBody>
          <a:bodyPr/>
          <a:lstStyle/>
          <a:p>
            <a:pPr algn="ctr"/>
            <a:r>
              <a:rPr lang="tr-TR" altLang="tr-TR" sz="3600" b="1">
                <a:latin typeface="Comic Sans MS" panose="030F0702030302020204" pitchFamily="66" charset="0"/>
              </a:rPr>
              <a:t>Duyguları Anlama ve Yönetme</a:t>
            </a:r>
          </a:p>
        </p:txBody>
      </p:sp>
      <p:sp>
        <p:nvSpPr>
          <p:cNvPr id="34819" name="İçerik Yer Tutucusu 5"/>
          <p:cNvSpPr>
            <a:spLocks noGrp="1"/>
          </p:cNvSpPr>
          <p:nvPr>
            <p:ph idx="1"/>
          </p:nvPr>
        </p:nvSpPr>
        <p:spPr>
          <a:xfrm>
            <a:off x="1992314" y="3644900"/>
            <a:ext cx="8442325" cy="2952750"/>
          </a:xfrm>
        </p:spPr>
        <p:txBody>
          <a:bodyPr/>
          <a:lstStyle/>
          <a:p>
            <a:pPr algn="just"/>
            <a:r>
              <a:rPr lang="tr-TR" altLang="tr-TR" sz="2800">
                <a:solidFill>
                  <a:schemeClr val="tx2"/>
                </a:solidFill>
                <a:latin typeface="Comic Sans MS" panose="030F0702030302020204" pitchFamily="66" charset="0"/>
              </a:rPr>
              <a:t>Duyguların işlevini ve duygu çeşitlerini anlama</a:t>
            </a:r>
          </a:p>
          <a:p>
            <a:pPr algn="just"/>
            <a:r>
              <a:rPr lang="tr-TR" altLang="tr-TR" sz="2800">
                <a:solidFill>
                  <a:schemeClr val="tx2"/>
                </a:solidFill>
                <a:latin typeface="Comic Sans MS" panose="030F0702030302020204" pitchFamily="66" charset="0"/>
              </a:rPr>
              <a:t>Kendi duygularını anlama</a:t>
            </a:r>
          </a:p>
          <a:p>
            <a:pPr algn="just"/>
            <a:r>
              <a:rPr lang="tr-TR" altLang="tr-TR" sz="2800">
                <a:solidFill>
                  <a:schemeClr val="tx2"/>
                </a:solidFill>
                <a:latin typeface="Comic Sans MS" panose="030F0702030302020204" pitchFamily="66" charset="0"/>
              </a:rPr>
              <a:t>Başkalarının duygularını anlama </a:t>
            </a:r>
          </a:p>
          <a:p>
            <a:pPr algn="just"/>
            <a:r>
              <a:rPr lang="tr-TR" altLang="tr-TR" sz="2800">
                <a:solidFill>
                  <a:schemeClr val="tx2"/>
                </a:solidFill>
                <a:latin typeface="Comic Sans MS" panose="030F0702030302020204" pitchFamily="66" charset="0"/>
              </a:rPr>
              <a:t>Duygularını uygun şekilde ifade etme</a:t>
            </a:r>
          </a:p>
          <a:p>
            <a:pPr algn="just"/>
            <a:r>
              <a:rPr lang="tr-TR" altLang="tr-TR" sz="2800">
                <a:solidFill>
                  <a:schemeClr val="tx2"/>
                </a:solidFill>
                <a:latin typeface="Comic Sans MS" panose="030F0702030302020204" pitchFamily="66" charset="0"/>
              </a:rPr>
              <a:t>Gerektiği durumlarda duygularını yönetilme</a:t>
            </a:r>
          </a:p>
          <a:p>
            <a:pPr algn="just"/>
            <a:endParaRPr lang="tr-TR" altLang="tr-TR" sz="2800">
              <a:solidFill>
                <a:schemeClr val="tx2"/>
              </a:solidFill>
              <a:latin typeface="Comic Sans MS" panose="030F0702030302020204" pitchFamily="66" charset="0"/>
            </a:endParaRPr>
          </a:p>
          <a:p>
            <a:endParaRPr lang="tr-TR" altLang="tr-TR"/>
          </a:p>
        </p:txBody>
      </p:sp>
      <p:pic>
        <p:nvPicPr>
          <p:cNvPr id="34820"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90817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873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Unvan 4"/>
          <p:cNvSpPr>
            <a:spLocks noGrp="1"/>
          </p:cNvSpPr>
          <p:nvPr>
            <p:ph type="title"/>
          </p:nvPr>
        </p:nvSpPr>
        <p:spPr>
          <a:xfrm>
            <a:off x="2565400" y="620714"/>
            <a:ext cx="7772400" cy="719137"/>
          </a:xfrm>
        </p:spPr>
        <p:txBody>
          <a:bodyPr/>
          <a:lstStyle/>
          <a:p>
            <a:pPr algn="ctr"/>
            <a:r>
              <a:rPr lang="tr-TR" altLang="tr-TR" sz="3600" b="1">
                <a:latin typeface="Comic Sans MS" panose="030F0702030302020204" pitchFamily="66" charset="0"/>
              </a:rPr>
              <a:t>Kişilerarası Beceriler</a:t>
            </a:r>
          </a:p>
        </p:txBody>
      </p:sp>
      <p:sp>
        <p:nvSpPr>
          <p:cNvPr id="6" name="İçerik Yer Tutucusu 5"/>
          <p:cNvSpPr>
            <a:spLocks noGrp="1"/>
          </p:cNvSpPr>
          <p:nvPr>
            <p:ph idx="1"/>
          </p:nvPr>
        </p:nvSpPr>
        <p:spPr>
          <a:xfrm>
            <a:off x="1893889" y="1773238"/>
            <a:ext cx="8442325" cy="4114800"/>
          </a:xfrm>
        </p:spPr>
        <p:txBody>
          <a:bodyPr/>
          <a:lstStyle/>
          <a:p>
            <a:pPr algn="just">
              <a:defRPr/>
            </a:pPr>
            <a:r>
              <a:rPr lang="tr-TR" dirty="0">
                <a:solidFill>
                  <a:schemeClr val="tx2"/>
                </a:solidFill>
                <a:latin typeface="Comic Sans MS" panose="030F0702030302020204" pitchFamily="66" charset="0"/>
              </a:rPr>
              <a:t>Diğer insanlarla olan etkileşimlerimizi kolaylaştıran beceriler</a:t>
            </a:r>
          </a:p>
          <a:p>
            <a:pPr marL="0" indent="0" algn="just">
              <a:buNone/>
              <a:defRPr/>
            </a:pPr>
            <a:endParaRPr lang="tr-TR" dirty="0">
              <a:solidFill>
                <a:schemeClr val="tx2"/>
              </a:solidFill>
              <a:latin typeface="Comic Sans MS" panose="030F0702030302020204" pitchFamily="66" charset="0"/>
            </a:endParaRPr>
          </a:p>
          <a:p>
            <a:pPr algn="just">
              <a:defRPr/>
            </a:pPr>
            <a:r>
              <a:rPr lang="tr-TR" dirty="0">
                <a:solidFill>
                  <a:schemeClr val="tx2"/>
                </a:solidFill>
                <a:latin typeface="Comic Sans MS" panose="030F0702030302020204" pitchFamily="66" charset="0"/>
              </a:rPr>
              <a:t>Sosyal beceriler</a:t>
            </a:r>
          </a:p>
          <a:p>
            <a:pPr marL="0" indent="0" algn="just">
              <a:buNone/>
              <a:defRPr/>
            </a:pPr>
            <a:r>
              <a:rPr lang="tr-TR" sz="2800" dirty="0"/>
              <a:t> </a:t>
            </a:r>
            <a:endParaRPr lang="tr-TR" dirty="0"/>
          </a:p>
        </p:txBody>
      </p:sp>
      <p:pic>
        <p:nvPicPr>
          <p:cNvPr id="35844" name="Picture 4" descr="Etkili İletişim Kurmak Neden Önemlidir? | IIENSTI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6" y="4437063"/>
            <a:ext cx="48291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65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8764" y="510639"/>
            <a:ext cx="11210306" cy="5358455"/>
          </a:xfrm>
        </p:spPr>
        <p:txBody>
          <a:bodyPr>
            <a:noAutofit/>
          </a:bodyPr>
          <a:lstStyle/>
          <a:p>
            <a:pPr algn="just">
              <a:lnSpc>
                <a:spcPct val="150000"/>
              </a:lnSpc>
            </a:pPr>
            <a:r>
              <a:rPr lang="tr-TR" sz="2400" dirty="0"/>
              <a:t>    Bu tanımlara ek olarak, </a:t>
            </a:r>
            <a:r>
              <a:rPr lang="tr-TR" sz="2400" dirty="0" err="1"/>
              <a:t>Waltz</a:t>
            </a:r>
            <a:r>
              <a:rPr lang="tr-TR" sz="2400" dirty="0"/>
              <a:t> (2013) sosyal-duygusal öğrenmenin, çocukların kendilerine güven ve empati becerileriyle birlikte etkili bir şekilde dil kullanımı ve bilişleriyle ilgili meraklarının da kapsadığını, sosyal duygusal gelişimi kuvvetli olan bireylerin akademik, duygusal ve sosyal başarıya sahip olduklarını belirtmiştir. </a:t>
            </a:r>
          </a:p>
          <a:p>
            <a:pPr algn="just">
              <a:lnSpc>
                <a:spcPct val="150000"/>
              </a:lnSpc>
            </a:pPr>
            <a:r>
              <a:rPr lang="tr-TR" sz="2400" dirty="0"/>
              <a:t>   </a:t>
            </a:r>
            <a:r>
              <a:rPr lang="tr-TR" sz="2400" dirty="0" err="1"/>
              <a:t>Cohen</a:t>
            </a:r>
            <a:r>
              <a:rPr lang="tr-TR" sz="2400" dirty="0"/>
              <a:t>, </a:t>
            </a:r>
            <a:r>
              <a:rPr lang="tr-TR" sz="2400" dirty="0" err="1"/>
              <a:t>Onunaku</a:t>
            </a:r>
            <a:r>
              <a:rPr lang="tr-TR" sz="2400" dirty="0"/>
              <a:t>, </a:t>
            </a:r>
            <a:r>
              <a:rPr lang="tr-TR" sz="2400" dirty="0" err="1"/>
              <a:t>Clothier</a:t>
            </a:r>
            <a:r>
              <a:rPr lang="tr-TR" sz="2400" dirty="0"/>
              <a:t> ve </a:t>
            </a:r>
            <a:r>
              <a:rPr lang="tr-TR" sz="2400" dirty="0" err="1"/>
              <a:t>Poppe</a:t>
            </a:r>
            <a:r>
              <a:rPr lang="tr-TR" sz="2400" dirty="0"/>
              <a:t> (2005) ise sosyal-duygusal öğrenmeyi pozitif ve negatif tüm duyguları tecrübe etme olarak açıklamışlardır. </a:t>
            </a:r>
          </a:p>
          <a:p>
            <a:pPr algn="just">
              <a:lnSpc>
                <a:spcPct val="150000"/>
              </a:lnSpc>
            </a:pPr>
            <a:r>
              <a:rPr lang="tr-TR" sz="2400" dirty="0"/>
              <a:t>   </a:t>
            </a:r>
            <a:r>
              <a:rPr lang="tr-TR" sz="2400" b="1" dirty="0">
                <a:solidFill>
                  <a:srgbClr val="002060"/>
                </a:solidFill>
              </a:rPr>
              <a:t>En güncel tanım olarak; sosyal duygusal öğrenme</a:t>
            </a:r>
            <a:r>
              <a:rPr lang="tr-TR" sz="2400" dirty="0"/>
              <a:t>, çocukların ve gençlerin duyguları anlama ve yönetme, olumlu hedefler belirleme ve bu hedeflere ulaşma, başkalarıyla </a:t>
            </a:r>
            <a:r>
              <a:rPr lang="tr-TR" sz="2400" dirty="0" err="1"/>
              <a:t>empatik</a:t>
            </a:r>
            <a:r>
              <a:rPr lang="tr-TR" sz="2400" dirty="0"/>
              <a:t> olma, olumlu ilişkiler kurma ve sürdürme, sorumlu kararlar alma yeterlikleri için gerekli bilgi, tutum ve becerileri edinme ve etkili bir şekilde uygulama sürecidir (CASEL, 2006; </a:t>
            </a:r>
            <a:r>
              <a:rPr lang="tr-TR" sz="2400" dirty="0" err="1"/>
              <a:t>Gargan</a:t>
            </a:r>
            <a:r>
              <a:rPr lang="tr-TR" sz="2400" dirty="0"/>
              <a:t> 2017). </a:t>
            </a:r>
          </a:p>
        </p:txBody>
      </p:sp>
    </p:spTree>
    <p:extLst>
      <p:ext uri="{BB962C8B-B14F-4D97-AF65-F5344CB8AC3E}">
        <p14:creationId xmlns:p14="http://schemas.microsoft.com/office/powerpoint/2010/main" val="2977118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4"/>
          <p:cNvSpPr>
            <a:spLocks noGrp="1"/>
          </p:cNvSpPr>
          <p:nvPr>
            <p:ph type="title"/>
          </p:nvPr>
        </p:nvSpPr>
        <p:spPr>
          <a:xfrm>
            <a:off x="2565400" y="620714"/>
            <a:ext cx="7772400" cy="719137"/>
          </a:xfrm>
        </p:spPr>
        <p:txBody>
          <a:bodyPr/>
          <a:lstStyle/>
          <a:p>
            <a:pPr algn="ctr"/>
            <a:r>
              <a:rPr lang="tr-TR" altLang="tr-TR" sz="3600" b="1">
                <a:latin typeface="Comic Sans MS" panose="030F0702030302020204" pitchFamily="66" charset="0"/>
              </a:rPr>
              <a:t>Kişilerarası Beceriler</a:t>
            </a:r>
          </a:p>
        </p:txBody>
      </p:sp>
      <p:sp>
        <p:nvSpPr>
          <p:cNvPr id="6" name="İçerik Yer Tutucusu 5"/>
          <p:cNvSpPr>
            <a:spLocks noGrp="1"/>
          </p:cNvSpPr>
          <p:nvPr>
            <p:ph idx="1"/>
          </p:nvPr>
        </p:nvSpPr>
        <p:spPr>
          <a:xfrm>
            <a:off x="2063751" y="1844675"/>
            <a:ext cx="8442325" cy="4114800"/>
          </a:xfrm>
        </p:spPr>
        <p:txBody>
          <a:bodyPr/>
          <a:lstStyle/>
          <a:p>
            <a:pPr algn="just">
              <a:defRPr/>
            </a:pPr>
            <a:r>
              <a:rPr lang="tr-TR" dirty="0">
                <a:solidFill>
                  <a:schemeClr val="tx2"/>
                </a:solidFill>
                <a:latin typeface="Comic Sans MS" panose="030F0702030302020204" pitchFamily="66" charset="0"/>
              </a:rPr>
              <a:t>Arkadaş ilişkileri</a:t>
            </a:r>
          </a:p>
          <a:p>
            <a:pPr algn="just">
              <a:defRPr/>
            </a:pPr>
            <a:r>
              <a:rPr lang="tr-TR" dirty="0">
                <a:solidFill>
                  <a:schemeClr val="tx2"/>
                </a:solidFill>
                <a:latin typeface="Comic Sans MS" panose="030F0702030302020204" pitchFamily="66" charset="0"/>
              </a:rPr>
              <a:t>Farklılıklara saygı duyma</a:t>
            </a:r>
          </a:p>
          <a:p>
            <a:pPr algn="just">
              <a:defRPr/>
            </a:pPr>
            <a:r>
              <a:rPr lang="tr-TR" dirty="0">
                <a:solidFill>
                  <a:schemeClr val="tx2"/>
                </a:solidFill>
                <a:latin typeface="Comic Sans MS" panose="030F0702030302020204" pitchFamily="66" charset="0"/>
              </a:rPr>
              <a:t>Topluma katkı</a:t>
            </a:r>
          </a:p>
          <a:p>
            <a:pPr algn="just">
              <a:defRPr/>
            </a:pPr>
            <a:r>
              <a:rPr lang="tr-TR" dirty="0">
                <a:solidFill>
                  <a:schemeClr val="tx2"/>
                </a:solidFill>
                <a:latin typeface="Comic Sans MS" panose="030F0702030302020204" pitchFamily="66" charset="0"/>
              </a:rPr>
              <a:t>Yardım etme </a:t>
            </a:r>
          </a:p>
          <a:p>
            <a:pPr algn="just">
              <a:defRPr/>
            </a:pPr>
            <a:r>
              <a:rPr lang="tr-TR" dirty="0">
                <a:solidFill>
                  <a:schemeClr val="tx2"/>
                </a:solidFill>
                <a:latin typeface="Comic Sans MS" panose="030F0702030302020204" pitchFamily="66" charset="0"/>
              </a:rPr>
              <a:t>Yerel ve küresel sorunlara duyarlılık</a:t>
            </a:r>
          </a:p>
          <a:p>
            <a:pPr algn="just">
              <a:defRPr/>
            </a:pPr>
            <a:r>
              <a:rPr lang="tr-TR" dirty="0">
                <a:solidFill>
                  <a:schemeClr val="tx2"/>
                </a:solidFill>
                <a:latin typeface="Comic Sans MS" panose="030F0702030302020204" pitchFamily="66" charset="0"/>
              </a:rPr>
              <a:t>Hak savunuculuğu</a:t>
            </a:r>
          </a:p>
          <a:p>
            <a:pPr algn="just">
              <a:defRPr/>
            </a:pPr>
            <a:r>
              <a:rPr lang="tr-TR" dirty="0">
                <a:solidFill>
                  <a:schemeClr val="tx2"/>
                </a:solidFill>
                <a:latin typeface="Comic Sans MS" panose="030F0702030302020204" pitchFamily="66" charset="0"/>
              </a:rPr>
              <a:t>Başlangıç düzeyinde sosyal beceriler</a:t>
            </a:r>
          </a:p>
          <a:p>
            <a:pPr algn="just">
              <a:defRPr/>
            </a:pPr>
            <a:r>
              <a:rPr lang="tr-TR" dirty="0">
                <a:solidFill>
                  <a:schemeClr val="tx2"/>
                </a:solidFill>
                <a:latin typeface="Comic Sans MS" panose="030F0702030302020204" pitchFamily="66" charset="0"/>
              </a:rPr>
              <a:t>İleri düzeyde sosyal beceriler</a:t>
            </a:r>
          </a:p>
          <a:p>
            <a:pPr marL="0" indent="0" algn="just">
              <a:buNone/>
              <a:defRPr/>
            </a:pPr>
            <a:r>
              <a:rPr lang="tr-TR" sz="2800" dirty="0"/>
              <a:t> </a:t>
            </a:r>
            <a:endParaRPr lang="tr-TR" dirty="0"/>
          </a:p>
        </p:txBody>
      </p:sp>
    </p:spTree>
    <p:extLst>
      <p:ext uri="{BB962C8B-B14F-4D97-AF65-F5344CB8AC3E}">
        <p14:creationId xmlns:p14="http://schemas.microsoft.com/office/powerpoint/2010/main" val="3134497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4"/>
          <p:cNvSpPr>
            <a:spLocks noGrp="1"/>
          </p:cNvSpPr>
          <p:nvPr>
            <p:ph type="title"/>
          </p:nvPr>
        </p:nvSpPr>
        <p:spPr>
          <a:xfrm>
            <a:off x="4611688" y="981075"/>
            <a:ext cx="4818062" cy="717550"/>
          </a:xfrm>
        </p:spPr>
        <p:txBody>
          <a:bodyPr/>
          <a:lstStyle/>
          <a:p>
            <a:pPr algn="ctr"/>
            <a:r>
              <a:rPr lang="tr-TR" altLang="tr-TR" sz="3600" b="1">
                <a:latin typeface="Comic Sans MS" panose="030F0702030302020204" pitchFamily="66" charset="0"/>
              </a:rPr>
              <a:t>Karar Verme</a:t>
            </a:r>
          </a:p>
        </p:txBody>
      </p:sp>
      <p:sp>
        <p:nvSpPr>
          <p:cNvPr id="6" name="İçerik Yer Tutucusu 5"/>
          <p:cNvSpPr>
            <a:spLocks noGrp="1"/>
          </p:cNvSpPr>
          <p:nvPr>
            <p:ph idx="1"/>
          </p:nvPr>
        </p:nvSpPr>
        <p:spPr>
          <a:xfrm>
            <a:off x="1927226" y="2728913"/>
            <a:ext cx="8443913" cy="4114800"/>
          </a:xfrm>
        </p:spPr>
        <p:txBody>
          <a:bodyPr/>
          <a:lstStyle/>
          <a:p>
            <a:pPr algn="just">
              <a:defRPr/>
            </a:pPr>
            <a:r>
              <a:rPr lang="tr-TR" sz="2800" dirty="0">
                <a:solidFill>
                  <a:schemeClr val="tx2"/>
                </a:solidFill>
                <a:latin typeface="Comic Sans MS" panose="030F0702030302020204" pitchFamily="66" charset="0"/>
              </a:rPr>
              <a:t>Gittikçe daha </a:t>
            </a:r>
            <a:r>
              <a:rPr lang="tr-TR" sz="2800" dirty="0" err="1">
                <a:solidFill>
                  <a:schemeClr val="tx2"/>
                </a:solidFill>
                <a:latin typeface="Comic Sans MS" panose="030F0702030302020204" pitchFamily="66" charset="0"/>
              </a:rPr>
              <a:t>karmaşık</a:t>
            </a:r>
            <a:r>
              <a:rPr lang="tr-TR" sz="2800" dirty="0">
                <a:solidFill>
                  <a:schemeClr val="tx2"/>
                </a:solidFill>
                <a:latin typeface="Comic Sans MS" panose="030F0702030302020204" pitchFamily="66" charset="0"/>
              </a:rPr>
              <a:t> hale gelen sosyal ilişkiler içinde bireyler sürekli problemler ve seçeneklerle yüz yüze gelmekte, kendileri için en uygun kararı almaya çalışmaktadırlar.</a:t>
            </a:r>
          </a:p>
          <a:p>
            <a:pPr marL="0" indent="0" algn="just">
              <a:buNone/>
              <a:defRPr/>
            </a:pPr>
            <a:endParaRPr lang="tr-TR" sz="2800" dirty="0">
              <a:solidFill>
                <a:schemeClr val="tx2"/>
              </a:solidFill>
              <a:latin typeface="Comic Sans MS" panose="030F0702030302020204" pitchFamily="66" charset="0"/>
            </a:endParaRPr>
          </a:p>
          <a:p>
            <a:pPr algn="just">
              <a:defRPr/>
            </a:pPr>
            <a:r>
              <a:rPr lang="tr-TR" sz="2800" dirty="0">
                <a:solidFill>
                  <a:schemeClr val="tx2"/>
                </a:solidFill>
                <a:latin typeface="Comic Sans MS" panose="030F0702030302020204" pitchFamily="66" charset="0"/>
              </a:rPr>
              <a:t>Karar verme, bir ihtiyaç durumunda bu ihtiyacı karşılamak amacıyla mevcut seçeneklerden duruma en uygun olanın seçilmesi…</a:t>
            </a:r>
          </a:p>
          <a:p>
            <a:pPr marL="0" indent="0" algn="just">
              <a:buNone/>
              <a:defRPr/>
            </a:pPr>
            <a:r>
              <a:rPr lang="tr-TR" sz="2800" dirty="0"/>
              <a:t> </a:t>
            </a:r>
            <a:endParaRPr lang="tr-TR" dirty="0"/>
          </a:p>
        </p:txBody>
      </p:sp>
      <p:pic>
        <p:nvPicPr>
          <p:cNvPr id="3789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526"/>
            <a:ext cx="3059113"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270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4"/>
          <p:cNvSpPr>
            <a:spLocks noGrp="1"/>
          </p:cNvSpPr>
          <p:nvPr>
            <p:ph type="title"/>
          </p:nvPr>
        </p:nvSpPr>
        <p:spPr>
          <a:xfrm>
            <a:off x="4611688" y="981075"/>
            <a:ext cx="4818062" cy="717550"/>
          </a:xfrm>
        </p:spPr>
        <p:txBody>
          <a:bodyPr/>
          <a:lstStyle/>
          <a:p>
            <a:pPr algn="ctr"/>
            <a:r>
              <a:rPr lang="tr-TR" altLang="tr-TR" sz="3600" b="1">
                <a:latin typeface="Comic Sans MS" panose="030F0702030302020204" pitchFamily="66" charset="0"/>
              </a:rPr>
              <a:t>Karar Verme</a:t>
            </a:r>
          </a:p>
        </p:txBody>
      </p:sp>
      <p:sp>
        <p:nvSpPr>
          <p:cNvPr id="38915" name="İçerik Yer Tutucusu 5"/>
          <p:cNvSpPr>
            <a:spLocks noGrp="1"/>
          </p:cNvSpPr>
          <p:nvPr>
            <p:ph idx="1"/>
          </p:nvPr>
        </p:nvSpPr>
        <p:spPr>
          <a:xfrm>
            <a:off x="1919288" y="2997200"/>
            <a:ext cx="8443912" cy="4114800"/>
          </a:xfrm>
        </p:spPr>
        <p:txBody>
          <a:bodyPr/>
          <a:lstStyle/>
          <a:p>
            <a:pPr algn="just"/>
            <a:r>
              <a:rPr lang="tr-TR" altLang="tr-TR">
                <a:solidFill>
                  <a:schemeClr val="tx2"/>
                </a:solidFill>
                <a:latin typeface="Comic Sans MS" panose="030F0702030302020204" pitchFamily="66" charset="0"/>
              </a:rPr>
              <a:t>Karar verme basamakları</a:t>
            </a:r>
          </a:p>
          <a:p>
            <a:pPr algn="just"/>
            <a:r>
              <a:rPr lang="tr-TR" altLang="tr-TR">
                <a:solidFill>
                  <a:schemeClr val="tx2"/>
                </a:solidFill>
                <a:latin typeface="Comic Sans MS" panose="030F0702030302020204" pitchFamily="66" charset="0"/>
              </a:rPr>
              <a:t>Alternatif düşünceler geliştirme</a:t>
            </a:r>
          </a:p>
          <a:p>
            <a:pPr algn="just"/>
            <a:r>
              <a:rPr lang="tr-TR" altLang="tr-TR">
                <a:solidFill>
                  <a:schemeClr val="tx2"/>
                </a:solidFill>
                <a:latin typeface="Comic Sans MS" panose="030F0702030302020204" pitchFamily="66" charset="0"/>
              </a:rPr>
              <a:t>Karar verme sürecini etkilen faktörler</a:t>
            </a:r>
          </a:p>
          <a:p>
            <a:pPr algn="just"/>
            <a:r>
              <a:rPr lang="tr-TR" altLang="tr-TR">
                <a:solidFill>
                  <a:schemeClr val="tx2"/>
                </a:solidFill>
                <a:latin typeface="Comic Sans MS" panose="030F0702030302020204" pitchFamily="66" charset="0"/>
              </a:rPr>
              <a:t>Yaşam amaçları oluşturma ve değerlendirme</a:t>
            </a:r>
          </a:p>
          <a:p>
            <a:pPr algn="just"/>
            <a:r>
              <a:rPr lang="tr-TR" altLang="tr-TR">
                <a:solidFill>
                  <a:schemeClr val="tx2"/>
                </a:solidFill>
                <a:latin typeface="Comic Sans MS" panose="030F0702030302020204" pitchFamily="66" charset="0"/>
              </a:rPr>
              <a:t>Problem çözme becerileri</a:t>
            </a:r>
          </a:p>
        </p:txBody>
      </p:sp>
      <p:pic>
        <p:nvPicPr>
          <p:cNvPr id="3891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526"/>
            <a:ext cx="3059113"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337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50" name="Picture 2" descr="Arşi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6982"/>
            <a:ext cx="12095017" cy="620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467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4"/>
          <p:cNvSpPr>
            <a:spLocks noGrp="1"/>
          </p:cNvSpPr>
          <p:nvPr>
            <p:ph type="title"/>
          </p:nvPr>
        </p:nvSpPr>
        <p:spPr>
          <a:xfrm>
            <a:off x="2565400" y="620714"/>
            <a:ext cx="7772400" cy="719137"/>
          </a:xfrm>
        </p:spPr>
        <p:txBody>
          <a:bodyPr/>
          <a:lstStyle/>
          <a:p>
            <a:pPr algn="ctr"/>
            <a:r>
              <a:rPr lang="tr-TR" altLang="tr-TR" sz="3600" b="1">
                <a:latin typeface="Comic Sans MS" panose="030F0702030302020204" pitchFamily="66" charset="0"/>
              </a:rPr>
              <a:t>Kişisel Güvenliği Sağlama</a:t>
            </a:r>
          </a:p>
        </p:txBody>
      </p:sp>
      <p:sp>
        <p:nvSpPr>
          <p:cNvPr id="39939" name="İçerik Yer Tutucusu 5"/>
          <p:cNvSpPr>
            <a:spLocks noGrp="1"/>
          </p:cNvSpPr>
          <p:nvPr>
            <p:ph idx="1"/>
          </p:nvPr>
        </p:nvSpPr>
        <p:spPr>
          <a:xfrm>
            <a:off x="1893889" y="1773238"/>
            <a:ext cx="8442325" cy="4114800"/>
          </a:xfrm>
        </p:spPr>
        <p:txBody>
          <a:bodyPr/>
          <a:lstStyle/>
          <a:p>
            <a:pPr algn="just"/>
            <a:r>
              <a:rPr lang="tr-TR" altLang="tr-TR">
                <a:solidFill>
                  <a:schemeClr val="tx2"/>
                </a:solidFill>
                <a:latin typeface="Comic Sans MS" panose="030F0702030302020204" pitchFamily="66" charset="0"/>
              </a:rPr>
              <a:t>Hayatta sağlıklı kalabilmeyi ve yaşamı sağlıklı ve refah içerisinde sürdürebilmeyi sağlayan önemli yaşam becerileridir.</a:t>
            </a:r>
          </a:p>
        </p:txBody>
      </p:sp>
      <p:pic>
        <p:nvPicPr>
          <p:cNvPr id="39940" name="Picture 2" descr="Akay Neris'te Çocuklar için Güvenli ve Huzurlu Bir Atmosf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5775" y="4070350"/>
            <a:ext cx="40322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783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Unvan 4"/>
          <p:cNvSpPr>
            <a:spLocks noGrp="1"/>
          </p:cNvSpPr>
          <p:nvPr>
            <p:ph type="title"/>
          </p:nvPr>
        </p:nvSpPr>
        <p:spPr>
          <a:xfrm>
            <a:off x="2565400" y="620714"/>
            <a:ext cx="7772400" cy="719137"/>
          </a:xfrm>
        </p:spPr>
        <p:txBody>
          <a:bodyPr/>
          <a:lstStyle/>
          <a:p>
            <a:pPr algn="ctr"/>
            <a:r>
              <a:rPr lang="tr-TR" altLang="tr-TR" sz="3600" b="1">
                <a:latin typeface="Comic Sans MS" panose="030F0702030302020204" pitchFamily="66" charset="0"/>
              </a:rPr>
              <a:t>Kişisel Güvenliği Sağlama</a:t>
            </a:r>
          </a:p>
        </p:txBody>
      </p:sp>
      <p:sp>
        <p:nvSpPr>
          <p:cNvPr id="40963" name="İçerik Yer Tutucusu 5"/>
          <p:cNvSpPr>
            <a:spLocks noGrp="1"/>
          </p:cNvSpPr>
          <p:nvPr>
            <p:ph idx="1"/>
          </p:nvPr>
        </p:nvSpPr>
        <p:spPr>
          <a:xfrm>
            <a:off x="1893889" y="1773238"/>
            <a:ext cx="8442325" cy="4114800"/>
          </a:xfrm>
        </p:spPr>
        <p:txBody>
          <a:bodyPr/>
          <a:lstStyle/>
          <a:p>
            <a:pPr algn="just"/>
            <a:r>
              <a:rPr lang="tr-TR" altLang="tr-TR">
                <a:solidFill>
                  <a:schemeClr val="tx2"/>
                </a:solidFill>
                <a:latin typeface="Comic Sans MS" panose="030F0702030302020204" pitchFamily="66" charset="0"/>
              </a:rPr>
              <a:t>Kuralların işlevi</a:t>
            </a:r>
          </a:p>
          <a:p>
            <a:pPr algn="just"/>
            <a:r>
              <a:rPr lang="tr-TR" altLang="tr-TR">
                <a:solidFill>
                  <a:schemeClr val="tx2"/>
                </a:solidFill>
                <a:latin typeface="Comic Sans MS" panose="030F0702030302020204" pitchFamily="66" charset="0"/>
              </a:rPr>
              <a:t>Sözel ve görsel yönergeleri izleme</a:t>
            </a:r>
          </a:p>
          <a:p>
            <a:pPr algn="just"/>
            <a:r>
              <a:rPr lang="tr-TR" altLang="tr-TR">
                <a:solidFill>
                  <a:schemeClr val="tx2"/>
                </a:solidFill>
                <a:latin typeface="Comic Sans MS" panose="030F0702030302020204" pitchFamily="66" charset="0"/>
              </a:rPr>
              <a:t>Yardım isteme</a:t>
            </a:r>
          </a:p>
          <a:p>
            <a:pPr algn="just"/>
            <a:r>
              <a:rPr lang="tr-TR" altLang="tr-TR">
                <a:solidFill>
                  <a:schemeClr val="tx2"/>
                </a:solidFill>
                <a:latin typeface="Comic Sans MS" panose="030F0702030302020204" pitchFamily="66" charset="0"/>
              </a:rPr>
              <a:t>Beslenme, uyku, temizlik, fiziksel egzersizin iyilik hali ile ilişkisi</a:t>
            </a:r>
          </a:p>
          <a:p>
            <a:pPr algn="just"/>
            <a:r>
              <a:rPr lang="tr-TR" altLang="tr-TR">
                <a:solidFill>
                  <a:schemeClr val="tx2"/>
                </a:solidFill>
                <a:latin typeface="Comic Sans MS" panose="030F0702030302020204" pitchFamily="66" charset="0"/>
              </a:rPr>
              <a:t>Bilişim teknolojileri</a:t>
            </a:r>
          </a:p>
          <a:p>
            <a:pPr algn="just"/>
            <a:r>
              <a:rPr lang="tr-TR" altLang="tr-TR">
                <a:solidFill>
                  <a:schemeClr val="tx2"/>
                </a:solidFill>
                <a:latin typeface="Comic Sans MS" panose="030F0702030302020204" pitchFamily="66" charset="0"/>
              </a:rPr>
              <a:t>Bilgi kaynaklarının güvenirliği</a:t>
            </a:r>
          </a:p>
        </p:txBody>
      </p:sp>
    </p:spTree>
    <p:extLst>
      <p:ext uri="{BB962C8B-B14F-4D97-AF65-F5344CB8AC3E}">
        <p14:creationId xmlns:p14="http://schemas.microsoft.com/office/powerpoint/2010/main" val="1640877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accent1"/>
                </a:solidFill>
              </a:rPr>
              <a:t>Sosyal Duygusal Öğrenme Becerilerinde Öğretmenin Rolü</a:t>
            </a:r>
            <a:br>
              <a:rPr lang="tr-TR" b="1" dirty="0"/>
            </a:br>
            <a:endParaRPr lang="tr-TR" dirty="0"/>
          </a:p>
        </p:txBody>
      </p:sp>
      <p:sp>
        <p:nvSpPr>
          <p:cNvPr id="3" name="İçerik Yer Tutucusu 2"/>
          <p:cNvSpPr>
            <a:spLocks noGrp="1"/>
          </p:cNvSpPr>
          <p:nvPr>
            <p:ph idx="1"/>
          </p:nvPr>
        </p:nvSpPr>
        <p:spPr>
          <a:xfrm>
            <a:off x="368135" y="1223158"/>
            <a:ext cx="11542816" cy="4645936"/>
          </a:xfrm>
        </p:spPr>
        <p:txBody>
          <a:bodyPr>
            <a:normAutofit fontScale="85000" lnSpcReduction="20000"/>
          </a:bodyPr>
          <a:lstStyle/>
          <a:p>
            <a:pPr algn="just">
              <a:lnSpc>
                <a:spcPct val="160000"/>
              </a:lnSpc>
            </a:pPr>
            <a:r>
              <a:rPr lang="tr-TR" sz="2400" dirty="0"/>
              <a:t>      Öğrenmenin bilişsel yanı kadar </a:t>
            </a:r>
            <a:r>
              <a:rPr lang="tr-TR" sz="2400" dirty="0" err="1"/>
              <a:t>duyuşsal</a:t>
            </a:r>
            <a:r>
              <a:rPr lang="tr-TR" sz="2400" dirty="0"/>
              <a:t> boyutunun önem kazandığı ve buna paralel olarak öğretmenlerin öğrenme ortamlarındaki duygu odaklı iletişimlerinin dikkat çektiği bilinmektedir</a:t>
            </a:r>
          </a:p>
          <a:p>
            <a:pPr algn="just">
              <a:lnSpc>
                <a:spcPct val="160000"/>
              </a:lnSpc>
            </a:pPr>
            <a:r>
              <a:rPr lang="tr-TR" sz="2400" dirty="0"/>
              <a:t>      Öğretim programı ve öğrenme ortamı sosyal duygusal öğrenmeyi desteklediği takdirde öğretmenlerin doğrudan ve dolaylı şekilde sosyal duygusal becerilerin öğretimine odaklanabilmesi mümkün olacaktır. Öğretmenler ayrıca model olma ve duygu koçluğu yoluyla da çocuklarda sosyal duygusal becerilerin öğrenilmesine destek olabilecektir.</a:t>
            </a:r>
          </a:p>
          <a:p>
            <a:pPr algn="just">
              <a:lnSpc>
                <a:spcPct val="160000"/>
              </a:lnSpc>
            </a:pPr>
            <a:r>
              <a:rPr lang="tr-TR" sz="2400" b="1" dirty="0"/>
              <a:t>   </a:t>
            </a:r>
            <a:r>
              <a:rPr lang="tr-TR" sz="2800" b="1" dirty="0">
                <a:solidFill>
                  <a:srgbClr val="002060"/>
                </a:solidFill>
              </a:rPr>
              <a:t>Öğretmenin doğrudan etkisi</a:t>
            </a:r>
            <a:endParaRPr lang="tr-TR" sz="2800" dirty="0">
              <a:solidFill>
                <a:srgbClr val="002060"/>
              </a:solidFill>
            </a:endParaRPr>
          </a:p>
          <a:p>
            <a:pPr algn="just">
              <a:lnSpc>
                <a:spcPct val="160000"/>
              </a:lnSpc>
            </a:pPr>
            <a:r>
              <a:rPr lang="tr-TR" sz="2400" dirty="0"/>
              <a:t>• Müfredat ve etkinlik odaklı sosyal ve duygusal beceri öğretimi</a:t>
            </a:r>
            <a:br>
              <a:rPr lang="tr-TR" sz="2400" dirty="0"/>
            </a:br>
            <a:r>
              <a:rPr lang="tr-TR" sz="2400" dirty="0"/>
              <a:t>• Sınıf içi etkileşimler</a:t>
            </a:r>
          </a:p>
          <a:p>
            <a:pPr>
              <a:lnSpc>
                <a:spcPct val="160000"/>
              </a:lnSpc>
            </a:pPr>
            <a:endParaRPr lang="tr-TR" dirty="0"/>
          </a:p>
        </p:txBody>
      </p:sp>
    </p:spTree>
    <p:extLst>
      <p:ext uri="{BB962C8B-B14F-4D97-AF65-F5344CB8AC3E}">
        <p14:creationId xmlns:p14="http://schemas.microsoft.com/office/powerpoint/2010/main" val="1469955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6582" y="900545"/>
            <a:ext cx="11194473" cy="5278582"/>
          </a:xfrm>
        </p:spPr>
        <p:txBody>
          <a:bodyPr>
            <a:noAutofit/>
          </a:bodyPr>
          <a:lstStyle/>
          <a:p>
            <a:r>
              <a:rPr lang="tr-TR" sz="2800" b="1" dirty="0"/>
              <a:t>Öğretmenin dolaylı etkisi</a:t>
            </a:r>
            <a:br>
              <a:rPr lang="tr-TR" sz="2800" b="1" dirty="0"/>
            </a:br>
            <a:r>
              <a:rPr lang="tr-TR" sz="2800" dirty="0"/>
              <a:t>• Doğal öğretim</a:t>
            </a:r>
            <a:br>
              <a:rPr lang="tr-TR" sz="2800" dirty="0"/>
            </a:br>
            <a:r>
              <a:rPr lang="tr-TR" sz="2800" dirty="0"/>
              <a:t>• Model olma</a:t>
            </a:r>
            <a:br>
              <a:rPr lang="tr-TR" sz="2800" dirty="0"/>
            </a:br>
            <a:r>
              <a:rPr lang="tr-TR" sz="2800" dirty="0"/>
              <a:t>• Duygu koçluğu</a:t>
            </a:r>
          </a:p>
          <a:p>
            <a:r>
              <a:rPr lang="tr-TR" sz="2800" b="1" dirty="0"/>
              <a:t>Öğrenme Ortamı ve Öğretim Programı</a:t>
            </a:r>
            <a:br>
              <a:rPr lang="tr-TR" sz="2800" b="1" dirty="0"/>
            </a:br>
            <a:r>
              <a:rPr lang="tr-TR" sz="2800" dirty="0"/>
              <a:t>• Sosyal duygusal öğrenme ile ilişkili kazanımlar</a:t>
            </a:r>
            <a:br>
              <a:rPr lang="tr-TR" sz="2800" dirty="0"/>
            </a:br>
            <a:r>
              <a:rPr lang="tr-TR" sz="2800" dirty="0"/>
              <a:t>• Sosyal duygusal öğretim stratejilerinin kullanımı</a:t>
            </a:r>
            <a:br>
              <a:rPr lang="tr-TR" sz="2800" dirty="0"/>
            </a:br>
            <a:r>
              <a:rPr lang="tr-TR" sz="2800" dirty="0"/>
              <a:t>• Öğrenme ortamının etkileşime ve çocuğun özerkliğine izin verecek şekilde düzenlenmesi</a:t>
            </a:r>
            <a:br>
              <a:rPr lang="tr-TR" sz="2800" dirty="0"/>
            </a:br>
            <a:r>
              <a:rPr lang="tr-TR" sz="2800" dirty="0"/>
              <a:t>• Sınıf yönetiminde piramit model yaklaşımı</a:t>
            </a:r>
            <a:br>
              <a:rPr lang="tr-TR" sz="2800" dirty="0"/>
            </a:br>
            <a:r>
              <a:rPr lang="tr-TR" sz="2800" dirty="0"/>
              <a:t>• Sosyal duygusal becerilere model olma</a:t>
            </a:r>
          </a:p>
        </p:txBody>
      </p:sp>
    </p:spTree>
    <p:extLst>
      <p:ext uri="{BB962C8B-B14F-4D97-AF65-F5344CB8AC3E}">
        <p14:creationId xmlns:p14="http://schemas.microsoft.com/office/powerpoint/2010/main" val="3802487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108" y="221672"/>
            <a:ext cx="11901055" cy="5647421"/>
          </a:xfrm>
        </p:spPr>
        <p:txBody>
          <a:bodyPr>
            <a:noAutofit/>
          </a:bodyPr>
          <a:lstStyle/>
          <a:p>
            <a:pPr algn="ctr">
              <a:lnSpc>
                <a:spcPct val="150000"/>
              </a:lnSpc>
            </a:pPr>
            <a:r>
              <a:rPr lang="tr-TR" sz="2800" b="1" dirty="0"/>
              <a:t>    Piramit Modeli</a:t>
            </a:r>
            <a:br>
              <a:rPr lang="tr-TR" sz="2800" b="1" dirty="0"/>
            </a:br>
            <a:r>
              <a:rPr lang="tr-TR" sz="2800" b="1" dirty="0"/>
              <a:t>    </a:t>
            </a:r>
            <a:r>
              <a:rPr lang="tr-TR" sz="2800" dirty="0"/>
              <a:t>Küçük çocukların sosyal-duygusal gelişimlerini desteklemeye yönelik önleyici ve iyileştirici özellikte etkililiği bilimsel araştırmalar tarafından kanıtlanmış birçok strateji, erken müdahale yaklaşımı ve Piramit Modeli gibi çerçeve program bulunmaktadır (</a:t>
            </a:r>
            <a:r>
              <a:rPr lang="tr-TR" sz="2800" dirty="0" err="1"/>
              <a:t>Dunlap</a:t>
            </a:r>
            <a:r>
              <a:rPr lang="tr-TR" sz="2800" dirty="0"/>
              <a:t> vd., 2006; </a:t>
            </a:r>
            <a:r>
              <a:rPr lang="tr-TR" sz="2800" dirty="0" err="1"/>
              <a:t>Harkins</a:t>
            </a:r>
            <a:r>
              <a:rPr lang="tr-TR" sz="2800" dirty="0"/>
              <a:t>, 2013; Ocak ve Arda, 2014). </a:t>
            </a:r>
          </a:p>
          <a:p>
            <a:pPr algn="just">
              <a:lnSpc>
                <a:spcPct val="150000"/>
              </a:lnSpc>
            </a:pPr>
            <a:r>
              <a:rPr lang="tr-TR" sz="2800" dirty="0"/>
              <a:t>    Piramit Modeli, küçük çocukların sosyal ve duygusal gelişimini desteklemeyi ve problem davranışlarını önlemeyi amaçlayan bilimsel dayanaklı bir modeldir.</a:t>
            </a:r>
          </a:p>
        </p:txBody>
      </p:sp>
    </p:spTree>
    <p:extLst>
      <p:ext uri="{BB962C8B-B14F-4D97-AF65-F5344CB8AC3E}">
        <p14:creationId xmlns:p14="http://schemas.microsoft.com/office/powerpoint/2010/main" val="1420113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6D0C7E-D108-FB75-A28D-1393F487CE88}"/>
              </a:ext>
            </a:extLst>
          </p:cNvPr>
          <p:cNvSpPr>
            <a:spLocks noGrp="1"/>
          </p:cNvSpPr>
          <p:nvPr>
            <p:ph idx="1"/>
          </p:nvPr>
        </p:nvSpPr>
        <p:spPr>
          <a:xfrm>
            <a:off x="593766" y="451262"/>
            <a:ext cx="11055928" cy="5417832"/>
          </a:xfrm>
        </p:spPr>
        <p:txBody>
          <a:bodyPr>
            <a:normAutofit/>
          </a:bodyPr>
          <a:lstStyle/>
          <a:p>
            <a:pPr>
              <a:lnSpc>
                <a:spcPct val="150000"/>
              </a:lnSpc>
            </a:pPr>
            <a:r>
              <a:rPr lang="tr-TR" sz="2400" dirty="0"/>
              <a:t>Piramit Modelinde yer alan önleyici stratejiler, problem davranışların ortaya çıkma olasılıklarıyla ilgili üç varsayıma dayanmaktadır. Buna göre;</a:t>
            </a:r>
          </a:p>
          <a:p>
            <a:pPr>
              <a:lnSpc>
                <a:spcPct val="150000"/>
              </a:lnSpc>
            </a:pPr>
            <a:r>
              <a:rPr lang="tr-TR" sz="2400" dirty="0"/>
              <a:t>• Çocukların gelişimsel özelliklerine uygun materyal ve etkinlik belirlenmediğinde,</a:t>
            </a:r>
            <a:br>
              <a:rPr lang="tr-TR" sz="2400" dirty="0"/>
            </a:br>
            <a:r>
              <a:rPr lang="tr-TR" sz="2400" dirty="0"/>
              <a:t>• Çocuklar eğitim ortamı ve etkinliklerde ne yapacaklarını bilmediklerinde ve öğretmenin davranış beklentilerini anlamadıklarında,</a:t>
            </a:r>
            <a:br>
              <a:rPr lang="tr-TR" sz="2400" dirty="0"/>
            </a:br>
            <a:r>
              <a:rPr lang="tr-TR" sz="2400" dirty="0"/>
              <a:t>• Gelişimsel açıdan uygun ve etkili iletişim becerilerine sahip olmadıklarında daha sık davranış problemleri sergiledikleri düşünülmektedir (</a:t>
            </a:r>
            <a:r>
              <a:rPr lang="tr-TR" sz="2400" dirty="0" err="1"/>
              <a:t>Hemmeter</a:t>
            </a:r>
            <a:r>
              <a:rPr lang="tr-TR" sz="2400" dirty="0"/>
              <a:t> vd., 2006).</a:t>
            </a:r>
          </a:p>
          <a:p>
            <a:pPr>
              <a:lnSpc>
                <a:spcPct val="150000"/>
              </a:lnSpc>
            </a:pPr>
            <a:endParaRPr lang="tr-TR" sz="2400" dirty="0"/>
          </a:p>
        </p:txBody>
      </p:sp>
    </p:spTree>
    <p:extLst>
      <p:ext uri="{BB962C8B-B14F-4D97-AF65-F5344CB8AC3E}">
        <p14:creationId xmlns:p14="http://schemas.microsoft.com/office/powerpoint/2010/main" val="78692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960306"/>
          </a:xfrm>
        </p:spPr>
        <p:txBody>
          <a:bodyPr>
            <a:normAutofit fontScale="90000"/>
          </a:bodyPr>
          <a:lstStyle/>
          <a:p>
            <a:r>
              <a:rPr lang="tr-TR" sz="3600" b="1" dirty="0">
                <a:solidFill>
                  <a:schemeClr val="accent1"/>
                </a:solidFill>
              </a:rPr>
              <a:t> Sosyal Duygusal Öğrenme Becerileri </a:t>
            </a:r>
            <a:br>
              <a:rPr lang="tr-TR" sz="3600" b="1" dirty="0">
                <a:solidFill>
                  <a:schemeClr val="accent1"/>
                </a:solidFill>
              </a:rPr>
            </a:br>
            <a:endParaRPr lang="tr-TR" sz="3600" b="1" dirty="0">
              <a:solidFill>
                <a:schemeClr val="accent1"/>
              </a:solidFill>
            </a:endParaRPr>
          </a:p>
        </p:txBody>
      </p:sp>
      <p:sp>
        <p:nvSpPr>
          <p:cNvPr id="3" name="İçerik Yer Tutucusu 2"/>
          <p:cNvSpPr>
            <a:spLocks noGrp="1"/>
          </p:cNvSpPr>
          <p:nvPr>
            <p:ph idx="1"/>
          </p:nvPr>
        </p:nvSpPr>
        <p:spPr>
          <a:xfrm>
            <a:off x="629392" y="1246910"/>
            <a:ext cx="11115304" cy="4622184"/>
          </a:xfrm>
        </p:spPr>
        <p:txBody>
          <a:bodyPr>
            <a:noAutofit/>
          </a:bodyPr>
          <a:lstStyle/>
          <a:p>
            <a:pPr algn="just">
              <a:lnSpc>
                <a:spcPct val="150000"/>
              </a:lnSpc>
            </a:pPr>
            <a:r>
              <a:rPr lang="tr-TR" dirty="0"/>
              <a:t>     Sosyal duygusal öğrenmenin hangi becerilerden oluştuğuna dair çeşitli sınıflamalar vardır. </a:t>
            </a:r>
            <a:r>
              <a:rPr lang="tr-TR" dirty="0" err="1"/>
              <a:t>Cohen</a:t>
            </a:r>
            <a:r>
              <a:rPr lang="tr-TR" dirty="0"/>
              <a:t> (1999), sosyal duygusal becerilerini iki alanda incelemiştir. Bunlar insanın kendi yaşantısını fark etmesine yönelik yeterlilikler ve başkasının yaşantısını fark etmeye yönelik yeterliliklerdir. </a:t>
            </a:r>
            <a:r>
              <a:rPr lang="tr-TR" dirty="0" err="1"/>
              <a:t>Elksnin</a:t>
            </a:r>
            <a:r>
              <a:rPr lang="tr-TR" dirty="0"/>
              <a:t> ve </a:t>
            </a:r>
            <a:r>
              <a:rPr lang="tr-TR" dirty="0" err="1"/>
              <a:t>Elksnin</a:t>
            </a:r>
            <a:r>
              <a:rPr lang="tr-TR" dirty="0"/>
              <a:t> (2006) sosyal duygusal becerileri 6 alanda incelemişlerdir. Bunlar; bireyler arası davranışlar, çevresindekilere ilişkin sosyal beceriler, öğretmenin onayladığı sosyal beceriler, kendine has davranışlar, kendini ifade etme becerileri, iletişim becerileridir. </a:t>
            </a:r>
            <a:r>
              <a:rPr lang="tr-TR" dirty="0" err="1"/>
              <a:t>Dupont</a:t>
            </a:r>
            <a:r>
              <a:rPr lang="tr-TR" dirty="0"/>
              <a:t> da (1998) temel sosyal duygusal yeterlikler üzerinde durmuştur. </a:t>
            </a:r>
            <a:r>
              <a:rPr lang="tr-TR" sz="2400" b="1" dirty="0">
                <a:solidFill>
                  <a:srgbClr val="002060"/>
                </a:solidFill>
              </a:rPr>
              <a:t>Buna göre stresle </a:t>
            </a:r>
            <a:r>
              <a:rPr lang="tr-TR" sz="2400" b="1" dirty="0" err="1">
                <a:solidFill>
                  <a:srgbClr val="002060"/>
                </a:solidFill>
              </a:rPr>
              <a:t>başedebilme</a:t>
            </a:r>
            <a:r>
              <a:rPr lang="tr-TR" sz="2400" b="1" dirty="0">
                <a:solidFill>
                  <a:srgbClr val="002060"/>
                </a:solidFill>
              </a:rPr>
              <a:t>, problem çözme-karar verme, iletişim, özgüven önemli yeterliklerdendir (Kuyulu,2015). </a:t>
            </a:r>
          </a:p>
          <a:p>
            <a:pPr algn="just">
              <a:lnSpc>
                <a:spcPct val="150000"/>
              </a:lnSpc>
            </a:pPr>
            <a:r>
              <a:rPr lang="tr-TR" dirty="0"/>
              <a:t>CASEL sosyal ve duygusal öğrenmeyi içeren bilişsel, duygusal ve davranışsal yetkinliklerin birbiriyle ilişkili beş boyutunu belirlemiştir (</a:t>
            </a:r>
            <a:r>
              <a:rPr lang="tr-TR" dirty="0" err="1"/>
              <a:t>Dusenbury</a:t>
            </a:r>
            <a:r>
              <a:rPr lang="tr-TR" dirty="0"/>
              <a:t>, </a:t>
            </a:r>
            <a:r>
              <a:rPr lang="tr-TR" dirty="0" err="1"/>
              <a:t>Weissberg</a:t>
            </a:r>
            <a:r>
              <a:rPr lang="tr-TR" dirty="0"/>
              <a:t> 2017) </a:t>
            </a:r>
          </a:p>
        </p:txBody>
      </p:sp>
    </p:spTree>
    <p:extLst>
      <p:ext uri="{BB962C8B-B14F-4D97-AF65-F5344CB8AC3E}">
        <p14:creationId xmlns:p14="http://schemas.microsoft.com/office/powerpoint/2010/main" val="293561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9492" y="651164"/>
            <a:ext cx="11360726" cy="5109556"/>
          </a:xfrm>
        </p:spPr>
        <p:txBody>
          <a:bodyPr>
            <a:normAutofit/>
          </a:bodyPr>
          <a:lstStyle/>
          <a:p>
            <a:pPr algn="just"/>
            <a:r>
              <a:rPr lang="tr-TR" sz="2800" b="1" dirty="0">
                <a:solidFill>
                  <a:srgbClr val="0070C0"/>
                </a:solidFill>
              </a:rPr>
              <a:t>Piramit Modeli, üç aşamanın yer aldığı dört farklı düzeyden oluşmaktadır</a:t>
            </a:r>
            <a:r>
              <a:rPr lang="tr-TR" sz="2800" dirty="0"/>
              <a:t>. Piramitte yer alan aşamalar genelden özele doğru “Evrensel Destek, İkincil Önleme ve Üçüncül Müdahale” aşamalarıdır.</a:t>
            </a:r>
          </a:p>
          <a:p>
            <a:pPr algn="just"/>
            <a:r>
              <a:rPr lang="tr-TR" sz="2800" b="1" dirty="0"/>
              <a:t>1- Piramit Modelinin birinci düzeyi etkili iş gücünün oluşturulmasını hedeflemektedir. </a:t>
            </a:r>
            <a:r>
              <a:rPr lang="tr-TR" sz="2800" dirty="0"/>
              <a:t>Etkili iş gücünün oluşturulması; ebeveynler, meslektaşlar ve ilgili kuruluşlar ile iş birliğini gerektirdiği gibi yerel kaynaklara erişimini ve bu kaynakların etkili kullanımını, ayrıca çocuklara yapılan müdahalelerde ve öğrenme süreçlerinin tamamında bilimsel dayanaklı uygulamaların kullanımını gerektirmektedir.</a:t>
            </a:r>
          </a:p>
          <a:p>
            <a:pPr algn="just"/>
            <a:r>
              <a:rPr lang="tr-TR" sz="2800" dirty="0"/>
              <a:t>     Bu aşamada, çocuklar ile çocuklara bakım sağlayan yetişkinler (öğretmen, ebeveyn ve bakıcı gibi) arasında olumlu ilişkilerin geliştirilmesi yoluyla sosyal-duygusal gelişimi destekleyici yüksek kaliteli ortamlar tasarlanmaktadır.</a:t>
            </a:r>
          </a:p>
        </p:txBody>
      </p:sp>
    </p:spTree>
    <p:extLst>
      <p:ext uri="{BB962C8B-B14F-4D97-AF65-F5344CB8AC3E}">
        <p14:creationId xmlns:p14="http://schemas.microsoft.com/office/powerpoint/2010/main" val="1158208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463139"/>
            <a:ext cx="10058400" cy="5405956"/>
          </a:xfrm>
        </p:spPr>
        <p:txBody>
          <a:bodyPr>
            <a:normAutofit/>
          </a:bodyPr>
          <a:lstStyle/>
          <a:p>
            <a:pPr algn="just">
              <a:lnSpc>
                <a:spcPct val="150000"/>
              </a:lnSpc>
            </a:pPr>
            <a:r>
              <a:rPr lang="tr-TR" sz="2800" b="1" dirty="0"/>
              <a:t>2- Modelin ikinci düzeyi olan ikincil önleme aşaması, hedeflenen sosyal-duygusal destekler ve öğretim stratejilerinden oluşmaktadır</a:t>
            </a:r>
            <a:r>
              <a:rPr lang="tr-TR" sz="2800" dirty="0"/>
              <a:t>.</a:t>
            </a:r>
          </a:p>
          <a:p>
            <a:pPr algn="just">
              <a:lnSpc>
                <a:spcPct val="150000"/>
              </a:lnSpc>
            </a:pPr>
            <a:r>
              <a:rPr lang="tr-TR" sz="2800" dirty="0"/>
              <a:t>      İkincil önleme aşaması, açık bir şekilde sosyal becerilerin doğrudan öğretimine gereksinim duyan ve birincil evrensel destek aşamasındaki düzenlemelere ve müdahalelere rağmen, sosyal-duygusal gelişimi yetersiz olan ve problem davranışları devam eden çocukları hedef almaktadır.</a:t>
            </a:r>
          </a:p>
        </p:txBody>
      </p:sp>
    </p:spTree>
    <p:extLst>
      <p:ext uri="{BB962C8B-B14F-4D97-AF65-F5344CB8AC3E}">
        <p14:creationId xmlns:p14="http://schemas.microsoft.com/office/powerpoint/2010/main" val="859473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098" name="Picture 2" descr="2016-2017 milli eğitim istatistikleri yayınland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11831782" cy="60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02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4909" y="356261"/>
            <a:ext cx="11540836" cy="5512834"/>
          </a:xfrm>
        </p:spPr>
        <p:txBody>
          <a:bodyPr>
            <a:noAutofit/>
          </a:bodyPr>
          <a:lstStyle/>
          <a:p>
            <a:pPr algn="just">
              <a:lnSpc>
                <a:spcPct val="150000"/>
              </a:lnSpc>
            </a:pPr>
            <a:r>
              <a:rPr lang="tr-TR" sz="2400" b="1" dirty="0"/>
              <a:t>3- Üçüncül müdahale aşamasında</a:t>
            </a:r>
            <a:r>
              <a:rPr lang="tr-TR" sz="2400" dirty="0"/>
              <a:t> ise ciddi düzeyde davranış problemleri ve sosyal beceri yetersizliği olan çocuklar için olumlu davranış destekli bireyselleştirilmiş yoğun müdahaleler söz konusudur (</a:t>
            </a:r>
            <a:r>
              <a:rPr lang="tr-TR" sz="2400" dirty="0" err="1"/>
              <a:t>Fox</a:t>
            </a:r>
            <a:r>
              <a:rPr lang="tr-TR" sz="2400" dirty="0"/>
              <a:t> vd., 2003; </a:t>
            </a:r>
            <a:r>
              <a:rPr lang="tr-TR" sz="2400" dirty="0" err="1"/>
              <a:t>Hemmeter</a:t>
            </a:r>
            <a:r>
              <a:rPr lang="tr-TR" sz="2400" dirty="0"/>
              <a:t> vd., 2013). Evrensel destek aşaması, bu aşama sadece sosyal-duygusal gelişiminde sınırlılıklar olan ve problem davranış sergileyen çocukları değil, tüm çocukları kapsayacak uygulamaları içermektedir.</a:t>
            </a:r>
          </a:p>
          <a:p>
            <a:pPr algn="just">
              <a:lnSpc>
                <a:spcPct val="150000"/>
              </a:lnSpc>
            </a:pPr>
            <a:r>
              <a:rPr lang="tr-TR" sz="2400" dirty="0"/>
              <a:t>       Sosyal-duygusal gelişimin desteklenmesinde Piramit Modeli, gelişimin desteklenmesi ile buna bağlı becerilerin edinilmesi ve geliştirilmesinde güven temelli ilişkiler oldukça önemlidir. </a:t>
            </a:r>
            <a:r>
              <a:rPr lang="tr-TR" sz="2400" b="1" dirty="0"/>
              <a:t>Güven temelli ilişkiler,</a:t>
            </a:r>
            <a:r>
              <a:rPr lang="tr-TR" sz="2400" dirty="0"/>
              <a:t> çocukların çevrelerindeki kişilerin davranışlarını anlamalarına, nasıl tepki vereceklerini öğrenmelerine ve kendi davranışlarının çevreyi nasıl etkilediğini anlamalarına fırsat vermektedir (</a:t>
            </a:r>
            <a:r>
              <a:rPr lang="tr-TR" sz="2400" dirty="0" err="1"/>
              <a:t>Altun-Könez</a:t>
            </a:r>
            <a:r>
              <a:rPr lang="tr-TR" sz="2400" dirty="0"/>
              <a:t>, 2017; </a:t>
            </a:r>
            <a:r>
              <a:rPr lang="tr-TR" sz="2400" dirty="0" err="1"/>
              <a:t>Fullerton</a:t>
            </a:r>
            <a:r>
              <a:rPr lang="tr-TR" sz="2400" dirty="0"/>
              <a:t> vd., 2009; Lynch ve </a:t>
            </a:r>
            <a:r>
              <a:rPr lang="tr-TR" sz="2400" dirty="0" err="1"/>
              <a:t>Simpson</a:t>
            </a:r>
            <a:r>
              <a:rPr lang="tr-TR" sz="2400" dirty="0"/>
              <a:t>, 2010).</a:t>
            </a:r>
          </a:p>
        </p:txBody>
      </p:sp>
    </p:spTree>
    <p:extLst>
      <p:ext uri="{BB962C8B-B14F-4D97-AF65-F5344CB8AC3E}">
        <p14:creationId xmlns:p14="http://schemas.microsoft.com/office/powerpoint/2010/main" val="22576781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5637" y="237507"/>
            <a:ext cx="11447812" cy="5902036"/>
          </a:xfrm>
        </p:spPr>
        <p:txBody>
          <a:bodyPr>
            <a:noAutofit/>
          </a:bodyPr>
          <a:lstStyle/>
          <a:p>
            <a:pPr algn="just">
              <a:lnSpc>
                <a:spcPct val="150000"/>
              </a:lnSpc>
            </a:pPr>
            <a:r>
              <a:rPr lang="tr-TR" sz="2400" dirty="0"/>
              <a:t>      Öğretmenler sınıflarındaki çocuklarla olumlu ilişkiler kurmak için jest, seçenek sunma (Lynch ve </a:t>
            </a:r>
            <a:r>
              <a:rPr lang="tr-TR" sz="2400" dirty="0" err="1"/>
              <a:t>Simpson</a:t>
            </a:r>
            <a:r>
              <a:rPr lang="tr-TR" sz="2400" dirty="0"/>
              <a:t>, 2010), beklentisinin ne olduğunu açık bir şekilde belirtme (</a:t>
            </a:r>
            <a:r>
              <a:rPr lang="tr-TR" sz="2400" dirty="0" err="1"/>
              <a:t>Algozzine</a:t>
            </a:r>
            <a:r>
              <a:rPr lang="tr-TR" sz="2400" dirty="0"/>
              <a:t> vd., 2010), olumlu davranışları pekiştirme ve teşvik etme gibi çeşitli stratejiler kullanmaktadır (</a:t>
            </a:r>
            <a:r>
              <a:rPr lang="tr-TR" sz="2400" dirty="0" err="1"/>
              <a:t>Meece</a:t>
            </a:r>
            <a:r>
              <a:rPr lang="tr-TR" sz="2400" dirty="0"/>
              <a:t> ve </a:t>
            </a:r>
            <a:r>
              <a:rPr lang="tr-TR" sz="2400" dirty="0" err="1"/>
              <a:t>Soderman</a:t>
            </a:r>
            <a:r>
              <a:rPr lang="tr-TR" sz="2400" dirty="0"/>
              <a:t>, 2010). </a:t>
            </a:r>
          </a:p>
          <a:p>
            <a:pPr algn="just">
              <a:lnSpc>
                <a:spcPct val="150000"/>
              </a:lnSpc>
            </a:pPr>
            <a:r>
              <a:rPr lang="tr-TR" sz="2400" dirty="0"/>
              <a:t>      Bu bağlamda öğretmenlerin sınıflarındaki çocukları gülümseyerek selamlaması, aynı boy hizasında göz teması kurarak konuşması ve güven temelli iletişimi destekleyici dokunuşlarda bulunması, çocuklara önemli ve değerli olduklarını hissettirmek için kullanılabilecek basit stratejilerdendir.</a:t>
            </a:r>
          </a:p>
          <a:p>
            <a:pPr algn="just">
              <a:lnSpc>
                <a:spcPct val="150000"/>
              </a:lnSpc>
            </a:pPr>
            <a:r>
              <a:rPr lang="tr-TR" sz="2400" dirty="0"/>
              <a:t>      Ayrıca öğretmenler, çeşitli sorular sorarak çocukların ilgi alanlarını belirleyebilir ve ilgili alanları ile gelişimsel özelliklerine göre öğrenme merkezleri oluşturabilirler (</a:t>
            </a:r>
            <a:r>
              <a:rPr lang="tr-TR" sz="2400" dirty="0" err="1"/>
              <a:t>Ostrosky</a:t>
            </a:r>
            <a:r>
              <a:rPr lang="tr-TR" sz="2400" dirty="0"/>
              <a:t> ve </a:t>
            </a:r>
            <a:r>
              <a:rPr lang="tr-TR" sz="2400" dirty="0" err="1"/>
              <a:t>Meadan</a:t>
            </a:r>
            <a:r>
              <a:rPr lang="tr-TR" sz="2400" dirty="0"/>
              <a:t>, 2010).</a:t>
            </a:r>
          </a:p>
        </p:txBody>
      </p:sp>
    </p:spTree>
    <p:extLst>
      <p:ext uri="{BB962C8B-B14F-4D97-AF65-F5344CB8AC3E}">
        <p14:creationId xmlns:p14="http://schemas.microsoft.com/office/powerpoint/2010/main" val="1028321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3132" y="356260"/>
            <a:ext cx="11641777" cy="4681561"/>
          </a:xfrm>
        </p:spPr>
        <p:txBody>
          <a:bodyPr>
            <a:noAutofit/>
          </a:bodyPr>
          <a:lstStyle/>
          <a:p>
            <a:pPr algn="just">
              <a:lnSpc>
                <a:spcPct val="150000"/>
              </a:lnSpc>
            </a:pPr>
            <a:r>
              <a:rPr lang="tr-TR" sz="2400" dirty="0"/>
              <a:t>   Çocukların sosyal ve duygusal gelişimlerini desteklemek amacıyla uyarıcı, teşvik edici, katılımlarını arttırıcı, yüksek kaliteli ve destekleyici ortamlar gerekmektedir (</a:t>
            </a:r>
            <a:r>
              <a:rPr lang="tr-TR" sz="2400" dirty="0" err="1"/>
              <a:t>AltunKönez</a:t>
            </a:r>
            <a:r>
              <a:rPr lang="tr-TR" sz="2400" dirty="0"/>
              <a:t>, 2017; </a:t>
            </a:r>
            <a:r>
              <a:rPr lang="tr-TR" sz="2400" dirty="0" err="1"/>
              <a:t>Dominguez</a:t>
            </a:r>
            <a:r>
              <a:rPr lang="tr-TR" sz="2400" dirty="0"/>
              <a:t> vd., 2011; Lynch ve </a:t>
            </a:r>
            <a:r>
              <a:rPr lang="tr-TR" sz="2400" dirty="0" err="1"/>
              <a:t>Simpson</a:t>
            </a:r>
            <a:r>
              <a:rPr lang="tr-TR" sz="2400" dirty="0"/>
              <a:t>, 2010). </a:t>
            </a:r>
          </a:p>
          <a:p>
            <a:pPr algn="just">
              <a:lnSpc>
                <a:spcPct val="150000"/>
              </a:lnSpc>
            </a:pPr>
            <a:r>
              <a:rPr lang="tr-TR" sz="2400" dirty="0"/>
              <a:t>        Bu aşamada, öğretmenler çocukların öğrenme süreçlerini ve etkinliklere katılımını destekleyen çevresel düzenlemeler yaparlar; çocuklarla olumlu iletişime geçer ve etkileşim kurar; çocukların konuşma isteklerine olumlu karşılık verir; çocukların uygun davranışlarını betimleyerek pekiştirir ve davranışla ilgili olumlu geri bildirimlerde bulunur; çocukların akranları ve diğer yetişkinler ile destekleyici etkileşimler kurmalarını teşvik eder (</a:t>
            </a:r>
            <a:r>
              <a:rPr lang="tr-TR" sz="2400" dirty="0" err="1"/>
              <a:t>Fox</a:t>
            </a:r>
            <a:r>
              <a:rPr lang="tr-TR" sz="2400" dirty="0"/>
              <a:t> vd., 2003; </a:t>
            </a:r>
            <a:r>
              <a:rPr lang="tr-TR" sz="2400" dirty="0" err="1"/>
              <a:t>Hemmeter</a:t>
            </a:r>
            <a:r>
              <a:rPr lang="tr-TR" sz="2400" dirty="0"/>
              <a:t> vd., 2008; </a:t>
            </a:r>
            <a:r>
              <a:rPr lang="tr-TR" sz="2400" dirty="0" err="1"/>
              <a:t>Hemmeter</a:t>
            </a:r>
            <a:r>
              <a:rPr lang="tr-TR" sz="2400" dirty="0"/>
              <a:t> ve </a:t>
            </a:r>
            <a:r>
              <a:rPr lang="tr-TR" sz="2400" dirty="0" err="1"/>
              <a:t>Fox</a:t>
            </a:r>
            <a:r>
              <a:rPr lang="tr-TR" sz="2400" dirty="0"/>
              <a:t>, 2009).</a:t>
            </a:r>
          </a:p>
        </p:txBody>
      </p:sp>
    </p:spTree>
    <p:extLst>
      <p:ext uri="{BB962C8B-B14F-4D97-AF65-F5344CB8AC3E}">
        <p14:creationId xmlns:p14="http://schemas.microsoft.com/office/powerpoint/2010/main" val="2617248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558140"/>
            <a:ext cx="10058400" cy="5310954"/>
          </a:xfrm>
        </p:spPr>
        <p:txBody>
          <a:bodyPr>
            <a:normAutofit fontScale="92500"/>
          </a:bodyPr>
          <a:lstStyle/>
          <a:p>
            <a:pPr algn="just">
              <a:lnSpc>
                <a:spcPct val="150000"/>
              </a:lnSpc>
            </a:pPr>
            <a:r>
              <a:rPr lang="tr-TR" sz="2800" dirty="0"/>
              <a:t>      Evrensel destek aşaması güven temelli ilişkiler dışında çocukları öğrenmeye teşvik eden yüksek kaliteli ortamları geliştirmeyi, sınıf kurallarını ve davranış beklentilerini öğretmeyi, etkinlikler ve ortamlar arası geçişleri yapılandırmayı, gün içerisinde gerçekleştirilecek etkinlik türleri (</a:t>
            </a:r>
            <a:r>
              <a:rPr lang="tr-TR" sz="2800" dirty="0" err="1"/>
              <a:t>örn</a:t>
            </a:r>
            <a:r>
              <a:rPr lang="tr-TR" sz="2800" dirty="0"/>
              <a:t>., öğretmen ve çocuk merkezli) arasında denge kurmayı, günlük etkinlik ve rutinleri belirlemeyi ve öğretmeyi destekleyen stratejileri içermektedir (</a:t>
            </a:r>
            <a:r>
              <a:rPr lang="tr-TR" sz="2800" dirty="0" err="1"/>
              <a:t>AltunKönez</a:t>
            </a:r>
            <a:r>
              <a:rPr lang="tr-TR" sz="2800" dirty="0"/>
              <a:t>, 2017; Lynch ve </a:t>
            </a:r>
            <a:r>
              <a:rPr lang="tr-TR" sz="2800" dirty="0" err="1"/>
              <a:t>Simpson</a:t>
            </a:r>
            <a:r>
              <a:rPr lang="tr-TR" sz="2800" dirty="0"/>
              <a:t>, 2010; </a:t>
            </a:r>
            <a:r>
              <a:rPr lang="tr-TR" sz="2800" dirty="0" err="1"/>
              <a:t>Meadan</a:t>
            </a:r>
            <a:r>
              <a:rPr lang="tr-TR" sz="2800" dirty="0"/>
              <a:t> ve </a:t>
            </a:r>
            <a:r>
              <a:rPr lang="tr-TR" sz="2800" dirty="0" err="1"/>
              <a:t>Jegatheesan</a:t>
            </a:r>
            <a:r>
              <a:rPr lang="tr-TR" sz="2800" dirty="0"/>
              <a:t>, 2010; </a:t>
            </a:r>
            <a:r>
              <a:rPr lang="tr-TR" sz="2800" dirty="0" err="1"/>
              <a:t>Snyder</a:t>
            </a:r>
            <a:r>
              <a:rPr lang="tr-TR" sz="2800" dirty="0"/>
              <a:t> vd., 2011).</a:t>
            </a:r>
          </a:p>
        </p:txBody>
      </p:sp>
    </p:spTree>
    <p:extLst>
      <p:ext uri="{BB962C8B-B14F-4D97-AF65-F5344CB8AC3E}">
        <p14:creationId xmlns:p14="http://schemas.microsoft.com/office/powerpoint/2010/main" val="1513459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974162"/>
          </a:xfrm>
        </p:spPr>
        <p:txBody>
          <a:bodyPr>
            <a:normAutofit fontScale="90000"/>
          </a:bodyPr>
          <a:lstStyle/>
          <a:p>
            <a:r>
              <a:rPr lang="tr-TR" sz="3600" b="1" dirty="0">
                <a:solidFill>
                  <a:schemeClr val="accent1"/>
                </a:solidFill>
              </a:rPr>
              <a:t>Sınıf Kuralları ve Katılım</a:t>
            </a:r>
            <a:br>
              <a:rPr lang="tr-TR" sz="3600" b="1" dirty="0">
                <a:solidFill>
                  <a:schemeClr val="accent1"/>
                </a:solidFill>
              </a:rPr>
            </a:br>
            <a:endParaRPr lang="tr-TR" sz="3600" dirty="0">
              <a:solidFill>
                <a:schemeClr val="accent1"/>
              </a:solidFill>
            </a:endParaRPr>
          </a:p>
        </p:txBody>
      </p:sp>
      <p:sp>
        <p:nvSpPr>
          <p:cNvPr id="3" name="İçerik Yer Tutucusu 2"/>
          <p:cNvSpPr>
            <a:spLocks noGrp="1"/>
          </p:cNvSpPr>
          <p:nvPr>
            <p:ph idx="1"/>
          </p:nvPr>
        </p:nvSpPr>
        <p:spPr>
          <a:xfrm>
            <a:off x="374073" y="1260765"/>
            <a:ext cx="11693236" cy="5056908"/>
          </a:xfrm>
        </p:spPr>
        <p:txBody>
          <a:bodyPr>
            <a:normAutofit fontScale="77500" lnSpcReduction="20000"/>
          </a:bodyPr>
          <a:lstStyle/>
          <a:p>
            <a:pPr algn="just">
              <a:lnSpc>
                <a:spcPct val="160000"/>
              </a:lnSpc>
            </a:pPr>
            <a:r>
              <a:rPr lang="tr-TR" sz="2400" dirty="0"/>
              <a:t>      </a:t>
            </a:r>
            <a:r>
              <a:rPr lang="tr-TR" sz="2800" dirty="0"/>
              <a:t>Piramidin ikincil önleme aşaması, Piramit Modelinin evrensel aşamasında sağlanan destekleyici olumlu ilişkilere ve yüksek kaliteli çevresel desteğe rağmen, sosyal-duygusal becerilerin geliştirilmesi bağlamında sorun yaşayan ve problem davranış göstermeye devam eden çocuklara küçük gruplar hâlinde sunulması hedeflenen sosyal-duygusal desteği içermektedir. </a:t>
            </a:r>
          </a:p>
          <a:p>
            <a:pPr algn="just">
              <a:lnSpc>
                <a:spcPct val="160000"/>
              </a:lnSpc>
            </a:pPr>
            <a:r>
              <a:rPr lang="tr-TR" sz="2800" dirty="0"/>
              <a:t>     Bu aşama, sosyal-duygusal gelişiminde gecikme riski olan çocuklara birinci aşamada sağlanan yapısal desteklerin yanında sosyal beceri, öz denetim, duygusal farkındalık geliştirme (duyguları anlama ve uygun tepkiden bulunma), arkadaşlık becerileri ve problem çözme konusunda küçük gruplar hâlinde öğretimin olduğu birçok farklı öğretim stratejisinden oluşmaktadır (</a:t>
            </a:r>
            <a:r>
              <a:rPr lang="tr-TR" sz="2800" dirty="0" err="1"/>
              <a:t>Fox</a:t>
            </a:r>
            <a:r>
              <a:rPr lang="tr-TR" sz="2800" dirty="0"/>
              <a:t> vd., 2011; </a:t>
            </a:r>
            <a:r>
              <a:rPr lang="tr-TR" sz="2800" dirty="0" err="1"/>
              <a:t>Meadan</a:t>
            </a:r>
            <a:r>
              <a:rPr lang="tr-TR" sz="2800" dirty="0"/>
              <a:t> ve </a:t>
            </a:r>
            <a:r>
              <a:rPr lang="tr-TR" sz="2800" dirty="0" err="1"/>
              <a:t>Jegatheesan</a:t>
            </a:r>
            <a:r>
              <a:rPr lang="tr-TR" sz="2800" dirty="0"/>
              <a:t>, 2010; </a:t>
            </a:r>
            <a:r>
              <a:rPr lang="tr-TR" sz="2800" dirty="0" err="1"/>
              <a:t>Ostrosky</a:t>
            </a:r>
            <a:r>
              <a:rPr lang="tr-TR" sz="2800" dirty="0"/>
              <a:t> ve </a:t>
            </a:r>
            <a:r>
              <a:rPr lang="tr-TR" sz="2800" dirty="0" err="1"/>
              <a:t>Meadan</a:t>
            </a:r>
            <a:r>
              <a:rPr lang="tr-TR" sz="2800" dirty="0"/>
              <a:t>, 2010). Duyguları anlama ve ifade etme, sosyal-duygusal gelişim ve yeterlilik için hayati öneme sahiptir.</a:t>
            </a:r>
          </a:p>
          <a:p>
            <a:pPr>
              <a:lnSpc>
                <a:spcPct val="160000"/>
              </a:lnSpc>
            </a:pPr>
            <a:endParaRPr lang="tr-TR" sz="2800" dirty="0"/>
          </a:p>
        </p:txBody>
      </p:sp>
    </p:spTree>
    <p:extLst>
      <p:ext uri="{BB962C8B-B14F-4D97-AF65-F5344CB8AC3E}">
        <p14:creationId xmlns:p14="http://schemas.microsoft.com/office/powerpoint/2010/main" val="3735897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8763" y="463138"/>
            <a:ext cx="11293433" cy="5405956"/>
          </a:xfrm>
        </p:spPr>
        <p:txBody>
          <a:bodyPr/>
          <a:lstStyle/>
          <a:p>
            <a:pPr algn="just">
              <a:lnSpc>
                <a:spcPct val="150000"/>
              </a:lnSpc>
            </a:pPr>
            <a:r>
              <a:rPr lang="tr-TR" sz="2800" dirty="0"/>
              <a:t>     Özetle, Öğrenme Piramidinin üçüncül müdahale aşaması, problem davranışların ortaya çıkmasını azaltmaya yönelik önleyici stratejilerin birlikte kullanımı ile problem davranışların ortadan kaldırılması (iyileştirici) için bireyselleştirilmiş yoğun müdahaleleri gerektirmektedir (</a:t>
            </a:r>
            <a:r>
              <a:rPr lang="tr-TR" sz="2800" dirty="0" err="1"/>
              <a:t>Snyder</a:t>
            </a:r>
            <a:r>
              <a:rPr lang="tr-TR" sz="2800" dirty="0"/>
              <a:t> vd., 2011).</a:t>
            </a:r>
          </a:p>
          <a:p>
            <a:pPr algn="just">
              <a:lnSpc>
                <a:spcPct val="150000"/>
              </a:lnSpc>
            </a:pPr>
            <a:r>
              <a:rPr lang="tr-TR" sz="2800" dirty="0"/>
              <a:t>      Bu bağlamda, çocuk için çocuk ile etkileşim hâlinde olan birden fazla uzmanın katılımı ile olumlu davranış destek planları geliştirilebilir.</a:t>
            </a:r>
          </a:p>
          <a:p>
            <a:pPr>
              <a:lnSpc>
                <a:spcPct val="150000"/>
              </a:lnSpc>
            </a:pPr>
            <a:endParaRPr lang="tr-TR" sz="2800" dirty="0"/>
          </a:p>
          <a:p>
            <a:pPr>
              <a:lnSpc>
                <a:spcPct val="150000"/>
              </a:lnSpc>
            </a:pPr>
            <a:endParaRPr lang="tr-TR" dirty="0"/>
          </a:p>
        </p:txBody>
      </p:sp>
    </p:spTree>
    <p:extLst>
      <p:ext uri="{BB962C8B-B14F-4D97-AF65-F5344CB8AC3E}">
        <p14:creationId xmlns:p14="http://schemas.microsoft.com/office/powerpoint/2010/main" val="9813032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000" b="1" dirty="0">
                <a:solidFill>
                  <a:schemeClr val="accent1"/>
                </a:solidFill>
              </a:rPr>
              <a:t>Okulda Sosyal Duygusal Öğrenmeyi Destekleyen Yaklaşımlar;</a:t>
            </a:r>
            <a:br>
              <a:rPr lang="tr-TR" sz="4000" b="1" dirty="0">
                <a:solidFill>
                  <a:schemeClr val="accent1"/>
                </a:solidFill>
              </a:rPr>
            </a:br>
            <a:endParaRPr lang="tr-TR" sz="4000" dirty="0">
              <a:solidFill>
                <a:schemeClr val="accent1"/>
              </a:solidFill>
            </a:endParaRPr>
          </a:p>
        </p:txBody>
      </p:sp>
      <p:sp>
        <p:nvSpPr>
          <p:cNvPr id="3" name="İçerik Yer Tutucusu 2"/>
          <p:cNvSpPr>
            <a:spLocks noGrp="1"/>
          </p:cNvSpPr>
          <p:nvPr>
            <p:ph idx="1"/>
          </p:nvPr>
        </p:nvSpPr>
        <p:spPr>
          <a:xfrm>
            <a:off x="712519" y="1845734"/>
            <a:ext cx="10759045" cy="4023360"/>
          </a:xfrm>
        </p:spPr>
        <p:txBody>
          <a:bodyPr>
            <a:normAutofit/>
          </a:bodyPr>
          <a:lstStyle/>
          <a:p>
            <a:pPr algn="just"/>
            <a:r>
              <a:rPr lang="tr-TR" sz="2800" dirty="0"/>
              <a:t>     Okulda sosyal duygusal öğrenmeyi destekleyen üç yaklaşım vardır: Bütün Okul Yaklaşımı, Duygu Koçluğu Modeli, Hayata Dair Mükemmel Beceriler Programı.</a:t>
            </a:r>
          </a:p>
          <a:p>
            <a:pPr algn="just"/>
            <a:r>
              <a:rPr lang="tr-TR" sz="2800" dirty="0"/>
              <a:t>• </a:t>
            </a:r>
            <a:r>
              <a:rPr lang="tr-TR" sz="2800" b="1" dirty="0"/>
              <a:t>Bütün Okul Yaklaşımı:</a:t>
            </a:r>
            <a:r>
              <a:rPr lang="tr-TR" sz="2800" dirty="0"/>
              <a:t> Çocukların sosyal duygusal iyi </a:t>
            </a:r>
            <a:r>
              <a:rPr lang="tr-TR" sz="2800" dirty="0" err="1"/>
              <a:t>oluşluğunu</a:t>
            </a:r>
            <a:r>
              <a:rPr lang="tr-TR" sz="2800" dirty="0"/>
              <a:t> sağlama ve sürdürmeye yönelik bütün okul yaklaşımı; okul yöneticilerinin, öğretmenlerin ve diğer personelin, ebeveynlerin, bakıcıların, öğrencilerin ve daha geniş toplumun okul kültürüne abone olması ve olumlu okul iklimini desteklemek için birlikte çalışması anlamına gelir.</a:t>
            </a:r>
          </a:p>
          <a:p>
            <a:pPr algn="just"/>
            <a:endParaRPr lang="tr-TR" sz="2800" dirty="0"/>
          </a:p>
        </p:txBody>
      </p:sp>
    </p:spTree>
    <p:extLst>
      <p:ext uri="{BB962C8B-B14F-4D97-AF65-F5344CB8AC3E}">
        <p14:creationId xmlns:p14="http://schemas.microsoft.com/office/powerpoint/2010/main" val="78006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1"/>
                </a:solidFill>
              </a:rPr>
              <a:t>Sosyal Duygusal Öğrenmenin Beş Temel Becerisi (CASEL, 2015). </a:t>
            </a:r>
          </a:p>
        </p:txBody>
      </p:sp>
      <p:sp>
        <p:nvSpPr>
          <p:cNvPr id="3" name="İçerik Yer Tutucusu 2"/>
          <p:cNvSpPr>
            <a:spLocks noGrp="1"/>
          </p:cNvSpPr>
          <p:nvPr>
            <p:ph idx="1"/>
          </p:nvPr>
        </p:nvSpPr>
        <p:spPr/>
        <p:txBody>
          <a:bodyPr>
            <a:noAutofit/>
          </a:bodyPr>
          <a:lstStyle/>
          <a:p>
            <a:pPr algn="just"/>
            <a:r>
              <a:rPr lang="tr-TR" sz="2400" dirty="0">
                <a:solidFill>
                  <a:schemeClr val="accent1"/>
                </a:solidFill>
              </a:rPr>
              <a:t>Öz farkındalık</a:t>
            </a:r>
            <a:r>
              <a:rPr lang="tr-TR" sz="2400" dirty="0"/>
              <a:t>: Kişinin kendi duygularını, düşüncelerini ve davranışı üzerindeki etkilerini doğru olarak tanımlayabilme becerisidir. </a:t>
            </a:r>
          </a:p>
          <a:p>
            <a:pPr algn="just"/>
            <a:r>
              <a:rPr lang="tr-TR" sz="2400" dirty="0"/>
              <a:t>Öz yönetim: Kişinin duygularını, bilişlerini ve davranışlarını düzenleyebilme becerisidir. </a:t>
            </a:r>
          </a:p>
          <a:p>
            <a:pPr algn="just"/>
            <a:r>
              <a:rPr lang="tr-TR" sz="2400" dirty="0">
                <a:solidFill>
                  <a:schemeClr val="accent1"/>
                </a:solidFill>
              </a:rPr>
              <a:t>Sosyal farkındalık: </a:t>
            </a:r>
            <a:r>
              <a:rPr lang="tr-TR" sz="2400" dirty="0"/>
              <a:t>Davranışın sosyal ilkesini anlamak ve sosyal çevre desteklerini tanımak için farklı bakış açıları kazanma ve insanlarla empati kurma becerisidir. </a:t>
            </a:r>
          </a:p>
          <a:p>
            <a:pPr algn="just"/>
            <a:r>
              <a:rPr lang="tr-TR" sz="2400" dirty="0"/>
              <a:t>ilişki becerileri: Birey ve gruplarla kaliteli ilişkiler kurmak ve devam </a:t>
            </a:r>
            <a:r>
              <a:rPr lang="tr-TR" sz="2400" dirty="0" err="1"/>
              <a:t>etttirme</a:t>
            </a:r>
            <a:r>
              <a:rPr lang="tr-TR" sz="2400" dirty="0"/>
              <a:t> becerisidir. </a:t>
            </a:r>
          </a:p>
          <a:p>
            <a:pPr algn="just"/>
            <a:r>
              <a:rPr lang="tr-TR" sz="2400" dirty="0">
                <a:solidFill>
                  <a:schemeClr val="accent1"/>
                </a:solidFill>
              </a:rPr>
              <a:t>Sorumlu karar verme:</a:t>
            </a:r>
            <a:r>
              <a:rPr lang="tr-TR" sz="2400" dirty="0"/>
              <a:t> Kişisel davranışlarda, sosyal etkileşimlerde ve okul hakkında yapıcı seçimler yapma becerisidir (</a:t>
            </a:r>
            <a:r>
              <a:rPr lang="tr-TR" sz="2400" dirty="0" err="1"/>
              <a:t>Akcaalaan</a:t>
            </a:r>
            <a:r>
              <a:rPr lang="tr-TR" sz="2400" dirty="0"/>
              <a:t> 2016; CASEL, 2005; </a:t>
            </a:r>
            <a:r>
              <a:rPr lang="tr-TR" sz="2400" dirty="0" err="1"/>
              <a:t>Pikul</a:t>
            </a:r>
            <a:r>
              <a:rPr lang="tr-TR" sz="2400" dirty="0"/>
              <a:t>, 2015). </a:t>
            </a:r>
          </a:p>
        </p:txBody>
      </p:sp>
    </p:spTree>
    <p:extLst>
      <p:ext uri="{BB962C8B-B14F-4D97-AF65-F5344CB8AC3E}">
        <p14:creationId xmlns:p14="http://schemas.microsoft.com/office/powerpoint/2010/main" val="34723356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217" y="346364"/>
            <a:ext cx="11388437" cy="5522730"/>
          </a:xfrm>
        </p:spPr>
        <p:txBody>
          <a:bodyPr>
            <a:noAutofit/>
          </a:bodyPr>
          <a:lstStyle/>
          <a:p>
            <a:pPr algn="just"/>
            <a:r>
              <a:rPr lang="tr-TR" sz="2800" b="1" dirty="0"/>
              <a:t>• Duygu Koçluğu:</a:t>
            </a:r>
            <a:r>
              <a:rPr lang="tr-TR" sz="2800" dirty="0"/>
              <a:t> Duyguları dikkate almak ve davranışların arkasındaki motivasyonu, ihtiyacı anlamak için bir çerçeve sunar. Öğretmenin kendi duygularını dikkate alması ve bu sayede çocuğunu anlaması için bir araçtır. Çocukların davranış sorunlarınızı azaltma ve önlemede etkili bir yöntemdir. Çocuklara duyguları, duyguların nedenlerini ve sonuçlarını öğretmede ve empatiyi geliştirmede etkilidir. Çocuklara duruma uygun duygusal tepkileri öğretme ve kendi duygularını ifade etme becerisini kazandırmakta yol gösterecek bir ifade biçimidir. </a:t>
            </a:r>
            <a:r>
              <a:rPr lang="tr-TR" sz="2800" b="1" dirty="0"/>
              <a:t>5 adımdan oluşmaktadır</a:t>
            </a:r>
            <a:endParaRPr lang="tr-TR" sz="2800" dirty="0"/>
          </a:p>
          <a:p>
            <a:pPr algn="just"/>
            <a:r>
              <a:rPr lang="tr-TR" sz="2800" dirty="0"/>
              <a:t>Duygunun farkında olma</a:t>
            </a:r>
          </a:p>
          <a:p>
            <a:pPr algn="just"/>
            <a:r>
              <a:rPr lang="tr-TR" sz="2800" dirty="0"/>
              <a:t>Bir soru ile netleştirmek</a:t>
            </a:r>
          </a:p>
          <a:p>
            <a:pPr algn="just"/>
            <a:r>
              <a:rPr lang="tr-TR" sz="2800" dirty="0"/>
              <a:t>Çocuğun duygusunu doğrulama ve yansıtma</a:t>
            </a:r>
          </a:p>
          <a:p>
            <a:pPr algn="just"/>
            <a:r>
              <a:rPr lang="tr-TR" sz="2800" dirty="0"/>
              <a:t>Çocuğa, duygusunu anlaması ve ifade etmesi için fırsat tanıma</a:t>
            </a:r>
          </a:p>
          <a:p>
            <a:pPr algn="just"/>
            <a:r>
              <a:rPr lang="tr-TR" sz="2800" dirty="0"/>
              <a:t>Problem çözmesini destekleme</a:t>
            </a:r>
          </a:p>
          <a:p>
            <a:pPr algn="just"/>
            <a:endParaRPr lang="tr-TR" sz="2800" dirty="0"/>
          </a:p>
        </p:txBody>
      </p:sp>
    </p:spTree>
    <p:extLst>
      <p:ext uri="{BB962C8B-B14F-4D97-AF65-F5344CB8AC3E}">
        <p14:creationId xmlns:p14="http://schemas.microsoft.com/office/powerpoint/2010/main" val="21781454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6473" y="534390"/>
            <a:ext cx="11055927" cy="5334704"/>
          </a:xfrm>
        </p:spPr>
        <p:txBody>
          <a:bodyPr>
            <a:noAutofit/>
          </a:bodyPr>
          <a:lstStyle/>
          <a:p>
            <a:r>
              <a:rPr lang="tr-TR" sz="2800" b="1" dirty="0"/>
              <a:t>Duygu Koçu Öğretmen Ne Yapabilir?</a:t>
            </a:r>
          </a:p>
          <a:p>
            <a:r>
              <a:rPr lang="tr-TR" sz="2800" dirty="0" err="1"/>
              <a:t>Siegel’in</a:t>
            </a:r>
            <a:r>
              <a:rPr lang="tr-TR" sz="2800" dirty="0"/>
              <a:t> modeli 4 basamaktan oluşmaktadır:</a:t>
            </a:r>
          </a:p>
          <a:p>
            <a:r>
              <a:rPr lang="tr-TR" sz="2800" b="1" dirty="0"/>
              <a:t>Şimdi </a:t>
            </a:r>
            <a:r>
              <a:rPr lang="tr-TR" sz="2800" dirty="0"/>
              <a:t>(</a:t>
            </a:r>
            <a:r>
              <a:rPr lang="tr-TR" sz="2800" dirty="0" err="1"/>
              <a:t>Present</a:t>
            </a:r>
            <a:r>
              <a:rPr lang="tr-TR" sz="2800" dirty="0"/>
              <a:t>): Çocukla orada ve o onda kalmak</a:t>
            </a:r>
          </a:p>
          <a:p>
            <a:r>
              <a:rPr lang="tr-TR" sz="2800" b="1" dirty="0"/>
              <a:t>Tutum </a:t>
            </a:r>
            <a:r>
              <a:rPr lang="tr-TR" sz="2800" dirty="0"/>
              <a:t>(</a:t>
            </a:r>
            <a:r>
              <a:rPr lang="tr-TR" sz="2800" dirty="0" err="1"/>
              <a:t>Attitude</a:t>
            </a:r>
            <a:r>
              <a:rPr lang="tr-TR" sz="2800" dirty="0"/>
              <a:t>): Dikkati karşı tarafın iç deneyimine/tutum ve davranışa odaklayabilmek</a:t>
            </a:r>
          </a:p>
          <a:p>
            <a:r>
              <a:rPr lang="tr-TR" sz="2800" b="1" dirty="0"/>
              <a:t>Yansıtma</a:t>
            </a:r>
            <a:r>
              <a:rPr lang="tr-TR" sz="2800" dirty="0"/>
              <a:t>/</a:t>
            </a:r>
            <a:r>
              <a:rPr lang="tr-TR" sz="2800" dirty="0" err="1"/>
              <a:t>Aynalama</a:t>
            </a:r>
            <a:r>
              <a:rPr lang="tr-TR" sz="2800" dirty="0"/>
              <a:t> (</a:t>
            </a:r>
            <a:r>
              <a:rPr lang="tr-TR" sz="2800" dirty="0" err="1"/>
              <a:t>Resonance</a:t>
            </a:r>
            <a:r>
              <a:rPr lang="tr-TR" sz="2800" dirty="0"/>
              <a:t>): Çocuğu </a:t>
            </a:r>
            <a:r>
              <a:rPr lang="tr-TR" sz="2800" dirty="0" err="1"/>
              <a:t>aynalama</a:t>
            </a:r>
            <a:r>
              <a:rPr lang="tr-TR" sz="2800" dirty="0"/>
              <a:t>-empatinin temeli</a:t>
            </a:r>
          </a:p>
          <a:p>
            <a:r>
              <a:rPr lang="tr-TR" sz="2800" b="1" dirty="0"/>
              <a:t>Güven </a:t>
            </a:r>
            <a:r>
              <a:rPr lang="tr-TR" sz="2800" dirty="0"/>
              <a:t>(</a:t>
            </a:r>
            <a:r>
              <a:rPr lang="tr-TR" sz="2800" dirty="0" err="1"/>
              <a:t>Trust</a:t>
            </a:r>
            <a:r>
              <a:rPr lang="tr-TR" sz="2800" dirty="0"/>
              <a:t>): Çocuğun bize güven duyması</a:t>
            </a:r>
          </a:p>
          <a:p>
            <a:r>
              <a:rPr lang="tr-TR" sz="2800" dirty="0"/>
              <a:t>Bu basamaklar duyguların gelişiminde sınıfta öğretmenlere destek olacaktır</a:t>
            </a:r>
          </a:p>
          <a:p>
            <a:endParaRPr lang="tr-TR" sz="2800" dirty="0"/>
          </a:p>
        </p:txBody>
      </p:sp>
    </p:spTree>
    <p:extLst>
      <p:ext uri="{BB962C8B-B14F-4D97-AF65-F5344CB8AC3E}">
        <p14:creationId xmlns:p14="http://schemas.microsoft.com/office/powerpoint/2010/main" val="8764282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63908" y="2133600"/>
            <a:ext cx="7225259" cy="3777622"/>
          </a:xfrm>
        </p:spPr>
        <p:txBody>
          <a:bodyPr>
            <a:normAutofit/>
          </a:bodyPr>
          <a:lstStyle/>
          <a:p>
            <a:pPr algn="ctr"/>
            <a:r>
              <a:rPr lang="tr-TR" sz="6600" b="1" dirty="0"/>
              <a:t>TEŞEKKÜRLER</a:t>
            </a:r>
          </a:p>
        </p:txBody>
      </p:sp>
    </p:spTree>
    <p:extLst>
      <p:ext uri="{BB962C8B-B14F-4D97-AF65-F5344CB8AC3E}">
        <p14:creationId xmlns:p14="http://schemas.microsoft.com/office/powerpoint/2010/main" val="281212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9387" y="451263"/>
            <a:ext cx="11226141" cy="5417832"/>
          </a:xfrm>
        </p:spPr>
        <p:txBody>
          <a:bodyPr>
            <a:noAutofit/>
          </a:bodyPr>
          <a:lstStyle/>
          <a:p>
            <a:pPr algn="just">
              <a:lnSpc>
                <a:spcPct val="150000"/>
              </a:lnSpc>
            </a:pPr>
            <a:r>
              <a:rPr lang="tr-TR" b="1" dirty="0">
                <a:solidFill>
                  <a:srgbClr val="002060"/>
                </a:solidFill>
              </a:rPr>
              <a:t>Öğrencilerin SDÖ becerilerinin gelişimi ile ilgili olarak şöyle bir örnek verilebilir</a:t>
            </a:r>
            <a:r>
              <a:rPr lang="tr-TR" dirty="0"/>
              <a:t>. Öğrenci matematik dersine başlar ve matematiksel kavramı anlamadığı için hayal kırıklığına uğradığını hisseder. Bu öz farkındalık, sorumlu karar verme sürecine yardımcı olur.</a:t>
            </a:r>
          </a:p>
          <a:p>
            <a:pPr algn="just">
              <a:lnSpc>
                <a:spcPct val="150000"/>
              </a:lnSpc>
            </a:pPr>
            <a:r>
              <a:rPr lang="tr-TR" dirty="0"/>
              <a:t>       Sormak için sıra beklerken, rahatlamak için derin nefesler alır (öz yönetim).Öğretmen veya sınıf arkadaşından yardım alır. (sosyal farkındalık ve ilişki yönetimi). </a:t>
            </a:r>
          </a:p>
          <a:p>
            <a:pPr algn="just">
              <a:lnSpc>
                <a:spcPct val="150000"/>
              </a:lnSpc>
            </a:pPr>
            <a:r>
              <a:rPr lang="tr-TR" dirty="0"/>
              <a:t>     Projeyi akşam evde tamamlamayı planlar (sorumlu karar verme). Bir öğrencinin sosyal ve duygusal becerileri geliştirildiğinde öğrenmeye ve zorlu deneyimlerle yüzleşmeye hazır hale gelir. Bir görevle karşı karşıya kaldıklarında öğrenciler ödevleri tamamlamak için yeteneklerini değerlendirirler (öz farkındalık), sinirli ya da duygusal olmak yerine (öz yönetim) amaçları veya daha sonra öğrenmek için bir plan tasarısı için yardım isterler (sorumlu karar verme, ilişki yönetimi) (</a:t>
            </a:r>
            <a:r>
              <a:rPr lang="tr-TR" dirty="0" err="1"/>
              <a:t>Haney</a:t>
            </a:r>
            <a:r>
              <a:rPr lang="tr-TR" dirty="0"/>
              <a:t>, 2016). </a:t>
            </a:r>
          </a:p>
          <a:p>
            <a:pPr marL="0" indent="0" algn="just">
              <a:lnSpc>
                <a:spcPct val="150000"/>
              </a:lnSpc>
              <a:buNone/>
            </a:pPr>
            <a:endParaRPr lang="tr-TR" dirty="0"/>
          </a:p>
        </p:txBody>
      </p:sp>
    </p:spTree>
    <p:extLst>
      <p:ext uri="{BB962C8B-B14F-4D97-AF65-F5344CB8AC3E}">
        <p14:creationId xmlns:p14="http://schemas.microsoft.com/office/powerpoint/2010/main" val="369624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280940"/>
          </a:xfrm>
        </p:spPr>
        <p:txBody>
          <a:bodyPr>
            <a:normAutofit fontScale="90000"/>
          </a:bodyPr>
          <a:lstStyle/>
          <a:p>
            <a:r>
              <a:rPr lang="tr-TR" b="1" dirty="0">
                <a:solidFill>
                  <a:schemeClr val="accent1"/>
                </a:solidFill>
              </a:rPr>
              <a:t>Öz Farkındalık </a:t>
            </a:r>
            <a:br>
              <a:rPr lang="tr-TR" dirty="0"/>
            </a:br>
            <a:endParaRPr lang="tr-TR" dirty="0"/>
          </a:p>
        </p:txBody>
      </p:sp>
      <p:sp>
        <p:nvSpPr>
          <p:cNvPr id="3" name="İçerik Yer Tutucusu 2"/>
          <p:cNvSpPr>
            <a:spLocks noGrp="1"/>
          </p:cNvSpPr>
          <p:nvPr>
            <p:ph idx="1"/>
          </p:nvPr>
        </p:nvSpPr>
        <p:spPr>
          <a:xfrm>
            <a:off x="225631" y="1116281"/>
            <a:ext cx="11523023" cy="5142015"/>
          </a:xfrm>
        </p:spPr>
        <p:txBody>
          <a:bodyPr>
            <a:normAutofit fontScale="77500" lnSpcReduction="20000"/>
          </a:bodyPr>
          <a:lstStyle/>
          <a:p>
            <a:pPr algn="just">
              <a:lnSpc>
                <a:spcPct val="160000"/>
              </a:lnSpc>
            </a:pPr>
            <a:r>
              <a:rPr lang="tr-TR" sz="2400" dirty="0"/>
              <a:t>     Bir kişinin his ve düşüncelerinin davranışları üzerindeki etkilerini doğru bir şekilde tanımasıdır. Örneğin, kişinin güçlü yanlarını ve sınırlarını doğru bir şekilde değerlendirmek, bir büyüme zihniyetine sahip olmak, iyi özümsemiş öz yeterlik duygusu ve iyimserlik yeteneğidir (</a:t>
            </a:r>
            <a:r>
              <a:rPr lang="tr-TR" sz="2400" dirty="0" err="1"/>
              <a:t>Dusenbury</a:t>
            </a:r>
            <a:r>
              <a:rPr lang="tr-TR" sz="2400" dirty="0"/>
              <a:t> ve </a:t>
            </a:r>
            <a:r>
              <a:rPr lang="tr-TR" sz="2400" dirty="0" err="1"/>
              <a:t>Weissberg</a:t>
            </a:r>
            <a:r>
              <a:rPr lang="tr-TR" sz="2400" dirty="0"/>
              <a:t> 2017). </a:t>
            </a:r>
          </a:p>
          <a:p>
            <a:pPr algn="just">
              <a:lnSpc>
                <a:spcPct val="160000"/>
              </a:lnSpc>
            </a:pPr>
            <a:r>
              <a:rPr lang="tr-TR" sz="2400" dirty="0"/>
              <a:t>    Örneğin; öz farkındalık becerisine sahip bir birey duygu ve düşüncelerinin farkındadır, güçlü yönlerini tanır ve böylelikle özgüven ve öz yeterlik algısı gelişmiştir. Bu bağlamda bireyin kendine güveni, olumlu olması ve zihin sağlığı açısından öz farkındalık becerisine sahip olmasının sosyal-duygusal becerilerin gelişimi açısından önemlidir (Aygün, 2017). </a:t>
            </a:r>
          </a:p>
          <a:p>
            <a:pPr algn="just">
              <a:lnSpc>
                <a:spcPct val="160000"/>
              </a:lnSpc>
            </a:pPr>
            <a:r>
              <a:rPr lang="tr-TR" sz="2400" dirty="0"/>
              <a:t>    Bu beceri bireyin duygularını tanıyabilme ve bu duyguları ve düşünceleri ile davranışları arasında ilişki kurma becerisine karşılık gelir. Öz farkındalığı gelişmiş öğrenciler güçlü ve zayıf yönlerini tam anlamıyla tanımlayabilmektedir. Ayrıca öz farkındalık öz güveni geliştirme becerisidir (</a:t>
            </a:r>
            <a:r>
              <a:rPr lang="tr-TR" sz="2400" dirty="0" err="1"/>
              <a:t>Akcaalan</a:t>
            </a:r>
            <a:r>
              <a:rPr lang="tr-TR" sz="2400" dirty="0"/>
              <a:t>, 2016; CASEL, 2012; </a:t>
            </a:r>
            <a:r>
              <a:rPr lang="tr-TR" sz="2400" dirty="0" err="1"/>
              <a:t>Pikul</a:t>
            </a:r>
            <a:r>
              <a:rPr lang="tr-TR" sz="2400" dirty="0"/>
              <a:t>, 2015). </a:t>
            </a:r>
          </a:p>
          <a:p>
            <a:pPr>
              <a:lnSpc>
                <a:spcPct val="160000"/>
              </a:lnSpc>
            </a:pPr>
            <a:endParaRPr lang="tr-TR" dirty="0"/>
          </a:p>
        </p:txBody>
      </p:sp>
    </p:spTree>
    <p:extLst>
      <p:ext uri="{BB962C8B-B14F-4D97-AF65-F5344CB8AC3E}">
        <p14:creationId xmlns:p14="http://schemas.microsoft.com/office/powerpoint/2010/main" val="4261200709"/>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Retrospect</Template>
  <TotalTime>1458</TotalTime>
  <Words>4477</Words>
  <Application>Microsoft Office PowerPoint</Application>
  <PresentationFormat>Geniş ekran</PresentationFormat>
  <Paragraphs>307</Paragraphs>
  <Slides>72</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72</vt:i4>
      </vt:variant>
    </vt:vector>
  </HeadingPairs>
  <TitlesOfParts>
    <vt:vector size="79" baseType="lpstr">
      <vt:lpstr>Calibri</vt:lpstr>
      <vt:lpstr>Calibri Light</vt:lpstr>
      <vt:lpstr>Comic Sans MS</vt:lpstr>
      <vt:lpstr>Times New Roman</vt:lpstr>
      <vt:lpstr>Wingdings</vt:lpstr>
      <vt:lpstr>Geçmişe bakış</vt:lpstr>
      <vt:lpstr>Nature</vt:lpstr>
      <vt:lpstr>PowerPoint Sunusu</vt:lpstr>
      <vt:lpstr>SOSYAL DUYGUSAL ÖĞRENME</vt:lpstr>
      <vt:lpstr>PowerPoint Sunusu</vt:lpstr>
      <vt:lpstr>Sosyal Duygusal Öğrenme</vt:lpstr>
      <vt:lpstr>PowerPoint Sunusu</vt:lpstr>
      <vt:lpstr> Sosyal Duygusal Öğrenme Becerileri  </vt:lpstr>
      <vt:lpstr>Sosyal Duygusal Öğrenmenin Beş Temel Becerisi (CASEL, 2015). </vt:lpstr>
      <vt:lpstr>PowerPoint Sunusu</vt:lpstr>
      <vt:lpstr>Öz Farkındalık  </vt:lpstr>
      <vt:lpstr>PowerPoint Sunusu</vt:lpstr>
      <vt:lpstr>Öz Yönetim  </vt:lpstr>
      <vt:lpstr>PowerPoint Sunusu</vt:lpstr>
      <vt:lpstr>PowerPoint Sunusu</vt:lpstr>
      <vt:lpstr>PowerPoint Sunusu</vt:lpstr>
      <vt:lpstr>Sosyal Farkındalık  </vt:lpstr>
      <vt:lpstr>Sosyal duyarlılık, aşağıdaki gibi tanımlanan üç bileşenli yeteneklerden oluşur  </vt:lpstr>
      <vt:lpstr>PowerPoint Sunusu</vt:lpstr>
      <vt:lpstr>PowerPoint Sunusu</vt:lpstr>
      <vt:lpstr>İlişki Becerileri  </vt:lpstr>
      <vt:lpstr>PowerPoint Sunusu</vt:lpstr>
      <vt:lpstr>Sorumlu Karar Verme  </vt:lpstr>
      <vt:lpstr>PowerPoint Sunusu</vt:lpstr>
      <vt:lpstr>PowerPoint Sunusu</vt:lpstr>
      <vt:lpstr>Sosyal duygusal öğrenmenin faydaları şu şekilde sıralanabilir:  </vt:lpstr>
      <vt:lpstr>Sosyal duygusal öğrenmenin kapsadığı içerik şu şekildedir:  </vt:lpstr>
      <vt:lpstr>PowerPoint Sunusu</vt:lpstr>
      <vt:lpstr>PowerPoint Sunusu</vt:lpstr>
      <vt:lpstr>PowerPoint Sunusu</vt:lpstr>
      <vt:lpstr>PowerPoint Sunusu</vt:lpstr>
      <vt:lpstr>Araştırmalar  Ne Söylüyor?</vt:lpstr>
      <vt:lpstr>UNICEF/ 2020</vt:lpstr>
      <vt:lpstr>TÜİK/ 2020</vt:lpstr>
      <vt:lpstr>UNICEF/ 2021</vt:lpstr>
      <vt:lpstr>PowerPoint Sunusu</vt:lpstr>
      <vt:lpstr>İhtiyacımız Ne?</vt:lpstr>
      <vt:lpstr>PowerPoint Sunusu</vt:lpstr>
      <vt:lpstr>Sosyal Duygusal Gelişim…</vt:lpstr>
      <vt:lpstr>PowerPoint Sunusu</vt:lpstr>
      <vt:lpstr>PowerPoint Sunusu</vt:lpstr>
      <vt:lpstr>PowerPoint Sunusu</vt:lpstr>
      <vt:lpstr>Genel Amaçlar</vt:lpstr>
      <vt:lpstr>SDG destekleyen özellikler</vt:lpstr>
      <vt:lpstr>PowerPoint Sunusu</vt:lpstr>
      <vt:lpstr>PowerPoint Sunusu</vt:lpstr>
      <vt:lpstr>Benlik Farkındalığı</vt:lpstr>
      <vt:lpstr>Benlik Farkındalığı</vt:lpstr>
      <vt:lpstr>Duyguları Anlama ve Yönetme</vt:lpstr>
      <vt:lpstr>Duyguları Anlama ve Yönetme</vt:lpstr>
      <vt:lpstr>Kişilerarası Beceriler</vt:lpstr>
      <vt:lpstr>Kişilerarası Beceriler</vt:lpstr>
      <vt:lpstr>Karar Verme</vt:lpstr>
      <vt:lpstr>Karar Verme</vt:lpstr>
      <vt:lpstr>PowerPoint Sunusu</vt:lpstr>
      <vt:lpstr>Kişisel Güvenliği Sağlama</vt:lpstr>
      <vt:lpstr>Kişisel Güvenliği Sağlama</vt:lpstr>
      <vt:lpstr>Sosyal Duygusal Öğrenme Becerilerinde Öğretmenin Rolü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Sınıf Kuralları ve Katılım </vt:lpstr>
      <vt:lpstr>PowerPoint Sunusu</vt:lpstr>
      <vt:lpstr>Okulda Sosyal Duygusal Öğrenmeyi Destekleyen Yaklaşımlar; </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Şiddet Nedir ? Sahip olunan güç veya kudretin, yaralanma ve kayıpla sonlanan veya sonlanma olasılığı yüksek bir biçimde bir başka insana, kendine, bir gruba veya bir topluma karşı tehdit yoluyla ya da bizzat uygulanmasıdır. (WHO,1996)</dc:title>
  <dc:creator>ronaldinho424</dc:creator>
  <cp:lastModifiedBy>User</cp:lastModifiedBy>
  <cp:revision>375</cp:revision>
  <dcterms:created xsi:type="dcterms:W3CDTF">2020-01-06T06:53:45Z</dcterms:created>
  <dcterms:modified xsi:type="dcterms:W3CDTF">2022-10-27T07:36:09Z</dcterms:modified>
</cp:coreProperties>
</file>