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6"/>
  </p:notesMasterIdLst>
  <p:sldIdLst>
    <p:sldId id="318" r:id="rId2"/>
    <p:sldId id="319" r:id="rId3"/>
    <p:sldId id="256" r:id="rId4"/>
    <p:sldId id="257" r:id="rId5"/>
    <p:sldId id="258" r:id="rId6"/>
    <p:sldId id="259" r:id="rId7"/>
    <p:sldId id="260" r:id="rId8"/>
    <p:sldId id="261"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98" autoAdjust="0"/>
  </p:normalViewPr>
  <p:slideViewPr>
    <p:cSldViewPr>
      <p:cViewPr varScale="1">
        <p:scale>
          <a:sx n="81" d="100"/>
          <a:sy n="81" d="100"/>
        </p:scale>
        <p:origin x="16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6065E-BB3C-4E30-80A5-2DB78C0F743D}" type="datetimeFigureOut">
              <a:rPr lang="tr-TR" smtClean="0"/>
              <a:pPr/>
              <a:t>13.09.2022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BE419-F56E-4800-97FD-17F2DF1D92F2}" type="slidenum">
              <a:rPr lang="tr-TR" smtClean="0"/>
              <a:pPr/>
              <a:t>‹#›</a:t>
            </a:fld>
            <a:endParaRPr lang="tr-TR"/>
          </a:p>
        </p:txBody>
      </p:sp>
    </p:spTree>
    <p:extLst>
      <p:ext uri="{BB962C8B-B14F-4D97-AF65-F5344CB8AC3E}">
        <p14:creationId xmlns:p14="http://schemas.microsoft.com/office/powerpoint/2010/main" val="1732147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9EBE419-F56E-4800-97FD-17F2DF1D92F2}" type="slidenum">
              <a:rPr lang="tr-TR" smtClean="0"/>
              <a:pPr/>
              <a:t>25</a:t>
            </a:fld>
            <a:endParaRPr lang="tr-TR"/>
          </a:p>
        </p:txBody>
      </p:sp>
    </p:spTree>
    <p:extLst>
      <p:ext uri="{BB962C8B-B14F-4D97-AF65-F5344CB8AC3E}">
        <p14:creationId xmlns:p14="http://schemas.microsoft.com/office/powerpoint/2010/main" val="65772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9EBE419-F56E-4800-97FD-17F2DF1D92F2}" type="slidenum">
              <a:rPr lang="tr-TR" smtClean="0"/>
              <a:pPr/>
              <a:t>39</a:t>
            </a:fld>
            <a:endParaRPr lang="tr-TR"/>
          </a:p>
        </p:txBody>
      </p:sp>
    </p:spTree>
    <p:extLst>
      <p:ext uri="{BB962C8B-B14F-4D97-AF65-F5344CB8AC3E}">
        <p14:creationId xmlns:p14="http://schemas.microsoft.com/office/powerpoint/2010/main" val="428135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19" name="18 Veri Yer Tutucusu"/>
          <p:cNvSpPr>
            <a:spLocks noGrp="1"/>
          </p:cNvSpPr>
          <p:nvPr>
            <p:ph type="dt" sz="half" idx="10"/>
          </p:nvPr>
        </p:nvSpPr>
        <p:spPr/>
        <p:txBody>
          <a:bodyPr/>
          <a:lstStyle/>
          <a:p>
            <a:fld id="{D9F75050-0E15-4C5B-92B0-66D068882F1F}" type="datetimeFigureOut">
              <a:rPr lang="tr-TR" smtClean="0"/>
              <a:pPr/>
              <a:t>13.09.2022</a:t>
            </a:fld>
            <a:endParaRPr lang="tr-TR"/>
          </a:p>
        </p:txBody>
      </p:sp>
      <p:sp>
        <p:nvSpPr>
          <p:cNvPr id="8" name="7 Altbilgi Yer Tutucusu"/>
          <p:cNvSpPr>
            <a:spLocks noGrp="1"/>
          </p:cNvSpPr>
          <p:nvPr>
            <p:ph type="ftr" sz="quarter" idx="11"/>
          </p:nvPr>
        </p:nvSpPr>
        <p:spPr/>
        <p:txBody>
          <a:bodyPr/>
          <a:lstStyle/>
          <a:p>
            <a:endParaRPr lang="tr-TR"/>
          </a:p>
        </p:txBody>
      </p:sp>
      <p:sp>
        <p:nvSpPr>
          <p:cNvPr id="11" name="1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p>
            <a:r>
              <a:rPr kumimoji="0" lang="tr-TR"/>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13.09.2022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13.09.2022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13.09.2022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D9F75050-0E15-4C5B-92B0-66D068882F1F}" type="datetimeFigureOut">
              <a:rPr lang="tr-TR" smtClean="0"/>
              <a:pPr/>
              <a:t>13.09.2022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13.09.2022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a:t>Resim eklemek için simgeyi tıklatın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p>
            <a:r>
              <a:rPr kumimoji="0" lang="tr-TR"/>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9F75050-0E15-4C5B-92B0-66D068882F1F}" type="datetimeFigureOut">
              <a:rPr lang="tr-TR" smtClean="0"/>
              <a:pPr/>
              <a:t>13.09.2022</a:t>
            </a:fld>
            <a:endParaRPr lang="tr-TR"/>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026" name="Picture 2"/>
          <p:cNvPicPr>
            <a:picLocks noGrp="1" noChangeAspect="1" noChangeArrowheads="1"/>
          </p:cNvPicPr>
          <p:nvPr>
            <p:ph idx="1"/>
          </p:nvPr>
        </p:nvPicPr>
        <p:blipFill>
          <a:blip r:embed="rId2"/>
          <a:srcRect/>
          <a:stretch>
            <a:fillRect/>
          </a:stretch>
        </p:blipFill>
        <p:spPr bwMode="auto">
          <a:xfrm>
            <a:off x="503238" y="1004342"/>
            <a:ext cx="8183562" cy="3239591"/>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1"/>
            <a:ext cx="8229600" cy="3429023"/>
          </a:xfrm>
        </p:spPr>
        <p:txBody>
          <a:bodyPr>
            <a:normAutofit fontScale="92500" lnSpcReduction="10000"/>
          </a:bodyPr>
          <a:lstStyle/>
          <a:p>
            <a:endParaRPr lang="tr-TR" dirty="0"/>
          </a:p>
          <a:p>
            <a:endParaRPr lang="tr-TR" dirty="0"/>
          </a:p>
          <a:p>
            <a:pPr>
              <a:lnSpc>
                <a:spcPct val="150000"/>
              </a:lnSpc>
            </a:pPr>
            <a:r>
              <a:rPr lang="tr-TR" sz="2400" dirty="0"/>
              <a:t>Bu yüzyılda zihinsel yetersizliği olanlarla ağır derecede zihin bozukluğu olanlar ilk kez yasal olarak birbirinden ayırt edilmiştir. </a:t>
            </a:r>
          </a:p>
          <a:p>
            <a:pPr>
              <a:lnSpc>
                <a:spcPct val="150000"/>
              </a:lnSpc>
            </a:pPr>
            <a:r>
              <a:rPr lang="tr-TR" sz="2400" dirty="0"/>
              <a:t> Ardından 1937’de </a:t>
            </a:r>
            <a:r>
              <a:rPr lang="tr-TR" sz="2400" dirty="0" err="1"/>
              <a:t>Tredgold’un</a:t>
            </a:r>
            <a:r>
              <a:rPr lang="tr-TR" sz="2400" dirty="0"/>
              <a:t>,1941’de </a:t>
            </a:r>
            <a:r>
              <a:rPr lang="tr-TR" sz="2400" dirty="0" err="1"/>
              <a:t>Doll’un</a:t>
            </a:r>
            <a:r>
              <a:rPr lang="tr-TR" sz="2400" dirty="0"/>
              <a:t> yaptığı tanımlar önemli kilometre taşlarını oluşturmaktadır. </a:t>
            </a:r>
          </a:p>
          <a:p>
            <a:pPr>
              <a:buNone/>
            </a:pPr>
            <a:endParaRPr lang="tr-TR" dirty="0"/>
          </a:p>
        </p:txBody>
      </p:sp>
      <p:pic>
        <p:nvPicPr>
          <p:cNvPr id="6146" name="Picture 2"/>
          <p:cNvPicPr>
            <a:picLocks noChangeAspect="1" noChangeArrowheads="1"/>
          </p:cNvPicPr>
          <p:nvPr/>
        </p:nvPicPr>
        <p:blipFill>
          <a:blip r:embed="rId2"/>
          <a:srcRect/>
          <a:stretch>
            <a:fillRect/>
          </a:stretch>
        </p:blipFill>
        <p:spPr bwMode="auto">
          <a:xfrm>
            <a:off x="6572264" y="4357694"/>
            <a:ext cx="2000264" cy="171451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214290"/>
            <a:ext cx="8183880" cy="4504014"/>
          </a:xfrm>
        </p:spPr>
        <p:txBody>
          <a:bodyPr/>
          <a:lstStyle/>
          <a:p>
            <a:endParaRPr lang="tr-TR" dirty="0"/>
          </a:p>
          <a:p>
            <a:pPr>
              <a:lnSpc>
                <a:spcPct val="150000"/>
              </a:lnSpc>
              <a:buNone/>
            </a:pPr>
            <a:r>
              <a:rPr lang="tr-TR" sz="2400" b="1" dirty="0"/>
              <a:t>     Yapılan tüm bu tanımlamalarda zeka,biliş ve öğrenmede yetersizlik gibi ortak kavramlar göze çarpmıştır. </a:t>
            </a:r>
          </a:p>
          <a:p>
            <a:pPr>
              <a:buNone/>
            </a:pPr>
            <a:endParaRPr lang="tr-TR" dirty="0"/>
          </a:p>
        </p:txBody>
      </p:sp>
      <p:pic>
        <p:nvPicPr>
          <p:cNvPr id="5122" name="Picture 2"/>
          <p:cNvPicPr>
            <a:picLocks noChangeAspect="1" noChangeArrowheads="1"/>
          </p:cNvPicPr>
          <p:nvPr/>
        </p:nvPicPr>
        <p:blipFill>
          <a:blip r:embed="rId2"/>
          <a:srcRect/>
          <a:stretch>
            <a:fillRect/>
          </a:stretch>
        </p:blipFill>
        <p:spPr bwMode="auto">
          <a:xfrm>
            <a:off x="1843088" y="2857496"/>
            <a:ext cx="5457825" cy="300039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br>
              <a:rPr lang="tr-TR" dirty="0"/>
            </a:br>
            <a:r>
              <a:rPr lang="tr-TR" dirty="0"/>
              <a:t>MOTOR GELİŞİM </a:t>
            </a:r>
            <a:r>
              <a:rPr lang="tr-TR" b="1" i="1" dirty="0"/>
              <a:t>ÖZELLİKLERİ </a:t>
            </a:r>
            <a:endParaRPr lang="tr-TR" dirty="0"/>
          </a:p>
        </p:txBody>
      </p:sp>
      <p:sp>
        <p:nvSpPr>
          <p:cNvPr id="3" name="2 İçerik Yer Tutucusu"/>
          <p:cNvSpPr>
            <a:spLocks noGrp="1"/>
          </p:cNvSpPr>
          <p:nvPr>
            <p:ph idx="1"/>
          </p:nvPr>
        </p:nvSpPr>
        <p:spPr>
          <a:xfrm>
            <a:off x="502920" y="530352"/>
            <a:ext cx="5140650" cy="4684598"/>
          </a:xfrm>
        </p:spPr>
        <p:txBody>
          <a:bodyPr>
            <a:normAutofit/>
          </a:bodyPr>
          <a:lstStyle/>
          <a:p>
            <a:endParaRPr lang="tr-TR" dirty="0"/>
          </a:p>
          <a:p>
            <a:pPr>
              <a:lnSpc>
                <a:spcPct val="150000"/>
              </a:lnSpc>
              <a:buNone/>
            </a:pPr>
            <a:r>
              <a:rPr lang="tr-TR" dirty="0"/>
              <a:t>     </a:t>
            </a:r>
            <a:r>
              <a:rPr lang="tr-TR" sz="2400" dirty="0"/>
              <a:t>Normal gelişim gösteren çocuklarda, yaşamın ilk iki yılında çocuğun kazandığı hareketler ileride kazanılacak hareket becerilerinin temelini meydana getirmektedir. </a:t>
            </a:r>
          </a:p>
          <a:p>
            <a:pPr>
              <a:lnSpc>
                <a:spcPct val="150000"/>
              </a:lnSpc>
              <a:buNone/>
            </a:pPr>
            <a:endParaRPr lang="tr-TR" sz="2400" dirty="0"/>
          </a:p>
        </p:txBody>
      </p:sp>
      <p:pic>
        <p:nvPicPr>
          <p:cNvPr id="7170" name="Picture 2"/>
          <p:cNvPicPr>
            <a:picLocks noChangeAspect="1" noChangeArrowheads="1"/>
          </p:cNvPicPr>
          <p:nvPr/>
        </p:nvPicPr>
        <p:blipFill>
          <a:blip r:embed="rId2"/>
          <a:srcRect/>
          <a:stretch>
            <a:fillRect/>
          </a:stretch>
        </p:blipFill>
        <p:spPr bwMode="auto">
          <a:xfrm>
            <a:off x="5500694" y="1142984"/>
            <a:ext cx="2857500" cy="35242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3143248"/>
            <a:ext cx="8183880" cy="2643206"/>
          </a:xfrm>
        </p:spPr>
        <p:txBody>
          <a:bodyPr>
            <a:normAutofit fontScale="85000" lnSpcReduction="10000"/>
          </a:bodyPr>
          <a:lstStyle/>
          <a:p>
            <a:pPr>
              <a:buNone/>
            </a:pPr>
            <a:endParaRPr lang="tr-TR" dirty="0"/>
          </a:p>
          <a:p>
            <a:pPr>
              <a:lnSpc>
                <a:spcPct val="150000"/>
              </a:lnSpc>
              <a:buNone/>
            </a:pPr>
            <a:r>
              <a:rPr lang="tr-TR" dirty="0"/>
              <a:t>     </a:t>
            </a:r>
            <a:r>
              <a:rPr lang="tr-TR" sz="2400" dirty="0"/>
              <a:t>Normal gelişim içindeki çocuklar doğumdan iki yaşına kadar başını dik tutma, nesnelere uzanma,yakalama, dönme, oturma, emekleme, sıralama ve yürümeyi içeren gelişimsel sırayı izlemektedir. </a:t>
            </a:r>
          </a:p>
          <a:p>
            <a:pPr>
              <a:buNone/>
            </a:pPr>
            <a:endParaRPr lang="tr-TR" dirty="0"/>
          </a:p>
        </p:txBody>
      </p:sp>
      <p:pic>
        <p:nvPicPr>
          <p:cNvPr id="8194" name="Picture 2"/>
          <p:cNvPicPr>
            <a:picLocks noChangeAspect="1" noChangeArrowheads="1"/>
          </p:cNvPicPr>
          <p:nvPr/>
        </p:nvPicPr>
        <p:blipFill>
          <a:blip r:embed="rId2"/>
          <a:srcRect/>
          <a:stretch>
            <a:fillRect/>
          </a:stretch>
        </p:blipFill>
        <p:spPr bwMode="auto">
          <a:xfrm>
            <a:off x="3357554" y="571480"/>
            <a:ext cx="3857652" cy="2428892"/>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1214414" y="1428736"/>
            <a:ext cx="3309945" cy="192882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0"/>
            <a:ext cx="8183880" cy="3857628"/>
          </a:xfrm>
        </p:spPr>
        <p:txBody>
          <a:bodyPr>
            <a:normAutofit fontScale="92500" lnSpcReduction="10000"/>
          </a:bodyPr>
          <a:lstStyle/>
          <a:p>
            <a:endParaRPr lang="tr-TR" dirty="0"/>
          </a:p>
          <a:p>
            <a:endParaRPr lang="tr-TR" dirty="0"/>
          </a:p>
          <a:p>
            <a:pPr>
              <a:lnSpc>
                <a:spcPct val="150000"/>
              </a:lnSpc>
            </a:pPr>
            <a:r>
              <a:rPr lang="tr-TR" sz="2400" dirty="0"/>
              <a:t>Yaşamın ikinci yılından yedi yaşına kadar olan dönemde ise çocuk, koşma, topu tutma, atma, sıçrama, atlama, yakalama, fırlatma gibi becerileri elde etmektedir. </a:t>
            </a:r>
          </a:p>
          <a:p>
            <a:pPr>
              <a:lnSpc>
                <a:spcPct val="150000"/>
              </a:lnSpc>
            </a:pPr>
            <a:r>
              <a:rPr lang="tr-TR" sz="2400" dirty="0"/>
              <a:t> Bu beceriler tüm çocukların ortak olarak gösterdiği, yaşam için gerekli temel becerilerdir. </a:t>
            </a:r>
          </a:p>
          <a:p>
            <a:pPr>
              <a:buNone/>
            </a:pPr>
            <a:endParaRPr lang="tr-TR" dirty="0"/>
          </a:p>
        </p:txBody>
      </p:sp>
      <p:pic>
        <p:nvPicPr>
          <p:cNvPr id="9218" name="Picture 2"/>
          <p:cNvPicPr>
            <a:picLocks noChangeAspect="1" noChangeArrowheads="1"/>
          </p:cNvPicPr>
          <p:nvPr/>
        </p:nvPicPr>
        <p:blipFill>
          <a:blip r:embed="rId2"/>
          <a:srcRect/>
          <a:stretch>
            <a:fillRect/>
          </a:stretch>
        </p:blipFill>
        <p:spPr bwMode="auto">
          <a:xfrm>
            <a:off x="2143108" y="3786191"/>
            <a:ext cx="4572032" cy="242889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a:p>
            <a:endParaRPr lang="tr-TR" dirty="0"/>
          </a:p>
          <a:p>
            <a:pPr>
              <a:buNone/>
            </a:pPr>
            <a:r>
              <a:rPr lang="tr-TR" dirty="0"/>
              <a:t>     Zihinsel yetersizliğe sahip çocuklarda tüm diğer gelişim alanlarında olduğu gibi, motor gelişim alanında da yetersizlikler vardır. </a:t>
            </a:r>
          </a:p>
          <a:p>
            <a:pPr>
              <a:buNone/>
            </a:pPr>
            <a:endParaRPr lang="tr-TR" dirty="0"/>
          </a:p>
        </p:txBody>
      </p:sp>
      <p:pic>
        <p:nvPicPr>
          <p:cNvPr id="10242" name="Picture 2"/>
          <p:cNvPicPr>
            <a:picLocks noChangeAspect="1" noChangeArrowheads="1"/>
          </p:cNvPicPr>
          <p:nvPr/>
        </p:nvPicPr>
        <p:blipFill>
          <a:blip r:embed="rId2"/>
          <a:srcRect/>
          <a:stretch>
            <a:fillRect/>
          </a:stretch>
        </p:blipFill>
        <p:spPr bwMode="auto">
          <a:xfrm>
            <a:off x="2786050" y="3214686"/>
            <a:ext cx="4071966" cy="250033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3429000"/>
            <a:ext cx="7069476" cy="2714644"/>
          </a:xfrm>
        </p:spPr>
        <p:txBody>
          <a:bodyPr>
            <a:normAutofit fontScale="85000" lnSpcReduction="20000"/>
          </a:bodyPr>
          <a:lstStyle/>
          <a:p>
            <a:pPr>
              <a:lnSpc>
                <a:spcPct val="150000"/>
              </a:lnSpc>
            </a:pPr>
            <a:r>
              <a:rPr lang="tr-TR" dirty="0"/>
              <a:t> </a:t>
            </a:r>
            <a:r>
              <a:rPr lang="tr-TR" sz="2400" dirty="0"/>
              <a:t>Motor gelişim fiziksel gelişme ve büyüme ile bağlantılı olarak olgunlaşmaktadır. </a:t>
            </a:r>
          </a:p>
          <a:p>
            <a:pPr>
              <a:lnSpc>
                <a:spcPct val="150000"/>
              </a:lnSpc>
            </a:pPr>
            <a:r>
              <a:rPr lang="tr-TR" sz="2400" dirty="0"/>
              <a:t>Zihinsel engelliliği olan çocuklarda genellikle </a:t>
            </a:r>
            <a:r>
              <a:rPr lang="tr-TR" sz="2400" dirty="0" err="1"/>
              <a:t>metabolik</a:t>
            </a:r>
            <a:r>
              <a:rPr lang="tr-TR" sz="2400" dirty="0"/>
              <a:t> ve endokrin bozukluklara bağlı olarak fiziksel büyüme ve gelişme normal akranlarının gerisindedir. </a:t>
            </a:r>
          </a:p>
          <a:p>
            <a:pPr>
              <a:buNone/>
            </a:pPr>
            <a:endParaRPr lang="tr-TR" dirty="0"/>
          </a:p>
        </p:txBody>
      </p:sp>
      <p:pic>
        <p:nvPicPr>
          <p:cNvPr id="11266" name="Picture 2"/>
          <p:cNvPicPr>
            <a:picLocks noChangeAspect="1" noChangeArrowheads="1"/>
          </p:cNvPicPr>
          <p:nvPr/>
        </p:nvPicPr>
        <p:blipFill>
          <a:blip r:embed="rId2"/>
          <a:srcRect/>
          <a:stretch>
            <a:fillRect/>
          </a:stretch>
        </p:blipFill>
        <p:spPr bwMode="auto">
          <a:xfrm>
            <a:off x="2857488" y="428604"/>
            <a:ext cx="5715040" cy="292894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3543296" cy="6072230"/>
          </a:xfrm>
        </p:spPr>
        <p:txBody>
          <a:bodyPr>
            <a:normAutofit fontScale="70000" lnSpcReduction="20000"/>
          </a:bodyPr>
          <a:lstStyle/>
          <a:p>
            <a:pPr>
              <a:buNone/>
            </a:pPr>
            <a:endParaRPr lang="tr-TR" dirty="0"/>
          </a:p>
          <a:p>
            <a:pPr>
              <a:lnSpc>
                <a:spcPct val="150000"/>
              </a:lnSpc>
            </a:pPr>
            <a:r>
              <a:rPr lang="tr-TR" sz="2400" b="1" dirty="0"/>
              <a:t>Bu durum kaba ve ince motor beceriler ile el-göz koordinasyonunu da etkilemektedir. </a:t>
            </a:r>
          </a:p>
          <a:p>
            <a:pPr>
              <a:lnSpc>
                <a:spcPct val="150000"/>
              </a:lnSpc>
            </a:pPr>
            <a:r>
              <a:rPr lang="tr-TR" sz="2400" b="1" dirty="0"/>
              <a:t>Zihinsel engelliliği olan çocukların sahip olduğu zayıf kaslar ve gevşek eklemler, yaşamlarının ilk yıllarından başlayarak motor gelişime ait basamaklara ulaşmada gecikmelere neden olmaktadır. </a:t>
            </a:r>
          </a:p>
          <a:p>
            <a:pPr>
              <a:buNone/>
            </a:pPr>
            <a:endParaRPr lang="tr-TR" dirty="0"/>
          </a:p>
        </p:txBody>
      </p:sp>
      <p:pic>
        <p:nvPicPr>
          <p:cNvPr id="12290" name="Picture 2"/>
          <p:cNvPicPr>
            <a:picLocks noChangeAspect="1" noChangeArrowheads="1"/>
          </p:cNvPicPr>
          <p:nvPr/>
        </p:nvPicPr>
        <p:blipFill>
          <a:blip r:embed="rId2"/>
          <a:srcRect/>
          <a:stretch>
            <a:fillRect/>
          </a:stretch>
        </p:blipFill>
        <p:spPr bwMode="auto">
          <a:xfrm>
            <a:off x="5143504" y="500042"/>
            <a:ext cx="2857500" cy="28575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5572132" y="3357562"/>
            <a:ext cx="2357454" cy="2286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286124"/>
            <a:ext cx="8229600" cy="2840039"/>
          </a:xfrm>
        </p:spPr>
        <p:txBody>
          <a:bodyPr>
            <a:normAutofit fontScale="92500" lnSpcReduction="20000"/>
          </a:bodyPr>
          <a:lstStyle/>
          <a:p>
            <a:pPr>
              <a:lnSpc>
                <a:spcPct val="150000"/>
              </a:lnSpc>
              <a:buNone/>
            </a:pPr>
            <a:r>
              <a:rPr lang="tr-TR" dirty="0"/>
              <a:t>      </a:t>
            </a:r>
            <a:r>
              <a:rPr lang="tr-TR" sz="2400" dirty="0"/>
              <a:t>Araştırmalarda, zihinsel engelliliği olan çocukların sosyal gelişimlerindeki yetersizliklerinden dolayı fiziksel aktivitelere katılmada güçlük çektikleri ya da çok az katılımlarının olması ve bu durumun da çocukların motor performanslarını olumsuz yönde etkilediği belirtilmektedir. </a:t>
            </a:r>
          </a:p>
          <a:p>
            <a:pPr>
              <a:buNone/>
            </a:pPr>
            <a:endParaRPr lang="tr-TR" dirty="0"/>
          </a:p>
        </p:txBody>
      </p:sp>
      <p:pic>
        <p:nvPicPr>
          <p:cNvPr id="13314" name="Picture 2"/>
          <p:cNvPicPr>
            <a:picLocks noChangeAspect="1" noChangeArrowheads="1"/>
          </p:cNvPicPr>
          <p:nvPr/>
        </p:nvPicPr>
        <p:blipFill>
          <a:blip r:embed="rId2"/>
          <a:srcRect/>
          <a:stretch>
            <a:fillRect/>
          </a:stretch>
        </p:blipFill>
        <p:spPr bwMode="auto">
          <a:xfrm>
            <a:off x="2152650" y="588961"/>
            <a:ext cx="4838700" cy="26971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3500462"/>
          </a:xfrm>
        </p:spPr>
        <p:txBody>
          <a:bodyPr>
            <a:normAutofit fontScale="70000" lnSpcReduction="20000"/>
          </a:bodyPr>
          <a:lstStyle/>
          <a:p>
            <a:pPr>
              <a:buNone/>
            </a:pPr>
            <a:endParaRPr lang="tr-TR" dirty="0"/>
          </a:p>
          <a:p>
            <a:pPr>
              <a:lnSpc>
                <a:spcPct val="160000"/>
              </a:lnSpc>
            </a:pPr>
            <a:r>
              <a:rPr lang="tr-TR" sz="2900" dirty="0">
                <a:latin typeface="Arial" pitchFamily="34" charset="0"/>
                <a:cs typeface="Arial" pitchFamily="34" charset="0"/>
              </a:rPr>
              <a:t>Zihinsel engelliliği olan çocukların motor performansları zihinsel yetersizliğin türüne ve derecesine göre de farklılıklar göstermektedir. </a:t>
            </a:r>
          </a:p>
          <a:p>
            <a:pPr>
              <a:lnSpc>
                <a:spcPct val="160000"/>
              </a:lnSpc>
            </a:pPr>
            <a:r>
              <a:rPr lang="tr-TR" sz="2900" dirty="0">
                <a:latin typeface="Arial" pitchFamily="34" charset="0"/>
                <a:cs typeface="Arial" pitchFamily="34" charset="0"/>
              </a:rPr>
              <a:t> Örneğin, </a:t>
            </a:r>
            <a:r>
              <a:rPr lang="tr-TR" sz="2900" dirty="0" err="1">
                <a:latin typeface="Arial" pitchFamily="34" charset="0"/>
                <a:cs typeface="Arial" pitchFamily="34" charset="0"/>
              </a:rPr>
              <a:t>Zuhulin</a:t>
            </a:r>
            <a:r>
              <a:rPr lang="tr-TR" sz="2900" dirty="0">
                <a:latin typeface="Arial" pitchFamily="34" charset="0"/>
                <a:cs typeface="Arial" pitchFamily="34" charset="0"/>
              </a:rPr>
              <a:t> (1974) tarafından yapılan çalışmalarda 6-10 yaş arasındaki </a:t>
            </a:r>
            <a:r>
              <a:rPr lang="tr-TR" sz="2900" dirty="0" err="1">
                <a:latin typeface="Arial" pitchFamily="34" charset="0"/>
                <a:cs typeface="Arial" pitchFamily="34" charset="0"/>
              </a:rPr>
              <a:t>Down</a:t>
            </a:r>
            <a:r>
              <a:rPr lang="tr-TR" sz="2900" dirty="0">
                <a:latin typeface="Arial" pitchFamily="34" charset="0"/>
                <a:cs typeface="Arial" pitchFamily="34" charset="0"/>
              </a:rPr>
              <a:t> Sendromlu çocukların motor becerilerinin hem normal çocuklardan hem de benzer zeka düzeyinde olan ancak </a:t>
            </a:r>
            <a:r>
              <a:rPr lang="tr-TR" sz="2900" dirty="0" err="1">
                <a:latin typeface="Arial" pitchFamily="34" charset="0"/>
                <a:cs typeface="Arial" pitchFamily="34" charset="0"/>
              </a:rPr>
              <a:t>Down</a:t>
            </a:r>
            <a:r>
              <a:rPr lang="tr-TR" sz="2900" dirty="0">
                <a:latin typeface="Arial" pitchFamily="34" charset="0"/>
                <a:cs typeface="Arial" pitchFamily="34" charset="0"/>
              </a:rPr>
              <a:t> Sendromlu olmayan diğer zihinsel engelli çocuklardan daha yavaş olduğu ortaya çıkmıştır. </a:t>
            </a:r>
          </a:p>
          <a:p>
            <a:pPr>
              <a:buNone/>
            </a:pPr>
            <a:endParaRPr lang="tr-TR" dirty="0"/>
          </a:p>
        </p:txBody>
      </p:sp>
      <p:pic>
        <p:nvPicPr>
          <p:cNvPr id="14338" name="Picture 2"/>
          <p:cNvPicPr>
            <a:picLocks noChangeAspect="1" noChangeArrowheads="1"/>
          </p:cNvPicPr>
          <p:nvPr/>
        </p:nvPicPr>
        <p:blipFill>
          <a:blip r:embed="rId2"/>
          <a:srcRect/>
          <a:stretch>
            <a:fillRect/>
          </a:stretch>
        </p:blipFill>
        <p:spPr bwMode="auto">
          <a:xfrm>
            <a:off x="1928794" y="4143380"/>
            <a:ext cx="1928826" cy="1714512"/>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4572000" y="4071942"/>
            <a:ext cx="2143140" cy="171451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buNone/>
            </a:pPr>
            <a:r>
              <a:rPr lang="tr-TR" dirty="0"/>
              <a:t>İÇERİK</a:t>
            </a:r>
          </a:p>
          <a:p>
            <a:r>
              <a:rPr lang="tr-TR" dirty="0"/>
              <a:t> Genel Bilgiler ve Tarihsel Süreç</a:t>
            </a:r>
          </a:p>
          <a:p>
            <a:r>
              <a:rPr lang="tr-TR" dirty="0"/>
              <a:t> Motor Gelişim Özellikleri</a:t>
            </a:r>
          </a:p>
          <a:p>
            <a:r>
              <a:rPr lang="tr-TR" dirty="0"/>
              <a:t> Zihinsel Gelişim Özellikleri</a:t>
            </a:r>
          </a:p>
          <a:p>
            <a:r>
              <a:rPr lang="tr-TR" dirty="0"/>
              <a:t> Mesleki Uyum</a:t>
            </a:r>
          </a:p>
          <a:p>
            <a:r>
              <a:rPr lang="tr-TR" dirty="0"/>
              <a:t> Orta Derece Zihinsel Yetersizliği Olan Çocuklar</a:t>
            </a:r>
          </a:p>
          <a:p>
            <a:r>
              <a:rPr lang="tr-TR" dirty="0"/>
              <a:t> Ağır ve Çok Ağır Derecede Zihinsel Yetersizliği Olan Çocuklar</a:t>
            </a:r>
          </a:p>
          <a:p>
            <a:r>
              <a:rPr lang="tr-TR" dirty="0"/>
              <a:t> Ailelere Tavsiyeler</a:t>
            </a:r>
          </a:p>
          <a:p>
            <a:endParaRPr lang="tr-TR" dirty="0"/>
          </a:p>
          <a:p>
            <a:endParaRPr lang="tr-TR" dirty="0"/>
          </a:p>
          <a:p>
            <a:endParaRPr lang="tr-TR" dirty="0"/>
          </a:p>
          <a:p>
            <a:pPr>
              <a:buNone/>
            </a:pP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br>
              <a:rPr lang="tr-TR" dirty="0"/>
            </a:br>
            <a:br>
              <a:rPr lang="tr-TR" dirty="0"/>
            </a:br>
            <a:r>
              <a:rPr lang="tr-TR" b="1" dirty="0"/>
              <a:t>ZİHİNSEL GELİŞİM ÖZELLİKLERİ </a:t>
            </a:r>
            <a:br>
              <a:rPr lang="tr-TR" b="1" dirty="0"/>
            </a:br>
            <a:endParaRPr lang="tr-TR" dirty="0"/>
          </a:p>
        </p:txBody>
      </p:sp>
      <p:sp>
        <p:nvSpPr>
          <p:cNvPr id="3" name="2 İçerik Yer Tutucusu"/>
          <p:cNvSpPr>
            <a:spLocks noGrp="1"/>
          </p:cNvSpPr>
          <p:nvPr>
            <p:ph idx="1"/>
          </p:nvPr>
        </p:nvSpPr>
        <p:spPr>
          <a:xfrm>
            <a:off x="502920" y="530352"/>
            <a:ext cx="5283526" cy="4187952"/>
          </a:xfrm>
        </p:spPr>
        <p:txBody>
          <a:bodyPr/>
          <a:lstStyle/>
          <a:p>
            <a:endParaRPr lang="tr-TR" dirty="0"/>
          </a:p>
          <a:p>
            <a:endParaRPr lang="tr-TR" dirty="0"/>
          </a:p>
          <a:p>
            <a:pPr>
              <a:lnSpc>
                <a:spcPct val="150000"/>
              </a:lnSpc>
            </a:pPr>
            <a:r>
              <a:rPr lang="tr-TR" sz="2400" dirty="0">
                <a:latin typeface="Arial" pitchFamily="34" charset="0"/>
                <a:cs typeface="Arial" pitchFamily="34" charset="0"/>
              </a:rPr>
              <a:t>Bu çocukların zihinsel gelişimleri bireysel farklılıklar göstermekle birlikte zihinsel süreçler ve işlevlerle ilgili bazı genel özellikleri vardır. </a:t>
            </a:r>
          </a:p>
          <a:p>
            <a:pPr>
              <a:buNone/>
            </a:pPr>
            <a:endParaRPr lang="tr-TR" dirty="0"/>
          </a:p>
        </p:txBody>
      </p:sp>
      <p:pic>
        <p:nvPicPr>
          <p:cNvPr id="15362" name="Picture 2"/>
          <p:cNvPicPr>
            <a:picLocks noChangeAspect="1" noChangeArrowheads="1"/>
          </p:cNvPicPr>
          <p:nvPr/>
        </p:nvPicPr>
        <p:blipFill>
          <a:blip r:embed="rId2"/>
          <a:srcRect/>
          <a:stretch>
            <a:fillRect/>
          </a:stretch>
        </p:blipFill>
        <p:spPr bwMode="auto">
          <a:xfrm>
            <a:off x="6215074" y="857232"/>
            <a:ext cx="2286016" cy="207170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r>
              <a:rPr lang="tr-TR" dirty="0"/>
              <a:t>Zihinsel engelli kişilerin</a:t>
            </a:r>
          </a:p>
          <a:p>
            <a:pPr>
              <a:buNone/>
            </a:pPr>
            <a:r>
              <a:rPr lang="tr-TR" dirty="0"/>
              <a:t> </a:t>
            </a:r>
            <a:r>
              <a:rPr lang="tr-TR" b="1" dirty="0"/>
              <a:t>öğrenmeleri güç ve zaman alıcıdır. </a:t>
            </a:r>
          </a:p>
          <a:p>
            <a:pPr>
              <a:buNone/>
            </a:pPr>
            <a:endParaRPr lang="tr-TR" dirty="0"/>
          </a:p>
        </p:txBody>
      </p:sp>
      <p:pic>
        <p:nvPicPr>
          <p:cNvPr id="16386" name="Picture 2" descr="C:\Users\Acer\Desktop\indir (4).jpg"/>
          <p:cNvPicPr>
            <a:picLocks noChangeAspect="1" noChangeArrowheads="1"/>
          </p:cNvPicPr>
          <p:nvPr/>
        </p:nvPicPr>
        <p:blipFill>
          <a:blip r:embed="rId2"/>
          <a:srcRect/>
          <a:stretch>
            <a:fillRect/>
          </a:stretch>
        </p:blipFill>
        <p:spPr bwMode="auto">
          <a:xfrm>
            <a:off x="2071670" y="2714620"/>
            <a:ext cx="4286280" cy="257176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pPr>
              <a:lnSpc>
                <a:spcPct val="150000"/>
              </a:lnSpc>
            </a:pPr>
            <a:r>
              <a:rPr lang="tr-TR" sz="2400" dirty="0">
                <a:latin typeface="Arial" pitchFamily="34" charset="0"/>
                <a:cs typeface="Arial" pitchFamily="34" charset="0"/>
              </a:rPr>
              <a:t>Ayrıca bazı kavramları ya da becerileri yetişkinlikte bile tam olarak kazanmaları söz konusu olmayabilir. </a:t>
            </a:r>
          </a:p>
          <a:p>
            <a:pPr>
              <a:buNone/>
            </a:pPr>
            <a:endParaRPr lang="tr-TR" dirty="0"/>
          </a:p>
        </p:txBody>
      </p:sp>
      <p:pic>
        <p:nvPicPr>
          <p:cNvPr id="17410" name="Picture 2" descr="C:\Users\Acer\Desktop\69a65f19c9902abeceb756ae14bfb114_1.jpg"/>
          <p:cNvPicPr>
            <a:picLocks noChangeAspect="1" noChangeArrowheads="1"/>
          </p:cNvPicPr>
          <p:nvPr/>
        </p:nvPicPr>
        <p:blipFill>
          <a:blip r:embed="rId2"/>
          <a:srcRect/>
          <a:stretch>
            <a:fillRect/>
          </a:stretch>
        </p:blipFill>
        <p:spPr bwMode="auto">
          <a:xfrm>
            <a:off x="1357290" y="3000372"/>
            <a:ext cx="6381750" cy="307183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pPr>
              <a:lnSpc>
                <a:spcPct val="150000"/>
              </a:lnSpc>
            </a:pPr>
            <a:r>
              <a:rPr lang="tr-TR" sz="2400" dirty="0"/>
              <a:t>Hafif bir zihinsel engelliliğe bile sahip olsalar, normal akranlarının seviyesinde öğrenebilmeleri için özel eğitim desteğine ihtiyaç duymaktadırlar. </a:t>
            </a:r>
          </a:p>
          <a:p>
            <a:pPr>
              <a:buNone/>
            </a:pPr>
            <a:endParaRPr lang="tr-TR" dirty="0"/>
          </a:p>
        </p:txBody>
      </p:sp>
      <p:pic>
        <p:nvPicPr>
          <p:cNvPr id="18434" name="Picture 2"/>
          <p:cNvPicPr>
            <a:picLocks noChangeAspect="1" noChangeArrowheads="1"/>
          </p:cNvPicPr>
          <p:nvPr/>
        </p:nvPicPr>
        <p:blipFill>
          <a:blip r:embed="rId2"/>
          <a:srcRect/>
          <a:stretch>
            <a:fillRect/>
          </a:stretch>
        </p:blipFill>
        <p:spPr bwMode="auto">
          <a:xfrm>
            <a:off x="4786314" y="3571876"/>
            <a:ext cx="3214710" cy="228601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2643182"/>
            <a:ext cx="8141046" cy="3071834"/>
          </a:xfrm>
        </p:spPr>
        <p:txBody>
          <a:bodyPr>
            <a:normAutofit lnSpcReduction="10000"/>
          </a:bodyPr>
          <a:lstStyle/>
          <a:p>
            <a:endParaRPr lang="tr-TR" dirty="0"/>
          </a:p>
          <a:p>
            <a:endParaRPr lang="tr-TR" dirty="0"/>
          </a:p>
          <a:p>
            <a:pPr>
              <a:lnSpc>
                <a:spcPct val="150000"/>
              </a:lnSpc>
            </a:pPr>
            <a:r>
              <a:rPr lang="tr-TR" sz="2400" dirty="0"/>
              <a:t>Zihinsel yetersizliği olanların bir öğrenme görevini yerine getirirken geçtikleri basamaklar normallerden farklı değildir. </a:t>
            </a:r>
          </a:p>
          <a:p>
            <a:pPr>
              <a:lnSpc>
                <a:spcPct val="150000"/>
              </a:lnSpc>
            </a:pPr>
            <a:r>
              <a:rPr lang="tr-TR" sz="2400" dirty="0"/>
              <a:t>Sadece bu basamaklardan geç ve güç geçerler. </a:t>
            </a:r>
          </a:p>
          <a:p>
            <a:pPr>
              <a:buNone/>
            </a:pPr>
            <a:endParaRPr lang="tr-TR" dirty="0"/>
          </a:p>
        </p:txBody>
      </p:sp>
      <p:pic>
        <p:nvPicPr>
          <p:cNvPr id="19458" name="Picture 2"/>
          <p:cNvPicPr>
            <a:picLocks noChangeAspect="1" noChangeArrowheads="1"/>
          </p:cNvPicPr>
          <p:nvPr/>
        </p:nvPicPr>
        <p:blipFill>
          <a:blip r:embed="rId2"/>
          <a:srcRect/>
          <a:stretch>
            <a:fillRect/>
          </a:stretch>
        </p:blipFill>
        <p:spPr bwMode="auto">
          <a:xfrm>
            <a:off x="428596" y="357166"/>
            <a:ext cx="8286808" cy="307183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4569146" cy="5041788"/>
          </a:xfrm>
        </p:spPr>
        <p:txBody>
          <a:bodyPr/>
          <a:lstStyle/>
          <a:p>
            <a:endParaRPr lang="tr-TR" dirty="0"/>
          </a:p>
          <a:p>
            <a:endParaRPr lang="tr-TR" dirty="0"/>
          </a:p>
          <a:p>
            <a:pPr>
              <a:lnSpc>
                <a:spcPct val="150000"/>
              </a:lnSpc>
              <a:buNone/>
            </a:pPr>
            <a:r>
              <a:rPr lang="tr-TR" dirty="0"/>
              <a:t>    </a:t>
            </a:r>
            <a:r>
              <a:rPr lang="tr-TR" sz="2400" dirty="0">
                <a:latin typeface="Arial" pitchFamily="34" charset="0"/>
                <a:cs typeface="Arial" pitchFamily="34" charset="0"/>
              </a:rPr>
              <a:t>Zihinsel engelli kişilerin diğer tüm gelişimleri zihinsel durumundan etkilenmektedir. </a:t>
            </a:r>
          </a:p>
          <a:p>
            <a:pPr>
              <a:buNone/>
            </a:pPr>
            <a:endParaRPr lang="tr-TR" dirty="0"/>
          </a:p>
        </p:txBody>
      </p:sp>
      <p:pic>
        <p:nvPicPr>
          <p:cNvPr id="20482" name="Picture 2"/>
          <p:cNvPicPr>
            <a:picLocks noChangeAspect="1" noChangeArrowheads="1"/>
          </p:cNvPicPr>
          <p:nvPr/>
        </p:nvPicPr>
        <p:blipFill>
          <a:blip r:embed="rId3"/>
          <a:srcRect/>
          <a:stretch>
            <a:fillRect/>
          </a:stretch>
        </p:blipFill>
        <p:spPr bwMode="auto">
          <a:xfrm>
            <a:off x="5572132" y="1285860"/>
            <a:ext cx="2400300" cy="3429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5140650" cy="4187952"/>
          </a:xfrm>
        </p:spPr>
        <p:txBody>
          <a:bodyPr/>
          <a:lstStyle/>
          <a:p>
            <a:endParaRPr lang="tr-TR" dirty="0"/>
          </a:p>
          <a:p>
            <a:endParaRPr lang="tr-TR" dirty="0"/>
          </a:p>
          <a:p>
            <a:pPr>
              <a:lnSpc>
                <a:spcPct val="150000"/>
              </a:lnSpc>
            </a:pPr>
            <a:r>
              <a:rPr lang="tr-TR" dirty="0"/>
              <a:t> </a:t>
            </a:r>
            <a:r>
              <a:rPr lang="tr-TR" sz="2400" b="1" dirty="0">
                <a:latin typeface="Arial" pitchFamily="34" charset="0"/>
                <a:cs typeface="Arial" pitchFamily="34" charset="0"/>
              </a:rPr>
              <a:t>Bu çocuklar soyut terim tanım kavramları, sembolleri ve genellemeleri daha az anlayabilmektedirler. </a:t>
            </a:r>
          </a:p>
        </p:txBody>
      </p:sp>
      <p:pic>
        <p:nvPicPr>
          <p:cNvPr id="21506" name="Picture 2"/>
          <p:cNvPicPr>
            <a:picLocks noChangeAspect="1" noChangeArrowheads="1"/>
          </p:cNvPicPr>
          <p:nvPr/>
        </p:nvPicPr>
        <p:blipFill>
          <a:blip r:embed="rId2"/>
          <a:srcRect/>
          <a:stretch>
            <a:fillRect/>
          </a:stretch>
        </p:blipFill>
        <p:spPr bwMode="auto">
          <a:xfrm>
            <a:off x="5072066" y="3357562"/>
            <a:ext cx="3233741" cy="250033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pPr>
              <a:lnSpc>
                <a:spcPct val="150000"/>
              </a:lnSpc>
            </a:pPr>
            <a:r>
              <a:rPr lang="tr-TR" sz="2400" dirty="0">
                <a:latin typeface="Arial" pitchFamily="34" charset="0"/>
                <a:cs typeface="Arial" pitchFamily="34" charset="0"/>
              </a:rPr>
              <a:t>Algıları kavramları ve tepkileri basittir. </a:t>
            </a:r>
          </a:p>
          <a:p>
            <a:pPr>
              <a:lnSpc>
                <a:spcPct val="150000"/>
              </a:lnSpc>
            </a:pPr>
            <a:r>
              <a:rPr lang="tr-TR" sz="2400" dirty="0">
                <a:latin typeface="Arial" pitchFamily="34" charset="0"/>
                <a:cs typeface="Arial" pitchFamily="34" charset="0"/>
              </a:rPr>
              <a:t>Eşya olay ve durumları tam kapsayan ayrıntılı algı ve kavramları yoktur. </a:t>
            </a:r>
          </a:p>
          <a:p>
            <a:pPr>
              <a:buNone/>
            </a:pPr>
            <a:endParaRPr lang="tr-TR" dirty="0"/>
          </a:p>
        </p:txBody>
      </p:sp>
      <p:sp>
        <p:nvSpPr>
          <p:cNvPr id="72706" name="AutoShape 2" descr="C:\Users\Acer\Desktop\zihinselengellikumasabasur.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2708" name="AutoShape 4" descr="C:\Users\Acer\Desktop\zihinselengellikumasabasur.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2709" name="Picture 5"/>
          <p:cNvPicPr>
            <a:picLocks noChangeAspect="1" noChangeArrowheads="1"/>
          </p:cNvPicPr>
          <p:nvPr/>
        </p:nvPicPr>
        <p:blipFill>
          <a:blip r:embed="rId2"/>
          <a:srcRect/>
          <a:stretch>
            <a:fillRect/>
          </a:stretch>
        </p:blipFill>
        <p:spPr bwMode="auto">
          <a:xfrm>
            <a:off x="3643306" y="3429000"/>
            <a:ext cx="4714908" cy="230505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4140518" cy="5041788"/>
          </a:xfrm>
        </p:spPr>
        <p:txBody>
          <a:bodyPr/>
          <a:lstStyle/>
          <a:p>
            <a:endParaRPr lang="tr-TR" dirty="0"/>
          </a:p>
          <a:p>
            <a:endParaRPr lang="tr-TR" dirty="0"/>
          </a:p>
          <a:p>
            <a:pPr>
              <a:lnSpc>
                <a:spcPct val="150000"/>
              </a:lnSpc>
            </a:pPr>
            <a:r>
              <a:rPr lang="tr-TR" sz="2400" dirty="0">
                <a:latin typeface="Arial" pitchFamily="34" charset="0"/>
                <a:cs typeface="Arial" pitchFamily="34" charset="0"/>
              </a:rPr>
              <a:t>Zihinsel engelli çocuklar, öğrenme ve diğer aktivitelere gerekli zaman dilimi içerisinde dikkatlerini odaklamada başarısızdırlar. </a:t>
            </a:r>
          </a:p>
          <a:p>
            <a:pPr>
              <a:buNone/>
            </a:pPr>
            <a:endParaRPr lang="tr-TR" dirty="0"/>
          </a:p>
        </p:txBody>
      </p:sp>
      <p:pic>
        <p:nvPicPr>
          <p:cNvPr id="71681" name="Picture 1"/>
          <p:cNvPicPr>
            <a:picLocks noChangeAspect="1" noChangeArrowheads="1"/>
          </p:cNvPicPr>
          <p:nvPr/>
        </p:nvPicPr>
        <p:blipFill>
          <a:blip r:embed="rId2"/>
          <a:srcRect/>
          <a:stretch>
            <a:fillRect/>
          </a:stretch>
        </p:blipFill>
        <p:spPr bwMode="auto">
          <a:xfrm>
            <a:off x="5286380" y="928670"/>
            <a:ext cx="2857520" cy="200026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4140518" cy="4187952"/>
          </a:xfrm>
        </p:spPr>
        <p:txBody>
          <a:bodyPr>
            <a:normAutofit lnSpcReduction="10000"/>
          </a:bodyPr>
          <a:lstStyle/>
          <a:p>
            <a:endParaRPr lang="tr-TR" dirty="0"/>
          </a:p>
          <a:p>
            <a:endParaRPr lang="tr-TR" dirty="0"/>
          </a:p>
          <a:p>
            <a:pPr>
              <a:lnSpc>
                <a:spcPct val="150000"/>
              </a:lnSpc>
            </a:pPr>
            <a:r>
              <a:rPr lang="tr-TR" sz="2400" dirty="0">
                <a:latin typeface="Arial" pitchFamily="34" charset="0"/>
                <a:cs typeface="Arial" pitchFamily="34" charset="0"/>
              </a:rPr>
              <a:t>Dikkat süreleri kısa ve dağınıktır. </a:t>
            </a:r>
          </a:p>
          <a:p>
            <a:pPr>
              <a:lnSpc>
                <a:spcPct val="150000"/>
              </a:lnSpc>
            </a:pPr>
            <a:r>
              <a:rPr lang="tr-TR" sz="2400" dirty="0">
                <a:latin typeface="Arial" pitchFamily="34" charset="0"/>
                <a:cs typeface="Arial" pitchFamily="34" charset="0"/>
              </a:rPr>
              <a:t>Bu durum zihinsel yetersizlikler yanında güdülenme eksikliği ile ifade edilmektedir. </a:t>
            </a:r>
          </a:p>
          <a:p>
            <a:pPr>
              <a:buNone/>
            </a:pPr>
            <a:endParaRPr lang="tr-TR" dirty="0"/>
          </a:p>
        </p:txBody>
      </p:sp>
      <p:pic>
        <p:nvPicPr>
          <p:cNvPr id="70657" name="Picture 1"/>
          <p:cNvPicPr>
            <a:picLocks noChangeAspect="1" noChangeArrowheads="1"/>
          </p:cNvPicPr>
          <p:nvPr/>
        </p:nvPicPr>
        <p:blipFill>
          <a:blip r:embed="rId2"/>
          <a:srcRect/>
          <a:stretch>
            <a:fillRect/>
          </a:stretch>
        </p:blipFill>
        <p:spPr bwMode="auto">
          <a:xfrm>
            <a:off x="4143372" y="571480"/>
            <a:ext cx="4433886" cy="34861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188640"/>
            <a:ext cx="8001056" cy="6097880"/>
          </a:xfrm>
        </p:spPr>
        <p:txBody>
          <a:bodyPr>
            <a:normAutofit/>
          </a:bodyPr>
          <a:lstStyle/>
          <a:p>
            <a:endParaRPr lang="tr-TR" sz="2800" dirty="0">
              <a:solidFill>
                <a:schemeClr val="tx1"/>
              </a:solidFill>
            </a:endParaRPr>
          </a:p>
          <a:p>
            <a:endParaRPr lang="tr-TR" sz="2800" dirty="0">
              <a:solidFill>
                <a:schemeClr val="tx1"/>
              </a:solidFill>
            </a:endParaRPr>
          </a:p>
          <a:p>
            <a:pPr algn="l">
              <a:lnSpc>
                <a:spcPct val="150000"/>
              </a:lnSpc>
            </a:pPr>
            <a:r>
              <a:rPr lang="tr-TR" sz="2800" dirty="0">
                <a:solidFill>
                  <a:schemeClr val="tx1"/>
                </a:solidFill>
              </a:rPr>
              <a:t> </a:t>
            </a:r>
            <a:r>
              <a:rPr lang="tr-TR" dirty="0">
                <a:solidFill>
                  <a:schemeClr val="tx1"/>
                </a:solidFill>
                <a:latin typeface="Arial" pitchFamily="34" charset="0"/>
                <a:cs typeface="Arial" pitchFamily="34" charset="0"/>
              </a:rPr>
              <a:t>Gerek </a:t>
            </a:r>
            <a:r>
              <a:rPr lang="tr-TR" b="1" dirty="0">
                <a:solidFill>
                  <a:schemeClr val="tx1"/>
                </a:solidFill>
                <a:latin typeface="Arial" pitchFamily="34" charset="0"/>
                <a:cs typeface="Arial" pitchFamily="34" charset="0"/>
              </a:rPr>
              <a:t>akademik gerekse sosyal yaşamımızda yani günlük hayatımızda öğrendiklerimiz zihnimizde birtakım süreçler sonucu oluşmaktadır.Çoğumuz bu süreçler ile sosyal hayatta bağımsız şekilde hareket edebilmekte ve yine akademik yaşamda başarılı olabilmekteyiz. </a:t>
            </a:r>
          </a:p>
          <a:p>
            <a:endParaRPr lang="tr-TR"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5000628" y="3714752"/>
            <a:ext cx="3643338" cy="260508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7783856" cy="2827210"/>
          </a:xfrm>
        </p:spPr>
        <p:txBody>
          <a:bodyPr/>
          <a:lstStyle/>
          <a:p>
            <a:endParaRPr lang="tr-TR" dirty="0"/>
          </a:p>
          <a:p>
            <a:endParaRPr lang="tr-TR" dirty="0"/>
          </a:p>
          <a:p>
            <a:pPr>
              <a:lnSpc>
                <a:spcPct val="150000"/>
              </a:lnSpc>
            </a:pPr>
            <a:r>
              <a:rPr lang="tr-TR" sz="2400" dirty="0">
                <a:latin typeface="Arial" pitchFamily="34" charset="0"/>
                <a:cs typeface="Arial" pitchFamily="34" charset="0"/>
              </a:rPr>
              <a:t>Dikkat sürelerinin kısa ve dağınık olması öğrenme aktivitesi ile ulaşılmaya çalışılan hedefe ulaşılamamasına neden olmaktadır. </a:t>
            </a:r>
          </a:p>
          <a:p>
            <a:pPr>
              <a:buNone/>
            </a:pPr>
            <a:endParaRPr lang="tr-TR" dirty="0"/>
          </a:p>
        </p:txBody>
      </p:sp>
      <p:pic>
        <p:nvPicPr>
          <p:cNvPr id="69633" name="Picture 1"/>
          <p:cNvPicPr>
            <a:picLocks noChangeAspect="1" noChangeArrowheads="1"/>
          </p:cNvPicPr>
          <p:nvPr/>
        </p:nvPicPr>
        <p:blipFill>
          <a:blip r:embed="rId2"/>
          <a:srcRect/>
          <a:stretch>
            <a:fillRect/>
          </a:stretch>
        </p:blipFill>
        <p:spPr bwMode="auto">
          <a:xfrm>
            <a:off x="1643042" y="3286124"/>
            <a:ext cx="5929354" cy="271462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r>
              <a:rPr lang="tr-TR" b="1" dirty="0">
                <a:latin typeface="Arial" pitchFamily="34" charset="0"/>
                <a:cs typeface="Arial" pitchFamily="34" charset="0"/>
              </a:rPr>
              <a:t>Çok ilginç buldukları çalışmalarda dahi kısa bir süre sonra bırakırlar. </a:t>
            </a:r>
          </a:p>
          <a:p>
            <a:endParaRPr lang="tr-TR" dirty="0"/>
          </a:p>
        </p:txBody>
      </p:sp>
      <p:pic>
        <p:nvPicPr>
          <p:cNvPr id="68609" name="Picture 1"/>
          <p:cNvPicPr>
            <a:picLocks noChangeAspect="1" noChangeArrowheads="1"/>
          </p:cNvPicPr>
          <p:nvPr/>
        </p:nvPicPr>
        <p:blipFill>
          <a:blip r:embed="rId2"/>
          <a:srcRect/>
          <a:stretch>
            <a:fillRect/>
          </a:stretch>
        </p:blipFill>
        <p:spPr bwMode="auto">
          <a:xfrm>
            <a:off x="1695450" y="2714620"/>
            <a:ext cx="5753100" cy="287179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786182" y="0"/>
            <a:ext cx="4500594" cy="6000768"/>
          </a:xfrm>
        </p:spPr>
        <p:txBody>
          <a:bodyPr>
            <a:normAutofit/>
          </a:bodyPr>
          <a:lstStyle/>
          <a:p>
            <a:endParaRPr lang="tr-TR" dirty="0"/>
          </a:p>
          <a:p>
            <a:endParaRPr lang="tr-TR" dirty="0"/>
          </a:p>
          <a:p>
            <a:pPr>
              <a:lnSpc>
                <a:spcPct val="150000"/>
              </a:lnSpc>
            </a:pPr>
            <a:r>
              <a:rPr lang="tr-TR" sz="2400" dirty="0">
                <a:latin typeface="Arial" pitchFamily="34" charset="0"/>
                <a:cs typeface="Arial" pitchFamily="34" charset="0"/>
              </a:rPr>
              <a:t>Zaman kavramı saat, gün, hafta, ay ve yılı tanımak, kavramak ileri sınıflarda ancak mümkün olabilir. </a:t>
            </a:r>
          </a:p>
          <a:p>
            <a:pPr>
              <a:lnSpc>
                <a:spcPct val="150000"/>
              </a:lnSpc>
            </a:pPr>
            <a:endParaRPr lang="tr-TR" sz="2400" dirty="0">
              <a:latin typeface="Arial" pitchFamily="34" charset="0"/>
              <a:cs typeface="Arial" pitchFamily="34" charset="0"/>
            </a:endParaRPr>
          </a:p>
          <a:p>
            <a:pPr>
              <a:lnSpc>
                <a:spcPct val="150000"/>
              </a:lnSpc>
            </a:pPr>
            <a:r>
              <a:rPr lang="tr-TR" sz="2400" dirty="0">
                <a:latin typeface="Arial" pitchFamily="34" charset="0"/>
                <a:cs typeface="Arial" pitchFamily="34" charset="0"/>
              </a:rPr>
              <a:t> Geç ve güç gelişen bir kavramdır. </a:t>
            </a:r>
          </a:p>
          <a:p>
            <a:pPr>
              <a:lnSpc>
                <a:spcPct val="150000"/>
              </a:lnSpc>
              <a:buNone/>
            </a:pPr>
            <a:endParaRPr lang="tr-TR" sz="2400" dirty="0">
              <a:latin typeface="Arial" pitchFamily="34" charset="0"/>
              <a:cs typeface="Arial" pitchFamily="34" charset="0"/>
            </a:endParaRPr>
          </a:p>
        </p:txBody>
      </p:sp>
      <p:pic>
        <p:nvPicPr>
          <p:cNvPr id="67585" name="Picture 1"/>
          <p:cNvPicPr>
            <a:picLocks noChangeAspect="1" noChangeArrowheads="1"/>
          </p:cNvPicPr>
          <p:nvPr/>
        </p:nvPicPr>
        <p:blipFill>
          <a:blip r:embed="rId2"/>
          <a:srcRect/>
          <a:stretch>
            <a:fillRect/>
          </a:stretch>
        </p:blipFill>
        <p:spPr bwMode="auto">
          <a:xfrm>
            <a:off x="428596" y="1142984"/>
            <a:ext cx="3448050" cy="392909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71612"/>
            <a:ext cx="7829576" cy="4554551"/>
          </a:xfrm>
        </p:spPr>
        <p:txBody>
          <a:bodyPr>
            <a:normAutofit/>
          </a:bodyPr>
          <a:lstStyle/>
          <a:p>
            <a:endParaRPr lang="tr-TR" dirty="0"/>
          </a:p>
          <a:p>
            <a:endParaRPr lang="tr-TR" dirty="0"/>
          </a:p>
          <a:p>
            <a:pPr>
              <a:lnSpc>
                <a:spcPct val="150000"/>
              </a:lnSpc>
            </a:pPr>
            <a:r>
              <a:rPr lang="tr-TR" sz="2400" dirty="0">
                <a:latin typeface="Arial" pitchFamily="34" charset="0"/>
                <a:cs typeface="Arial" pitchFamily="34" charset="0"/>
              </a:rPr>
              <a:t>Yakın zamanda olanlara ilgi duyarlar. Uzak gelecekle ilgilenmezler. </a:t>
            </a:r>
          </a:p>
          <a:p>
            <a:pPr>
              <a:lnSpc>
                <a:spcPct val="150000"/>
              </a:lnSpc>
            </a:pPr>
            <a:r>
              <a:rPr lang="tr-TR" sz="2400" dirty="0">
                <a:latin typeface="Arial" pitchFamily="34" charset="0"/>
                <a:cs typeface="Arial" pitchFamily="34" charset="0"/>
              </a:rPr>
              <a:t>Etkinlik bitiminde kazanacağı bir mükâfat önemli olup, okuma yazma öğrenmek, bir iş sahibi olarak ailenin geçimini sağlamak gibi ileri gelecek onları fazla ilgilendirmez. </a:t>
            </a:r>
          </a:p>
          <a:p>
            <a:pPr>
              <a:buNone/>
            </a:pPr>
            <a:endParaRPr lang="tr-TR" dirty="0"/>
          </a:p>
        </p:txBody>
      </p:sp>
      <p:pic>
        <p:nvPicPr>
          <p:cNvPr id="66561" name="Picture 1"/>
          <p:cNvPicPr>
            <a:picLocks noChangeAspect="1" noChangeArrowheads="1"/>
          </p:cNvPicPr>
          <p:nvPr/>
        </p:nvPicPr>
        <p:blipFill>
          <a:blip r:embed="rId2"/>
          <a:srcRect/>
          <a:stretch>
            <a:fillRect/>
          </a:stretch>
        </p:blipFill>
        <p:spPr bwMode="auto">
          <a:xfrm>
            <a:off x="5286380" y="500042"/>
            <a:ext cx="3048000" cy="1666876"/>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br>
              <a:rPr lang="tr-TR" dirty="0"/>
            </a:br>
            <a:br>
              <a:rPr lang="tr-TR" dirty="0"/>
            </a:br>
            <a:r>
              <a:rPr lang="tr-TR" b="1" dirty="0"/>
              <a:t>MESLEKİ UYUM </a:t>
            </a:r>
            <a:br>
              <a:rPr lang="tr-TR" b="1" dirty="0"/>
            </a:br>
            <a:endParaRPr lang="tr-TR" dirty="0"/>
          </a:p>
        </p:txBody>
      </p:sp>
      <p:sp>
        <p:nvSpPr>
          <p:cNvPr id="3" name="2 İçerik Yer Tutucusu"/>
          <p:cNvSpPr>
            <a:spLocks noGrp="1"/>
          </p:cNvSpPr>
          <p:nvPr>
            <p:ph idx="1"/>
          </p:nvPr>
        </p:nvSpPr>
        <p:spPr/>
        <p:txBody>
          <a:bodyPr/>
          <a:lstStyle/>
          <a:p>
            <a:pPr>
              <a:buNone/>
            </a:pPr>
            <a:endParaRPr lang="tr-TR" dirty="0"/>
          </a:p>
          <a:p>
            <a:pPr>
              <a:lnSpc>
                <a:spcPct val="150000"/>
              </a:lnSpc>
            </a:pPr>
            <a:r>
              <a:rPr lang="tr-TR" sz="2400" dirty="0">
                <a:latin typeface="Arial" pitchFamily="34" charset="0"/>
                <a:cs typeface="Arial" pitchFamily="34" charset="0"/>
              </a:rPr>
              <a:t>Toplumda </a:t>
            </a:r>
            <a:r>
              <a:rPr lang="tr-TR" sz="2400" b="1" dirty="0">
                <a:latin typeface="Arial" pitchFamily="34" charset="0"/>
                <a:cs typeface="Arial" pitchFamily="34" charset="0"/>
              </a:rPr>
              <a:t>hafif derecede zihinsel engellilerin beceri istemeyen ya da yarı beceri isteyen iş ya da mesleklerde başarılı olduklarına ilişkin inanış vardır. </a:t>
            </a:r>
          </a:p>
          <a:p>
            <a:pPr>
              <a:lnSpc>
                <a:spcPct val="150000"/>
              </a:lnSpc>
            </a:pPr>
            <a:r>
              <a:rPr lang="tr-TR" sz="2400" dirty="0">
                <a:latin typeface="Arial" pitchFamily="34" charset="0"/>
                <a:cs typeface="Arial" pitchFamily="34" charset="0"/>
              </a:rPr>
              <a:t>Bu inanışı araştırma sonuçları da desteklemektedir. </a:t>
            </a:r>
          </a:p>
          <a:p>
            <a:pPr>
              <a:buNone/>
            </a:pP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355360" cy="3327276"/>
          </a:xfrm>
        </p:spPr>
        <p:txBody>
          <a:bodyPr>
            <a:normAutofit fontScale="92500" lnSpcReduction="20000"/>
          </a:bodyPr>
          <a:lstStyle/>
          <a:p>
            <a:pPr>
              <a:buNone/>
            </a:pPr>
            <a:endParaRPr lang="tr-TR" dirty="0"/>
          </a:p>
          <a:p>
            <a:pPr>
              <a:lnSpc>
                <a:spcPct val="150000"/>
              </a:lnSpc>
            </a:pPr>
            <a:r>
              <a:rPr lang="tr-TR" sz="2400" dirty="0">
                <a:latin typeface="Arial" pitchFamily="34" charset="0"/>
                <a:cs typeface="Arial" pitchFamily="34" charset="0"/>
              </a:rPr>
              <a:t>Genellikle </a:t>
            </a:r>
            <a:r>
              <a:rPr lang="tr-TR" sz="2400" b="1" dirty="0">
                <a:latin typeface="Arial" pitchFamily="34" charset="0"/>
                <a:cs typeface="Arial" pitchFamily="34" charset="0"/>
              </a:rPr>
              <a:t>gelişmiş ülkelerde insanlar bu çocukların özel gereksinimlerine daha duyarlı olmakla birlikte, otomasyonun hızla gelişmesi ve yaygınlaşması, zihinsel engelli çocukların yapabilecekleri fazla bir beceri istemeyen ya da yan beceri isteyen işleri gün geçtikçe azaltmaktadır. </a:t>
            </a:r>
          </a:p>
          <a:p>
            <a:pPr>
              <a:lnSpc>
                <a:spcPct val="150000"/>
              </a:lnSpc>
              <a:buNone/>
            </a:pPr>
            <a:endParaRPr lang="tr-TR" sz="2400" dirty="0">
              <a:latin typeface="Arial" pitchFamily="34" charset="0"/>
              <a:cs typeface="Arial" pitchFamily="34" charset="0"/>
            </a:endParaRPr>
          </a:p>
        </p:txBody>
      </p:sp>
      <p:sp>
        <p:nvSpPr>
          <p:cNvPr id="64514" name="AutoShape 2" descr="C:\Users\Acer\Desktop\zihinselengellikumasabasur (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4516" name="AutoShape 4" descr="C:\Users\Acer\Desktop\zihinselengellikumasabasur (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4517" name="Picture 5" descr="C:\Users\Acer\Desktop\zihinsel-1-004.jpg"/>
          <p:cNvPicPr>
            <a:picLocks noChangeAspect="1" noChangeArrowheads="1"/>
          </p:cNvPicPr>
          <p:nvPr/>
        </p:nvPicPr>
        <p:blipFill>
          <a:blip r:embed="rId2"/>
          <a:srcRect/>
          <a:stretch>
            <a:fillRect/>
          </a:stretch>
        </p:blipFill>
        <p:spPr bwMode="auto">
          <a:xfrm>
            <a:off x="3214678" y="3500438"/>
            <a:ext cx="4857784" cy="257176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lnSpcReduction="10000"/>
          </a:bodyPr>
          <a:lstStyle/>
          <a:p>
            <a:endParaRPr lang="tr-TR" dirty="0"/>
          </a:p>
          <a:p>
            <a:endParaRPr lang="tr-TR" dirty="0"/>
          </a:p>
          <a:p>
            <a:pPr>
              <a:lnSpc>
                <a:spcPct val="150000"/>
              </a:lnSpc>
            </a:pPr>
            <a:r>
              <a:rPr lang="tr-TR" sz="2600" dirty="0">
                <a:latin typeface="Arial" pitchFamily="34" charset="0"/>
                <a:cs typeface="Arial" pitchFamily="34" charset="0"/>
              </a:rPr>
              <a:t>Ülkemizde bu konuda yapılan bir araştırmada, Eskişehir ili merkezinde 1982–1983 ile 1983–1984 öğretim yıllarında alt özel sınıfları bitiren 135 eğitilebilir zihinsel engelli çocuk izlenmiştir. </a:t>
            </a:r>
          </a:p>
          <a:p>
            <a:pPr>
              <a:lnSpc>
                <a:spcPct val="150000"/>
              </a:lnSpc>
            </a:pPr>
            <a:r>
              <a:rPr lang="tr-TR" sz="2600" dirty="0">
                <a:latin typeface="Arial" pitchFamily="34" charset="0"/>
                <a:cs typeface="Arial" pitchFamily="34" charset="0"/>
              </a:rPr>
              <a:t>Araştırmada bu çocukların yaklaşık 1/3'ünün bir işte çalıştıkları belirlenmiştir. </a:t>
            </a:r>
          </a:p>
          <a:p>
            <a:pPr>
              <a:lnSpc>
                <a:spcPct val="150000"/>
              </a:lnSpc>
            </a:pPr>
            <a:r>
              <a:rPr lang="tr-TR" sz="2600" dirty="0">
                <a:latin typeface="Arial" pitchFamily="34" charset="0"/>
                <a:cs typeface="Arial" pitchFamily="34" charset="0"/>
              </a:rPr>
              <a:t>Ancak işten ayrılma ve iş değiştirme oranları oldukça yüksek olduğu bulunmuştur</a:t>
            </a:r>
            <a:r>
              <a:rPr lang="tr-TR" b="1" dirty="0">
                <a:latin typeface="Arial" pitchFamily="34" charset="0"/>
                <a:cs typeface="Arial" pitchFamily="34" charset="0"/>
              </a:rPr>
              <a:t>. </a:t>
            </a:r>
          </a:p>
          <a:p>
            <a:pPr>
              <a:buNone/>
            </a:pP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pPr>
              <a:lnSpc>
                <a:spcPct val="150000"/>
              </a:lnSpc>
            </a:pPr>
            <a:r>
              <a:rPr lang="tr-TR" sz="2400" dirty="0">
                <a:latin typeface="Arial" pitchFamily="34" charset="0"/>
                <a:cs typeface="Arial" pitchFamily="34" charset="0"/>
              </a:rPr>
              <a:t>Çalışılan iş ya da meslekler genellikle oto tamirciliği, berber çıraklığı,garsonluk gibi yarı beceri isteyen işlerdir. </a:t>
            </a:r>
          </a:p>
          <a:p>
            <a:pPr>
              <a:buNone/>
            </a:pPr>
            <a:endParaRPr lang="tr-TR" dirty="0"/>
          </a:p>
        </p:txBody>
      </p:sp>
      <p:pic>
        <p:nvPicPr>
          <p:cNvPr id="62465" name="Picture 1"/>
          <p:cNvPicPr>
            <a:picLocks noChangeAspect="1" noChangeArrowheads="1"/>
          </p:cNvPicPr>
          <p:nvPr/>
        </p:nvPicPr>
        <p:blipFill>
          <a:blip r:embed="rId2"/>
          <a:srcRect/>
          <a:stretch>
            <a:fillRect/>
          </a:stretch>
        </p:blipFill>
        <p:spPr bwMode="auto">
          <a:xfrm>
            <a:off x="714348" y="3857628"/>
            <a:ext cx="2786082" cy="2214578"/>
          </a:xfrm>
          <a:prstGeom prst="rect">
            <a:avLst/>
          </a:prstGeom>
          <a:noFill/>
          <a:ln w="9525">
            <a:noFill/>
            <a:miter lim="800000"/>
            <a:headEnd/>
            <a:tailEnd/>
          </a:ln>
          <a:effectLst/>
        </p:spPr>
      </p:pic>
      <p:pic>
        <p:nvPicPr>
          <p:cNvPr id="62466" name="Picture 2"/>
          <p:cNvPicPr>
            <a:picLocks noChangeAspect="1" noChangeArrowheads="1"/>
          </p:cNvPicPr>
          <p:nvPr/>
        </p:nvPicPr>
        <p:blipFill>
          <a:blip r:embed="rId3"/>
          <a:srcRect/>
          <a:stretch>
            <a:fillRect/>
          </a:stretch>
        </p:blipFill>
        <p:spPr bwMode="auto">
          <a:xfrm>
            <a:off x="5643570" y="3857628"/>
            <a:ext cx="2847980" cy="2314580"/>
          </a:xfrm>
          <a:prstGeom prst="rect">
            <a:avLst/>
          </a:prstGeom>
          <a:noFill/>
          <a:ln w="9525">
            <a:noFill/>
            <a:miter lim="800000"/>
            <a:headEnd/>
            <a:tailEnd/>
          </a:ln>
          <a:effectLst/>
        </p:spPr>
      </p:pic>
      <p:pic>
        <p:nvPicPr>
          <p:cNvPr id="62467" name="Picture 3"/>
          <p:cNvPicPr>
            <a:picLocks noChangeAspect="1" noChangeArrowheads="1"/>
          </p:cNvPicPr>
          <p:nvPr/>
        </p:nvPicPr>
        <p:blipFill>
          <a:blip r:embed="rId4"/>
          <a:srcRect/>
          <a:stretch>
            <a:fillRect/>
          </a:stretch>
        </p:blipFill>
        <p:spPr bwMode="auto">
          <a:xfrm>
            <a:off x="3143240" y="2786058"/>
            <a:ext cx="2857500" cy="21431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483245"/>
          </a:xfrm>
        </p:spPr>
        <p:txBody>
          <a:bodyPr/>
          <a:lstStyle/>
          <a:p>
            <a:endParaRPr lang="tr-TR" dirty="0"/>
          </a:p>
          <a:p>
            <a:endParaRPr lang="tr-TR" dirty="0"/>
          </a:p>
          <a:p>
            <a:pPr>
              <a:lnSpc>
                <a:spcPct val="150000"/>
              </a:lnSpc>
            </a:pPr>
            <a:r>
              <a:rPr lang="tr-TR" sz="2400" dirty="0">
                <a:latin typeface="Arial" pitchFamily="34" charset="0"/>
                <a:cs typeface="Arial" pitchFamily="34" charset="0"/>
              </a:rPr>
              <a:t>Bütün bu açıklamalar hafif derecede zihinsel engellileri kapsamaktadır. </a:t>
            </a:r>
          </a:p>
          <a:p>
            <a:pPr>
              <a:lnSpc>
                <a:spcPct val="150000"/>
              </a:lnSpc>
            </a:pPr>
            <a:r>
              <a:rPr lang="tr-TR" sz="2400" dirty="0">
                <a:latin typeface="Arial" pitchFamily="34" charset="0"/>
                <a:cs typeface="Arial" pitchFamily="34" charset="0"/>
              </a:rPr>
              <a:t> Orta ve ağır derecede zihinsel engellilerin bir iş ya da meslek edinmeleri hafif derecede zihinsel engellilerden çok daha güç olmaktadır. </a:t>
            </a:r>
          </a:p>
          <a:p>
            <a:pPr>
              <a:buNone/>
            </a:pP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4926336" cy="4898912"/>
          </a:xfrm>
        </p:spPr>
        <p:txBody>
          <a:bodyPr>
            <a:normAutofit/>
          </a:bodyPr>
          <a:lstStyle/>
          <a:p>
            <a:endParaRPr lang="tr-TR" dirty="0"/>
          </a:p>
          <a:p>
            <a:endParaRPr lang="tr-TR" dirty="0"/>
          </a:p>
          <a:p>
            <a:pPr>
              <a:lnSpc>
                <a:spcPct val="150000"/>
              </a:lnSpc>
            </a:pPr>
            <a:r>
              <a:rPr lang="tr-TR" sz="2400" dirty="0">
                <a:latin typeface="Arial" pitchFamily="34" charset="0"/>
                <a:cs typeface="Arial" pitchFamily="34" charset="0"/>
              </a:rPr>
              <a:t>Bu çocuklar için korumalı iş yeri uygulamaları yaygındır. </a:t>
            </a:r>
          </a:p>
          <a:p>
            <a:pPr>
              <a:lnSpc>
                <a:spcPct val="150000"/>
              </a:lnSpc>
            </a:pPr>
            <a:r>
              <a:rPr lang="tr-TR" sz="2400" dirty="0">
                <a:latin typeface="Arial" pitchFamily="34" charset="0"/>
                <a:cs typeface="Arial" pitchFamily="34" charset="0"/>
              </a:rPr>
              <a:t>Zihinsel engelli çocuklar burada başkalarının rehberliği ve denetimi altında çalışmaktadırlar. </a:t>
            </a:r>
          </a:p>
          <a:p>
            <a:pPr>
              <a:lnSpc>
                <a:spcPct val="150000"/>
              </a:lnSpc>
              <a:buNone/>
            </a:pPr>
            <a:endParaRPr lang="tr-TR" sz="2400" dirty="0">
              <a:latin typeface="Arial" pitchFamily="34" charset="0"/>
              <a:cs typeface="Arial" pitchFamily="34" charset="0"/>
            </a:endParaRPr>
          </a:p>
        </p:txBody>
      </p:sp>
      <p:pic>
        <p:nvPicPr>
          <p:cNvPr id="60417" name="Picture 1"/>
          <p:cNvPicPr>
            <a:picLocks noChangeAspect="1" noChangeArrowheads="1"/>
          </p:cNvPicPr>
          <p:nvPr/>
        </p:nvPicPr>
        <p:blipFill>
          <a:blip r:embed="rId3"/>
          <a:srcRect/>
          <a:stretch>
            <a:fillRect/>
          </a:stretch>
        </p:blipFill>
        <p:spPr bwMode="auto">
          <a:xfrm>
            <a:off x="5429256" y="714356"/>
            <a:ext cx="3200400" cy="385765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4357112" cy="4770856"/>
          </a:xfrm>
        </p:spPr>
        <p:txBody>
          <a:bodyPr>
            <a:normAutofit/>
          </a:bodyPr>
          <a:lstStyle/>
          <a:p>
            <a:pPr algn="just">
              <a:lnSpc>
                <a:spcPct val="160000"/>
              </a:lnSpc>
              <a:buNone/>
            </a:pPr>
            <a:r>
              <a:rPr lang="tr-TR" dirty="0"/>
              <a:t>     </a:t>
            </a:r>
            <a:r>
              <a:rPr lang="tr-TR" sz="1800" dirty="0"/>
              <a:t>Kimi bireyler doğumla birlikte bu süreçlere kalıtsal sorunlarla başlayabilmekte, kimileri ise doğum öncesi,doğum anında ve doğum sonrasında bazı nedenlerden dolayı bu süreçlerde problemlerle karşı karşıya gelebilmektedir. </a:t>
            </a:r>
          </a:p>
          <a:p>
            <a:endParaRPr lang="tr-TR" dirty="0"/>
          </a:p>
        </p:txBody>
      </p:sp>
      <p:pic>
        <p:nvPicPr>
          <p:cNvPr id="2050" name="Picture 2"/>
          <p:cNvPicPr>
            <a:picLocks noChangeAspect="1" noChangeArrowheads="1"/>
          </p:cNvPicPr>
          <p:nvPr/>
        </p:nvPicPr>
        <p:blipFill>
          <a:blip r:embed="rId2"/>
          <a:srcRect/>
          <a:stretch>
            <a:fillRect/>
          </a:stretch>
        </p:blipFill>
        <p:spPr bwMode="auto">
          <a:xfrm>
            <a:off x="5292080" y="1340768"/>
            <a:ext cx="2844000" cy="22752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
            <a:ext cx="7115196" cy="4714884"/>
          </a:xfrm>
        </p:spPr>
        <p:txBody>
          <a:bodyPr>
            <a:normAutofit fontScale="92500"/>
          </a:bodyPr>
          <a:lstStyle/>
          <a:p>
            <a:endParaRPr lang="tr-TR" dirty="0"/>
          </a:p>
          <a:p>
            <a:endParaRPr lang="tr-TR" dirty="0"/>
          </a:p>
          <a:p>
            <a:pPr>
              <a:lnSpc>
                <a:spcPct val="150000"/>
              </a:lnSpc>
            </a:pPr>
            <a:r>
              <a:rPr lang="tr-TR" sz="2400" dirty="0">
                <a:latin typeface="Arial" pitchFamily="34" charset="0"/>
                <a:cs typeface="Arial" pitchFamily="34" charset="0"/>
              </a:rPr>
              <a:t>Bu çocuklar bir etkinliği, bir işi tümü ile öğrenmek için onların basit parçalara ayrılmasını isterler. </a:t>
            </a:r>
          </a:p>
          <a:p>
            <a:pPr>
              <a:lnSpc>
                <a:spcPct val="150000"/>
              </a:lnSpc>
            </a:pPr>
            <a:r>
              <a:rPr lang="tr-TR" sz="2400" dirty="0">
                <a:latin typeface="Arial" pitchFamily="34" charset="0"/>
                <a:cs typeface="Arial" pitchFamily="34" charset="0"/>
              </a:rPr>
              <a:t>Önce parça parça sonra bütün olarak öğrenebilirler. </a:t>
            </a:r>
          </a:p>
          <a:p>
            <a:pPr>
              <a:lnSpc>
                <a:spcPct val="150000"/>
              </a:lnSpc>
            </a:pPr>
            <a:r>
              <a:rPr lang="tr-TR" sz="2400" dirty="0">
                <a:latin typeface="Arial" pitchFamily="34" charset="0"/>
                <a:cs typeface="Arial" pitchFamily="34" charset="0"/>
              </a:rPr>
              <a:t>Öğrenim hızları yavaştır. </a:t>
            </a:r>
          </a:p>
          <a:p>
            <a:pPr>
              <a:lnSpc>
                <a:spcPct val="150000"/>
              </a:lnSpc>
            </a:pPr>
            <a:r>
              <a:rPr lang="tr-TR" sz="2400" dirty="0">
                <a:latin typeface="Arial" pitchFamily="34" charset="0"/>
                <a:cs typeface="Arial" pitchFamily="34" charset="0"/>
              </a:rPr>
              <a:t>Zihinsel engelli çocuklar monoton işleri yapmaktan hoşlanırlar. </a:t>
            </a:r>
          </a:p>
          <a:p>
            <a:pPr>
              <a:buNone/>
            </a:pPr>
            <a:endParaRPr lang="tr-TR" dirty="0"/>
          </a:p>
        </p:txBody>
      </p:sp>
      <p:pic>
        <p:nvPicPr>
          <p:cNvPr id="59393" name="Picture 1"/>
          <p:cNvPicPr>
            <a:picLocks noChangeAspect="1" noChangeArrowheads="1"/>
          </p:cNvPicPr>
          <p:nvPr/>
        </p:nvPicPr>
        <p:blipFill>
          <a:blip r:embed="rId2"/>
          <a:srcRect/>
          <a:stretch>
            <a:fillRect/>
          </a:stretch>
        </p:blipFill>
        <p:spPr bwMode="auto">
          <a:xfrm>
            <a:off x="4357686" y="3714752"/>
            <a:ext cx="4429156" cy="2286016"/>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411807"/>
          </a:xfrm>
        </p:spPr>
        <p:txBody>
          <a:bodyPr/>
          <a:lstStyle/>
          <a:p>
            <a:endParaRPr lang="tr-TR" dirty="0"/>
          </a:p>
          <a:p>
            <a:endParaRPr lang="tr-TR" dirty="0"/>
          </a:p>
          <a:p>
            <a:r>
              <a:rPr lang="tr-TR" sz="2400" dirty="0">
                <a:latin typeface="Arial" pitchFamily="34" charset="0"/>
                <a:cs typeface="Arial" pitchFamily="34" charset="0"/>
              </a:rPr>
              <a:t>Kendilerine öğretilen işleri hileye sapmadan yaparlar. </a:t>
            </a:r>
          </a:p>
          <a:p>
            <a:r>
              <a:rPr lang="tr-TR" sz="2400" dirty="0">
                <a:latin typeface="Arial" pitchFamily="34" charset="0"/>
                <a:cs typeface="Arial" pitchFamily="34" charset="0"/>
              </a:rPr>
              <a:t>Çünkü davranışları alışkanlıkları tarafından yönetilir. </a:t>
            </a:r>
          </a:p>
          <a:p>
            <a:r>
              <a:rPr lang="tr-TR" sz="2400" dirty="0">
                <a:latin typeface="Arial" pitchFamily="34" charset="0"/>
                <a:cs typeface="Arial" pitchFamily="34" charset="0"/>
              </a:rPr>
              <a:t>Monoton işlerde normal çocuklardan üstün başarı gösterirler. </a:t>
            </a:r>
          </a:p>
          <a:p>
            <a:pPr>
              <a:buNone/>
            </a:pPr>
            <a:endParaRPr lang="tr-TR" dirty="0"/>
          </a:p>
        </p:txBody>
      </p:sp>
      <p:pic>
        <p:nvPicPr>
          <p:cNvPr id="58369" name="Picture 1"/>
          <p:cNvPicPr>
            <a:picLocks noChangeAspect="1" noChangeArrowheads="1"/>
          </p:cNvPicPr>
          <p:nvPr/>
        </p:nvPicPr>
        <p:blipFill>
          <a:blip r:embed="rId2"/>
          <a:srcRect/>
          <a:stretch>
            <a:fillRect/>
          </a:stretch>
        </p:blipFill>
        <p:spPr bwMode="auto">
          <a:xfrm>
            <a:off x="1857356" y="3214686"/>
            <a:ext cx="5072098" cy="2428892"/>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00430" y="1142984"/>
            <a:ext cx="5186370" cy="4983179"/>
          </a:xfrm>
        </p:spPr>
        <p:txBody>
          <a:bodyPr>
            <a:normAutofit lnSpcReduction="10000"/>
          </a:bodyPr>
          <a:lstStyle/>
          <a:p>
            <a:endParaRPr lang="tr-TR" dirty="0"/>
          </a:p>
          <a:p>
            <a:endParaRPr lang="tr-TR" dirty="0"/>
          </a:p>
          <a:p>
            <a:pPr>
              <a:lnSpc>
                <a:spcPct val="150000"/>
              </a:lnSpc>
            </a:pPr>
            <a:r>
              <a:rPr lang="tr-TR" sz="2400" dirty="0">
                <a:latin typeface="Arial" pitchFamily="34" charset="0"/>
                <a:cs typeface="Arial" pitchFamily="34" charset="0"/>
              </a:rPr>
              <a:t>Zihinsel engelli çocuklar işlerine bağlıdır. </a:t>
            </a:r>
          </a:p>
          <a:p>
            <a:pPr>
              <a:lnSpc>
                <a:spcPct val="150000"/>
              </a:lnSpc>
            </a:pPr>
            <a:r>
              <a:rPr lang="tr-TR" sz="2400" dirty="0">
                <a:latin typeface="Arial" pitchFamily="34" charset="0"/>
                <a:cs typeface="Arial" pitchFamily="34" charset="0"/>
              </a:rPr>
              <a:t>İşe tam zamanında gelir ve tam zamanında ayrılırlar. İşve işyerindeki kurallara uyarlar. </a:t>
            </a:r>
          </a:p>
          <a:p>
            <a:pPr>
              <a:lnSpc>
                <a:spcPct val="150000"/>
              </a:lnSpc>
            </a:pPr>
            <a:r>
              <a:rPr lang="tr-TR" sz="2400" dirty="0">
                <a:latin typeface="Arial" pitchFamily="34" charset="0"/>
                <a:cs typeface="Arial" pitchFamily="34" charset="0"/>
              </a:rPr>
              <a:t>Meslek alanlarında iyi eğitilebilirler. </a:t>
            </a:r>
          </a:p>
          <a:p>
            <a:pPr>
              <a:buNone/>
            </a:pPr>
            <a:endParaRPr lang="tr-TR" dirty="0"/>
          </a:p>
        </p:txBody>
      </p:sp>
      <p:pic>
        <p:nvPicPr>
          <p:cNvPr id="57345" name="Picture 1"/>
          <p:cNvPicPr>
            <a:picLocks noChangeAspect="1" noChangeArrowheads="1"/>
          </p:cNvPicPr>
          <p:nvPr/>
        </p:nvPicPr>
        <p:blipFill>
          <a:blip r:embed="rId2"/>
          <a:srcRect/>
          <a:stretch>
            <a:fillRect/>
          </a:stretch>
        </p:blipFill>
        <p:spPr bwMode="auto">
          <a:xfrm>
            <a:off x="285721" y="500042"/>
            <a:ext cx="3214710" cy="3143272"/>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br>
              <a:rPr lang="tr-TR" dirty="0"/>
            </a:br>
            <a:r>
              <a:rPr lang="tr-TR" b="1" dirty="0"/>
              <a:t>Orta Derecede Zihinsel Engelli Çocuklar </a:t>
            </a:r>
            <a:endParaRPr lang="tr-TR" dirty="0"/>
          </a:p>
        </p:txBody>
      </p:sp>
      <p:sp>
        <p:nvSpPr>
          <p:cNvPr id="3" name="2 İçerik Yer Tutucusu"/>
          <p:cNvSpPr>
            <a:spLocks noGrp="1"/>
          </p:cNvSpPr>
          <p:nvPr>
            <p:ph idx="1"/>
          </p:nvPr>
        </p:nvSpPr>
        <p:spPr/>
        <p:txBody>
          <a:bodyPr>
            <a:normAutofit fontScale="77500" lnSpcReduction="20000"/>
          </a:bodyPr>
          <a:lstStyle/>
          <a:p>
            <a:endParaRPr lang="tr-TR" dirty="0"/>
          </a:p>
          <a:p>
            <a:endParaRPr lang="tr-TR" dirty="0"/>
          </a:p>
          <a:p>
            <a:pPr>
              <a:lnSpc>
                <a:spcPct val="150000"/>
              </a:lnSpc>
            </a:pPr>
            <a:r>
              <a:rPr lang="tr-TR" sz="2600" dirty="0"/>
              <a:t>Zekâ bölümü 55'in altında olanlar orta, üzerinde olanlar hafif derecede zihinsel engelli olarak kabul edilmektedirler. </a:t>
            </a:r>
          </a:p>
          <a:p>
            <a:pPr>
              <a:lnSpc>
                <a:spcPct val="150000"/>
              </a:lnSpc>
            </a:pPr>
            <a:r>
              <a:rPr lang="tr-TR" sz="2600" dirty="0"/>
              <a:t> Ancak ayırım, iki gruba uygulanan eğitim programlarım birbirlerinden farklı kılmamaktadır. </a:t>
            </a:r>
          </a:p>
          <a:p>
            <a:pPr>
              <a:lnSpc>
                <a:spcPct val="150000"/>
              </a:lnSpc>
            </a:pPr>
            <a:r>
              <a:rPr lang="tr-TR" sz="2600" dirty="0"/>
              <a:t>Örneğin, zekâ bölümünün 52 ya da 57 olması otomatikman çocuğun eğitim programını farklılaştırmamaktadır. </a:t>
            </a:r>
          </a:p>
          <a:p>
            <a:pPr>
              <a:buNone/>
            </a:pP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411807"/>
          </a:xfrm>
        </p:spPr>
        <p:txBody>
          <a:bodyPr>
            <a:normAutofit lnSpcReduction="10000"/>
          </a:bodyPr>
          <a:lstStyle/>
          <a:p>
            <a:pPr>
              <a:buNone/>
            </a:pPr>
            <a:endParaRPr lang="tr-TR" dirty="0"/>
          </a:p>
          <a:p>
            <a:pPr>
              <a:lnSpc>
                <a:spcPct val="150000"/>
              </a:lnSpc>
            </a:pPr>
            <a:r>
              <a:rPr lang="tr-TR" sz="2400" dirty="0"/>
              <a:t>Bununla birlikte, genellikle orta derecede zihinsel engelli çocukların eğitim programlarında akademik konulara hafif derecede zihinsel engelli çocukların eğitim programlarına göre daha az önem verilmektedir. </a:t>
            </a:r>
          </a:p>
          <a:p>
            <a:pPr>
              <a:lnSpc>
                <a:spcPct val="150000"/>
              </a:lnSpc>
            </a:pPr>
            <a:r>
              <a:rPr lang="tr-TR" sz="2400" dirty="0"/>
              <a:t>Bu çocukların eğitim programlarında, çocuğun sosyal çevresine uyum sağlaması için gerekli olan becerilerin kazandırılmasına çok önem verilmektedir. </a:t>
            </a:r>
          </a:p>
          <a:p>
            <a:pPr>
              <a:buNone/>
            </a:pP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pPr>
              <a:lnSpc>
                <a:spcPct val="150000"/>
              </a:lnSpc>
            </a:pPr>
            <a:r>
              <a:rPr lang="tr-TR" sz="2400" dirty="0"/>
              <a:t>Bu çocukların eğitimleri genellikle özel sınıf, okul ve korumalı iş yerlerinde sağlanmaktadır. Bunun yanı sıra çocuğa kendi evinde ve grup evlerinde sağlanan eğitim programları bulunmaktadır. </a:t>
            </a:r>
          </a:p>
          <a:p>
            <a:pPr>
              <a:buNone/>
            </a:pP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pPr>
              <a:lnSpc>
                <a:spcPct val="150000"/>
              </a:lnSpc>
            </a:pPr>
            <a:r>
              <a:rPr lang="tr-TR" sz="2400" dirty="0"/>
              <a:t>Uyaran ve okul öncesi sınıflarda uygulanan programlarda aile eğitimi önemli olup ailenin eğitimde etkin rol oynaması sağlanmaktadır. </a:t>
            </a:r>
          </a:p>
          <a:p>
            <a:pPr>
              <a:buNone/>
            </a:pP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229600" cy="5197493"/>
          </a:xfrm>
        </p:spPr>
        <p:txBody>
          <a:bodyPr/>
          <a:lstStyle/>
          <a:p>
            <a:endParaRPr lang="tr-TR" dirty="0"/>
          </a:p>
          <a:p>
            <a:endParaRPr lang="tr-TR" dirty="0"/>
          </a:p>
          <a:p>
            <a:pPr>
              <a:lnSpc>
                <a:spcPct val="150000"/>
              </a:lnSpc>
            </a:pPr>
            <a:r>
              <a:rPr lang="tr-TR" b="1" dirty="0"/>
              <a:t>İlkokul ve ortaokul sınıfları: </a:t>
            </a:r>
            <a:r>
              <a:rPr lang="tr-TR" sz="2400" dirty="0"/>
              <a:t>Bu sınıflarda uygulanmakta olan eğitim programlarının temel amacı, orta derecede zihinsel engelli çocukların mümkün olduğunca bağımsız olmalarını sağlamaktır. </a:t>
            </a:r>
          </a:p>
          <a:p>
            <a:pPr>
              <a:buNone/>
            </a:pP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229600" cy="4983179"/>
          </a:xfrm>
        </p:spPr>
        <p:txBody>
          <a:bodyPr/>
          <a:lstStyle/>
          <a:p>
            <a:endParaRPr lang="tr-TR" dirty="0"/>
          </a:p>
          <a:p>
            <a:endParaRPr lang="tr-TR" dirty="0"/>
          </a:p>
          <a:p>
            <a:r>
              <a:rPr lang="tr-TR" dirty="0"/>
              <a:t>Bunun için çocuklarda günlük yaşam ve iş ile ilgili becerilerin geliştirilmesi gerekmektedir </a:t>
            </a:r>
          </a:p>
          <a:p>
            <a:pPr>
              <a:buNone/>
            </a:pP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229600" cy="5126055"/>
          </a:xfrm>
        </p:spPr>
        <p:txBody>
          <a:bodyPr/>
          <a:lstStyle/>
          <a:p>
            <a:endParaRPr lang="tr-TR" dirty="0"/>
          </a:p>
          <a:p>
            <a:endParaRPr lang="tr-TR" dirty="0"/>
          </a:p>
          <a:p>
            <a:pPr>
              <a:lnSpc>
                <a:spcPct val="150000"/>
              </a:lnSpc>
            </a:pPr>
            <a:r>
              <a:rPr lang="tr-TR" sz="2400" dirty="0"/>
              <a:t>  Orta derecede zihinsel engelli çocuklarda; ilkokul sınıflarında iş öncesi eğitimi, ortaokul sınıflarında ise iş eğitimi, hafif derecede zihinsel engelli çocuklarda olduğundan daha önemlidir. </a:t>
            </a:r>
          </a:p>
          <a:p>
            <a:pPr>
              <a:buNone/>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171400"/>
            <a:ext cx="8183880" cy="2952328"/>
          </a:xfrm>
        </p:spPr>
        <p:txBody>
          <a:bodyPr>
            <a:normAutofit/>
          </a:bodyPr>
          <a:lstStyle/>
          <a:p>
            <a:endParaRPr lang="tr-TR" dirty="0"/>
          </a:p>
          <a:p>
            <a:endParaRPr lang="tr-TR" dirty="0"/>
          </a:p>
          <a:p>
            <a:pPr algn="just">
              <a:lnSpc>
                <a:spcPct val="150000"/>
              </a:lnSpc>
              <a:buNone/>
            </a:pPr>
            <a:r>
              <a:rPr lang="tr-TR" sz="2000" dirty="0"/>
              <a:t>        Kimileri için bu problemler çok hafif düzeyde iken ve okula yani akademik hayatına başlamadan anlaşılması güç iken,kimileri için bu problemin ciddiyeti rahatlıkla gözle görülebilir düzeyde olabilmektedir. </a:t>
            </a:r>
          </a:p>
          <a:p>
            <a:pPr>
              <a:buNone/>
            </a:pPr>
            <a:endParaRPr lang="tr-TR" dirty="0"/>
          </a:p>
        </p:txBody>
      </p:sp>
      <p:pic>
        <p:nvPicPr>
          <p:cNvPr id="3074" name="Picture 2"/>
          <p:cNvPicPr>
            <a:picLocks noChangeAspect="1" noChangeArrowheads="1"/>
          </p:cNvPicPr>
          <p:nvPr/>
        </p:nvPicPr>
        <p:blipFill>
          <a:blip r:embed="rId2"/>
          <a:srcRect/>
          <a:stretch>
            <a:fillRect/>
          </a:stretch>
        </p:blipFill>
        <p:spPr bwMode="auto">
          <a:xfrm>
            <a:off x="2000232" y="3284984"/>
            <a:ext cx="5143536" cy="250033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054617"/>
          </a:xfrm>
        </p:spPr>
        <p:txBody>
          <a:bodyPr/>
          <a:lstStyle/>
          <a:p>
            <a:endParaRPr lang="tr-TR" dirty="0"/>
          </a:p>
          <a:p>
            <a:endParaRPr lang="tr-TR" dirty="0"/>
          </a:p>
          <a:p>
            <a:pPr>
              <a:lnSpc>
                <a:spcPct val="150000"/>
              </a:lnSpc>
            </a:pPr>
            <a:r>
              <a:rPr lang="tr-TR" dirty="0"/>
              <a:t>  </a:t>
            </a:r>
            <a:r>
              <a:rPr lang="tr-TR" sz="2400" dirty="0"/>
              <a:t>Günümüzde orta derecede zihinsel engelli çocukların eğitimlerinde işlevsel akademik becerilere yer verilmesi gerektiğini özel eğitimciler savunmaktadırlar. </a:t>
            </a:r>
          </a:p>
          <a:p>
            <a:pPr>
              <a:buNone/>
            </a:pP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endParaRPr lang="tr-TR" dirty="0"/>
          </a:p>
          <a:p>
            <a:endParaRPr lang="tr-TR" dirty="0"/>
          </a:p>
          <a:p>
            <a:pPr>
              <a:lnSpc>
                <a:spcPct val="150000"/>
              </a:lnSpc>
            </a:pPr>
            <a:r>
              <a:rPr lang="tr-TR" b="1" dirty="0"/>
              <a:t>Korumalı iş yerleri: </a:t>
            </a:r>
            <a:r>
              <a:rPr lang="tr-TR" sz="2400" dirty="0"/>
              <a:t>Bu kurumlar zihinsel engelli çocukların iş eğitimlerini gerçekleştirmek için düzenlenmiş eğitim ağırlıklı iş yerleridir. </a:t>
            </a:r>
          </a:p>
          <a:p>
            <a:pPr>
              <a:buNone/>
            </a:pP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pPr>
              <a:lnSpc>
                <a:spcPct val="150000"/>
              </a:lnSpc>
            </a:pPr>
            <a:r>
              <a:rPr lang="tr-TR" sz="2400" dirty="0"/>
              <a:t>  Burada çocuklara iş eğitimi ve iş eğitimi sonrası istihdam olanakları sağlandığı gibi, dışarıdaki bir işe geçiş aşamasında o işe ilişkin hazırlık programları da uygulanmaktadır. </a:t>
            </a:r>
          </a:p>
          <a:p>
            <a:pPr>
              <a:buNone/>
            </a:pPr>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pPr>
              <a:lnSpc>
                <a:spcPct val="150000"/>
              </a:lnSpc>
            </a:pPr>
            <a:r>
              <a:rPr lang="tr-TR" sz="2400" dirty="0"/>
              <a:t>Ekip çalışmasını gerektiren korumalı iş yerlerinde ekibin çekirdeğini iş öğretmeni ve danışmanları oluşturmaktadır.</a:t>
            </a:r>
          </a:p>
          <a:p>
            <a:pPr>
              <a:buNone/>
            </a:pP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054617"/>
          </a:xfrm>
        </p:spPr>
        <p:txBody>
          <a:bodyPr/>
          <a:lstStyle/>
          <a:p>
            <a:endParaRPr lang="tr-TR" dirty="0"/>
          </a:p>
          <a:p>
            <a:endParaRPr lang="tr-TR" dirty="0"/>
          </a:p>
          <a:p>
            <a:pPr>
              <a:lnSpc>
                <a:spcPct val="150000"/>
              </a:lnSpc>
            </a:pPr>
            <a:r>
              <a:rPr lang="tr-TR" sz="2400" dirty="0"/>
              <a:t>Son yıllarda, okul-işyeri çalışma programları içerisinde orta derecede zihinsel engelli çocuklara iş eğitimi ve istihdam olanaklarının sağlanması yönündeki uygulamalar yaygınlaşmaya başlamıştır. </a:t>
            </a:r>
          </a:p>
          <a:p>
            <a:pPr>
              <a:buNone/>
            </a:pP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p:spPr>
        <p:txBody>
          <a:bodyPr/>
          <a:lstStyle/>
          <a:p>
            <a:endParaRPr lang="tr-TR" dirty="0"/>
          </a:p>
          <a:p>
            <a:endParaRPr lang="tr-TR" dirty="0"/>
          </a:p>
          <a:p>
            <a:pPr>
              <a:lnSpc>
                <a:spcPct val="150000"/>
              </a:lnSpc>
            </a:pPr>
            <a:r>
              <a:rPr lang="tr-TR" sz="2400" dirty="0"/>
              <a:t>İlkokulun ileri sınıflarında uygulanmasına başlanılan bu programlarda çocuk bir taraftan iş eğitiminden geçirilirken diğer yandan yarım zamanlı olarak gerçek bir iş yerine yerleştirilmektedir. </a:t>
            </a:r>
          </a:p>
          <a:p>
            <a:pPr>
              <a:buNone/>
            </a:pP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8229600" cy="5054617"/>
          </a:xfrm>
        </p:spPr>
        <p:txBody>
          <a:bodyPr/>
          <a:lstStyle/>
          <a:p>
            <a:endParaRPr lang="tr-TR" dirty="0"/>
          </a:p>
          <a:p>
            <a:endParaRPr lang="tr-TR" dirty="0"/>
          </a:p>
          <a:p>
            <a:pPr>
              <a:lnSpc>
                <a:spcPct val="150000"/>
              </a:lnSpc>
            </a:pPr>
            <a:r>
              <a:rPr lang="tr-TR" dirty="0"/>
              <a:t>Bu uygulamada okulda gerçekleştirilen eğitim çalışmalarının sonuçları gerçek iş ortamlarında gözlenmekte, buna göre iş eğitimi programlarına yön verilmektedir. </a:t>
            </a:r>
          </a:p>
          <a:p>
            <a:pPr>
              <a:buNone/>
            </a:pPr>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br>
              <a:rPr lang="tr-TR" dirty="0"/>
            </a:br>
            <a:r>
              <a:rPr lang="tr-TR" b="1" dirty="0"/>
              <a:t>Ağır ve Çok Ağır Derecede Zihinsel Engelliler </a:t>
            </a:r>
            <a:endParaRPr lang="tr-TR" dirty="0"/>
          </a:p>
        </p:txBody>
      </p:sp>
      <p:sp>
        <p:nvSpPr>
          <p:cNvPr id="3" name="2 İçerik Yer Tutucusu"/>
          <p:cNvSpPr>
            <a:spLocks noGrp="1"/>
          </p:cNvSpPr>
          <p:nvPr>
            <p:ph idx="1"/>
          </p:nvPr>
        </p:nvSpPr>
        <p:spPr/>
        <p:txBody>
          <a:bodyPr>
            <a:normAutofit fontScale="77500" lnSpcReduction="20000"/>
          </a:bodyPr>
          <a:lstStyle/>
          <a:p>
            <a:endParaRPr lang="tr-TR" dirty="0"/>
          </a:p>
          <a:p>
            <a:endParaRPr lang="tr-TR" dirty="0"/>
          </a:p>
          <a:p>
            <a:pPr>
              <a:lnSpc>
                <a:spcPct val="160000"/>
              </a:lnSpc>
            </a:pPr>
            <a:r>
              <a:rPr lang="tr-TR" dirty="0"/>
              <a:t>Geçmişte ağır ve çok ağır derecede zihinsel engelli çocukların eğitimlerinin ihmal edildiği görülmektedir. </a:t>
            </a:r>
          </a:p>
          <a:p>
            <a:pPr>
              <a:lnSpc>
                <a:spcPct val="160000"/>
              </a:lnSpc>
            </a:pPr>
            <a:r>
              <a:rPr lang="tr-TR" dirty="0"/>
              <a:t>Bu nedenleri deneyimli eğitici personel eksikliği, uygun eğitim programlarının olmayışı ve yetkililerin bu çocukların eğitim gereksinimleriyle yeterince ilgilenmemeleri olarak sıralanabilir. </a:t>
            </a:r>
          </a:p>
          <a:p>
            <a:pPr>
              <a:buNone/>
            </a:pP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229600" cy="5911873"/>
          </a:xfrm>
        </p:spPr>
        <p:txBody>
          <a:bodyPr>
            <a:normAutofit/>
          </a:bodyPr>
          <a:lstStyle/>
          <a:p>
            <a:endParaRPr lang="tr-TR" dirty="0"/>
          </a:p>
          <a:p>
            <a:endParaRPr lang="tr-TR" dirty="0"/>
          </a:p>
          <a:p>
            <a:pPr>
              <a:lnSpc>
                <a:spcPct val="150000"/>
              </a:lnSpc>
            </a:pPr>
            <a:r>
              <a:rPr lang="tr-TR" sz="2600" dirty="0"/>
              <a:t>Günümüzde bu çocuklara gerekli özel eğitim olanakları sağlanmaya başlanmıştır. </a:t>
            </a:r>
          </a:p>
          <a:p>
            <a:pPr>
              <a:lnSpc>
                <a:spcPct val="150000"/>
              </a:lnSpc>
            </a:pPr>
            <a:r>
              <a:rPr lang="tr-TR" sz="2600" dirty="0"/>
              <a:t>Ağır ve çok ağır derecede zihinsel engelli çocuklara özel gündüzlü ya da yatılı okullarda özel eğitim olanakları sağlanmaktadır. </a:t>
            </a:r>
          </a:p>
          <a:p>
            <a:pPr>
              <a:lnSpc>
                <a:spcPct val="150000"/>
              </a:lnSpc>
            </a:pPr>
            <a:r>
              <a:rPr lang="tr-TR" sz="2600" dirty="0"/>
              <a:t>Günümüzde bu çocuklara normal okulların normal sınıfları açılmaya başlamıştır </a:t>
            </a:r>
          </a:p>
          <a:p>
            <a:pPr>
              <a:buNone/>
            </a:pP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p:spPr>
        <p:txBody>
          <a:bodyPr/>
          <a:lstStyle/>
          <a:p>
            <a:endParaRPr lang="tr-TR" dirty="0"/>
          </a:p>
          <a:p>
            <a:endParaRPr lang="tr-TR" dirty="0"/>
          </a:p>
          <a:p>
            <a:pPr>
              <a:lnSpc>
                <a:spcPct val="150000"/>
              </a:lnSpc>
            </a:pPr>
            <a:r>
              <a:rPr lang="tr-TR" sz="2400" dirty="0"/>
              <a:t>Uyum işlevlerindeki sürekli geriliğin bir sonucu olarak “24 saat geri” olarak adlandırılan ağır ve çok ağır derecede zihinsel engelli çocukların eğitim amaçları temelde diğer zihinsel engelli çocukların eğitim amaçlarından farklı değildir. </a:t>
            </a:r>
          </a:p>
          <a:p>
            <a:pPr>
              <a:buNone/>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1170456"/>
          </a:xfrm>
        </p:spPr>
        <p:txBody>
          <a:bodyPr>
            <a:normAutofit fontScale="25000" lnSpcReduction="20000"/>
          </a:bodyPr>
          <a:lstStyle/>
          <a:p>
            <a:pPr>
              <a:lnSpc>
                <a:spcPct val="170000"/>
              </a:lnSpc>
            </a:pPr>
            <a:endParaRPr lang="tr-TR" sz="1200" dirty="0"/>
          </a:p>
          <a:p>
            <a:pPr>
              <a:lnSpc>
                <a:spcPct val="170000"/>
              </a:lnSpc>
            </a:pPr>
            <a:endParaRPr lang="tr-TR" sz="1200" dirty="0"/>
          </a:p>
          <a:p>
            <a:pPr>
              <a:lnSpc>
                <a:spcPct val="170000"/>
              </a:lnSpc>
            </a:pPr>
            <a:r>
              <a:rPr lang="tr-TR" sz="9600" dirty="0"/>
              <a:t>Bu bağlamda kişinin hayattaki </a:t>
            </a:r>
            <a:r>
              <a:rPr lang="tr-TR" sz="9600" b="1" dirty="0"/>
              <a:t>başarısı zihin yetersizliğinin derecesi ile orantılı olabilmektedir. </a:t>
            </a:r>
          </a:p>
          <a:p>
            <a:pPr>
              <a:lnSpc>
                <a:spcPct val="170000"/>
              </a:lnSpc>
              <a:buNone/>
            </a:pPr>
            <a:endParaRPr lang="tr-TR" sz="1200" dirty="0"/>
          </a:p>
        </p:txBody>
      </p:sp>
      <p:pic>
        <p:nvPicPr>
          <p:cNvPr id="4098" name="Picture 2"/>
          <p:cNvPicPr>
            <a:picLocks noChangeAspect="1" noChangeArrowheads="1"/>
          </p:cNvPicPr>
          <p:nvPr/>
        </p:nvPicPr>
        <p:blipFill>
          <a:blip r:embed="rId2"/>
          <a:srcRect/>
          <a:stretch>
            <a:fillRect/>
          </a:stretch>
        </p:blipFill>
        <p:spPr bwMode="auto">
          <a:xfrm>
            <a:off x="576262" y="3645024"/>
            <a:ext cx="3781425" cy="223360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004048" y="2996952"/>
            <a:ext cx="3357586" cy="2357454"/>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25404"/>
          </a:xfrm>
        </p:spPr>
        <p:txBody>
          <a:bodyPr>
            <a:normAutofit fontScale="90000"/>
          </a:bodyPr>
          <a:lstStyle/>
          <a:p>
            <a:endParaRPr lang="tr-TR" dirty="0"/>
          </a:p>
        </p:txBody>
      </p:sp>
      <p:sp>
        <p:nvSpPr>
          <p:cNvPr id="3" name="2 İçerik Yer Tutucusu"/>
          <p:cNvSpPr>
            <a:spLocks noGrp="1"/>
          </p:cNvSpPr>
          <p:nvPr>
            <p:ph idx="1"/>
          </p:nvPr>
        </p:nvSpPr>
        <p:spPr>
          <a:xfrm>
            <a:off x="457200" y="1000108"/>
            <a:ext cx="8229600" cy="5126055"/>
          </a:xfrm>
        </p:spPr>
        <p:txBody>
          <a:bodyPr/>
          <a:lstStyle/>
          <a:p>
            <a:endParaRPr lang="tr-TR" dirty="0"/>
          </a:p>
          <a:p>
            <a:endParaRPr lang="tr-TR" dirty="0"/>
          </a:p>
          <a:p>
            <a:r>
              <a:rPr lang="tr-TR" dirty="0"/>
              <a:t>Ancak düşük düzeydeki işlevleri nedeniyle eğitim programlarında öz bakım, dil ve hareket becerilerine daha fazla önem verilmektedir. </a:t>
            </a:r>
          </a:p>
          <a:p>
            <a:r>
              <a:rPr lang="tr-TR" dirty="0"/>
              <a:t>Ağır ve çok ağır derecede zihinsel engelli uyumsuz davranışlar diğer zihinsel engellilere göre daha yaygın olup uyumsuz davranışlar daha ağır derecededir. </a:t>
            </a:r>
          </a:p>
          <a:p>
            <a:pPr>
              <a:buNone/>
            </a:pP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96842"/>
          </a:xfrm>
        </p:spPr>
        <p:txBody>
          <a:bodyPr>
            <a:normAutofit fontScale="90000"/>
          </a:bodyPr>
          <a:lstStyle/>
          <a:p>
            <a:endParaRPr lang="tr-TR" dirty="0"/>
          </a:p>
        </p:txBody>
      </p:sp>
      <p:sp>
        <p:nvSpPr>
          <p:cNvPr id="3" name="2 İçerik Yer Tutucusu"/>
          <p:cNvSpPr>
            <a:spLocks noGrp="1"/>
          </p:cNvSpPr>
          <p:nvPr>
            <p:ph idx="1"/>
          </p:nvPr>
        </p:nvSpPr>
        <p:spPr>
          <a:xfrm>
            <a:off x="457200" y="928670"/>
            <a:ext cx="8229600" cy="5197493"/>
          </a:xfrm>
        </p:spPr>
        <p:txBody>
          <a:bodyPr/>
          <a:lstStyle/>
          <a:p>
            <a:endParaRPr lang="tr-TR" dirty="0"/>
          </a:p>
          <a:p>
            <a:endParaRPr lang="tr-TR" dirty="0"/>
          </a:p>
          <a:p>
            <a:r>
              <a:rPr lang="tr-TR" dirty="0"/>
              <a:t>Bu çocuklarda sıklıkla görülen uyumsuz davranışların başında basmakalıp (gözleri ovuşturmak, elleri çırpmak gibi kısa bir süre içerisinde sıklıkla tekrarlanan) davranışlar ve kendini yaralayıcı (saçlarını çekme, kafasını vurma gibi) davranışlar yer almaktadır. Bu davranışların nedenleri bilinmemektedir. </a:t>
            </a:r>
          </a:p>
          <a:p>
            <a:pPr>
              <a:buNone/>
            </a:pPr>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a:p>
            <a:endParaRPr lang="tr-TR" dirty="0"/>
          </a:p>
          <a:p>
            <a:r>
              <a:rPr lang="tr-TR" dirty="0"/>
              <a:t>Zihinsel yetersizliğe sahip çocukların eğitiminde esas olan nokta çocuğun bireysel özellikleri ve eğitsel gereksinimleri doğrultusunda uygun yönteme karar vermedir. </a:t>
            </a:r>
          </a:p>
          <a:p>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AİLELERE TAVSİYELER</a:t>
            </a:r>
          </a:p>
        </p:txBody>
      </p:sp>
      <p:sp>
        <p:nvSpPr>
          <p:cNvPr id="3" name="2 İçerik Yer Tutucusu"/>
          <p:cNvSpPr>
            <a:spLocks noGrp="1"/>
          </p:cNvSpPr>
          <p:nvPr>
            <p:ph idx="1"/>
          </p:nvPr>
        </p:nvSpPr>
        <p:spPr/>
        <p:txBody>
          <a:bodyPr/>
          <a:lstStyle/>
          <a:p>
            <a:r>
              <a:rPr lang="tr-TR" dirty="0"/>
              <a:t>Onların özelliklerini tanımaya çalışalım.</a:t>
            </a:r>
          </a:p>
          <a:p>
            <a:r>
              <a:rPr lang="tr-TR" dirty="0"/>
              <a:t>Çocuklarımızın bu durumunu saklamak yerine onların gereksinimlerini ve özelliklerini yakın çevremize, arkadaşlarımıza, komşularımıza anlatalım. Zihinsel engelli çocuğun ihtiyaç duyduğu en büyük gereksinim yeterli ilgi ve sevgidir.</a:t>
            </a:r>
          </a:p>
          <a:p>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ZİHİNSEL YETERSİZLİĞİ OLAN ÇOCUKLARIN EĞİTİMLERİ</a:t>
            </a:r>
          </a:p>
        </p:txBody>
      </p:sp>
      <p:sp>
        <p:nvSpPr>
          <p:cNvPr id="3" name="2 İçerik Yer Tutucusu"/>
          <p:cNvSpPr>
            <a:spLocks noGrp="1"/>
          </p:cNvSpPr>
          <p:nvPr>
            <p:ph idx="1"/>
          </p:nvPr>
        </p:nvSpPr>
        <p:spPr/>
        <p:txBody>
          <a:bodyPr>
            <a:normAutofit fontScale="55000" lnSpcReduction="20000"/>
          </a:bodyPr>
          <a:lstStyle/>
          <a:p>
            <a:pPr>
              <a:lnSpc>
                <a:spcPct val="170000"/>
              </a:lnSpc>
              <a:buNone/>
            </a:pPr>
            <a:r>
              <a:rPr lang="tr-TR" dirty="0"/>
              <a:t> Aile bireyleri olarak zihinsel yetersizliği olan </a:t>
            </a:r>
          </a:p>
          <a:p>
            <a:pPr>
              <a:lnSpc>
                <a:spcPct val="170000"/>
              </a:lnSpc>
              <a:buNone/>
            </a:pPr>
            <a:r>
              <a:rPr lang="tr-TR" dirty="0"/>
              <a:t>çocukların eğitiminde bilmeniz ve dikkat etmeniz </a:t>
            </a:r>
          </a:p>
          <a:p>
            <a:pPr>
              <a:lnSpc>
                <a:spcPct val="170000"/>
              </a:lnSpc>
              <a:buNone/>
            </a:pPr>
            <a:r>
              <a:rPr lang="tr-TR" dirty="0"/>
              <a:t>gereken noktalar şunlardır:</a:t>
            </a:r>
          </a:p>
          <a:p>
            <a:pPr>
              <a:lnSpc>
                <a:spcPct val="170000"/>
              </a:lnSpc>
              <a:buNone/>
            </a:pPr>
            <a:r>
              <a:rPr lang="tr-TR" dirty="0"/>
              <a:t>1. Her şeyden önce çocuğumuzu kabul edin. Onu olduğu gibi kabul etmeniz yapacağınız çalışmalarda size en büyük yardımcıdır.</a:t>
            </a:r>
          </a:p>
          <a:p>
            <a:pPr>
              <a:lnSpc>
                <a:spcPct val="170000"/>
              </a:lnSpc>
              <a:buNone/>
            </a:pPr>
            <a:r>
              <a:rPr lang="tr-TR" dirty="0"/>
              <a:t>2. Çocuğun her türlü gelişimi için gereken ilgi ve şefkatinizi ona sürekli gösterin.</a:t>
            </a:r>
          </a:p>
          <a:p>
            <a:pPr>
              <a:lnSpc>
                <a:spcPct val="170000"/>
              </a:lnSpc>
              <a:buNone/>
            </a:pPr>
            <a:r>
              <a:rPr lang="tr-TR" dirty="0"/>
              <a:t>3. Çocuğun sokağa çıkmasına, oyun oynamasına, arkadaşlık kurmasına yardımcı olun.</a:t>
            </a:r>
          </a:p>
          <a:p>
            <a:pPr>
              <a:lnSpc>
                <a:spcPct val="170000"/>
              </a:lnSpc>
              <a:buNone/>
            </a:pPr>
            <a:r>
              <a:rPr lang="tr-TR" dirty="0"/>
              <a:t>4. Çocuğunuzun hastalıklardan korunması toplum tarafından benimsenmesi için özellikle el, saç, yüz, beden, giysi temizliğine dikkat edin.</a:t>
            </a:r>
          </a:p>
          <a:p>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V="1">
            <a:off x="502920" y="6035040"/>
            <a:ext cx="8183880" cy="822960"/>
          </a:xfrm>
        </p:spPr>
        <p:txBody>
          <a:bodyPr/>
          <a:lstStyle/>
          <a:p>
            <a:endParaRPr lang="tr-TR" dirty="0"/>
          </a:p>
        </p:txBody>
      </p:sp>
      <p:sp>
        <p:nvSpPr>
          <p:cNvPr id="3" name="2 İçerik Yer Tutucusu"/>
          <p:cNvSpPr>
            <a:spLocks noGrp="1"/>
          </p:cNvSpPr>
          <p:nvPr>
            <p:ph idx="1"/>
          </p:nvPr>
        </p:nvSpPr>
        <p:spPr>
          <a:xfrm>
            <a:off x="502920" y="530352"/>
            <a:ext cx="8183880" cy="5113226"/>
          </a:xfrm>
        </p:spPr>
        <p:txBody>
          <a:bodyPr>
            <a:normAutofit fontScale="55000" lnSpcReduction="20000"/>
          </a:bodyPr>
          <a:lstStyle/>
          <a:p>
            <a:pPr>
              <a:lnSpc>
                <a:spcPct val="170000"/>
              </a:lnSpc>
              <a:buNone/>
            </a:pPr>
            <a:r>
              <a:rPr lang="tr-TR" dirty="0"/>
              <a:t>5. Çocuğunuza aşırı derecede korumacı davranmayın.</a:t>
            </a:r>
          </a:p>
          <a:p>
            <a:pPr>
              <a:lnSpc>
                <a:spcPct val="170000"/>
              </a:lnSpc>
              <a:buNone/>
            </a:pPr>
            <a:r>
              <a:rPr lang="tr-TR" dirty="0"/>
              <a:t>6.  Kendine güvenmesini sağlayın. Gelişim durumuna ve cinsiyetine uygun sorumluluklar verin ve yapmasını bekleyin. Yaptığında takdir edin. Sizler anne-baba olarak her zaman yanında olamayabilirsiniz.</a:t>
            </a:r>
          </a:p>
          <a:p>
            <a:pPr>
              <a:lnSpc>
                <a:spcPct val="170000"/>
              </a:lnSpc>
              <a:buNone/>
            </a:pPr>
            <a:r>
              <a:rPr lang="tr-TR" dirty="0"/>
              <a:t>7. Çocuğunuzun fiziksel ihtiyaçları yanında duygusal, sosyal, kültürel ihtiyaçları da karşılanmalıdır.</a:t>
            </a:r>
          </a:p>
          <a:p>
            <a:pPr>
              <a:lnSpc>
                <a:spcPct val="170000"/>
              </a:lnSpc>
              <a:buNone/>
            </a:pPr>
            <a:r>
              <a:rPr lang="tr-TR" dirty="0"/>
              <a:t>8. Çocuğunuzu başkalarıyla kıyaslamayın. Normal çocuklarınızı yetiştirirken yaptığınız uygulamaları, davranışları bu çocuğunuzda uzun süreli, daha sabırla uygulamak zorundasınız.</a:t>
            </a:r>
          </a:p>
          <a:p>
            <a:pPr>
              <a:lnSpc>
                <a:spcPct val="170000"/>
              </a:lnSpc>
              <a:buNone/>
            </a:pPr>
            <a:r>
              <a:rPr lang="tr-TR" dirty="0"/>
              <a:t>9. Çocuğunuzu sevme, beğenilme, övgü gibi gereksinimleri olduğunu unutmayın. Başarılı olduğu işler için ödüllendirin.</a:t>
            </a:r>
          </a:p>
          <a:p>
            <a:pPr>
              <a:buNone/>
            </a:pPr>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V="1">
            <a:off x="502920" y="6035040"/>
            <a:ext cx="8183880" cy="251480"/>
          </a:xfrm>
        </p:spPr>
        <p:txBody>
          <a:bodyPr>
            <a:normAutofit fontScale="90000"/>
          </a:bodyPr>
          <a:lstStyle/>
          <a:p>
            <a:endParaRPr lang="tr-TR" dirty="0"/>
          </a:p>
        </p:txBody>
      </p:sp>
      <p:sp>
        <p:nvSpPr>
          <p:cNvPr id="3" name="2 İçerik Yer Tutucusu"/>
          <p:cNvSpPr>
            <a:spLocks noGrp="1"/>
          </p:cNvSpPr>
          <p:nvPr>
            <p:ph idx="1"/>
          </p:nvPr>
        </p:nvSpPr>
        <p:spPr>
          <a:xfrm>
            <a:off x="502920" y="530352"/>
            <a:ext cx="8183880" cy="5041788"/>
          </a:xfrm>
        </p:spPr>
        <p:txBody>
          <a:bodyPr>
            <a:normAutofit fontScale="62500" lnSpcReduction="20000"/>
          </a:bodyPr>
          <a:lstStyle/>
          <a:p>
            <a:pPr>
              <a:lnSpc>
                <a:spcPct val="170000"/>
              </a:lnSpc>
              <a:buNone/>
            </a:pPr>
            <a:r>
              <a:rPr lang="tr-TR" dirty="0"/>
              <a:t>10. Öğrenilecek her şeyin tekrarlar ile alışkanlık haline getirilmesine, her şeyin açık ve kolay anlaşılacak şekilde verilmesine dikkat edin.</a:t>
            </a:r>
          </a:p>
          <a:p>
            <a:pPr>
              <a:lnSpc>
                <a:spcPct val="170000"/>
              </a:lnSpc>
              <a:buNone/>
            </a:pPr>
            <a:r>
              <a:rPr lang="tr-TR" dirty="0"/>
              <a:t>11. Çocuğunuzun eğitimine erken yaşta başlayın.</a:t>
            </a:r>
          </a:p>
          <a:p>
            <a:pPr>
              <a:lnSpc>
                <a:spcPct val="170000"/>
              </a:lnSpc>
              <a:buNone/>
            </a:pPr>
            <a:r>
              <a:rPr lang="tr-TR" dirty="0"/>
              <a:t>12. Öğreteceğiniz işin yada konunun tamamını birden öğretmeyin. Parça parça tekrarlar ile öğretmeye çalışın. Örneğin; sabah temizliği için önce el yıkamayı, sonra diş fırçalamayı, sonra da saç taramayı öğretin.</a:t>
            </a:r>
          </a:p>
          <a:p>
            <a:pPr>
              <a:lnSpc>
                <a:spcPct val="170000"/>
              </a:lnSpc>
              <a:buNone/>
            </a:pPr>
            <a:r>
              <a:rPr lang="tr-TR" dirty="0"/>
              <a:t>13. Öğrettiklerinizi sık sık tekrarlayın. Öğrenemediğini görünce ısrar etmeyin fakat aradan zaman geçtikten sora sabırla aynı işlemleri yapmaya ve yaptırmaya çalışın.</a:t>
            </a:r>
          </a:p>
          <a:p>
            <a:pPr>
              <a:buNone/>
            </a:pP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2920" y="5572140"/>
            <a:ext cx="8183880" cy="785818"/>
          </a:xfrm>
        </p:spPr>
        <p:txBody>
          <a:bodyPr>
            <a:normAutofit fontScale="90000"/>
          </a:bodyPr>
          <a:lstStyle/>
          <a:p>
            <a:r>
              <a:rPr lang="tr-TR" dirty="0"/>
              <a:t>Evde Yapılacak Eğitim Çalışmaları</a:t>
            </a:r>
          </a:p>
        </p:txBody>
      </p:sp>
      <p:sp>
        <p:nvSpPr>
          <p:cNvPr id="3" name="2 İçerik Yer Tutucusu"/>
          <p:cNvSpPr>
            <a:spLocks noGrp="1"/>
          </p:cNvSpPr>
          <p:nvPr>
            <p:ph idx="1"/>
          </p:nvPr>
        </p:nvSpPr>
        <p:spPr>
          <a:xfrm>
            <a:off x="502920" y="530352"/>
            <a:ext cx="8183880" cy="5041788"/>
          </a:xfrm>
        </p:spPr>
        <p:txBody>
          <a:bodyPr>
            <a:normAutofit fontScale="62500" lnSpcReduction="20000"/>
          </a:bodyPr>
          <a:lstStyle/>
          <a:p>
            <a:pPr marL="514350" indent="-514350">
              <a:buAutoNum type="alphaUcParenR"/>
            </a:pPr>
            <a:r>
              <a:rPr lang="tr-TR" b="1" dirty="0"/>
              <a:t>Konuşma Durumu ile İlgili Çalışmalar:</a:t>
            </a:r>
          </a:p>
          <a:p>
            <a:pPr>
              <a:lnSpc>
                <a:spcPct val="160000"/>
              </a:lnSpc>
              <a:buNone/>
            </a:pPr>
            <a:r>
              <a:rPr lang="tr-TR" dirty="0"/>
              <a:t>1. Konuşmalarda işarete yer vermeyin.</a:t>
            </a:r>
          </a:p>
          <a:p>
            <a:pPr>
              <a:lnSpc>
                <a:spcPct val="160000"/>
              </a:lnSpc>
              <a:buNone/>
            </a:pPr>
            <a:r>
              <a:rPr lang="tr-TR" dirty="0"/>
              <a:t>2. Çocuğunuzun uydurduğu sözcükleri kullanmayın. Doğrusunu öğretmeye çalışın.</a:t>
            </a:r>
          </a:p>
          <a:p>
            <a:pPr>
              <a:lnSpc>
                <a:spcPct val="160000"/>
              </a:lnSpc>
              <a:buNone/>
            </a:pPr>
            <a:r>
              <a:rPr lang="tr-TR" dirty="0"/>
              <a:t>3. Çocuğunuzun yakınındaki ve en çok kullanılan eşyalarının adını doğru söylemesini öğretin. Tren, araba, hayvan seslerini tanıtın.</a:t>
            </a:r>
          </a:p>
          <a:p>
            <a:pPr>
              <a:lnSpc>
                <a:spcPct val="160000"/>
              </a:lnSpc>
              <a:buNone/>
            </a:pPr>
            <a:r>
              <a:rPr lang="tr-TR" dirty="0"/>
              <a:t>4. Sözcüklerin söylenişindeki hataları çocuğu telaşa düşürmeden ve tedirgin etmeden düzeltin. Doğru söylemeye başladıkça onu sözle ödüllendirin.</a:t>
            </a:r>
          </a:p>
          <a:p>
            <a:pPr>
              <a:lnSpc>
                <a:spcPct val="160000"/>
              </a:lnSpc>
              <a:buNone/>
            </a:pPr>
            <a:r>
              <a:rPr lang="tr-TR" dirty="0"/>
              <a:t>5. Yaşına uygun öykü ve masalları anlatın.</a:t>
            </a:r>
          </a:p>
          <a:p>
            <a:pPr>
              <a:lnSpc>
                <a:spcPct val="160000"/>
              </a:lnSpc>
              <a:buNone/>
            </a:pPr>
            <a:r>
              <a:rPr lang="tr-TR" dirty="0"/>
              <a:t>6. Konuşma taklitle öğrenildiğinden onunla göz kontağı kurarak, düzgün konuşun.</a:t>
            </a:r>
          </a:p>
          <a:p>
            <a:pPr marL="514350" indent="-514350">
              <a:buNone/>
            </a:pPr>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2920" y="5989320"/>
            <a:ext cx="8183880" cy="45719"/>
          </a:xfrm>
        </p:spPr>
        <p:txBody>
          <a:bodyPr>
            <a:normAutofit fontScale="90000"/>
          </a:bodyPr>
          <a:lstStyle/>
          <a:p>
            <a:endParaRPr lang="tr-TR" dirty="0"/>
          </a:p>
        </p:txBody>
      </p:sp>
      <p:sp>
        <p:nvSpPr>
          <p:cNvPr id="3" name="2 İçerik Yer Tutucusu"/>
          <p:cNvSpPr>
            <a:spLocks noGrp="1"/>
          </p:cNvSpPr>
          <p:nvPr>
            <p:ph idx="1"/>
          </p:nvPr>
        </p:nvSpPr>
        <p:spPr>
          <a:xfrm>
            <a:off x="502920" y="530352"/>
            <a:ext cx="8183880" cy="4756036"/>
          </a:xfrm>
        </p:spPr>
        <p:txBody>
          <a:bodyPr>
            <a:normAutofit fontScale="55000" lnSpcReduction="20000"/>
          </a:bodyPr>
          <a:lstStyle/>
          <a:p>
            <a:pPr>
              <a:buNone/>
            </a:pPr>
            <a:r>
              <a:rPr lang="tr-TR" b="1" dirty="0"/>
              <a:t>B) Sayı Kavramını Geliştirme Çalışmaları:</a:t>
            </a:r>
          </a:p>
          <a:p>
            <a:pPr>
              <a:buNone/>
            </a:pPr>
            <a:endParaRPr lang="tr-TR" dirty="0"/>
          </a:p>
          <a:p>
            <a:pPr>
              <a:lnSpc>
                <a:spcPct val="170000"/>
              </a:lnSpc>
              <a:buNone/>
            </a:pPr>
            <a:r>
              <a:rPr lang="tr-TR" dirty="0"/>
              <a:t>1. Öncelikle söyleneni anlama ve yapma gibi alışkanlıklar kazandırılmalıdır. Örneğin; kalemi ver", "kapıyı aç" gibi.</a:t>
            </a:r>
          </a:p>
          <a:p>
            <a:pPr>
              <a:lnSpc>
                <a:spcPct val="170000"/>
              </a:lnSpc>
              <a:buNone/>
            </a:pPr>
            <a:r>
              <a:rPr lang="tr-TR" dirty="0"/>
              <a:t>2. Daha sonra "bu kadar ver" emri ile ileri aşamaya geçilir. Çocuğunuz istenilen sayıda eşyayı seçip verecek duruma gelebilmelidir.</a:t>
            </a:r>
          </a:p>
          <a:p>
            <a:pPr>
              <a:lnSpc>
                <a:spcPct val="170000"/>
              </a:lnSpc>
              <a:buNone/>
            </a:pPr>
            <a:r>
              <a:rPr lang="tr-TR" dirty="0"/>
              <a:t>3. Bu çalışmalar, önce 1 (bir) sayı kavramının kazandırılması ile başlamalı, daha sonra 2'ye 3'e geçilmelidir.</a:t>
            </a:r>
          </a:p>
          <a:p>
            <a:pPr>
              <a:lnSpc>
                <a:spcPct val="170000"/>
              </a:lnSpc>
              <a:buNone/>
            </a:pPr>
            <a:r>
              <a:rPr lang="tr-TR" dirty="0"/>
              <a:t>4. Önce renk kavramını verin. "Bana kırmızı düğmeyi ver" şeklinde. Sonrada sayı ile birlikte renk kavramını verin. "İki tane kırmızı düğme ver" şeklinde.</a:t>
            </a:r>
          </a:p>
          <a:p>
            <a:pPr>
              <a:lnSpc>
                <a:spcPct val="170000"/>
              </a:lnSpc>
              <a:buNone/>
            </a:pPr>
            <a:r>
              <a:rPr lang="tr-TR" dirty="0"/>
              <a:t>5. Ara sıra 1 (bir) üzerinde çalışmanın arkasından 2 tane isteyerek dikkatinin gelişmesini sağlayın.</a:t>
            </a:r>
          </a:p>
          <a:p>
            <a:pPr>
              <a:lnSpc>
                <a:spcPct val="170000"/>
              </a:lnSpc>
              <a:buNone/>
            </a:pPr>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V="1">
            <a:off x="502920" y="6035040"/>
            <a:ext cx="8183880" cy="465794"/>
          </a:xfrm>
        </p:spPr>
        <p:txBody>
          <a:bodyPr>
            <a:normAutofit fontScale="90000"/>
          </a:bodyPr>
          <a:lstStyle/>
          <a:p>
            <a:endParaRPr lang="tr-TR" dirty="0"/>
          </a:p>
        </p:txBody>
      </p:sp>
      <p:sp>
        <p:nvSpPr>
          <p:cNvPr id="3" name="2 İçerik Yer Tutucusu"/>
          <p:cNvSpPr>
            <a:spLocks noGrp="1"/>
          </p:cNvSpPr>
          <p:nvPr>
            <p:ph idx="1"/>
          </p:nvPr>
        </p:nvSpPr>
        <p:spPr>
          <a:xfrm>
            <a:off x="502920" y="530352"/>
            <a:ext cx="8183880" cy="5327540"/>
          </a:xfrm>
        </p:spPr>
        <p:txBody>
          <a:bodyPr>
            <a:normAutofit fontScale="55000" lnSpcReduction="20000"/>
          </a:bodyPr>
          <a:lstStyle/>
          <a:p>
            <a:pPr>
              <a:lnSpc>
                <a:spcPct val="170000"/>
              </a:lnSpc>
              <a:buNone/>
            </a:pPr>
            <a:r>
              <a:rPr lang="tr-TR" b="1" dirty="0"/>
              <a:t>C) Renk Kavramını Geliştirme Çalışmaları:</a:t>
            </a:r>
            <a:endParaRPr lang="tr-TR" dirty="0"/>
          </a:p>
          <a:p>
            <a:pPr>
              <a:lnSpc>
                <a:spcPct val="170000"/>
              </a:lnSpc>
              <a:buNone/>
            </a:pPr>
            <a:r>
              <a:rPr lang="tr-TR" dirty="0"/>
              <a:t>1. İlk olarak doğrudan doğruya kırmızı renk kavramını verin.</a:t>
            </a:r>
          </a:p>
          <a:p>
            <a:pPr>
              <a:lnSpc>
                <a:spcPct val="170000"/>
              </a:lnSpc>
              <a:buNone/>
            </a:pPr>
            <a:r>
              <a:rPr lang="tr-TR" dirty="0"/>
              <a:t>2. Çeşitli kırmızı renkteki eşyaları göstererek kırmızı kavramını tekrar edin.</a:t>
            </a:r>
          </a:p>
          <a:p>
            <a:pPr>
              <a:lnSpc>
                <a:spcPct val="170000"/>
              </a:lnSpc>
              <a:buNone/>
            </a:pPr>
            <a:r>
              <a:rPr lang="tr-TR" dirty="0"/>
              <a:t>3. "Kırmızı kalemi ver", "kırmızı düğmeyi al" gibi emirlerle karışık renklerin arasından kırmızıyı seçmesini öğretin.</a:t>
            </a:r>
          </a:p>
          <a:p>
            <a:pPr>
              <a:lnSpc>
                <a:spcPct val="170000"/>
              </a:lnSpc>
              <a:buNone/>
            </a:pPr>
            <a:r>
              <a:rPr lang="tr-TR" dirty="0"/>
              <a:t>4. Daha sonra mavi renk kavramını verin.</a:t>
            </a:r>
          </a:p>
          <a:p>
            <a:pPr>
              <a:lnSpc>
                <a:spcPct val="170000"/>
              </a:lnSpc>
              <a:buNone/>
            </a:pPr>
            <a:r>
              <a:rPr lang="tr-TR" dirty="0"/>
              <a:t>5. Her iki rengi de öğrendiğinde "mavi kalemi masaya koy", "kırmızı kutuyu bana ver" gibi emirlerle mavi ve kırmızıyı beraber çalıştırın.</a:t>
            </a:r>
          </a:p>
          <a:p>
            <a:pPr>
              <a:lnSpc>
                <a:spcPct val="170000"/>
              </a:lnSpc>
              <a:buNone/>
            </a:pPr>
            <a:r>
              <a:rPr lang="tr-TR" dirty="0"/>
              <a:t>6. Öğrettiğiniz renkten kağıtlarla kesip yapıştırma, el işi alıştırmaları yaptırın, kırmızı ve mavi renkte kalemlerle boyatın, günlük yaşantınızda renklere dikkatini çekin.</a:t>
            </a:r>
          </a:p>
          <a:p>
            <a:pPr>
              <a:lnSpc>
                <a:spcPct val="170000"/>
              </a:lnSpc>
              <a:buNone/>
            </a:pPr>
            <a:r>
              <a:rPr lang="tr-TR" dirty="0"/>
              <a:t>7. Çeşitli nesnelerden (kalem, iplik, düğme gibi) aynı renk olanlarını eşlemesini isteyin. Başaramazsa siz yapın, sonra bozup tekrar ondan isteyin.</a:t>
            </a:r>
          </a:p>
          <a:p>
            <a:pPr>
              <a:buNone/>
            </a:pP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142852"/>
            <a:ext cx="8183880" cy="3929090"/>
          </a:xfrm>
        </p:spPr>
        <p:txBody>
          <a:bodyPr/>
          <a:lstStyle/>
          <a:p>
            <a:endParaRPr lang="tr-TR" dirty="0"/>
          </a:p>
          <a:p>
            <a:pPr>
              <a:lnSpc>
                <a:spcPct val="150000"/>
              </a:lnSpc>
            </a:pPr>
            <a:endParaRPr lang="tr-TR" sz="2400" dirty="0"/>
          </a:p>
          <a:p>
            <a:pPr>
              <a:lnSpc>
                <a:spcPct val="150000"/>
              </a:lnSpc>
            </a:pPr>
            <a:r>
              <a:rPr lang="tr-TR" sz="2400" dirty="0"/>
              <a:t>Özel eğitim kelimesi çoğu zaman zihin yetersizliği olan bireyleri,çağrıştırmakta,özel eğitim alanında yapılan çalışmaların da sadece bu gruba özgü yapıldığı düşünülmektedir</a:t>
            </a:r>
            <a:r>
              <a:rPr lang="tr-TR" b="1" dirty="0"/>
              <a:t>. </a:t>
            </a:r>
          </a:p>
          <a:p>
            <a:pPr>
              <a:buNone/>
            </a:pPr>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2920" y="6357958"/>
            <a:ext cx="8183880" cy="142876"/>
          </a:xfrm>
        </p:spPr>
        <p:txBody>
          <a:bodyPr>
            <a:normAutofit fontScale="90000"/>
          </a:bodyPr>
          <a:lstStyle/>
          <a:p>
            <a:endParaRPr lang="tr-TR" dirty="0"/>
          </a:p>
        </p:txBody>
      </p:sp>
      <p:sp>
        <p:nvSpPr>
          <p:cNvPr id="3" name="2 İçerik Yer Tutucusu"/>
          <p:cNvSpPr>
            <a:spLocks noGrp="1"/>
          </p:cNvSpPr>
          <p:nvPr>
            <p:ph idx="1"/>
          </p:nvPr>
        </p:nvSpPr>
        <p:spPr>
          <a:xfrm>
            <a:off x="502920" y="530352"/>
            <a:ext cx="8183880" cy="6041920"/>
          </a:xfrm>
        </p:spPr>
        <p:txBody>
          <a:bodyPr>
            <a:normAutofit fontScale="77500" lnSpcReduction="20000"/>
          </a:bodyPr>
          <a:lstStyle/>
          <a:p>
            <a:pPr>
              <a:lnSpc>
                <a:spcPct val="160000"/>
              </a:lnSpc>
              <a:buNone/>
            </a:pPr>
            <a:r>
              <a:rPr lang="tr-TR" b="1" dirty="0"/>
              <a:t>D) Resimler Üzerine Konuşma Çalışmaları:</a:t>
            </a:r>
            <a:endParaRPr lang="tr-TR" dirty="0"/>
          </a:p>
          <a:p>
            <a:pPr>
              <a:lnSpc>
                <a:spcPct val="160000"/>
              </a:lnSpc>
              <a:buNone/>
            </a:pPr>
            <a:r>
              <a:rPr lang="tr-TR" dirty="0"/>
              <a:t>1. Renkli resimler üzerinde "bu resimde neler var" diyerek çocuğu gördüklerini söylemeye teşvik edin.</a:t>
            </a:r>
          </a:p>
          <a:p>
            <a:pPr>
              <a:lnSpc>
                <a:spcPct val="160000"/>
              </a:lnSpc>
              <a:buNone/>
            </a:pPr>
            <a:r>
              <a:rPr lang="tr-TR" dirty="0"/>
              <a:t>2. Resim üzerinde eşya, hayvan vb. ayrıntılara girip, adlandırmasını isteyin.</a:t>
            </a:r>
          </a:p>
          <a:p>
            <a:pPr>
              <a:lnSpc>
                <a:spcPct val="160000"/>
              </a:lnSpc>
              <a:buNone/>
            </a:pPr>
            <a:r>
              <a:rPr lang="tr-TR" dirty="0"/>
              <a:t>3. Resimler üzerinde " daha ne var" sorusuyla serbest konuşmasına izin verin.</a:t>
            </a:r>
          </a:p>
          <a:p>
            <a:pPr>
              <a:lnSpc>
                <a:spcPct val="160000"/>
              </a:lnSpc>
              <a:buNone/>
            </a:pPr>
            <a:r>
              <a:rPr lang="tr-TR" dirty="0"/>
              <a:t>4. Resimlerde sık sık rastlanılan nesneleri çeşitli kartonlara yapıştırarak bir çalışma defteri oluşturun.</a:t>
            </a:r>
          </a:p>
          <a:p>
            <a:pPr>
              <a:lnSpc>
                <a:spcPct val="160000"/>
              </a:lnSpc>
              <a:buNone/>
            </a:pPr>
            <a:r>
              <a:rPr lang="tr-TR" dirty="0"/>
              <a:t>5. Bu defter üzerinde konuşmaları sürdürün.</a:t>
            </a:r>
          </a:p>
          <a:p>
            <a:pPr>
              <a:buNone/>
            </a:pPr>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V="1">
            <a:off x="502920" y="6035040"/>
            <a:ext cx="8183880" cy="251480"/>
          </a:xfrm>
        </p:spPr>
        <p:txBody>
          <a:bodyPr>
            <a:normAutofit fontScale="90000"/>
          </a:bodyPr>
          <a:lstStyle/>
          <a:p>
            <a:endParaRPr lang="tr-TR" dirty="0"/>
          </a:p>
        </p:txBody>
      </p:sp>
      <p:sp>
        <p:nvSpPr>
          <p:cNvPr id="3" name="2 İçerik Yer Tutucusu"/>
          <p:cNvSpPr>
            <a:spLocks noGrp="1"/>
          </p:cNvSpPr>
          <p:nvPr>
            <p:ph idx="1"/>
          </p:nvPr>
        </p:nvSpPr>
        <p:spPr>
          <a:xfrm>
            <a:off x="502920" y="530352"/>
            <a:ext cx="8183880" cy="5327540"/>
          </a:xfrm>
        </p:spPr>
        <p:txBody>
          <a:bodyPr>
            <a:normAutofit fontScale="85000" lnSpcReduction="10000"/>
          </a:bodyPr>
          <a:lstStyle/>
          <a:p>
            <a:pPr>
              <a:lnSpc>
                <a:spcPct val="160000"/>
              </a:lnSpc>
              <a:buNone/>
            </a:pPr>
            <a:r>
              <a:rPr lang="tr-TR" b="1" dirty="0"/>
              <a:t>E) Evdeki Eşyaların Tanıtılması Çalışmaları:</a:t>
            </a:r>
            <a:endParaRPr lang="tr-TR" dirty="0"/>
          </a:p>
          <a:p>
            <a:pPr>
              <a:lnSpc>
                <a:spcPct val="160000"/>
              </a:lnSpc>
              <a:buNone/>
            </a:pPr>
            <a:r>
              <a:rPr lang="tr-TR" dirty="0"/>
              <a:t>1. Eşyanın adı üzerinde durarak, bilmediği yada öğrenmediği eşyaları aralıklı olarak sorun.</a:t>
            </a:r>
          </a:p>
          <a:p>
            <a:pPr>
              <a:lnSpc>
                <a:spcPct val="160000"/>
              </a:lnSpc>
              <a:buNone/>
            </a:pPr>
            <a:r>
              <a:rPr lang="tr-TR" dirty="0"/>
              <a:t>2. Birden fazla eşyanın adını aynı anda öğretmekten kaçının.</a:t>
            </a:r>
          </a:p>
          <a:p>
            <a:pPr>
              <a:lnSpc>
                <a:spcPct val="160000"/>
              </a:lnSpc>
              <a:buNone/>
            </a:pPr>
            <a:r>
              <a:rPr lang="tr-TR" dirty="0"/>
              <a:t>3. Öğrendiği eşya adları ile basit emirleri yerine getirmesini sağlayın. "Sandalyenin üzerine otur" gibi.</a:t>
            </a:r>
          </a:p>
          <a:p>
            <a:pPr>
              <a:buNone/>
            </a:pPr>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2920" y="6429396"/>
            <a:ext cx="8183880" cy="71438"/>
          </a:xfrm>
        </p:spPr>
        <p:txBody>
          <a:bodyPr>
            <a:normAutofit fontScale="90000"/>
          </a:bodyPr>
          <a:lstStyle/>
          <a:p>
            <a:endParaRPr lang="tr-TR" dirty="0"/>
          </a:p>
        </p:txBody>
      </p:sp>
      <p:sp>
        <p:nvSpPr>
          <p:cNvPr id="3" name="2 İçerik Yer Tutucusu"/>
          <p:cNvSpPr>
            <a:spLocks noGrp="1"/>
          </p:cNvSpPr>
          <p:nvPr>
            <p:ph idx="1"/>
          </p:nvPr>
        </p:nvSpPr>
        <p:spPr>
          <a:xfrm>
            <a:off x="502920" y="530352"/>
            <a:ext cx="8183880" cy="5256102"/>
          </a:xfrm>
        </p:spPr>
        <p:txBody>
          <a:bodyPr>
            <a:normAutofit fontScale="62500" lnSpcReduction="20000"/>
          </a:bodyPr>
          <a:lstStyle/>
          <a:p>
            <a:pPr>
              <a:lnSpc>
                <a:spcPct val="170000"/>
              </a:lnSpc>
              <a:buNone/>
            </a:pPr>
            <a:r>
              <a:rPr lang="tr-TR" b="1" dirty="0"/>
              <a:t>F) El ve Beden Hareketleri Çalışmaları:</a:t>
            </a:r>
            <a:endParaRPr lang="tr-TR" dirty="0"/>
          </a:p>
          <a:p>
            <a:pPr>
              <a:lnSpc>
                <a:spcPct val="170000"/>
              </a:lnSpc>
              <a:buNone/>
            </a:pPr>
            <a:r>
              <a:rPr lang="tr-TR" dirty="0"/>
              <a:t>1. Ucu sivri olmayan küçük kağıt makası ile kesme işlemi yaptırın.</a:t>
            </a:r>
          </a:p>
          <a:p>
            <a:pPr>
              <a:lnSpc>
                <a:spcPct val="170000"/>
              </a:lnSpc>
              <a:buNone/>
            </a:pPr>
            <a:r>
              <a:rPr lang="tr-TR" dirty="0"/>
              <a:t>2. Hamur veya çamur ile çalışın. Avuç içerisindeki yuvarlak yapmasını öğretin.</a:t>
            </a:r>
          </a:p>
          <a:p>
            <a:pPr>
              <a:lnSpc>
                <a:spcPct val="170000"/>
              </a:lnSpc>
              <a:buNone/>
            </a:pPr>
            <a:r>
              <a:rPr lang="tr-TR" dirty="0"/>
              <a:t>3. Gazete, kağıt parçalarından avuç içinde top yapıp oynamasını sağlayın.</a:t>
            </a:r>
          </a:p>
          <a:p>
            <a:pPr>
              <a:lnSpc>
                <a:spcPct val="170000"/>
              </a:lnSpc>
              <a:buNone/>
            </a:pPr>
            <a:r>
              <a:rPr lang="tr-TR" dirty="0"/>
              <a:t>4. Delikli boncukları ipe dizmesini isteyin. Zamanla sizin belli bir sıraya dizdiğiniz boncukları aynı sıraya dizmesini öğretin.</a:t>
            </a:r>
          </a:p>
          <a:p>
            <a:pPr>
              <a:lnSpc>
                <a:spcPct val="170000"/>
              </a:lnSpc>
              <a:buNone/>
            </a:pPr>
            <a:r>
              <a:rPr lang="tr-TR" dirty="0"/>
              <a:t>5. Kalemle önceleri gelişigüzel karalama, sonradan belirli şekilleri çizebilmesi için alıştırmalar yapın. Önce daire, sonra kare ve üçgen çizdirin.</a:t>
            </a:r>
          </a:p>
          <a:p>
            <a:pPr>
              <a:lnSpc>
                <a:spcPct val="170000"/>
              </a:lnSpc>
              <a:buNone/>
            </a:pPr>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pPr>
              <a:lnSpc>
                <a:spcPct val="150000"/>
              </a:lnSpc>
              <a:buNone/>
            </a:pPr>
            <a:r>
              <a:rPr lang="tr-TR" dirty="0"/>
              <a:t>6. Belirli resimleri, şekilleri (ör: Üçgen, kare, artı vb.) kağıttan makasla kesip çıkarmasını öğretin kesilen şekillerin yapıştırılması için çalışmalar yaptırın.</a:t>
            </a:r>
          </a:p>
          <a:p>
            <a:pPr>
              <a:lnSpc>
                <a:spcPct val="150000"/>
              </a:lnSpc>
              <a:buNone/>
            </a:pPr>
            <a:r>
              <a:rPr lang="tr-TR" dirty="0"/>
              <a:t>7. Aynı resimleri eşlemesini öğretin.</a:t>
            </a:r>
          </a:p>
          <a:p>
            <a:pPr>
              <a:lnSpc>
                <a:spcPct val="150000"/>
              </a:lnSpc>
              <a:buNone/>
            </a:pPr>
            <a:r>
              <a:rPr lang="tr-TR" dirty="0"/>
              <a:t>8. El- göz koordinasyonu için amaçlı resim boyama çalışması yaptırın, çekiçle çivi çaktırın. Ayrıca makasla çizgi üzerinden kesmesini öğretin.</a:t>
            </a:r>
          </a:p>
          <a:p>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6327648"/>
          </a:xfrm>
        </p:spPr>
        <p:txBody>
          <a:bodyPr>
            <a:normAutofit fontScale="47500" lnSpcReduction="20000"/>
          </a:bodyPr>
          <a:lstStyle/>
          <a:p>
            <a:pPr>
              <a:lnSpc>
                <a:spcPct val="170000"/>
              </a:lnSpc>
              <a:buNone/>
            </a:pPr>
            <a:r>
              <a:rPr lang="tr-TR" b="1" dirty="0"/>
              <a:t>G) Sosyal Gelişim Çalışmaları:</a:t>
            </a:r>
            <a:endParaRPr lang="tr-TR" dirty="0"/>
          </a:p>
          <a:p>
            <a:pPr>
              <a:lnSpc>
                <a:spcPct val="170000"/>
              </a:lnSpc>
              <a:buNone/>
            </a:pPr>
            <a:r>
              <a:rPr lang="tr-TR" dirty="0"/>
              <a:t>1. Çocuğu arkadaş edinebileceği yerlere götürün, arkadaşlık kurup oynamasına yardımcı olun.</a:t>
            </a:r>
          </a:p>
          <a:p>
            <a:pPr>
              <a:lnSpc>
                <a:spcPct val="170000"/>
              </a:lnSpc>
              <a:buNone/>
            </a:pPr>
            <a:r>
              <a:rPr lang="tr-TR" dirty="0"/>
              <a:t>2. Çarşı, Pazar gibi toplu yerlere götürerek dış çevre ile ilişki kurmasını sağlayın.</a:t>
            </a:r>
          </a:p>
          <a:p>
            <a:pPr>
              <a:lnSpc>
                <a:spcPct val="170000"/>
              </a:lnSpc>
              <a:buNone/>
            </a:pPr>
            <a:r>
              <a:rPr lang="tr-TR" dirty="0"/>
              <a:t>3. Çalışmalarınızda sabırlı, güler yüzlü, sevecen bir tutum takınmayı unutmayın. Ona güven verip bazı etkinlikleri başarabileceğine inanmasını sağlayın.</a:t>
            </a:r>
          </a:p>
          <a:p>
            <a:pPr>
              <a:lnSpc>
                <a:spcPct val="170000"/>
              </a:lnSpc>
              <a:buNone/>
            </a:pPr>
            <a:r>
              <a:rPr lang="tr-TR" dirty="0"/>
              <a:t>4- Yapılacak çalışmaların günlük programlar düzenlenerek yapılması, çocuk yönünden oldukça yararlıdır. Günün her saatinde günlük yaşantılardan da yararlanın. Örneğin her sabah uyandıktan sonra çocuğa temizlik, yemek yeme vs. alışkanlıkları kazandırmada örneklerle çalışma olanağı verin.</a:t>
            </a:r>
          </a:p>
          <a:p>
            <a:pPr>
              <a:lnSpc>
                <a:spcPct val="170000"/>
              </a:lnSpc>
              <a:buNone/>
            </a:pPr>
            <a:r>
              <a:rPr lang="tr-TR" dirty="0"/>
              <a:t>5- Evinizdeki düzeninize uygun olarak çocuğunuza ayıracağınız zamanlar onun, hemen olmasa da zamanla göstereceği gelişmeleri gördükçe boşa gitmediğini anlayacağınız zamanlardır. Sonuca ulaşmakta acele etmeyiniz, sabırlı olmak zorunda olduğunuzu düşünerek, çocuğu özellikle döverek cezalandırmak yoluna gitmeyiniz. Yukarıda birçok kez denildiği gibi güler yüz, sabır, sevecenlik, hoşgörü çocuğun olumlu yönde gelişmesini sağlayacak, zamanla bu gelişimlere tanık oldukça sizde mutlu olacaksınız.</a:t>
            </a:r>
          </a:p>
          <a:p>
            <a:r>
              <a:rPr lang="tr-TR" dirty="0"/>
              <a:t> </a:t>
            </a:r>
          </a:p>
          <a:p>
            <a:pPr>
              <a:buNone/>
            </a:pP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530352"/>
            <a:ext cx="8291264" cy="4187952"/>
          </a:xfrm>
        </p:spPr>
        <p:txBody>
          <a:bodyPr>
            <a:normAutofit/>
          </a:bodyPr>
          <a:lstStyle/>
          <a:p>
            <a:endParaRPr lang="tr-TR" sz="3200" dirty="0">
              <a:latin typeface="Arial" panose="020B0604020202020204" pitchFamily="34" charset="0"/>
              <a:cs typeface="Arial" panose="020B0604020202020204" pitchFamily="34" charset="0"/>
            </a:endParaRPr>
          </a:p>
          <a:p>
            <a:pPr>
              <a:lnSpc>
                <a:spcPct val="150000"/>
              </a:lnSpc>
              <a:buNone/>
            </a:pPr>
            <a:r>
              <a:rPr lang="tr-TR" sz="3200" dirty="0">
                <a:latin typeface="Arial" panose="020B0604020202020204" pitchFamily="34" charset="0"/>
                <a:cs typeface="Arial" panose="020B0604020202020204" pitchFamily="34" charset="0"/>
              </a:rPr>
              <a:t>                </a:t>
            </a:r>
            <a:r>
              <a:rPr lang="tr-TR" sz="3200" b="1" dirty="0">
                <a:latin typeface="Arial" panose="020B0604020202020204" pitchFamily="34" charset="0"/>
                <a:cs typeface="Arial" panose="020B0604020202020204" pitchFamily="34" charset="0"/>
              </a:rPr>
              <a:t>Oysa özel eğitim işitme, görme, bedensel yetersizlik,dil ve konuşma bozukluğu gibi alanları da kapsayan geniş bir yelpazedir. </a:t>
            </a:r>
          </a:p>
          <a:p>
            <a:pPr>
              <a:lnSpc>
                <a:spcPct val="150000"/>
              </a:lnSpc>
              <a:buNone/>
            </a:pPr>
            <a:endParaRPr lang="tr-TR" sz="3200" b="1"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a:p>
            <a:endParaRPr lang="tr-TR" dirty="0"/>
          </a:p>
          <a:p>
            <a:pPr>
              <a:lnSpc>
                <a:spcPct val="150000"/>
              </a:lnSpc>
            </a:pPr>
            <a:r>
              <a:rPr lang="tr-TR" sz="2400" dirty="0"/>
              <a:t>Zihinsel yetersizlik bir çok kişi ve kurum tarafından tanımlanmaya çalışılmıştır.</a:t>
            </a:r>
          </a:p>
          <a:p>
            <a:pPr>
              <a:lnSpc>
                <a:spcPct val="150000"/>
              </a:lnSpc>
              <a:buNone/>
            </a:pPr>
            <a:r>
              <a:rPr lang="tr-TR" sz="2400" dirty="0"/>
              <a:t> </a:t>
            </a:r>
          </a:p>
          <a:p>
            <a:pPr>
              <a:lnSpc>
                <a:spcPct val="150000"/>
              </a:lnSpc>
            </a:pPr>
            <a:r>
              <a:rPr lang="tr-TR" sz="2400" dirty="0"/>
              <a:t> Bu tanıma dair ilk girişim 18.yüzyılın sonlarında İngiltere’de görülmektedir. </a:t>
            </a:r>
          </a:p>
          <a:p>
            <a:pPr>
              <a:buNone/>
            </a:pP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2756</TotalTime>
  <Words>2773</Words>
  <Application>Microsoft Office PowerPoint</Application>
  <PresentationFormat>Ekran Gösterisi (4:3)</PresentationFormat>
  <Paragraphs>284</Paragraphs>
  <Slides>74</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74</vt:i4>
      </vt:variant>
    </vt:vector>
  </HeadingPairs>
  <TitlesOfParts>
    <vt:vector size="79" baseType="lpstr">
      <vt:lpstr>Arial</vt:lpstr>
      <vt:lpstr>Calibri</vt:lpstr>
      <vt:lpstr>Verdana</vt:lpstr>
      <vt:lpstr>Wingdings 2</vt:lpstr>
      <vt:lpstr>Görünüş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MOTOR GELİŞİM ÖZELLİKLERİ </vt:lpstr>
      <vt:lpstr>PowerPoint Sunusu</vt:lpstr>
      <vt:lpstr>PowerPoint Sunusu</vt:lpstr>
      <vt:lpstr>PowerPoint Sunusu</vt:lpstr>
      <vt:lpstr>PowerPoint Sunusu</vt:lpstr>
      <vt:lpstr>PowerPoint Sunusu</vt:lpstr>
      <vt:lpstr>PowerPoint Sunusu</vt:lpstr>
      <vt:lpstr>PowerPoint Sunusu</vt:lpstr>
      <vt:lpstr>  ZİHİNSEL GELİŞİM ÖZELLİKLERİ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MESLEKİ UYUM  </vt:lpstr>
      <vt:lpstr>PowerPoint Sunusu</vt:lpstr>
      <vt:lpstr>PowerPoint Sunusu</vt:lpstr>
      <vt:lpstr>PowerPoint Sunusu</vt:lpstr>
      <vt:lpstr>PowerPoint Sunusu</vt:lpstr>
      <vt:lpstr>PowerPoint Sunusu</vt:lpstr>
      <vt:lpstr>PowerPoint Sunusu</vt:lpstr>
      <vt:lpstr>PowerPoint Sunusu</vt:lpstr>
      <vt:lpstr>PowerPoint Sunusu</vt:lpstr>
      <vt:lpstr> Orta Derecede Zihinsel Engelli Çocuklar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Ağır ve Çok Ağır Derecede Zihinsel Engelliler </vt:lpstr>
      <vt:lpstr>PowerPoint Sunusu</vt:lpstr>
      <vt:lpstr>PowerPoint Sunusu</vt:lpstr>
      <vt:lpstr>PowerPoint Sunusu</vt:lpstr>
      <vt:lpstr>PowerPoint Sunusu</vt:lpstr>
      <vt:lpstr>PowerPoint Sunusu</vt:lpstr>
      <vt:lpstr>AİLELERE TAVSİYELER</vt:lpstr>
      <vt:lpstr>ZİHİNSEL YETERSİZLİĞİ OLAN ÇOCUKLARIN EĞİTİMLERİ</vt:lpstr>
      <vt:lpstr>PowerPoint Sunusu</vt:lpstr>
      <vt:lpstr>PowerPoint Sunusu</vt:lpstr>
      <vt:lpstr>Evde Yapılacak Eğitim Çalışmaları</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Acer</dc:creator>
  <cp:lastModifiedBy>User</cp:lastModifiedBy>
  <cp:revision>45</cp:revision>
  <dcterms:created xsi:type="dcterms:W3CDTF">2022-08-25T12:55:45Z</dcterms:created>
  <dcterms:modified xsi:type="dcterms:W3CDTF">2022-09-13T07:05:14Z</dcterms:modified>
</cp:coreProperties>
</file>