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5.jpg" ContentType="image/jpg"/>
  <Override PartName="/ppt/media/image6.jpg" ContentType="image/jpg"/>
  <Override PartName="/ppt/media/image8.jpg" ContentType="image/jpg"/>
  <Override PartName="/ppt/media/image10.jpg" ContentType="image/jpg"/>
  <Override PartName="/ppt/media/image15.jpg" ContentType="image/jpg"/>
  <Override PartName="/ppt/media/image18.jpg" ContentType="image/jpg"/>
  <Override PartName="/ppt/media/image2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78" r:id="rId2"/>
    <p:sldId id="343" r:id="rId3"/>
    <p:sldId id="344" r:id="rId4"/>
    <p:sldId id="282" r:id="rId5"/>
    <p:sldId id="284" r:id="rId6"/>
    <p:sldId id="285" r:id="rId7"/>
    <p:sldId id="296" r:id="rId8"/>
    <p:sldId id="297" r:id="rId9"/>
    <p:sldId id="345" r:id="rId10"/>
    <p:sldId id="304"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7" r:id="rId30"/>
    <p:sldId id="339" r:id="rId31"/>
    <p:sldId id="340" r:id="rId32"/>
    <p:sldId id="342" r:id="rId33"/>
    <p:sldId id="298" r:id="rId34"/>
    <p:sldId id="299" r:id="rId35"/>
    <p:sldId id="300" r:id="rId36"/>
    <p:sldId id="301" r:id="rId37"/>
    <p:sldId id="302" r:id="rId38"/>
    <p:sldId id="293" r:id="rId39"/>
    <p:sldId id="294" r:id="rId40"/>
    <p:sldId id="27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9.9.2022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2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9.9.2022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78738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9.9.2022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47101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775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589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9.9.2022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28715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9.9.2022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1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17BF43-9B71-45FC-8807-A69D1601F6B5}" type="datetimeFigureOut">
              <a:rPr lang="tr-TR" smtClean="0"/>
              <a:t>9.9.2022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58862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117BF43-9B71-45FC-8807-A69D1601F6B5}" type="datetimeFigureOut">
              <a:rPr lang="tr-TR" smtClean="0"/>
              <a:t>9.9.2022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89876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17BF43-9B71-45FC-8807-A69D1601F6B5}" type="datetimeFigureOut">
              <a:rPr lang="tr-TR" smtClean="0"/>
              <a:t>9.9.2022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79523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17BF43-9B71-45FC-8807-A69D1601F6B5}" type="datetimeFigureOut">
              <a:rPr lang="tr-TR" smtClean="0"/>
              <a:t>9.9.2022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1542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17BF43-9B71-45FC-8807-A69D1601F6B5}" type="datetimeFigureOut">
              <a:rPr lang="tr-TR" smtClean="0"/>
              <a:t>9.9.2022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BEFCE6-C37B-437F-ADF3-8387AEB3F466}" type="slidenum">
              <a:rPr lang="tr-TR" smtClean="0"/>
              <a:t>‹#›</a:t>
            </a:fld>
            <a:endParaRPr lang="tr-TR"/>
          </a:p>
        </p:txBody>
      </p:sp>
    </p:spTree>
    <p:extLst>
      <p:ext uri="{BB962C8B-B14F-4D97-AF65-F5344CB8AC3E}">
        <p14:creationId xmlns:p14="http://schemas.microsoft.com/office/powerpoint/2010/main" val="10845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9.9.2022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01615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17BF43-9B71-45FC-8807-A69D1601F6B5}" type="datetimeFigureOut">
              <a:rPr lang="tr-TR" smtClean="0"/>
              <a:t>9.9.2022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BEFCE6-C37B-437F-ADF3-8387AEB3F46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766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608" y="4318920"/>
            <a:ext cx="12388948" cy="302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126608" y="4621749"/>
            <a:ext cx="12388948" cy="2257865"/>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369559" y="2813303"/>
            <a:ext cx="9734267" cy="1077218"/>
          </a:xfrm>
          <a:prstGeom prst="rect">
            <a:avLst/>
          </a:prstGeom>
          <a:noFill/>
        </p:spPr>
        <p:txBody>
          <a:bodyPr wrap="none" rtlCol="0">
            <a:spAutoFit/>
          </a:bodyPr>
          <a:lstStyle/>
          <a:p>
            <a:pPr algn="ctr"/>
            <a:r>
              <a:rPr lang="tr-TR" sz="4000" b="1" dirty="0" smtClean="0">
                <a:solidFill>
                  <a:srgbClr val="0202BE"/>
                </a:solidFill>
              </a:rPr>
              <a:t>SEYHAN REHBERLİK VE ARAŞTIRMA MERKEZİ</a:t>
            </a:r>
          </a:p>
          <a:p>
            <a:pPr algn="ctr"/>
            <a:r>
              <a:rPr lang="tr-TR" sz="2400" b="1" dirty="0" smtClean="0"/>
              <a:t>MESLEK  SEÇİMİNDE İLGİ,YETENEK VE DEĞERLER</a:t>
            </a:r>
            <a:endParaRPr lang="tr-TR" sz="2400" b="1" dirty="0">
              <a:solidFill>
                <a:schemeClr val="bg1"/>
              </a:solidFill>
            </a:endParaRPr>
          </a:p>
        </p:txBody>
      </p:sp>
      <p:sp>
        <p:nvSpPr>
          <p:cNvPr id="6" name="Metin kutusu 5"/>
          <p:cNvSpPr txBox="1"/>
          <p:nvPr/>
        </p:nvSpPr>
        <p:spPr>
          <a:xfrm>
            <a:off x="4997724" y="5908430"/>
            <a:ext cx="2098074" cy="646331"/>
          </a:xfrm>
          <a:prstGeom prst="rect">
            <a:avLst/>
          </a:prstGeom>
          <a:noFill/>
        </p:spPr>
        <p:txBody>
          <a:bodyPr wrap="none" rtlCol="0">
            <a:spAutoFit/>
          </a:bodyPr>
          <a:lstStyle/>
          <a:p>
            <a:pPr algn="ctr"/>
            <a:r>
              <a:rPr lang="tr-TR" b="1" dirty="0">
                <a:solidFill>
                  <a:schemeClr val="bg1">
                    <a:lumMod val="65000"/>
                  </a:schemeClr>
                </a:solidFill>
              </a:rPr>
              <a:t/>
            </a:r>
            <a:br>
              <a:rPr lang="tr-TR" b="1" dirty="0">
                <a:solidFill>
                  <a:schemeClr val="bg1">
                    <a:lumMod val="65000"/>
                  </a:schemeClr>
                </a:solidFill>
              </a:rPr>
            </a:br>
            <a:r>
              <a:rPr lang="tr-TR" b="1" dirty="0" smtClean="0">
                <a:solidFill>
                  <a:schemeClr val="bg1">
                    <a:lumMod val="65000"/>
                  </a:schemeClr>
                </a:solidFill>
              </a:rPr>
              <a:t>OKUL PDR BÖLÜMÜ</a:t>
            </a:r>
            <a:endParaRPr lang="tr-TR" b="1" dirty="0">
              <a:solidFill>
                <a:schemeClr val="bg1">
                  <a:lumMod val="65000"/>
                </a:schemeClr>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258" y="301083"/>
            <a:ext cx="2542479" cy="2512220"/>
          </a:xfrm>
          <a:prstGeom prst="rect">
            <a:avLst/>
          </a:prstGeom>
        </p:spPr>
      </p:pic>
    </p:spTree>
    <p:extLst>
      <p:ext uri="{BB962C8B-B14F-4D97-AF65-F5344CB8AC3E}">
        <p14:creationId xmlns:p14="http://schemas.microsoft.com/office/powerpoint/2010/main" val="36813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51164" y="555461"/>
            <a:ext cx="10778836" cy="2523768"/>
          </a:xfrm>
          <a:prstGeom prst="rect">
            <a:avLst/>
          </a:prstGeom>
        </p:spPr>
        <p:txBody>
          <a:bodyPr wrap="square">
            <a:spAutoFit/>
          </a:bodyPr>
          <a:lstStyle/>
          <a:p>
            <a:r>
              <a:rPr lang="tr-TR" sz="2400" b="1" dirty="0">
                <a:solidFill>
                  <a:schemeClr val="accent4">
                    <a:lumMod val="75000"/>
                  </a:schemeClr>
                </a:solidFill>
              </a:rPr>
              <a:t>                 </a:t>
            </a:r>
            <a:r>
              <a:rPr lang="tr-TR" sz="2400" b="1" dirty="0" smtClean="0">
                <a:solidFill>
                  <a:schemeClr val="accent4">
                    <a:lumMod val="75000"/>
                  </a:schemeClr>
                </a:solidFill>
              </a:rPr>
              <a:t>                       YETENEK </a:t>
            </a:r>
            <a:r>
              <a:rPr lang="tr-TR" sz="2400" b="1" dirty="0">
                <a:solidFill>
                  <a:schemeClr val="accent4">
                    <a:lumMod val="75000"/>
                  </a:schemeClr>
                </a:solidFill>
              </a:rPr>
              <a:t>VE BECERİ</a:t>
            </a:r>
          </a:p>
          <a:p>
            <a:endParaRPr lang="tr-TR" sz="2400" b="1" dirty="0">
              <a:solidFill>
                <a:schemeClr val="accent4">
                  <a:lumMod val="75000"/>
                </a:schemeClr>
              </a:solidFill>
            </a:endParaRPr>
          </a:p>
          <a:p>
            <a:r>
              <a:rPr lang="tr-TR" sz="2400" dirty="0" smtClean="0"/>
              <a:t>      Birbirine </a:t>
            </a:r>
            <a:r>
              <a:rPr lang="tr-TR" sz="2400" dirty="0"/>
              <a:t>yakın anlamda olan kavramlardır. Çoğu zaman farkında olmadan birbirlerinin yerine kullanılırlar fakat ikisi arasında ince bir fark vardır</a:t>
            </a:r>
            <a:r>
              <a:rPr lang="tr-TR" sz="2000" dirty="0"/>
              <a:t>.</a:t>
            </a:r>
          </a:p>
          <a:p>
            <a:endParaRPr lang="tr-TR" sz="2000" dirty="0" smtClean="0"/>
          </a:p>
          <a:p>
            <a:r>
              <a:rPr lang="tr-TR" b="1" dirty="0" smtClean="0"/>
              <a:t>                             </a:t>
            </a:r>
            <a:r>
              <a:rPr lang="tr-TR" sz="2400" b="1" dirty="0" smtClean="0"/>
              <a:t>Yetenek  </a:t>
            </a:r>
            <a:r>
              <a:rPr lang="tr-TR" sz="2400" dirty="0" smtClean="0"/>
              <a:t> </a:t>
            </a:r>
            <a:r>
              <a:rPr lang="tr-TR" dirty="0" smtClean="0"/>
              <a:t>                                                          </a:t>
            </a:r>
            <a:r>
              <a:rPr lang="tr-TR" b="1" dirty="0" smtClean="0"/>
              <a:t>                                             </a:t>
            </a:r>
            <a:r>
              <a:rPr lang="tr-TR" sz="2400" b="1" dirty="0" smtClean="0"/>
              <a:t>Beceri</a:t>
            </a:r>
            <a:endParaRPr lang="tr-TR" sz="2400" b="1" dirty="0"/>
          </a:p>
          <a:p>
            <a:endParaRPr lang="tr-TR" dirty="0"/>
          </a:p>
        </p:txBody>
      </p:sp>
      <p:graphicFrame>
        <p:nvGraphicFramePr>
          <p:cNvPr id="3" name="2 Tablo"/>
          <p:cNvGraphicFramePr>
            <a:graphicFrameLocks noGrp="1"/>
          </p:cNvGraphicFramePr>
          <p:nvPr>
            <p:extLst>
              <p:ext uri="{D42A27DB-BD31-4B8C-83A1-F6EECF244321}">
                <p14:modId xmlns:p14="http://schemas.microsoft.com/office/powerpoint/2010/main" val="2089508572"/>
              </p:ext>
            </p:extLst>
          </p:nvPr>
        </p:nvGraphicFramePr>
        <p:xfrm>
          <a:off x="484909" y="2714620"/>
          <a:ext cx="5576779" cy="3572555"/>
        </p:xfrm>
        <a:graphic>
          <a:graphicData uri="http://schemas.openxmlformats.org/drawingml/2006/table">
            <a:tbl>
              <a:tblPr>
                <a:tableStyleId>{69C7853C-536D-4A76-A0AE-DD22124D55A5}</a:tableStyleId>
              </a:tblPr>
              <a:tblGrid>
                <a:gridCol w="5576779">
                  <a:extLst>
                    <a:ext uri="{9D8B030D-6E8A-4147-A177-3AD203B41FA5}">
                      <a16:colId xmlns:a16="http://schemas.microsoft.com/office/drawing/2014/main" val="20000"/>
                    </a:ext>
                  </a:extLst>
                </a:gridCol>
              </a:tblGrid>
              <a:tr h="3572555">
                <a:tc>
                  <a:txBody>
                    <a:bodyPr/>
                    <a:lstStyle/>
                    <a:p>
                      <a:r>
                        <a:rPr kumimoji="0" lang="tr-TR" kern="1200" dirty="0" smtClean="0"/>
                        <a:t>•</a:t>
                      </a:r>
                      <a:r>
                        <a:rPr kumimoji="0" lang="tr-TR" sz="2400" kern="1200" dirty="0" smtClean="0"/>
                        <a:t>Yetenek, bireyin performansına yansıtacağı potansiyeldir.</a:t>
                      </a:r>
                    </a:p>
                    <a:p>
                      <a:r>
                        <a:rPr kumimoji="0" lang="tr-TR" sz="2400" kern="1200" dirty="0" smtClean="0"/>
                        <a:t>•Yeteneğin oluşmasında kalıtsal özelliklerin etkisi daha fazladır.</a:t>
                      </a:r>
                    </a:p>
                    <a:p>
                      <a:r>
                        <a:rPr kumimoji="0" lang="tr-TR" sz="2400" kern="1200" dirty="0" smtClean="0"/>
                        <a:t>•Yetenek doğuştan gelir.</a:t>
                      </a:r>
                    </a:p>
                    <a:p>
                      <a:r>
                        <a:rPr kumimoji="0" lang="tr-TR" sz="2400" kern="1200" dirty="0" smtClean="0"/>
                        <a:t>•Herhangi bir alanda yetenekli</a:t>
                      </a:r>
                    </a:p>
                    <a:p>
                      <a:r>
                        <a:rPr kumimoji="0" lang="tr-TR" sz="2400" kern="1200" dirty="0" smtClean="0"/>
                        <a:t>olunabilir. Sözel yetenek, sayısal yetenek, resim yeteneği, müzik yeteneği, spor</a:t>
                      </a:r>
                      <a:r>
                        <a:rPr kumimoji="0" lang="tr-TR" sz="2400" kern="1200" baseline="0" dirty="0" smtClean="0"/>
                        <a:t> </a:t>
                      </a:r>
                      <a:r>
                        <a:rPr kumimoji="0" lang="tr-TR" sz="2400" kern="1200" dirty="0" smtClean="0"/>
                        <a:t>yeteneği..</a:t>
                      </a:r>
                      <a:endParaRPr lang="tr-TR" sz="2400" dirty="0"/>
                    </a:p>
                  </a:txBody>
                  <a:tcPr/>
                </a:tc>
                <a:extLst>
                  <a:ext uri="{0D108BD9-81ED-4DB2-BD59-A6C34878D82A}">
                    <a16:rowId xmlns:a16="http://schemas.microsoft.com/office/drawing/2014/main" val="10000"/>
                  </a:ext>
                </a:extLst>
              </a:tr>
            </a:tbl>
          </a:graphicData>
        </a:graphic>
      </p:graphicFrame>
      <p:graphicFrame>
        <p:nvGraphicFramePr>
          <p:cNvPr id="4" name="3 Tablo"/>
          <p:cNvGraphicFramePr>
            <a:graphicFrameLocks noGrp="1"/>
          </p:cNvGraphicFramePr>
          <p:nvPr>
            <p:extLst>
              <p:ext uri="{D42A27DB-BD31-4B8C-83A1-F6EECF244321}">
                <p14:modId xmlns:p14="http://schemas.microsoft.com/office/powerpoint/2010/main" val="3197208512"/>
              </p:ext>
            </p:extLst>
          </p:nvPr>
        </p:nvGraphicFramePr>
        <p:xfrm>
          <a:off x="6381751" y="2714620"/>
          <a:ext cx="5339194" cy="4114800"/>
        </p:xfrm>
        <a:graphic>
          <a:graphicData uri="http://schemas.openxmlformats.org/drawingml/2006/table">
            <a:tbl>
              <a:tblPr/>
              <a:tblGrid>
                <a:gridCol w="5339194">
                  <a:extLst>
                    <a:ext uri="{9D8B030D-6E8A-4147-A177-3AD203B41FA5}">
                      <a16:colId xmlns:a16="http://schemas.microsoft.com/office/drawing/2014/main" val="20000"/>
                    </a:ext>
                  </a:extLst>
                </a:gridCol>
              </a:tblGrid>
              <a:tr h="3571900">
                <a:tc>
                  <a:txBody>
                    <a:bodyPr/>
                    <a:lstStyle/>
                    <a:p>
                      <a:r>
                        <a:rPr kumimoji="0" lang="tr-TR" kern="1200" dirty="0" smtClean="0">
                          <a:solidFill>
                            <a:schemeClr val="tx1"/>
                          </a:solidFill>
                          <a:latin typeface="+mn-lt"/>
                          <a:ea typeface="+mn-ea"/>
                          <a:cs typeface="+mn-cs"/>
                        </a:rPr>
                        <a:t>•</a:t>
                      </a:r>
                      <a:r>
                        <a:rPr kumimoji="0" lang="tr-TR" sz="2400" kern="1200" dirty="0" smtClean="0">
                          <a:solidFill>
                            <a:schemeClr val="tx1"/>
                          </a:solidFill>
                          <a:latin typeface="+mn-lt"/>
                          <a:ea typeface="+mn-ea"/>
                          <a:cs typeface="+mn-cs"/>
                        </a:rPr>
                        <a:t>Beceri, bireyin ondan istenen işi yapabilecek düzeyde olması anlamına gelir.</a:t>
                      </a:r>
                    </a:p>
                    <a:p>
                      <a:r>
                        <a:rPr kumimoji="0" lang="tr-TR" sz="2400" kern="1200" dirty="0" smtClean="0">
                          <a:solidFill>
                            <a:schemeClr val="tx1"/>
                          </a:solidFill>
                          <a:latin typeface="+mn-lt"/>
                          <a:ea typeface="+mn-ea"/>
                          <a:cs typeface="+mn-cs"/>
                        </a:rPr>
                        <a:t>•Beceride ise çevresel koşulların etkisi daha fazladır.</a:t>
                      </a:r>
                    </a:p>
                    <a:p>
                      <a:r>
                        <a:rPr kumimoji="0" lang="tr-TR" sz="2400" kern="1200" dirty="0" smtClean="0">
                          <a:solidFill>
                            <a:schemeClr val="tx1"/>
                          </a:solidFill>
                          <a:latin typeface="+mn-lt"/>
                          <a:ea typeface="+mn-ea"/>
                          <a:cs typeface="+mn-cs"/>
                        </a:rPr>
                        <a:t>•Beceri kazanmak yetenekli olmayı gerektirir ve zaman isteyen bir</a:t>
                      </a:r>
                      <a:r>
                        <a:rPr kumimoji="0" lang="tr-TR" sz="2400" kern="1200" baseline="0" dirty="0" smtClean="0">
                          <a:solidFill>
                            <a:schemeClr val="tx1"/>
                          </a:solidFill>
                          <a:latin typeface="+mn-lt"/>
                          <a:ea typeface="+mn-ea"/>
                          <a:cs typeface="+mn-cs"/>
                        </a:rPr>
                        <a:t> </a:t>
                      </a:r>
                      <a:r>
                        <a:rPr kumimoji="0" lang="tr-TR" sz="2400" kern="1200" dirty="0" smtClean="0">
                          <a:solidFill>
                            <a:schemeClr val="tx1"/>
                          </a:solidFill>
                          <a:latin typeface="+mn-lt"/>
                          <a:ea typeface="+mn-ea"/>
                          <a:cs typeface="+mn-cs"/>
                        </a:rPr>
                        <a:t>durumdur.</a:t>
                      </a:r>
                    </a:p>
                    <a:p>
                      <a:r>
                        <a:rPr kumimoji="0" lang="tr-TR" sz="2400" kern="1200" dirty="0" smtClean="0">
                          <a:solidFill>
                            <a:schemeClr val="tx1"/>
                          </a:solidFill>
                          <a:latin typeface="+mn-lt"/>
                          <a:ea typeface="+mn-ea"/>
                          <a:cs typeface="+mn-cs"/>
                        </a:rPr>
                        <a:t>•Yetenekli olunan alanda beceri sahibi olunabilmesi için o alana ilgi duyulması ve o alanla ilgili faaliyetlere zaman ayrılması gerekir.</a:t>
                      </a:r>
                      <a:endParaRPr lang="tr-TR" sz="2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7758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01782" y="2318512"/>
            <a:ext cx="11319163" cy="3776034"/>
          </a:xfrm>
          <a:prstGeom prst="rect">
            <a:avLst/>
          </a:prstGeom>
        </p:spPr>
        <p:txBody>
          <a:bodyPr vert="horz" wrap="square" lIns="0" tIns="13335" rIns="0" bIns="0" rtlCol="0">
            <a:spAutoFit/>
          </a:bodyPr>
          <a:lstStyle/>
          <a:p>
            <a:pPr marL="635" algn="ctr">
              <a:spcBef>
                <a:spcPts val="105"/>
              </a:spcBef>
            </a:pPr>
            <a:r>
              <a:rPr sz="2000" spc="-90" dirty="0">
                <a:latin typeface="Arial"/>
                <a:cs typeface="Arial"/>
              </a:rPr>
              <a:t>Beceri; </a:t>
            </a:r>
            <a:r>
              <a:rPr sz="2000" spc="-70" dirty="0">
                <a:latin typeface="Arial"/>
                <a:cs typeface="Arial"/>
              </a:rPr>
              <a:t>potansiyel, </a:t>
            </a:r>
            <a:r>
              <a:rPr sz="2000" spc="-35" dirty="0">
                <a:latin typeface="Arial"/>
                <a:cs typeface="Arial"/>
              </a:rPr>
              <a:t>ilgi </a:t>
            </a:r>
            <a:r>
              <a:rPr sz="2000" spc="-120" dirty="0">
                <a:latin typeface="Arial"/>
                <a:cs typeface="Arial"/>
              </a:rPr>
              <a:t>ve </a:t>
            </a:r>
            <a:r>
              <a:rPr sz="2000" spc="-80" dirty="0">
                <a:latin typeface="Arial"/>
                <a:cs typeface="Arial"/>
              </a:rPr>
              <a:t>koşulların </a:t>
            </a:r>
            <a:r>
              <a:rPr sz="2000" spc="-50" dirty="0">
                <a:latin typeface="Arial"/>
                <a:cs typeface="Arial"/>
              </a:rPr>
              <a:t>etkileşimi </a:t>
            </a:r>
            <a:r>
              <a:rPr sz="2000" spc="-100" dirty="0">
                <a:latin typeface="Arial"/>
                <a:cs typeface="Arial"/>
              </a:rPr>
              <a:t>sonucunda </a:t>
            </a:r>
            <a:r>
              <a:rPr sz="2000" spc="-95" dirty="0">
                <a:latin typeface="Arial"/>
                <a:cs typeface="Arial"/>
              </a:rPr>
              <a:t>ulaşılan </a:t>
            </a:r>
            <a:r>
              <a:rPr sz="2000" spc="-75" dirty="0">
                <a:latin typeface="Arial"/>
                <a:cs typeface="Arial"/>
              </a:rPr>
              <a:t>noktayı</a:t>
            </a:r>
            <a:r>
              <a:rPr sz="2000" spc="-215" dirty="0">
                <a:latin typeface="Arial"/>
                <a:cs typeface="Arial"/>
              </a:rPr>
              <a:t> </a:t>
            </a:r>
            <a:r>
              <a:rPr sz="2000" spc="-80" dirty="0">
                <a:latin typeface="Arial"/>
                <a:cs typeface="Arial"/>
              </a:rPr>
              <a:t>gösterir.</a:t>
            </a:r>
            <a:endParaRPr sz="2000" dirty="0">
              <a:latin typeface="Arial"/>
              <a:cs typeface="Arial"/>
            </a:endParaRPr>
          </a:p>
          <a:p>
            <a:pPr>
              <a:lnSpc>
                <a:spcPct val="100000"/>
              </a:lnSpc>
            </a:pPr>
            <a:endParaRPr sz="2000" dirty="0">
              <a:latin typeface="Arial"/>
              <a:cs typeface="Arial"/>
            </a:endParaRPr>
          </a:p>
          <a:p>
            <a:pPr>
              <a:spcBef>
                <a:spcPts val="30"/>
              </a:spcBef>
            </a:pPr>
            <a:endParaRPr sz="2150" dirty="0">
              <a:latin typeface="Arial"/>
              <a:cs typeface="Arial"/>
            </a:endParaRPr>
          </a:p>
          <a:p>
            <a:pPr marL="74930" marR="67945" algn="ctr"/>
            <a:r>
              <a:rPr sz="2000" spc="-70" dirty="0">
                <a:latin typeface="Arial"/>
                <a:cs typeface="Arial"/>
              </a:rPr>
              <a:t>İkisi </a:t>
            </a:r>
            <a:r>
              <a:rPr sz="2000" spc="-90" dirty="0">
                <a:latin typeface="Arial"/>
                <a:cs typeface="Arial"/>
              </a:rPr>
              <a:t>de </a:t>
            </a:r>
            <a:r>
              <a:rPr sz="2000" spc="-30" dirty="0">
                <a:latin typeface="Arial"/>
                <a:cs typeface="Arial"/>
              </a:rPr>
              <a:t>futbolcu </a:t>
            </a:r>
            <a:r>
              <a:rPr sz="2000" spc="-70" dirty="0">
                <a:latin typeface="Arial"/>
                <a:cs typeface="Arial"/>
              </a:rPr>
              <a:t>olan </a:t>
            </a:r>
            <a:r>
              <a:rPr sz="2000" spc="-65" dirty="0">
                <a:latin typeface="Arial"/>
                <a:cs typeface="Arial"/>
              </a:rPr>
              <a:t>kişilerden </a:t>
            </a:r>
            <a:r>
              <a:rPr sz="2000" spc="-40" dirty="0">
                <a:latin typeface="Arial"/>
                <a:cs typeface="Arial"/>
              </a:rPr>
              <a:t>birisi </a:t>
            </a:r>
            <a:r>
              <a:rPr sz="2000" spc="-95" dirty="0">
                <a:latin typeface="Arial"/>
                <a:cs typeface="Arial"/>
              </a:rPr>
              <a:t>çalım </a:t>
            </a:r>
            <a:r>
              <a:rPr sz="2000" spc="-55" dirty="0">
                <a:latin typeface="Arial"/>
                <a:cs typeface="Arial"/>
              </a:rPr>
              <a:t>becerileriyle </a:t>
            </a:r>
            <a:r>
              <a:rPr sz="2000" spc="-110" dirty="0">
                <a:latin typeface="Arial"/>
                <a:cs typeface="Arial"/>
              </a:rPr>
              <a:t>adam </a:t>
            </a:r>
            <a:r>
              <a:rPr sz="2000" spc="-55" dirty="0">
                <a:latin typeface="Arial"/>
                <a:cs typeface="Arial"/>
              </a:rPr>
              <a:t>eksiltirken </a:t>
            </a:r>
            <a:r>
              <a:rPr sz="2000" spc="-50" dirty="0" err="1">
                <a:latin typeface="Arial"/>
                <a:cs typeface="Arial"/>
              </a:rPr>
              <a:t>diğeri</a:t>
            </a:r>
            <a:r>
              <a:rPr sz="2000" spc="-405" dirty="0">
                <a:latin typeface="Arial"/>
                <a:cs typeface="Arial"/>
              </a:rPr>
              <a:t> </a:t>
            </a:r>
            <a:r>
              <a:rPr lang="tr-TR" sz="2000" spc="-405" dirty="0" smtClean="0">
                <a:latin typeface="Arial"/>
                <a:cs typeface="Arial"/>
              </a:rPr>
              <a:t>  </a:t>
            </a:r>
            <a:r>
              <a:rPr sz="2000" spc="-110" dirty="0" err="1" smtClean="0">
                <a:latin typeface="Arial"/>
                <a:cs typeface="Arial"/>
              </a:rPr>
              <a:t>aynı</a:t>
            </a:r>
            <a:r>
              <a:rPr sz="2000" spc="-110" dirty="0" smtClean="0">
                <a:latin typeface="Arial"/>
                <a:cs typeface="Arial"/>
              </a:rPr>
              <a:t>  </a:t>
            </a:r>
            <a:r>
              <a:rPr sz="2000" spc="-85" dirty="0">
                <a:latin typeface="Arial"/>
                <a:cs typeface="Arial"/>
              </a:rPr>
              <a:t>şekilde </a:t>
            </a:r>
            <a:r>
              <a:rPr sz="2000" spc="-15" dirty="0">
                <a:latin typeface="Arial"/>
                <a:cs typeface="Arial"/>
              </a:rPr>
              <a:t>etkili </a:t>
            </a:r>
            <a:r>
              <a:rPr sz="2000" spc="-95" dirty="0">
                <a:latin typeface="Arial"/>
                <a:cs typeface="Arial"/>
              </a:rPr>
              <a:t>çalım </a:t>
            </a:r>
            <a:r>
              <a:rPr sz="2000" spc="-55" dirty="0">
                <a:latin typeface="Arial"/>
                <a:cs typeface="Arial"/>
              </a:rPr>
              <a:t>becerilerine </a:t>
            </a:r>
            <a:r>
              <a:rPr sz="2000" spc="-100" dirty="0">
                <a:latin typeface="Arial"/>
                <a:cs typeface="Arial"/>
              </a:rPr>
              <a:t>sahip</a:t>
            </a:r>
            <a:r>
              <a:rPr sz="2000" spc="-225" dirty="0">
                <a:latin typeface="Arial"/>
                <a:cs typeface="Arial"/>
              </a:rPr>
              <a:t> </a:t>
            </a:r>
            <a:r>
              <a:rPr sz="2000" spc="-75" dirty="0">
                <a:latin typeface="Arial"/>
                <a:cs typeface="Arial"/>
              </a:rPr>
              <a:t>olmayabilir.</a:t>
            </a:r>
            <a:endParaRPr sz="2000" dirty="0">
              <a:latin typeface="Arial"/>
              <a:cs typeface="Arial"/>
            </a:endParaRPr>
          </a:p>
          <a:p>
            <a:pPr>
              <a:lnSpc>
                <a:spcPct val="100000"/>
              </a:lnSpc>
            </a:pPr>
            <a:endParaRPr sz="2000" dirty="0">
              <a:latin typeface="Arial"/>
              <a:cs typeface="Arial"/>
            </a:endParaRPr>
          </a:p>
          <a:p>
            <a:pPr>
              <a:spcBef>
                <a:spcPts val="30"/>
              </a:spcBef>
            </a:pPr>
            <a:endParaRPr sz="2150" dirty="0">
              <a:latin typeface="Arial"/>
              <a:cs typeface="Arial"/>
            </a:endParaRPr>
          </a:p>
          <a:p>
            <a:pPr marL="186055" marR="180340" algn="ctr"/>
            <a:r>
              <a:rPr sz="2000" spc="-70" dirty="0">
                <a:latin typeface="Arial"/>
                <a:cs typeface="Arial"/>
              </a:rPr>
              <a:t>Birisi </a:t>
            </a:r>
            <a:r>
              <a:rPr sz="2000" spc="-120" dirty="0">
                <a:latin typeface="Arial"/>
                <a:cs typeface="Arial"/>
              </a:rPr>
              <a:t>yüksek </a:t>
            </a:r>
            <a:r>
              <a:rPr sz="2000" spc="-85" dirty="0">
                <a:latin typeface="Arial"/>
                <a:cs typeface="Arial"/>
              </a:rPr>
              <a:t>oranda </a:t>
            </a:r>
            <a:r>
              <a:rPr sz="2000" spc="-55" dirty="0">
                <a:latin typeface="Arial"/>
                <a:cs typeface="Arial"/>
              </a:rPr>
              <a:t>isabetli </a:t>
            </a:r>
            <a:r>
              <a:rPr sz="2000" spc="-150" dirty="0">
                <a:latin typeface="Arial"/>
                <a:cs typeface="Arial"/>
              </a:rPr>
              <a:t>pas </a:t>
            </a:r>
            <a:r>
              <a:rPr sz="2000" spc="-70" dirty="0">
                <a:latin typeface="Arial"/>
                <a:cs typeface="Arial"/>
              </a:rPr>
              <a:t>atma </a:t>
            </a:r>
            <a:r>
              <a:rPr sz="2000" spc="-120" dirty="0">
                <a:latin typeface="Arial"/>
                <a:cs typeface="Arial"/>
              </a:rPr>
              <a:t>ve </a:t>
            </a:r>
            <a:r>
              <a:rPr sz="2000" spc="-60" dirty="0">
                <a:latin typeface="Arial"/>
                <a:cs typeface="Arial"/>
              </a:rPr>
              <a:t>şut </a:t>
            </a:r>
            <a:r>
              <a:rPr sz="2000" spc="-70" dirty="0">
                <a:latin typeface="Arial"/>
                <a:cs typeface="Arial"/>
              </a:rPr>
              <a:t>atma </a:t>
            </a:r>
            <a:r>
              <a:rPr sz="2000" spc="-55" dirty="0">
                <a:latin typeface="Arial"/>
                <a:cs typeface="Arial"/>
              </a:rPr>
              <a:t>becerilerine </a:t>
            </a:r>
            <a:r>
              <a:rPr sz="2000" spc="-105" dirty="0">
                <a:latin typeface="Arial"/>
                <a:cs typeface="Arial"/>
              </a:rPr>
              <a:t>sahipken </a:t>
            </a:r>
            <a:r>
              <a:rPr sz="2000" spc="-50" dirty="0">
                <a:latin typeface="Arial"/>
                <a:cs typeface="Arial"/>
              </a:rPr>
              <a:t>diğeri</a:t>
            </a:r>
            <a:r>
              <a:rPr sz="2000" spc="-225" dirty="0">
                <a:latin typeface="Arial"/>
                <a:cs typeface="Arial"/>
              </a:rPr>
              <a:t> </a:t>
            </a:r>
            <a:r>
              <a:rPr sz="2000" spc="-65" dirty="0">
                <a:latin typeface="Arial"/>
                <a:cs typeface="Arial"/>
              </a:rPr>
              <a:t>bu  becerilere </a:t>
            </a:r>
            <a:r>
              <a:rPr sz="2000" spc="-100" dirty="0">
                <a:latin typeface="Arial"/>
                <a:cs typeface="Arial"/>
              </a:rPr>
              <a:t>sahip</a:t>
            </a:r>
            <a:r>
              <a:rPr sz="2000" spc="-135" dirty="0">
                <a:latin typeface="Arial"/>
                <a:cs typeface="Arial"/>
              </a:rPr>
              <a:t> </a:t>
            </a:r>
            <a:r>
              <a:rPr sz="2000" spc="-75" dirty="0">
                <a:latin typeface="Arial"/>
                <a:cs typeface="Arial"/>
              </a:rPr>
              <a:t>olmayabilir.</a:t>
            </a:r>
            <a:endParaRPr sz="2000" dirty="0">
              <a:latin typeface="Arial"/>
              <a:cs typeface="Arial"/>
            </a:endParaRPr>
          </a:p>
          <a:p>
            <a:pPr>
              <a:lnSpc>
                <a:spcPct val="100000"/>
              </a:lnSpc>
            </a:pPr>
            <a:endParaRPr sz="2000" dirty="0">
              <a:latin typeface="Arial"/>
              <a:cs typeface="Arial"/>
            </a:endParaRPr>
          </a:p>
          <a:p>
            <a:pPr>
              <a:spcBef>
                <a:spcPts val="30"/>
              </a:spcBef>
            </a:pPr>
            <a:endParaRPr sz="2150" dirty="0">
              <a:latin typeface="Arial"/>
              <a:cs typeface="Arial"/>
            </a:endParaRPr>
          </a:p>
          <a:p>
            <a:pPr marL="12065" marR="5080" algn="ctr"/>
            <a:r>
              <a:rPr sz="2000" spc="-110" dirty="0">
                <a:latin typeface="Arial"/>
                <a:cs typeface="Arial"/>
              </a:rPr>
              <a:t>Bu; </a:t>
            </a:r>
            <a:r>
              <a:rPr sz="2000" spc="-50" dirty="0">
                <a:latin typeface="Arial"/>
                <a:cs typeface="Arial"/>
              </a:rPr>
              <a:t>ikisinin </a:t>
            </a:r>
            <a:r>
              <a:rPr sz="2000" spc="-60" dirty="0">
                <a:latin typeface="Arial"/>
                <a:cs typeface="Arial"/>
              </a:rPr>
              <a:t>yetenekli </a:t>
            </a:r>
            <a:r>
              <a:rPr sz="2000" spc="-70" dirty="0">
                <a:latin typeface="Arial"/>
                <a:cs typeface="Arial"/>
              </a:rPr>
              <a:t>olduğu </a:t>
            </a:r>
            <a:r>
              <a:rPr sz="2000" spc="-40" dirty="0">
                <a:latin typeface="Arial"/>
                <a:cs typeface="Arial"/>
              </a:rPr>
              <a:t>ortak </a:t>
            </a:r>
            <a:r>
              <a:rPr sz="2000" spc="-80" dirty="0">
                <a:latin typeface="Arial"/>
                <a:cs typeface="Arial"/>
              </a:rPr>
              <a:t>alandaki </a:t>
            </a:r>
            <a:r>
              <a:rPr sz="2000" spc="-50" dirty="0">
                <a:latin typeface="Arial"/>
                <a:cs typeface="Arial"/>
              </a:rPr>
              <a:t>farklı </a:t>
            </a:r>
            <a:r>
              <a:rPr sz="2000" spc="-70" dirty="0">
                <a:latin typeface="Arial"/>
                <a:cs typeface="Arial"/>
              </a:rPr>
              <a:t>beceri </a:t>
            </a:r>
            <a:r>
              <a:rPr sz="2000" spc="-75" dirty="0">
                <a:latin typeface="Arial"/>
                <a:cs typeface="Arial"/>
              </a:rPr>
              <a:t>düzeylerinde</a:t>
            </a:r>
            <a:r>
              <a:rPr sz="2000" spc="-409" dirty="0">
                <a:latin typeface="Arial"/>
                <a:cs typeface="Arial"/>
              </a:rPr>
              <a:t> </a:t>
            </a:r>
            <a:r>
              <a:rPr sz="2000" spc="-65" dirty="0">
                <a:latin typeface="Arial"/>
                <a:cs typeface="Arial"/>
              </a:rPr>
              <a:t>bulunmalarının  </a:t>
            </a:r>
            <a:r>
              <a:rPr sz="2000" spc="-100" dirty="0">
                <a:latin typeface="Arial"/>
                <a:cs typeface="Arial"/>
              </a:rPr>
              <a:t>sonucudur.</a:t>
            </a:r>
            <a:endParaRPr sz="2000" dirty="0">
              <a:latin typeface="Arial"/>
              <a:cs typeface="Arial"/>
            </a:endParaRPr>
          </a:p>
        </p:txBody>
      </p:sp>
      <p:sp>
        <p:nvSpPr>
          <p:cNvPr id="6" name="object 6"/>
          <p:cNvSpPr/>
          <p:nvPr/>
        </p:nvSpPr>
        <p:spPr>
          <a:xfrm>
            <a:off x="1988944" y="619029"/>
            <a:ext cx="8296914" cy="1699483"/>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456814" y="919938"/>
            <a:ext cx="4780915" cy="757555"/>
          </a:xfrm>
          <a:prstGeom prst="rect">
            <a:avLst/>
          </a:prstGeom>
        </p:spPr>
        <p:txBody>
          <a:bodyPr vert="horz" wrap="square" lIns="0" tIns="12700" rIns="0" bIns="0" rtlCol="0" anchor="b">
            <a:spAutoFit/>
          </a:bodyPr>
          <a:lstStyle/>
          <a:p>
            <a:pPr marL="12700">
              <a:lnSpc>
                <a:spcPct val="100000"/>
              </a:lnSpc>
              <a:spcBef>
                <a:spcPts val="100"/>
              </a:spcBef>
            </a:pPr>
            <a:r>
              <a:rPr i="1" spc="-545" dirty="0">
                <a:solidFill>
                  <a:srgbClr val="6F2F9F"/>
                </a:solidFill>
                <a:latin typeface="Times New Roman"/>
                <a:cs typeface="Times New Roman"/>
              </a:rPr>
              <a:t>YETENEK </a:t>
            </a:r>
            <a:r>
              <a:rPr i="1" spc="-570" dirty="0">
                <a:solidFill>
                  <a:srgbClr val="6F2F9F"/>
                </a:solidFill>
                <a:latin typeface="Times New Roman"/>
                <a:cs typeface="Times New Roman"/>
              </a:rPr>
              <a:t>VE</a:t>
            </a:r>
            <a:r>
              <a:rPr i="1" spc="-204" dirty="0">
                <a:solidFill>
                  <a:srgbClr val="6F2F9F"/>
                </a:solidFill>
                <a:latin typeface="Times New Roman"/>
                <a:cs typeface="Times New Roman"/>
              </a:rPr>
              <a:t> </a:t>
            </a:r>
            <a:r>
              <a:rPr i="1" spc="-500" dirty="0">
                <a:solidFill>
                  <a:srgbClr val="6F2F9F"/>
                </a:solidFill>
                <a:latin typeface="Times New Roman"/>
                <a:cs typeface="Times New Roman"/>
              </a:rPr>
              <a:t>BECERİ</a:t>
            </a:r>
            <a:endParaRPr dirty="0">
              <a:latin typeface="Times New Roman"/>
              <a:cs typeface="Times New Roman"/>
            </a:endParaRPr>
          </a:p>
        </p:txBody>
      </p:sp>
    </p:spTree>
    <p:extLst>
      <p:ext uri="{BB962C8B-B14F-4D97-AF65-F5344CB8AC3E}">
        <p14:creationId xmlns:p14="http://schemas.microsoft.com/office/powerpoint/2010/main" val="81446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8288" y="378474"/>
            <a:ext cx="8715375" cy="550151"/>
          </a:xfrm>
          <a:prstGeom prst="rect">
            <a:avLst/>
          </a:prstGeom>
          <a:ln w="38100">
            <a:solidFill>
              <a:srgbClr val="F8E081"/>
            </a:solidFill>
          </a:ln>
        </p:spPr>
        <p:txBody>
          <a:bodyPr vert="horz" wrap="square" lIns="0" tIns="57150" rIns="0" bIns="0" rtlCol="0" anchor="b">
            <a:spAutoFit/>
          </a:bodyPr>
          <a:lstStyle/>
          <a:p>
            <a:pPr marL="139065">
              <a:lnSpc>
                <a:spcPct val="100000"/>
              </a:lnSpc>
              <a:spcBef>
                <a:spcPts val="450"/>
              </a:spcBef>
            </a:pPr>
            <a:r>
              <a:rPr sz="3200" spc="-20" dirty="0">
                <a:solidFill>
                  <a:srgbClr val="EB6D5A"/>
                </a:solidFill>
                <a:latin typeface="Trebuchet MS"/>
                <a:cs typeface="Trebuchet MS"/>
              </a:rPr>
              <a:t>Çeşitli </a:t>
            </a:r>
            <a:r>
              <a:rPr sz="3200" spc="-85" dirty="0">
                <a:solidFill>
                  <a:srgbClr val="EB6D5A"/>
                </a:solidFill>
                <a:latin typeface="Trebuchet MS"/>
                <a:cs typeface="Trebuchet MS"/>
              </a:rPr>
              <a:t>Alanlarda </a:t>
            </a:r>
            <a:r>
              <a:rPr sz="3200" spc="-70" dirty="0">
                <a:solidFill>
                  <a:srgbClr val="EB6D5A"/>
                </a:solidFill>
                <a:latin typeface="Trebuchet MS"/>
                <a:cs typeface="Trebuchet MS"/>
              </a:rPr>
              <a:t>Doğuştan </a:t>
            </a:r>
            <a:r>
              <a:rPr sz="3200" spc="-165" dirty="0">
                <a:solidFill>
                  <a:srgbClr val="EB6D5A"/>
                </a:solidFill>
                <a:latin typeface="Trebuchet MS"/>
                <a:cs typeface="Trebuchet MS"/>
              </a:rPr>
              <a:t>Yetenekli</a:t>
            </a:r>
            <a:r>
              <a:rPr sz="3200" spc="580" dirty="0">
                <a:solidFill>
                  <a:srgbClr val="EB6D5A"/>
                </a:solidFill>
                <a:latin typeface="Trebuchet MS"/>
                <a:cs typeface="Trebuchet MS"/>
              </a:rPr>
              <a:t> </a:t>
            </a:r>
            <a:r>
              <a:rPr sz="3200" spc="-65" dirty="0">
                <a:solidFill>
                  <a:srgbClr val="EB6D5A"/>
                </a:solidFill>
                <a:latin typeface="Trebuchet MS"/>
                <a:cs typeface="Trebuchet MS"/>
              </a:rPr>
              <a:t>Olunabilir…</a:t>
            </a:r>
            <a:endParaRPr sz="3200">
              <a:latin typeface="Trebuchet MS"/>
              <a:cs typeface="Trebuchet MS"/>
            </a:endParaRPr>
          </a:p>
        </p:txBody>
      </p:sp>
      <p:sp>
        <p:nvSpPr>
          <p:cNvPr id="3" name="object 3"/>
          <p:cNvSpPr/>
          <p:nvPr/>
        </p:nvSpPr>
        <p:spPr>
          <a:xfrm>
            <a:off x="304801" y="1080812"/>
            <a:ext cx="11568544" cy="508446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496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1179830"/>
            <a:chOff x="0" y="0"/>
            <a:chExt cx="9144000" cy="1179830"/>
          </a:xfrm>
        </p:grpSpPr>
        <p:sp>
          <p:nvSpPr>
            <p:cNvPr id="3" name="object 3"/>
            <p:cNvSpPr/>
            <p:nvPr/>
          </p:nvSpPr>
          <p:spPr>
            <a:xfrm>
              <a:off x="7996421" y="0"/>
              <a:ext cx="1147578" cy="11796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144000" cy="1097279"/>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3248026" y="80594"/>
            <a:ext cx="5057775" cy="788670"/>
          </a:xfrm>
          <a:prstGeom prst="rect">
            <a:avLst/>
          </a:prstGeom>
        </p:spPr>
        <p:txBody>
          <a:bodyPr vert="horz" wrap="square" lIns="0" tIns="13335" rIns="0" bIns="0" rtlCol="0" anchor="b">
            <a:spAutoFit/>
          </a:bodyPr>
          <a:lstStyle/>
          <a:p>
            <a:pPr marL="12700">
              <a:lnSpc>
                <a:spcPct val="100000"/>
              </a:lnSpc>
              <a:spcBef>
                <a:spcPts val="105"/>
              </a:spcBef>
            </a:pPr>
            <a:r>
              <a:rPr sz="5000" i="1" spc="-565" dirty="0">
                <a:solidFill>
                  <a:srgbClr val="FFFFFF"/>
                </a:solidFill>
                <a:latin typeface="Times New Roman"/>
                <a:cs typeface="Times New Roman"/>
              </a:rPr>
              <a:t>YETENEK</a:t>
            </a:r>
            <a:r>
              <a:rPr sz="5000" i="1" spc="-70" dirty="0">
                <a:solidFill>
                  <a:srgbClr val="FFFFFF"/>
                </a:solidFill>
                <a:latin typeface="Times New Roman"/>
                <a:cs typeface="Times New Roman"/>
              </a:rPr>
              <a:t> </a:t>
            </a:r>
            <a:r>
              <a:rPr sz="5000" i="1" spc="-235" dirty="0">
                <a:solidFill>
                  <a:srgbClr val="FFFFFF"/>
                </a:solidFill>
                <a:latin typeface="Times New Roman"/>
                <a:cs typeface="Times New Roman"/>
              </a:rPr>
              <a:t>ALANLARI</a:t>
            </a:r>
            <a:endParaRPr sz="5000">
              <a:latin typeface="Times New Roman"/>
              <a:cs typeface="Times New Roman"/>
            </a:endParaRPr>
          </a:p>
        </p:txBody>
      </p:sp>
      <p:graphicFrame>
        <p:nvGraphicFramePr>
          <p:cNvPr id="6" name="object 6"/>
          <p:cNvGraphicFramePr>
            <a:graphicFrameLocks noGrp="1"/>
          </p:cNvGraphicFramePr>
          <p:nvPr>
            <p:extLst>
              <p:ext uri="{D42A27DB-BD31-4B8C-83A1-F6EECF244321}">
                <p14:modId xmlns:p14="http://schemas.microsoft.com/office/powerpoint/2010/main" val="245247524"/>
              </p:ext>
            </p:extLst>
          </p:nvPr>
        </p:nvGraphicFramePr>
        <p:xfrm>
          <a:off x="623456" y="1214437"/>
          <a:ext cx="2729344" cy="2415222"/>
        </p:xfrm>
        <a:graphic>
          <a:graphicData uri="http://schemas.openxmlformats.org/drawingml/2006/table">
            <a:tbl>
              <a:tblPr firstRow="1" bandRow="1">
                <a:tableStyleId>{2D5ABB26-0587-4C30-8999-92F81FD0307C}</a:tableStyleId>
              </a:tblPr>
              <a:tblGrid>
                <a:gridCol w="2729344">
                  <a:extLst>
                    <a:ext uri="{9D8B030D-6E8A-4147-A177-3AD203B41FA5}">
                      <a16:colId xmlns:a16="http://schemas.microsoft.com/office/drawing/2014/main" val="20000"/>
                    </a:ext>
                  </a:extLst>
                </a:gridCol>
              </a:tblGrid>
              <a:tr h="500062">
                <a:tc>
                  <a:txBody>
                    <a:bodyPr/>
                    <a:lstStyle/>
                    <a:p>
                      <a:pPr marL="262255">
                        <a:lnSpc>
                          <a:spcPct val="100000"/>
                        </a:lnSpc>
                        <a:spcBef>
                          <a:spcPts val="705"/>
                        </a:spcBef>
                      </a:pPr>
                      <a:r>
                        <a:rPr sz="1900" spc="-120" dirty="0">
                          <a:solidFill>
                            <a:srgbClr val="FFFFFF"/>
                          </a:solidFill>
                          <a:latin typeface="Arial"/>
                          <a:cs typeface="Arial"/>
                        </a:rPr>
                        <a:t>Sözel-Dilsel</a:t>
                      </a:r>
                      <a:r>
                        <a:rPr sz="1900" spc="-80" dirty="0">
                          <a:solidFill>
                            <a:srgbClr val="FFFFFF"/>
                          </a:solidFill>
                          <a:latin typeface="Arial"/>
                          <a:cs typeface="Arial"/>
                        </a:rPr>
                        <a:t> </a:t>
                      </a:r>
                      <a:r>
                        <a:rPr sz="1900" spc="-170" dirty="0">
                          <a:solidFill>
                            <a:srgbClr val="FFFFFF"/>
                          </a:solidFill>
                          <a:latin typeface="Arial"/>
                          <a:cs typeface="Arial"/>
                        </a:rPr>
                        <a:t>Zeka</a:t>
                      </a:r>
                      <a:endParaRPr sz="1900">
                        <a:latin typeface="Arial"/>
                        <a:cs typeface="Arial"/>
                      </a:endParaRPr>
                    </a:p>
                  </a:txBody>
                  <a:tcPr marL="0" marR="0" marT="89535" marB="0">
                    <a:solidFill>
                      <a:srgbClr val="7597D9"/>
                    </a:solidFill>
                  </a:tcPr>
                </a:tc>
                <a:extLst>
                  <a:ext uri="{0D108BD9-81ED-4DB2-BD59-A6C34878D82A}">
                    <a16:rowId xmlns:a16="http://schemas.microsoft.com/office/drawing/2014/main" val="10000"/>
                  </a:ext>
                </a:extLst>
              </a:tr>
              <a:tr h="1880488">
                <a:tc>
                  <a:txBody>
                    <a:bodyPr/>
                    <a:lstStyle/>
                    <a:p>
                      <a:pPr>
                        <a:lnSpc>
                          <a:spcPct val="100000"/>
                        </a:lnSpc>
                        <a:spcBef>
                          <a:spcPts val="20"/>
                        </a:spcBef>
                      </a:pPr>
                      <a:endParaRPr sz="1350" dirty="0">
                        <a:latin typeface="Times New Roman"/>
                        <a:cs typeface="Times New Roman"/>
                      </a:endParaRPr>
                    </a:p>
                    <a:p>
                      <a:pPr marL="282575" marR="276225" algn="ctr">
                        <a:lnSpc>
                          <a:spcPct val="100000"/>
                        </a:lnSpc>
                      </a:pPr>
                      <a:r>
                        <a:rPr sz="1400" spc="-60" dirty="0">
                          <a:latin typeface="Arial"/>
                          <a:cs typeface="Arial"/>
                        </a:rPr>
                        <a:t>Akademik başarıyla</a:t>
                      </a:r>
                      <a:r>
                        <a:rPr sz="1400" spc="-140" dirty="0">
                          <a:latin typeface="Arial"/>
                          <a:cs typeface="Arial"/>
                        </a:rPr>
                        <a:t> </a:t>
                      </a:r>
                      <a:r>
                        <a:rPr sz="1400" spc="-20" dirty="0">
                          <a:latin typeface="Arial"/>
                          <a:cs typeface="Arial"/>
                        </a:rPr>
                        <a:t>ilişkili  </a:t>
                      </a:r>
                      <a:r>
                        <a:rPr sz="1400" spc="-40" dirty="0">
                          <a:latin typeface="Arial"/>
                          <a:cs typeface="Arial"/>
                        </a:rPr>
                        <a:t>olan </a:t>
                      </a:r>
                      <a:r>
                        <a:rPr sz="1400" spc="-60" dirty="0">
                          <a:latin typeface="Arial"/>
                          <a:cs typeface="Arial"/>
                        </a:rPr>
                        <a:t>genel </a:t>
                      </a:r>
                      <a:r>
                        <a:rPr sz="1400" spc="-75" dirty="0">
                          <a:latin typeface="Arial"/>
                          <a:cs typeface="Arial"/>
                        </a:rPr>
                        <a:t>zekanın </a:t>
                      </a:r>
                      <a:r>
                        <a:rPr sz="1400" spc="-25" dirty="0">
                          <a:latin typeface="Arial"/>
                          <a:cs typeface="Arial"/>
                        </a:rPr>
                        <a:t>temel  </a:t>
                      </a:r>
                      <a:r>
                        <a:rPr sz="1400" spc="-50" dirty="0">
                          <a:latin typeface="Arial"/>
                          <a:cs typeface="Arial"/>
                        </a:rPr>
                        <a:t>unsurudur.</a:t>
                      </a:r>
                      <a:endParaRPr sz="1400" dirty="0">
                        <a:latin typeface="Arial"/>
                        <a:cs typeface="Arial"/>
                      </a:endParaRPr>
                    </a:p>
                    <a:p>
                      <a:pPr>
                        <a:lnSpc>
                          <a:spcPct val="100000"/>
                        </a:lnSpc>
                        <a:spcBef>
                          <a:spcPts val="5"/>
                        </a:spcBef>
                      </a:pPr>
                      <a:endParaRPr sz="1400" dirty="0">
                        <a:latin typeface="Times New Roman"/>
                        <a:cs typeface="Times New Roman"/>
                      </a:endParaRPr>
                    </a:p>
                    <a:p>
                      <a:pPr marL="304165" marR="296545" algn="ctr">
                        <a:lnSpc>
                          <a:spcPct val="100000"/>
                        </a:lnSpc>
                      </a:pPr>
                      <a:r>
                        <a:rPr sz="1400" spc="-75" dirty="0">
                          <a:latin typeface="Arial"/>
                          <a:cs typeface="Arial"/>
                        </a:rPr>
                        <a:t>Okuma, </a:t>
                      </a:r>
                      <a:r>
                        <a:rPr sz="1400" spc="-80" dirty="0">
                          <a:latin typeface="Arial"/>
                          <a:cs typeface="Arial"/>
                        </a:rPr>
                        <a:t>yazma,</a:t>
                      </a:r>
                      <a:r>
                        <a:rPr sz="1400" spc="-110" dirty="0">
                          <a:latin typeface="Arial"/>
                          <a:cs typeface="Arial"/>
                        </a:rPr>
                        <a:t> </a:t>
                      </a:r>
                      <a:r>
                        <a:rPr sz="1400" spc="-35" dirty="0">
                          <a:latin typeface="Arial"/>
                          <a:cs typeface="Arial"/>
                        </a:rPr>
                        <a:t>dinleme,  </a:t>
                      </a:r>
                      <a:r>
                        <a:rPr sz="1400" spc="-70" dirty="0">
                          <a:latin typeface="Arial"/>
                          <a:cs typeface="Arial"/>
                        </a:rPr>
                        <a:t>konuşmada </a:t>
                      </a:r>
                      <a:r>
                        <a:rPr sz="1400" spc="-30" dirty="0">
                          <a:latin typeface="Arial"/>
                          <a:cs typeface="Arial"/>
                        </a:rPr>
                        <a:t>kelimeleri  </a:t>
                      </a:r>
                      <a:r>
                        <a:rPr sz="1400" spc="-10" dirty="0">
                          <a:latin typeface="Arial"/>
                          <a:cs typeface="Arial"/>
                        </a:rPr>
                        <a:t>etkili</a:t>
                      </a:r>
                      <a:r>
                        <a:rPr sz="1400" spc="-80" dirty="0">
                          <a:latin typeface="Arial"/>
                          <a:cs typeface="Arial"/>
                        </a:rPr>
                        <a:t> </a:t>
                      </a:r>
                      <a:r>
                        <a:rPr sz="1400" spc="-45" dirty="0">
                          <a:latin typeface="Arial"/>
                          <a:cs typeface="Arial"/>
                        </a:rPr>
                        <a:t>kullanma</a:t>
                      </a:r>
                      <a:endParaRPr sz="1400" dirty="0">
                        <a:latin typeface="Arial"/>
                        <a:cs typeface="Arial"/>
                      </a:endParaRPr>
                    </a:p>
                    <a:p>
                      <a:pPr marL="635" algn="ctr">
                        <a:lnSpc>
                          <a:spcPct val="100000"/>
                        </a:lnSpc>
                      </a:pPr>
                      <a:r>
                        <a:rPr sz="1400" spc="-45" dirty="0">
                          <a:latin typeface="Arial"/>
                          <a:cs typeface="Arial"/>
                        </a:rPr>
                        <a:t>yeteneğidir.</a:t>
                      </a:r>
                      <a:endParaRPr sz="1400" dirty="0">
                        <a:latin typeface="Arial"/>
                        <a:cs typeface="Arial"/>
                      </a:endParaRPr>
                    </a:p>
                  </a:txBody>
                  <a:tcPr marL="0" marR="0" marT="2540" marB="0">
                    <a:solidFill>
                      <a:srgbClr val="EBEBEB"/>
                    </a:solidFill>
                  </a:tcPr>
                </a:tc>
                <a:extLst>
                  <a:ext uri="{0D108BD9-81ED-4DB2-BD59-A6C34878D82A}">
                    <a16:rowId xmlns:a16="http://schemas.microsoft.com/office/drawing/2014/main" val="10001"/>
                  </a:ext>
                </a:extLst>
              </a:tr>
            </a:tbl>
          </a:graphicData>
        </a:graphic>
      </p:graphicFrame>
      <p:graphicFrame>
        <p:nvGraphicFramePr>
          <p:cNvPr id="7" name="object 7"/>
          <p:cNvGraphicFramePr>
            <a:graphicFrameLocks noGrp="1"/>
          </p:cNvGraphicFramePr>
          <p:nvPr>
            <p:extLst>
              <p:ext uri="{D42A27DB-BD31-4B8C-83A1-F6EECF244321}">
                <p14:modId xmlns:p14="http://schemas.microsoft.com/office/powerpoint/2010/main" val="3001093046"/>
              </p:ext>
            </p:extLst>
          </p:nvPr>
        </p:nvGraphicFramePr>
        <p:xfrm>
          <a:off x="3495295" y="1214375"/>
          <a:ext cx="2457831" cy="2322830"/>
        </p:xfrm>
        <a:graphic>
          <a:graphicData uri="http://schemas.openxmlformats.org/drawingml/2006/table">
            <a:tbl>
              <a:tblPr firstRow="1" bandRow="1">
                <a:tableStyleId>{2D5ABB26-0587-4C30-8999-92F81FD0307C}</a:tableStyleId>
              </a:tblPr>
              <a:tblGrid>
                <a:gridCol w="2457831">
                  <a:extLst>
                    <a:ext uri="{9D8B030D-6E8A-4147-A177-3AD203B41FA5}">
                      <a16:colId xmlns:a16="http://schemas.microsoft.com/office/drawing/2014/main" val="20000"/>
                    </a:ext>
                  </a:extLst>
                </a:gridCol>
              </a:tblGrid>
              <a:tr h="579120">
                <a:tc>
                  <a:txBody>
                    <a:bodyPr/>
                    <a:lstStyle/>
                    <a:p>
                      <a:pPr marL="154305" marR="149225" indent="339725">
                        <a:lnSpc>
                          <a:spcPct val="100000"/>
                        </a:lnSpc>
                        <a:spcBef>
                          <a:spcPts val="260"/>
                        </a:spcBef>
                      </a:pPr>
                      <a:r>
                        <a:rPr sz="1600" spc="-60" dirty="0">
                          <a:latin typeface="Arial"/>
                          <a:cs typeface="Arial"/>
                        </a:rPr>
                        <a:t>Mantıksal-  </a:t>
                      </a:r>
                      <a:r>
                        <a:rPr sz="1600" spc="-50" dirty="0">
                          <a:latin typeface="Arial"/>
                          <a:cs typeface="Arial"/>
                        </a:rPr>
                        <a:t>Matematiksel</a:t>
                      </a:r>
                      <a:r>
                        <a:rPr sz="1600" spc="-185" dirty="0">
                          <a:latin typeface="Arial"/>
                          <a:cs typeface="Arial"/>
                        </a:rPr>
                        <a:t> </a:t>
                      </a:r>
                      <a:r>
                        <a:rPr sz="1600" spc="-150" dirty="0">
                          <a:latin typeface="Arial"/>
                          <a:cs typeface="Arial"/>
                        </a:rPr>
                        <a:t>Zeka</a:t>
                      </a:r>
                      <a:endParaRPr sz="1600">
                        <a:latin typeface="Arial"/>
                        <a:cs typeface="Arial"/>
                      </a:endParaRPr>
                    </a:p>
                  </a:txBody>
                  <a:tcPr marL="0" marR="0" marT="33020" marB="0">
                    <a:solidFill>
                      <a:srgbClr val="FD8537"/>
                    </a:solidFill>
                  </a:tcPr>
                </a:tc>
                <a:extLst>
                  <a:ext uri="{0D108BD9-81ED-4DB2-BD59-A6C34878D82A}">
                    <a16:rowId xmlns:a16="http://schemas.microsoft.com/office/drawing/2014/main" val="10000"/>
                  </a:ext>
                </a:extLst>
              </a:tr>
              <a:tr h="1737359">
                <a:tc>
                  <a:txBody>
                    <a:bodyPr/>
                    <a:lstStyle/>
                    <a:p>
                      <a:pPr marL="285115" marR="277495" indent="-635" algn="ctr">
                        <a:lnSpc>
                          <a:spcPct val="100000"/>
                        </a:lnSpc>
                        <a:spcBef>
                          <a:spcPts val="290"/>
                        </a:spcBef>
                      </a:pPr>
                      <a:r>
                        <a:rPr sz="1400" spc="-70" dirty="0">
                          <a:latin typeface="Arial"/>
                          <a:cs typeface="Arial"/>
                        </a:rPr>
                        <a:t>Genel </a:t>
                      </a:r>
                      <a:r>
                        <a:rPr sz="1400" spc="-75" dirty="0">
                          <a:latin typeface="Arial"/>
                          <a:cs typeface="Arial"/>
                        </a:rPr>
                        <a:t>zekanın </a:t>
                      </a:r>
                      <a:r>
                        <a:rPr sz="1400" spc="-25" dirty="0">
                          <a:latin typeface="Arial"/>
                          <a:cs typeface="Arial"/>
                        </a:rPr>
                        <a:t>temel  </a:t>
                      </a:r>
                      <a:r>
                        <a:rPr sz="1400" spc="-45" dirty="0">
                          <a:latin typeface="Arial"/>
                          <a:cs typeface="Arial"/>
                        </a:rPr>
                        <a:t>unsurlarından</a:t>
                      </a:r>
                      <a:r>
                        <a:rPr sz="1400" spc="-200" dirty="0">
                          <a:latin typeface="Arial"/>
                          <a:cs typeface="Arial"/>
                        </a:rPr>
                        <a:t> </a:t>
                      </a:r>
                      <a:r>
                        <a:rPr sz="1400" spc="-20" dirty="0">
                          <a:latin typeface="Arial"/>
                          <a:cs typeface="Arial"/>
                        </a:rPr>
                        <a:t>biridir.</a:t>
                      </a:r>
                      <a:endParaRPr sz="1400" dirty="0">
                        <a:latin typeface="Arial"/>
                        <a:cs typeface="Arial"/>
                      </a:endParaRPr>
                    </a:p>
                    <a:p>
                      <a:pPr>
                        <a:lnSpc>
                          <a:spcPct val="100000"/>
                        </a:lnSpc>
                      </a:pPr>
                      <a:endParaRPr sz="1400" dirty="0">
                        <a:latin typeface="Times New Roman"/>
                        <a:cs typeface="Times New Roman"/>
                      </a:endParaRPr>
                    </a:p>
                    <a:p>
                      <a:pPr marL="260985" marR="254635" indent="35560" algn="ctr">
                        <a:lnSpc>
                          <a:spcPct val="100000"/>
                        </a:lnSpc>
                        <a:spcBef>
                          <a:spcPts val="5"/>
                        </a:spcBef>
                      </a:pPr>
                      <a:r>
                        <a:rPr sz="1400" spc="-75" dirty="0">
                          <a:latin typeface="Arial"/>
                          <a:cs typeface="Arial"/>
                        </a:rPr>
                        <a:t>Hesaplama </a:t>
                      </a:r>
                      <a:r>
                        <a:rPr sz="1400" spc="-45" dirty="0">
                          <a:latin typeface="Arial"/>
                          <a:cs typeface="Arial"/>
                        </a:rPr>
                        <a:t>becerisi,  </a:t>
                      </a:r>
                      <a:r>
                        <a:rPr sz="1400" spc="-55" dirty="0">
                          <a:latin typeface="Arial"/>
                          <a:cs typeface="Arial"/>
                        </a:rPr>
                        <a:t>mantıksal</a:t>
                      </a:r>
                      <a:r>
                        <a:rPr sz="1400" spc="-90" dirty="0">
                          <a:latin typeface="Arial"/>
                          <a:cs typeface="Arial"/>
                        </a:rPr>
                        <a:t> </a:t>
                      </a:r>
                      <a:r>
                        <a:rPr sz="1400" spc="-50" dirty="0">
                          <a:latin typeface="Arial"/>
                          <a:cs typeface="Arial"/>
                        </a:rPr>
                        <a:t>nedensellik  </a:t>
                      </a:r>
                      <a:r>
                        <a:rPr sz="1400" spc="-40" dirty="0">
                          <a:latin typeface="Arial"/>
                          <a:cs typeface="Arial"/>
                        </a:rPr>
                        <a:t>ilişkisi </a:t>
                      </a:r>
                      <a:r>
                        <a:rPr sz="1400" spc="-45" dirty="0">
                          <a:latin typeface="Arial"/>
                          <a:cs typeface="Arial"/>
                        </a:rPr>
                        <a:t>kurma,  </a:t>
                      </a:r>
                      <a:r>
                        <a:rPr sz="1400" spc="-70" dirty="0">
                          <a:latin typeface="Arial"/>
                          <a:cs typeface="Arial"/>
                        </a:rPr>
                        <a:t>karmaşık </a:t>
                      </a:r>
                      <a:r>
                        <a:rPr sz="1400" spc="-25" dirty="0">
                          <a:latin typeface="Arial"/>
                          <a:cs typeface="Arial"/>
                        </a:rPr>
                        <a:t>problemleri  </a:t>
                      </a:r>
                      <a:r>
                        <a:rPr sz="1400" spc="-80" dirty="0">
                          <a:latin typeface="Arial"/>
                          <a:cs typeface="Arial"/>
                        </a:rPr>
                        <a:t>çözme </a:t>
                      </a:r>
                      <a:r>
                        <a:rPr sz="1400" spc="-25" dirty="0">
                          <a:latin typeface="Arial"/>
                          <a:cs typeface="Arial"/>
                        </a:rPr>
                        <a:t>becerilerini  </a:t>
                      </a:r>
                      <a:r>
                        <a:rPr sz="1400" spc="-85" dirty="0">
                          <a:latin typeface="Arial"/>
                          <a:cs typeface="Arial"/>
                        </a:rPr>
                        <a:t>kapsar</a:t>
                      </a:r>
                      <a:r>
                        <a:rPr sz="1200" spc="-85" dirty="0">
                          <a:latin typeface="Arial"/>
                          <a:cs typeface="Arial"/>
                        </a:rPr>
                        <a:t>.</a:t>
                      </a:r>
                      <a:endParaRPr sz="1200" dirty="0">
                        <a:latin typeface="Arial"/>
                        <a:cs typeface="Arial"/>
                      </a:endParaRPr>
                    </a:p>
                  </a:txBody>
                  <a:tcPr marL="0" marR="0" marT="36830" marB="0">
                    <a:solidFill>
                      <a:srgbClr val="EBEBEB"/>
                    </a:solidFill>
                  </a:tcPr>
                </a:tc>
                <a:extLst>
                  <a:ext uri="{0D108BD9-81ED-4DB2-BD59-A6C34878D82A}">
                    <a16:rowId xmlns:a16="http://schemas.microsoft.com/office/drawing/2014/main" val="10001"/>
                  </a:ext>
                </a:extLst>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val="1769902766"/>
              </p:ext>
            </p:extLst>
          </p:nvPr>
        </p:nvGraphicFramePr>
        <p:xfrm>
          <a:off x="623456" y="3714751"/>
          <a:ext cx="3257957" cy="1943099"/>
        </p:xfrm>
        <a:graphic>
          <a:graphicData uri="http://schemas.openxmlformats.org/drawingml/2006/table">
            <a:tbl>
              <a:tblPr firstRow="1" bandRow="1">
                <a:tableStyleId>{2D5ABB26-0587-4C30-8999-92F81FD0307C}</a:tableStyleId>
              </a:tblPr>
              <a:tblGrid>
                <a:gridCol w="3257957">
                  <a:extLst>
                    <a:ext uri="{9D8B030D-6E8A-4147-A177-3AD203B41FA5}">
                      <a16:colId xmlns:a16="http://schemas.microsoft.com/office/drawing/2014/main" val="20000"/>
                    </a:ext>
                  </a:extLst>
                </a:gridCol>
              </a:tblGrid>
              <a:tr h="315534">
                <a:tc>
                  <a:txBody>
                    <a:bodyPr/>
                    <a:lstStyle/>
                    <a:p>
                      <a:pPr marL="410209">
                        <a:lnSpc>
                          <a:spcPct val="100000"/>
                        </a:lnSpc>
                        <a:spcBef>
                          <a:spcPts val="244"/>
                        </a:spcBef>
                      </a:pPr>
                      <a:r>
                        <a:rPr sz="1900" spc="-140" dirty="0">
                          <a:latin typeface="Arial"/>
                          <a:cs typeface="Arial"/>
                        </a:rPr>
                        <a:t>Uzamsal</a:t>
                      </a:r>
                      <a:r>
                        <a:rPr sz="1900" spc="-110" dirty="0">
                          <a:latin typeface="Arial"/>
                          <a:cs typeface="Arial"/>
                        </a:rPr>
                        <a:t> </a:t>
                      </a:r>
                      <a:r>
                        <a:rPr sz="1900" spc="-175" dirty="0">
                          <a:latin typeface="Arial"/>
                          <a:cs typeface="Arial"/>
                        </a:rPr>
                        <a:t>Zeka</a:t>
                      </a:r>
                      <a:endParaRPr sz="1900">
                        <a:latin typeface="Arial"/>
                        <a:cs typeface="Arial"/>
                      </a:endParaRPr>
                    </a:p>
                  </a:txBody>
                  <a:tcPr marL="0" marR="0" marT="31114" marB="0">
                    <a:solidFill>
                      <a:srgbClr val="FD8537"/>
                    </a:solidFill>
                  </a:tcPr>
                </a:tc>
                <a:extLst>
                  <a:ext uri="{0D108BD9-81ED-4DB2-BD59-A6C34878D82A}">
                    <a16:rowId xmlns:a16="http://schemas.microsoft.com/office/drawing/2014/main" val="10000"/>
                  </a:ext>
                </a:extLst>
              </a:tr>
              <a:tr h="1590291">
                <a:tc>
                  <a:txBody>
                    <a:bodyPr/>
                    <a:lstStyle/>
                    <a:p>
                      <a:pPr marL="273050" marR="265430" algn="ctr">
                        <a:lnSpc>
                          <a:spcPct val="100000"/>
                        </a:lnSpc>
                        <a:spcBef>
                          <a:spcPts val="1015"/>
                        </a:spcBef>
                      </a:pPr>
                      <a:r>
                        <a:rPr sz="1400" spc="-80" dirty="0">
                          <a:latin typeface="Arial"/>
                          <a:cs typeface="Arial"/>
                        </a:rPr>
                        <a:t>Dünyayı </a:t>
                      </a:r>
                      <a:r>
                        <a:rPr sz="1400" spc="-40" dirty="0">
                          <a:latin typeface="Arial"/>
                          <a:cs typeface="Arial"/>
                        </a:rPr>
                        <a:t>doğru </a:t>
                      </a:r>
                      <a:r>
                        <a:rPr sz="1400" spc="-65" dirty="0">
                          <a:latin typeface="Arial"/>
                          <a:cs typeface="Arial"/>
                        </a:rPr>
                        <a:t>algılamayı  </a:t>
                      </a:r>
                      <a:r>
                        <a:rPr sz="1400" spc="-35" dirty="0">
                          <a:latin typeface="Arial"/>
                          <a:cs typeface="Arial"/>
                        </a:rPr>
                        <a:t>gerektiren; cisimlerin  </a:t>
                      </a:r>
                      <a:r>
                        <a:rPr sz="1400" spc="-70" dirty="0">
                          <a:latin typeface="Arial"/>
                          <a:cs typeface="Arial"/>
                        </a:rPr>
                        <a:t>uzaydaki </a:t>
                      </a:r>
                      <a:r>
                        <a:rPr sz="1400" spc="-20" dirty="0">
                          <a:latin typeface="Arial"/>
                          <a:cs typeface="Arial"/>
                        </a:rPr>
                        <a:t>biçimlerini  </a:t>
                      </a:r>
                      <a:r>
                        <a:rPr sz="1400" spc="-60" dirty="0">
                          <a:latin typeface="Arial"/>
                          <a:cs typeface="Arial"/>
                        </a:rPr>
                        <a:t>algılama, </a:t>
                      </a:r>
                      <a:r>
                        <a:rPr sz="1400" spc="-35" dirty="0">
                          <a:latin typeface="Arial"/>
                          <a:cs typeface="Arial"/>
                        </a:rPr>
                        <a:t>cisimleri </a:t>
                      </a:r>
                      <a:r>
                        <a:rPr sz="1400" spc="-20" dirty="0">
                          <a:latin typeface="Arial"/>
                          <a:cs typeface="Arial"/>
                        </a:rPr>
                        <a:t>iki</a:t>
                      </a:r>
                      <a:r>
                        <a:rPr sz="1400" spc="-90" dirty="0">
                          <a:latin typeface="Arial"/>
                          <a:cs typeface="Arial"/>
                        </a:rPr>
                        <a:t> </a:t>
                      </a:r>
                      <a:r>
                        <a:rPr sz="1400" spc="-85" dirty="0">
                          <a:latin typeface="Arial"/>
                          <a:cs typeface="Arial"/>
                        </a:rPr>
                        <a:t>veya  </a:t>
                      </a:r>
                      <a:r>
                        <a:rPr sz="1400" spc="-65" dirty="0">
                          <a:latin typeface="Arial"/>
                          <a:cs typeface="Arial"/>
                        </a:rPr>
                        <a:t>üç </a:t>
                      </a:r>
                      <a:r>
                        <a:rPr sz="1400" spc="-20" dirty="0">
                          <a:latin typeface="Arial"/>
                          <a:cs typeface="Arial"/>
                        </a:rPr>
                        <a:t>boyutlu</a:t>
                      </a:r>
                      <a:r>
                        <a:rPr sz="1400" spc="-125" dirty="0">
                          <a:latin typeface="Arial"/>
                          <a:cs typeface="Arial"/>
                        </a:rPr>
                        <a:t> </a:t>
                      </a:r>
                      <a:r>
                        <a:rPr sz="1400" spc="-50" dirty="0">
                          <a:latin typeface="Arial"/>
                          <a:cs typeface="Arial"/>
                        </a:rPr>
                        <a:t>olarak</a:t>
                      </a:r>
                      <a:endParaRPr sz="1400" dirty="0">
                        <a:latin typeface="Arial"/>
                        <a:cs typeface="Arial"/>
                      </a:endParaRPr>
                    </a:p>
                    <a:p>
                      <a:pPr marL="363220" marR="356235" indent="1270" algn="ctr">
                        <a:lnSpc>
                          <a:spcPct val="100000"/>
                        </a:lnSpc>
                        <a:spcBef>
                          <a:spcPts val="5"/>
                        </a:spcBef>
                      </a:pPr>
                      <a:r>
                        <a:rPr sz="1400" spc="-40" dirty="0">
                          <a:latin typeface="Arial"/>
                          <a:cs typeface="Arial"/>
                        </a:rPr>
                        <a:t>görebilme, </a:t>
                      </a:r>
                      <a:r>
                        <a:rPr sz="1400" spc="-35" dirty="0">
                          <a:latin typeface="Arial"/>
                          <a:cs typeface="Arial"/>
                        </a:rPr>
                        <a:t>geometrik  şekilleri </a:t>
                      </a:r>
                      <a:r>
                        <a:rPr sz="1400" spc="-30" dirty="0">
                          <a:latin typeface="Arial"/>
                          <a:cs typeface="Arial"/>
                        </a:rPr>
                        <a:t>farklı</a:t>
                      </a:r>
                      <a:r>
                        <a:rPr sz="1400" spc="-160" dirty="0">
                          <a:latin typeface="Arial"/>
                          <a:cs typeface="Arial"/>
                        </a:rPr>
                        <a:t> </a:t>
                      </a:r>
                      <a:r>
                        <a:rPr sz="1400" spc="-55" dirty="0">
                          <a:latin typeface="Arial"/>
                          <a:cs typeface="Arial"/>
                        </a:rPr>
                        <a:t>açılardan  </a:t>
                      </a:r>
                      <a:r>
                        <a:rPr sz="1400" spc="-60" dirty="0">
                          <a:latin typeface="Arial"/>
                          <a:cs typeface="Arial"/>
                        </a:rPr>
                        <a:t>anlama </a:t>
                      </a:r>
                      <a:r>
                        <a:rPr sz="1400" spc="-35" dirty="0">
                          <a:latin typeface="Arial"/>
                          <a:cs typeface="Arial"/>
                        </a:rPr>
                        <a:t>gibi </a:t>
                      </a:r>
                      <a:r>
                        <a:rPr sz="1400" spc="-15" dirty="0">
                          <a:latin typeface="Arial"/>
                          <a:cs typeface="Arial"/>
                        </a:rPr>
                        <a:t>yetileri  </a:t>
                      </a:r>
                      <a:r>
                        <a:rPr sz="1400" spc="-85" dirty="0">
                          <a:latin typeface="Arial"/>
                          <a:cs typeface="Arial"/>
                        </a:rPr>
                        <a:t>kapsar.</a:t>
                      </a:r>
                      <a:endParaRPr sz="1400" dirty="0">
                        <a:latin typeface="Arial"/>
                        <a:cs typeface="Arial"/>
                      </a:endParaRPr>
                    </a:p>
                  </a:txBody>
                  <a:tcPr marL="0" marR="0" marT="128905" marB="0">
                    <a:solidFill>
                      <a:srgbClr val="EBEBEB"/>
                    </a:solidFill>
                  </a:tcPr>
                </a:tc>
                <a:extLst>
                  <a:ext uri="{0D108BD9-81ED-4DB2-BD59-A6C34878D82A}">
                    <a16:rowId xmlns:a16="http://schemas.microsoft.com/office/drawing/2014/main" val="10001"/>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30244219"/>
              </p:ext>
            </p:extLst>
          </p:nvPr>
        </p:nvGraphicFramePr>
        <p:xfrm>
          <a:off x="4095751" y="3714752"/>
          <a:ext cx="1857375" cy="2095499"/>
        </p:xfrm>
        <a:graphic>
          <a:graphicData uri="http://schemas.openxmlformats.org/drawingml/2006/table">
            <a:tbl>
              <a:tblPr firstRow="1" bandRow="1">
                <a:tableStyleId>{2D5ABB26-0587-4C30-8999-92F81FD0307C}</a:tableStyleId>
              </a:tblPr>
              <a:tblGrid>
                <a:gridCol w="1857375">
                  <a:extLst>
                    <a:ext uri="{9D8B030D-6E8A-4147-A177-3AD203B41FA5}">
                      <a16:colId xmlns:a16="http://schemas.microsoft.com/office/drawing/2014/main" val="20000"/>
                    </a:ext>
                  </a:extLst>
                </a:gridCol>
              </a:tblGrid>
              <a:tr h="298095">
                <a:tc>
                  <a:txBody>
                    <a:bodyPr/>
                    <a:lstStyle/>
                    <a:p>
                      <a:pPr marL="351155">
                        <a:lnSpc>
                          <a:spcPct val="100000"/>
                        </a:lnSpc>
                        <a:spcBef>
                          <a:spcPts val="244"/>
                        </a:spcBef>
                      </a:pPr>
                      <a:r>
                        <a:rPr sz="1900" spc="-160" dirty="0">
                          <a:solidFill>
                            <a:srgbClr val="FFFFFF"/>
                          </a:solidFill>
                          <a:latin typeface="Arial"/>
                          <a:cs typeface="Arial"/>
                        </a:rPr>
                        <a:t>Doğa</a:t>
                      </a:r>
                      <a:r>
                        <a:rPr sz="1900" spc="-100" dirty="0">
                          <a:solidFill>
                            <a:srgbClr val="FFFFFF"/>
                          </a:solidFill>
                          <a:latin typeface="Arial"/>
                          <a:cs typeface="Arial"/>
                        </a:rPr>
                        <a:t> </a:t>
                      </a:r>
                      <a:r>
                        <a:rPr sz="1900" spc="-165" dirty="0">
                          <a:solidFill>
                            <a:srgbClr val="FFFFFF"/>
                          </a:solidFill>
                          <a:latin typeface="Arial"/>
                          <a:cs typeface="Arial"/>
                        </a:rPr>
                        <a:t>Zekası</a:t>
                      </a:r>
                      <a:endParaRPr sz="1900">
                        <a:latin typeface="Arial"/>
                        <a:cs typeface="Arial"/>
                      </a:endParaRPr>
                    </a:p>
                  </a:txBody>
                  <a:tcPr marL="0" marR="0" marT="31114" marB="0">
                    <a:solidFill>
                      <a:srgbClr val="7597D9"/>
                    </a:solidFill>
                  </a:tcPr>
                </a:tc>
                <a:extLst>
                  <a:ext uri="{0D108BD9-81ED-4DB2-BD59-A6C34878D82A}">
                    <a16:rowId xmlns:a16="http://schemas.microsoft.com/office/drawing/2014/main" val="10000"/>
                  </a:ext>
                </a:extLst>
              </a:tr>
              <a:tr h="1502401">
                <a:tc>
                  <a:txBody>
                    <a:bodyPr/>
                    <a:lstStyle/>
                    <a:p>
                      <a:pPr marL="293370" marR="284480" algn="ctr">
                        <a:lnSpc>
                          <a:spcPct val="100000"/>
                        </a:lnSpc>
                        <a:spcBef>
                          <a:spcPts val="1015"/>
                        </a:spcBef>
                      </a:pPr>
                      <a:r>
                        <a:rPr sz="1200" spc="-35" dirty="0">
                          <a:latin typeface="Arial"/>
                          <a:cs typeface="Arial"/>
                        </a:rPr>
                        <a:t>Bitkiler, </a:t>
                      </a:r>
                      <a:r>
                        <a:rPr sz="1200" spc="-55" dirty="0">
                          <a:latin typeface="Arial"/>
                          <a:cs typeface="Arial"/>
                        </a:rPr>
                        <a:t>hayvanlar</a:t>
                      </a:r>
                      <a:r>
                        <a:rPr sz="1200" spc="-195" dirty="0">
                          <a:latin typeface="Arial"/>
                          <a:cs typeface="Arial"/>
                        </a:rPr>
                        <a:t> </a:t>
                      </a:r>
                      <a:r>
                        <a:rPr sz="1200" spc="-75" dirty="0">
                          <a:latin typeface="Arial"/>
                          <a:cs typeface="Arial"/>
                        </a:rPr>
                        <a:t>ve  </a:t>
                      </a:r>
                      <a:r>
                        <a:rPr sz="1200" spc="-20" dirty="0">
                          <a:latin typeface="Arial"/>
                          <a:cs typeface="Arial"/>
                        </a:rPr>
                        <a:t>jeolojik</a:t>
                      </a:r>
                      <a:r>
                        <a:rPr sz="1200" spc="-75" dirty="0">
                          <a:latin typeface="Arial"/>
                          <a:cs typeface="Arial"/>
                        </a:rPr>
                        <a:t> </a:t>
                      </a:r>
                      <a:r>
                        <a:rPr sz="1200" spc="-60" dirty="0">
                          <a:latin typeface="Arial"/>
                          <a:cs typeface="Arial"/>
                        </a:rPr>
                        <a:t>doğal</a:t>
                      </a:r>
                      <a:endParaRPr sz="1200" dirty="0">
                        <a:latin typeface="Arial"/>
                        <a:cs typeface="Arial"/>
                      </a:endParaRPr>
                    </a:p>
                    <a:p>
                      <a:pPr marL="271145" marR="262890" indent="-1270" algn="ctr">
                        <a:lnSpc>
                          <a:spcPct val="100000"/>
                        </a:lnSpc>
                      </a:pPr>
                      <a:r>
                        <a:rPr sz="1200" spc="-45" dirty="0">
                          <a:latin typeface="Arial"/>
                          <a:cs typeface="Arial"/>
                        </a:rPr>
                        <a:t>varlıklara </a:t>
                      </a:r>
                      <a:r>
                        <a:rPr sz="1200" spc="-30" dirty="0">
                          <a:latin typeface="Arial"/>
                          <a:cs typeface="Arial"/>
                        </a:rPr>
                        <a:t>empati  </a:t>
                      </a:r>
                      <a:r>
                        <a:rPr sz="1200" spc="-55" dirty="0">
                          <a:latin typeface="Arial"/>
                          <a:cs typeface="Arial"/>
                        </a:rPr>
                        <a:t>duymak, </a:t>
                      </a:r>
                      <a:r>
                        <a:rPr sz="1200" spc="-45" dirty="0">
                          <a:latin typeface="Arial"/>
                          <a:cs typeface="Arial"/>
                        </a:rPr>
                        <a:t>onlara  </a:t>
                      </a:r>
                      <a:r>
                        <a:rPr sz="1200" spc="-40" dirty="0">
                          <a:latin typeface="Arial"/>
                          <a:cs typeface="Arial"/>
                        </a:rPr>
                        <a:t>duyarlı </a:t>
                      </a:r>
                      <a:r>
                        <a:rPr sz="1200" spc="-60" dirty="0">
                          <a:latin typeface="Arial"/>
                          <a:cs typeface="Arial"/>
                        </a:rPr>
                        <a:t>davranmak</a:t>
                      </a:r>
                      <a:r>
                        <a:rPr sz="1200" spc="-229" dirty="0">
                          <a:latin typeface="Arial"/>
                          <a:cs typeface="Arial"/>
                        </a:rPr>
                        <a:t> </a:t>
                      </a:r>
                      <a:r>
                        <a:rPr sz="1200" spc="-75" dirty="0">
                          <a:latin typeface="Arial"/>
                          <a:cs typeface="Arial"/>
                        </a:rPr>
                        <a:t>ve  </a:t>
                      </a:r>
                      <a:r>
                        <a:rPr sz="1200" spc="-35" dirty="0">
                          <a:latin typeface="Arial"/>
                          <a:cs typeface="Arial"/>
                        </a:rPr>
                        <a:t>onları </a:t>
                      </a:r>
                      <a:r>
                        <a:rPr sz="1200" spc="-60" dirty="0">
                          <a:latin typeface="Arial"/>
                          <a:cs typeface="Arial"/>
                        </a:rPr>
                        <a:t>anlamak </a:t>
                      </a:r>
                      <a:r>
                        <a:rPr sz="1200" spc="-35" dirty="0">
                          <a:latin typeface="Arial"/>
                          <a:cs typeface="Arial"/>
                        </a:rPr>
                        <a:t>gibi  özellikler </a:t>
                      </a:r>
                      <a:r>
                        <a:rPr sz="1200" spc="-75" dirty="0">
                          <a:latin typeface="Arial"/>
                          <a:cs typeface="Arial"/>
                        </a:rPr>
                        <a:t>doğa </a:t>
                      </a:r>
                      <a:r>
                        <a:rPr sz="1200" spc="-100" dirty="0">
                          <a:latin typeface="Arial"/>
                          <a:cs typeface="Arial"/>
                        </a:rPr>
                        <a:t>zekası  </a:t>
                      </a:r>
                      <a:r>
                        <a:rPr sz="1200" spc="-60" dirty="0">
                          <a:latin typeface="Arial"/>
                          <a:cs typeface="Arial"/>
                        </a:rPr>
                        <a:t>gelişmiş </a:t>
                      </a:r>
                      <a:r>
                        <a:rPr sz="1200" spc="-25" dirty="0">
                          <a:latin typeface="Arial"/>
                          <a:cs typeface="Arial"/>
                        </a:rPr>
                        <a:t>bireylerin  </a:t>
                      </a:r>
                      <a:r>
                        <a:rPr sz="1200" spc="-35" dirty="0">
                          <a:latin typeface="Arial"/>
                          <a:cs typeface="Arial"/>
                        </a:rPr>
                        <a:t>özellikleridir.</a:t>
                      </a:r>
                      <a:endParaRPr sz="1200" dirty="0">
                        <a:latin typeface="Arial"/>
                        <a:cs typeface="Arial"/>
                      </a:endParaRPr>
                    </a:p>
                  </a:txBody>
                  <a:tcPr marL="0" marR="0" marT="128905" marB="0">
                    <a:solidFill>
                      <a:srgbClr val="EBEBEB"/>
                    </a:solidFill>
                  </a:tcPr>
                </a:tc>
                <a:extLst>
                  <a:ext uri="{0D108BD9-81ED-4DB2-BD59-A6C34878D82A}">
                    <a16:rowId xmlns:a16="http://schemas.microsoft.com/office/drawing/2014/main" val="10001"/>
                  </a:ext>
                </a:extLst>
              </a:tr>
            </a:tbl>
          </a:graphicData>
        </a:graphic>
      </p:graphicFrame>
      <p:graphicFrame>
        <p:nvGraphicFramePr>
          <p:cNvPr id="10" name="object 10"/>
          <p:cNvGraphicFramePr>
            <a:graphicFrameLocks noGrp="1"/>
          </p:cNvGraphicFramePr>
          <p:nvPr/>
        </p:nvGraphicFramePr>
        <p:xfrm>
          <a:off x="6167501" y="1214450"/>
          <a:ext cx="2214880" cy="2357424"/>
        </p:xfrm>
        <a:graphic>
          <a:graphicData uri="http://schemas.openxmlformats.org/drawingml/2006/table">
            <a:tbl>
              <a:tblPr firstRow="1" bandRow="1">
                <a:tableStyleId>{2D5ABB26-0587-4C30-8999-92F81FD0307C}</a:tableStyleId>
              </a:tblPr>
              <a:tblGrid>
                <a:gridCol w="2214880">
                  <a:extLst>
                    <a:ext uri="{9D8B030D-6E8A-4147-A177-3AD203B41FA5}">
                      <a16:colId xmlns:a16="http://schemas.microsoft.com/office/drawing/2014/main" val="20000"/>
                    </a:ext>
                  </a:extLst>
                </a:gridCol>
              </a:tblGrid>
              <a:tr h="549452">
                <a:tc>
                  <a:txBody>
                    <a:bodyPr/>
                    <a:lstStyle/>
                    <a:p>
                      <a:pPr marL="424815">
                        <a:lnSpc>
                          <a:spcPct val="100000"/>
                        </a:lnSpc>
                        <a:spcBef>
                          <a:spcPts val="900"/>
                        </a:spcBef>
                      </a:pPr>
                      <a:r>
                        <a:rPr sz="1900" spc="-80" dirty="0">
                          <a:solidFill>
                            <a:srgbClr val="FFFFFF"/>
                          </a:solidFill>
                          <a:latin typeface="Arial"/>
                          <a:cs typeface="Arial"/>
                        </a:rPr>
                        <a:t>Müziksel</a:t>
                      </a:r>
                      <a:r>
                        <a:rPr sz="1900" spc="-110" dirty="0">
                          <a:solidFill>
                            <a:srgbClr val="FFFFFF"/>
                          </a:solidFill>
                          <a:latin typeface="Arial"/>
                          <a:cs typeface="Arial"/>
                        </a:rPr>
                        <a:t> </a:t>
                      </a:r>
                      <a:r>
                        <a:rPr sz="1900" spc="-175" dirty="0">
                          <a:solidFill>
                            <a:srgbClr val="FFFFFF"/>
                          </a:solidFill>
                          <a:latin typeface="Arial"/>
                          <a:cs typeface="Arial"/>
                        </a:rPr>
                        <a:t>Zeka</a:t>
                      </a:r>
                      <a:endParaRPr sz="1900">
                        <a:latin typeface="Arial"/>
                        <a:cs typeface="Arial"/>
                      </a:endParaRPr>
                    </a:p>
                  </a:txBody>
                  <a:tcPr marL="0" marR="0" marT="114300" marB="0">
                    <a:solidFill>
                      <a:srgbClr val="7597D9"/>
                    </a:solidFill>
                  </a:tcPr>
                </a:tc>
                <a:extLst>
                  <a:ext uri="{0D108BD9-81ED-4DB2-BD59-A6C34878D82A}">
                    <a16:rowId xmlns:a16="http://schemas.microsoft.com/office/drawing/2014/main" val="10000"/>
                  </a:ext>
                </a:extLst>
              </a:tr>
              <a:tr h="1807972">
                <a:tc>
                  <a:txBody>
                    <a:bodyPr/>
                    <a:lstStyle/>
                    <a:p>
                      <a:pPr>
                        <a:lnSpc>
                          <a:spcPct val="100000"/>
                        </a:lnSpc>
                      </a:pPr>
                      <a:endParaRPr sz="1400">
                        <a:latin typeface="Times New Roman"/>
                        <a:cs typeface="Times New Roman"/>
                      </a:endParaRPr>
                    </a:p>
                    <a:p>
                      <a:pPr marL="341630" marR="334010" algn="ctr">
                        <a:lnSpc>
                          <a:spcPct val="100000"/>
                        </a:lnSpc>
                        <a:spcBef>
                          <a:spcPts val="1220"/>
                        </a:spcBef>
                      </a:pPr>
                      <a:r>
                        <a:rPr sz="1400" spc="-114" dirty="0">
                          <a:latin typeface="Arial"/>
                          <a:cs typeface="Arial"/>
                        </a:rPr>
                        <a:t>Sesin </a:t>
                      </a:r>
                      <a:r>
                        <a:rPr sz="1400" spc="15" dirty="0">
                          <a:latin typeface="Arial"/>
                          <a:cs typeface="Arial"/>
                        </a:rPr>
                        <a:t>ritim </a:t>
                      </a:r>
                      <a:r>
                        <a:rPr sz="1400" spc="-85" dirty="0">
                          <a:latin typeface="Arial"/>
                          <a:cs typeface="Arial"/>
                        </a:rPr>
                        <a:t>ve</a:t>
                      </a:r>
                      <a:r>
                        <a:rPr sz="1400" spc="-225" dirty="0">
                          <a:latin typeface="Arial"/>
                          <a:cs typeface="Arial"/>
                        </a:rPr>
                        <a:t> </a:t>
                      </a:r>
                      <a:r>
                        <a:rPr sz="1400" spc="-60" dirty="0">
                          <a:latin typeface="Arial"/>
                          <a:cs typeface="Arial"/>
                        </a:rPr>
                        <a:t>tınısına  </a:t>
                      </a:r>
                      <a:r>
                        <a:rPr sz="1400" spc="-80" dirty="0">
                          <a:latin typeface="Arial"/>
                          <a:cs typeface="Arial"/>
                        </a:rPr>
                        <a:t>ayrıca </a:t>
                      </a:r>
                      <a:r>
                        <a:rPr sz="1400" spc="-90" dirty="0">
                          <a:latin typeface="Arial"/>
                          <a:cs typeface="Arial"/>
                        </a:rPr>
                        <a:t>sesin </a:t>
                      </a:r>
                      <a:r>
                        <a:rPr sz="1400" spc="-80" dirty="0">
                          <a:latin typeface="Arial"/>
                          <a:cs typeface="Arial"/>
                        </a:rPr>
                        <a:t>duygusal  </a:t>
                      </a:r>
                      <a:r>
                        <a:rPr sz="1400" spc="-45" dirty="0">
                          <a:latin typeface="Arial"/>
                          <a:cs typeface="Arial"/>
                        </a:rPr>
                        <a:t>boyutuna </a:t>
                      </a:r>
                      <a:r>
                        <a:rPr sz="1400" spc="-50" dirty="0">
                          <a:latin typeface="Arial"/>
                          <a:cs typeface="Arial"/>
                        </a:rPr>
                        <a:t>duyarlı  </a:t>
                      </a:r>
                      <a:r>
                        <a:rPr sz="1400" spc="-60" dirty="0">
                          <a:latin typeface="Arial"/>
                          <a:cs typeface="Arial"/>
                        </a:rPr>
                        <a:t>olmayı </a:t>
                      </a:r>
                      <a:r>
                        <a:rPr sz="1400" spc="-45" dirty="0">
                          <a:latin typeface="Arial"/>
                          <a:cs typeface="Arial"/>
                        </a:rPr>
                        <a:t>gerektiren  </a:t>
                      </a:r>
                      <a:r>
                        <a:rPr sz="1400" spc="-35" dirty="0">
                          <a:latin typeface="Arial"/>
                          <a:cs typeface="Arial"/>
                        </a:rPr>
                        <a:t>becerileri</a:t>
                      </a:r>
                      <a:r>
                        <a:rPr sz="1400" spc="-90" dirty="0">
                          <a:latin typeface="Arial"/>
                          <a:cs typeface="Arial"/>
                        </a:rPr>
                        <a:t> </a:t>
                      </a:r>
                      <a:r>
                        <a:rPr sz="1400" spc="-100" dirty="0">
                          <a:latin typeface="Arial"/>
                          <a:cs typeface="Arial"/>
                        </a:rPr>
                        <a:t>kapsar.</a:t>
                      </a:r>
                      <a:endParaRPr sz="1400">
                        <a:latin typeface="Arial"/>
                        <a:cs typeface="Arial"/>
                      </a:endParaRPr>
                    </a:p>
                  </a:txBody>
                  <a:tcPr marL="0" marR="0" marT="0" marB="0">
                    <a:solidFill>
                      <a:srgbClr val="EBEBEB"/>
                    </a:solidFill>
                  </a:tcPr>
                </a:tc>
                <a:extLst>
                  <a:ext uri="{0D108BD9-81ED-4DB2-BD59-A6C34878D82A}">
                    <a16:rowId xmlns:a16="http://schemas.microsoft.com/office/drawing/2014/main" val="10001"/>
                  </a:ext>
                </a:extLst>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2161465814"/>
              </p:ext>
            </p:extLst>
          </p:nvPr>
        </p:nvGraphicFramePr>
        <p:xfrm>
          <a:off x="8524877" y="1214462"/>
          <a:ext cx="2779140" cy="2396037"/>
        </p:xfrm>
        <a:graphic>
          <a:graphicData uri="http://schemas.openxmlformats.org/drawingml/2006/table">
            <a:tbl>
              <a:tblPr firstRow="1" bandRow="1">
                <a:tableStyleId>{2D5ABB26-0587-4C30-8999-92F81FD0307C}</a:tableStyleId>
              </a:tblPr>
              <a:tblGrid>
                <a:gridCol w="2779140">
                  <a:extLst>
                    <a:ext uri="{9D8B030D-6E8A-4147-A177-3AD203B41FA5}">
                      <a16:colId xmlns:a16="http://schemas.microsoft.com/office/drawing/2014/main" val="20000"/>
                    </a:ext>
                  </a:extLst>
                </a:gridCol>
              </a:tblGrid>
              <a:tr h="557077">
                <a:tc>
                  <a:txBody>
                    <a:bodyPr/>
                    <a:lstStyle/>
                    <a:p>
                      <a:pPr marL="484505" marR="330835" indent="-144780">
                        <a:lnSpc>
                          <a:spcPct val="100000"/>
                        </a:lnSpc>
                        <a:spcBef>
                          <a:spcPts val="390"/>
                        </a:spcBef>
                      </a:pPr>
                      <a:r>
                        <a:rPr sz="1600" dirty="0">
                          <a:solidFill>
                            <a:srgbClr val="FFFFFF"/>
                          </a:solidFill>
                          <a:latin typeface="Arial"/>
                          <a:cs typeface="Arial"/>
                        </a:rPr>
                        <a:t>Kine</a:t>
                      </a:r>
                      <a:r>
                        <a:rPr sz="1600" spc="-15" dirty="0">
                          <a:solidFill>
                            <a:srgbClr val="FFFFFF"/>
                          </a:solidFill>
                          <a:latin typeface="Arial"/>
                          <a:cs typeface="Arial"/>
                        </a:rPr>
                        <a:t>s</a:t>
                      </a:r>
                      <a:r>
                        <a:rPr sz="1600" spc="-10" dirty="0">
                          <a:solidFill>
                            <a:srgbClr val="FFFFFF"/>
                          </a:solidFill>
                          <a:latin typeface="Arial"/>
                          <a:cs typeface="Arial"/>
                        </a:rPr>
                        <a:t>t</a:t>
                      </a:r>
                      <a:r>
                        <a:rPr sz="1600" spc="-15" dirty="0">
                          <a:solidFill>
                            <a:srgbClr val="FFFFFF"/>
                          </a:solidFill>
                          <a:latin typeface="Arial"/>
                          <a:cs typeface="Arial"/>
                        </a:rPr>
                        <a:t>e</a:t>
                      </a:r>
                      <a:r>
                        <a:rPr sz="1600" dirty="0">
                          <a:solidFill>
                            <a:srgbClr val="FFFFFF"/>
                          </a:solidFill>
                          <a:latin typeface="Arial"/>
                          <a:cs typeface="Arial"/>
                        </a:rPr>
                        <a:t>ti</a:t>
                      </a:r>
                      <a:r>
                        <a:rPr sz="1600" spc="-5" dirty="0">
                          <a:solidFill>
                            <a:srgbClr val="FFFFFF"/>
                          </a:solidFill>
                          <a:latin typeface="Arial"/>
                          <a:cs typeface="Arial"/>
                        </a:rPr>
                        <a:t>k</a:t>
                      </a:r>
                      <a:r>
                        <a:rPr sz="1600" dirty="0">
                          <a:solidFill>
                            <a:srgbClr val="FFFFFF"/>
                          </a:solidFill>
                          <a:latin typeface="Arial"/>
                          <a:cs typeface="Arial"/>
                        </a:rPr>
                        <a:t>-Gö</a:t>
                      </a:r>
                      <a:r>
                        <a:rPr sz="1600" spc="-30" dirty="0">
                          <a:solidFill>
                            <a:srgbClr val="FFFFFF"/>
                          </a:solidFill>
                          <a:latin typeface="Arial"/>
                          <a:cs typeface="Arial"/>
                        </a:rPr>
                        <a:t>r</a:t>
                      </a:r>
                      <a:r>
                        <a:rPr sz="1600" spc="-5" dirty="0">
                          <a:solidFill>
                            <a:srgbClr val="FFFFFF"/>
                          </a:solidFill>
                          <a:latin typeface="Arial"/>
                          <a:cs typeface="Arial"/>
                        </a:rPr>
                        <a:t>se</a:t>
                      </a:r>
                      <a:r>
                        <a:rPr sz="1600" dirty="0">
                          <a:solidFill>
                            <a:srgbClr val="FFFFFF"/>
                          </a:solidFill>
                          <a:latin typeface="Arial"/>
                          <a:cs typeface="Arial"/>
                        </a:rPr>
                        <a:t>l-  </a:t>
                      </a:r>
                      <a:r>
                        <a:rPr sz="1600" spc="-100" dirty="0">
                          <a:solidFill>
                            <a:srgbClr val="FFFFFF"/>
                          </a:solidFill>
                          <a:latin typeface="Arial"/>
                          <a:cs typeface="Arial"/>
                        </a:rPr>
                        <a:t>Bedensel</a:t>
                      </a:r>
                      <a:r>
                        <a:rPr sz="1600" spc="-95" dirty="0">
                          <a:solidFill>
                            <a:srgbClr val="FFFFFF"/>
                          </a:solidFill>
                          <a:latin typeface="Arial"/>
                          <a:cs typeface="Arial"/>
                        </a:rPr>
                        <a:t> </a:t>
                      </a:r>
                      <a:r>
                        <a:rPr sz="1600" spc="-150" dirty="0">
                          <a:solidFill>
                            <a:srgbClr val="FFFFFF"/>
                          </a:solidFill>
                          <a:latin typeface="Arial"/>
                          <a:cs typeface="Arial"/>
                        </a:rPr>
                        <a:t>Zeka</a:t>
                      </a:r>
                      <a:endParaRPr sz="1600">
                        <a:latin typeface="Arial"/>
                        <a:cs typeface="Arial"/>
                      </a:endParaRPr>
                    </a:p>
                  </a:txBody>
                  <a:tcPr marL="0" marR="0" marT="49530" marB="0">
                    <a:solidFill>
                      <a:srgbClr val="FD8537"/>
                    </a:solidFill>
                  </a:tcPr>
                </a:tc>
                <a:extLst>
                  <a:ext uri="{0D108BD9-81ED-4DB2-BD59-A6C34878D82A}">
                    <a16:rowId xmlns:a16="http://schemas.microsoft.com/office/drawing/2014/main" val="10000"/>
                  </a:ext>
                </a:extLst>
              </a:tr>
              <a:tr h="1765666">
                <a:tc>
                  <a:txBody>
                    <a:bodyPr/>
                    <a:lstStyle/>
                    <a:p>
                      <a:pPr marL="388620" marR="381635" algn="ctr">
                        <a:lnSpc>
                          <a:spcPct val="100000"/>
                        </a:lnSpc>
                        <a:spcBef>
                          <a:spcPts val="1040"/>
                        </a:spcBef>
                      </a:pPr>
                      <a:r>
                        <a:rPr sz="1400" spc="-95" dirty="0">
                          <a:latin typeface="Arial"/>
                          <a:cs typeface="Arial"/>
                        </a:rPr>
                        <a:t>Bu </a:t>
                      </a:r>
                      <a:r>
                        <a:rPr sz="1400" spc="-100" dirty="0">
                          <a:latin typeface="Arial"/>
                          <a:cs typeface="Arial"/>
                        </a:rPr>
                        <a:t>zeka </a:t>
                      </a:r>
                      <a:r>
                        <a:rPr sz="1400" dirty="0">
                          <a:latin typeface="Arial"/>
                          <a:cs typeface="Arial"/>
                        </a:rPr>
                        <a:t>türü</a:t>
                      </a:r>
                      <a:r>
                        <a:rPr sz="1400" spc="-85" dirty="0">
                          <a:latin typeface="Arial"/>
                          <a:cs typeface="Arial"/>
                        </a:rPr>
                        <a:t> </a:t>
                      </a:r>
                      <a:r>
                        <a:rPr sz="1400" spc="-60" dirty="0">
                          <a:latin typeface="Arial"/>
                          <a:cs typeface="Arial"/>
                        </a:rPr>
                        <a:t>bedensel  </a:t>
                      </a:r>
                      <a:r>
                        <a:rPr sz="1400" spc="-25" dirty="0">
                          <a:latin typeface="Arial"/>
                          <a:cs typeface="Arial"/>
                        </a:rPr>
                        <a:t>etkinliklerde </a:t>
                      </a:r>
                      <a:r>
                        <a:rPr sz="1400" spc="-60" dirty="0">
                          <a:latin typeface="Arial"/>
                          <a:cs typeface="Arial"/>
                        </a:rPr>
                        <a:t>başarılı  </a:t>
                      </a:r>
                      <a:r>
                        <a:rPr sz="1400" spc="-50" dirty="0">
                          <a:latin typeface="Arial"/>
                          <a:cs typeface="Arial"/>
                        </a:rPr>
                        <a:t>olmayı </a:t>
                      </a:r>
                      <a:r>
                        <a:rPr sz="1400" spc="-85" dirty="0">
                          <a:latin typeface="Arial"/>
                          <a:cs typeface="Arial"/>
                        </a:rPr>
                        <a:t>sağlar. </a:t>
                      </a:r>
                      <a:r>
                        <a:rPr sz="1400" spc="-70" dirty="0">
                          <a:latin typeface="Arial"/>
                          <a:cs typeface="Arial"/>
                        </a:rPr>
                        <a:t>Görsel,  </a:t>
                      </a:r>
                      <a:r>
                        <a:rPr sz="1400" spc="-55" dirty="0">
                          <a:latin typeface="Arial"/>
                          <a:cs typeface="Arial"/>
                        </a:rPr>
                        <a:t>bedensel, </a:t>
                      </a:r>
                      <a:r>
                        <a:rPr sz="1400" spc="-15" dirty="0">
                          <a:latin typeface="Arial"/>
                          <a:cs typeface="Arial"/>
                        </a:rPr>
                        <a:t>sportif  </a:t>
                      </a:r>
                      <a:r>
                        <a:rPr sz="1400" spc="-30" dirty="0">
                          <a:latin typeface="Arial"/>
                          <a:cs typeface="Arial"/>
                        </a:rPr>
                        <a:t>becerileri </a:t>
                      </a:r>
                      <a:r>
                        <a:rPr sz="1400" spc="-75" dirty="0">
                          <a:latin typeface="Arial"/>
                          <a:cs typeface="Arial"/>
                        </a:rPr>
                        <a:t>ve </a:t>
                      </a:r>
                      <a:r>
                        <a:rPr sz="1400" spc="-40" dirty="0">
                          <a:latin typeface="Arial"/>
                          <a:cs typeface="Arial"/>
                        </a:rPr>
                        <a:t>dikkat,  </a:t>
                      </a:r>
                      <a:r>
                        <a:rPr sz="1400" spc="-25" dirty="0">
                          <a:latin typeface="Arial"/>
                          <a:cs typeface="Arial"/>
                        </a:rPr>
                        <a:t>kontrol, </a:t>
                      </a:r>
                      <a:r>
                        <a:rPr sz="1400" spc="-40" dirty="0">
                          <a:latin typeface="Arial"/>
                          <a:cs typeface="Arial"/>
                        </a:rPr>
                        <a:t>çeviklik</a:t>
                      </a:r>
                      <a:r>
                        <a:rPr sz="1400" spc="-145" dirty="0">
                          <a:latin typeface="Arial"/>
                          <a:cs typeface="Arial"/>
                        </a:rPr>
                        <a:t> </a:t>
                      </a:r>
                      <a:r>
                        <a:rPr sz="1400" spc="-35" dirty="0">
                          <a:latin typeface="Arial"/>
                          <a:cs typeface="Arial"/>
                        </a:rPr>
                        <a:t>gibi</a:t>
                      </a:r>
                      <a:endParaRPr sz="1400" dirty="0">
                        <a:latin typeface="Arial"/>
                        <a:cs typeface="Arial"/>
                      </a:endParaRPr>
                    </a:p>
                    <a:p>
                      <a:pPr marL="324485" marR="316230" algn="ctr">
                        <a:lnSpc>
                          <a:spcPct val="100000"/>
                        </a:lnSpc>
                      </a:pPr>
                      <a:r>
                        <a:rPr sz="1400" spc="-30" dirty="0">
                          <a:latin typeface="Arial"/>
                          <a:cs typeface="Arial"/>
                        </a:rPr>
                        <a:t>özellikleri </a:t>
                      </a:r>
                      <a:r>
                        <a:rPr sz="1400" spc="-85" dirty="0">
                          <a:latin typeface="Arial"/>
                          <a:cs typeface="Arial"/>
                        </a:rPr>
                        <a:t>kapsayan</a:t>
                      </a:r>
                      <a:r>
                        <a:rPr sz="1400" spc="-210" dirty="0">
                          <a:latin typeface="Arial"/>
                          <a:cs typeface="Arial"/>
                        </a:rPr>
                        <a:t> </a:t>
                      </a:r>
                      <a:r>
                        <a:rPr sz="1400" spc="-100" dirty="0">
                          <a:latin typeface="Arial"/>
                          <a:cs typeface="Arial"/>
                        </a:rPr>
                        <a:t>zeka  </a:t>
                      </a:r>
                      <a:r>
                        <a:rPr sz="1400" spc="-30" dirty="0">
                          <a:latin typeface="Arial"/>
                          <a:cs typeface="Arial"/>
                        </a:rPr>
                        <a:t>türüdür.</a:t>
                      </a:r>
                      <a:endParaRPr sz="1400" dirty="0">
                        <a:latin typeface="Arial"/>
                        <a:cs typeface="Arial"/>
                      </a:endParaRPr>
                    </a:p>
                  </a:txBody>
                  <a:tcPr marL="0" marR="0" marT="132080" marB="0">
                    <a:solidFill>
                      <a:srgbClr val="EBEBEB"/>
                    </a:solidFill>
                  </a:tcPr>
                </a:tc>
                <a:extLst>
                  <a:ext uri="{0D108BD9-81ED-4DB2-BD59-A6C34878D82A}">
                    <a16:rowId xmlns:a16="http://schemas.microsoft.com/office/drawing/2014/main" val="10001"/>
                  </a:ext>
                </a:extLst>
              </a:tr>
            </a:tbl>
          </a:graphicData>
        </a:graphic>
      </p:graphicFrame>
      <p:graphicFrame>
        <p:nvGraphicFramePr>
          <p:cNvPr id="12" name="object 12"/>
          <p:cNvGraphicFramePr>
            <a:graphicFrameLocks noGrp="1"/>
          </p:cNvGraphicFramePr>
          <p:nvPr>
            <p:extLst>
              <p:ext uri="{D42A27DB-BD31-4B8C-83A1-F6EECF244321}">
                <p14:modId xmlns:p14="http://schemas.microsoft.com/office/powerpoint/2010/main" val="4206848749"/>
              </p:ext>
            </p:extLst>
          </p:nvPr>
        </p:nvGraphicFramePr>
        <p:xfrm>
          <a:off x="6096001" y="3714752"/>
          <a:ext cx="2393315" cy="2112009"/>
        </p:xfrm>
        <a:graphic>
          <a:graphicData uri="http://schemas.openxmlformats.org/drawingml/2006/table">
            <a:tbl>
              <a:tblPr firstRow="1" bandRow="1">
                <a:tableStyleId>{2D5ABB26-0587-4C30-8999-92F81FD0307C}</a:tableStyleId>
              </a:tblPr>
              <a:tblGrid>
                <a:gridCol w="2393315">
                  <a:extLst>
                    <a:ext uri="{9D8B030D-6E8A-4147-A177-3AD203B41FA5}">
                      <a16:colId xmlns:a16="http://schemas.microsoft.com/office/drawing/2014/main" val="20000"/>
                    </a:ext>
                  </a:extLst>
                </a:gridCol>
              </a:tblGrid>
              <a:tr h="286150">
                <a:tc>
                  <a:txBody>
                    <a:bodyPr/>
                    <a:lstStyle/>
                    <a:p>
                      <a:pPr marL="711200">
                        <a:lnSpc>
                          <a:spcPct val="100000"/>
                        </a:lnSpc>
                        <a:spcBef>
                          <a:spcPts val="244"/>
                        </a:spcBef>
                      </a:pPr>
                      <a:r>
                        <a:rPr sz="1900" spc="-100" dirty="0">
                          <a:latin typeface="Arial"/>
                          <a:cs typeface="Arial"/>
                        </a:rPr>
                        <a:t>İçsel</a:t>
                      </a:r>
                      <a:r>
                        <a:rPr sz="1900" spc="-135" dirty="0">
                          <a:latin typeface="Arial"/>
                          <a:cs typeface="Arial"/>
                        </a:rPr>
                        <a:t> </a:t>
                      </a:r>
                      <a:r>
                        <a:rPr sz="1900" spc="-175" dirty="0">
                          <a:latin typeface="Arial"/>
                          <a:cs typeface="Arial"/>
                        </a:rPr>
                        <a:t>Zeka</a:t>
                      </a:r>
                      <a:endParaRPr sz="1900">
                        <a:latin typeface="Arial"/>
                        <a:cs typeface="Arial"/>
                      </a:endParaRPr>
                    </a:p>
                  </a:txBody>
                  <a:tcPr marL="0" marR="0" marT="31114" marB="0">
                    <a:lnR w="76200">
                      <a:solidFill>
                        <a:srgbClr val="FFFFFF"/>
                      </a:solidFill>
                      <a:prstDash val="solid"/>
                    </a:lnR>
                    <a:solidFill>
                      <a:srgbClr val="FD8537"/>
                    </a:solidFill>
                  </a:tcPr>
                </a:tc>
                <a:extLst>
                  <a:ext uri="{0D108BD9-81ED-4DB2-BD59-A6C34878D82A}">
                    <a16:rowId xmlns:a16="http://schemas.microsoft.com/office/drawing/2014/main" val="10000"/>
                  </a:ext>
                </a:extLst>
              </a:tr>
              <a:tr h="1457790">
                <a:tc>
                  <a:txBody>
                    <a:bodyPr/>
                    <a:lstStyle/>
                    <a:p>
                      <a:pPr>
                        <a:lnSpc>
                          <a:spcPct val="100000"/>
                        </a:lnSpc>
                        <a:spcBef>
                          <a:spcPts val="5"/>
                        </a:spcBef>
                      </a:pPr>
                      <a:endParaRPr sz="950" dirty="0">
                        <a:latin typeface="Times New Roman"/>
                        <a:cs typeface="Times New Roman"/>
                      </a:endParaRPr>
                    </a:p>
                    <a:p>
                      <a:pPr marL="547370">
                        <a:lnSpc>
                          <a:spcPct val="100000"/>
                        </a:lnSpc>
                      </a:pPr>
                      <a:r>
                        <a:rPr sz="1200" spc="-95" dirty="0">
                          <a:latin typeface="Arial"/>
                          <a:cs typeface="Arial"/>
                        </a:rPr>
                        <a:t>Bu </a:t>
                      </a:r>
                      <a:r>
                        <a:rPr sz="1200" spc="-100" dirty="0">
                          <a:latin typeface="Arial"/>
                          <a:cs typeface="Arial"/>
                        </a:rPr>
                        <a:t>zeka </a:t>
                      </a:r>
                      <a:r>
                        <a:rPr sz="1200" spc="-5" dirty="0">
                          <a:latin typeface="Arial"/>
                          <a:cs typeface="Arial"/>
                        </a:rPr>
                        <a:t>türü,</a:t>
                      </a:r>
                      <a:r>
                        <a:rPr sz="1200" spc="-50" dirty="0">
                          <a:latin typeface="Arial"/>
                          <a:cs typeface="Arial"/>
                        </a:rPr>
                        <a:t> </a:t>
                      </a:r>
                      <a:r>
                        <a:rPr sz="1200" spc="-60" dirty="0">
                          <a:latin typeface="Arial"/>
                          <a:cs typeface="Arial"/>
                        </a:rPr>
                        <a:t>insanın</a:t>
                      </a:r>
                      <a:endParaRPr sz="1200" dirty="0">
                        <a:latin typeface="Arial"/>
                        <a:cs typeface="Arial"/>
                      </a:endParaRPr>
                    </a:p>
                    <a:p>
                      <a:pPr marL="601345">
                        <a:lnSpc>
                          <a:spcPct val="100000"/>
                        </a:lnSpc>
                      </a:pPr>
                      <a:r>
                        <a:rPr sz="1200" spc="-45" dirty="0">
                          <a:latin typeface="Arial"/>
                          <a:cs typeface="Arial"/>
                        </a:rPr>
                        <a:t>kendisini</a:t>
                      </a:r>
                      <a:r>
                        <a:rPr sz="1200" spc="-100" dirty="0">
                          <a:latin typeface="Arial"/>
                          <a:cs typeface="Arial"/>
                        </a:rPr>
                        <a:t> </a:t>
                      </a:r>
                      <a:r>
                        <a:rPr sz="1200" spc="-35" dirty="0">
                          <a:latin typeface="Arial"/>
                          <a:cs typeface="Arial"/>
                        </a:rPr>
                        <a:t>bilmesini,</a:t>
                      </a:r>
                      <a:endParaRPr sz="1200" dirty="0">
                        <a:latin typeface="Arial"/>
                        <a:cs typeface="Arial"/>
                      </a:endParaRPr>
                    </a:p>
                    <a:p>
                      <a:pPr marL="293370" marR="299720" indent="111125">
                        <a:lnSpc>
                          <a:spcPct val="100000"/>
                        </a:lnSpc>
                      </a:pPr>
                      <a:r>
                        <a:rPr sz="1200" spc="-65" dirty="0">
                          <a:latin typeface="Arial"/>
                          <a:cs typeface="Arial"/>
                        </a:rPr>
                        <a:t>anlamasını </a:t>
                      </a:r>
                      <a:r>
                        <a:rPr sz="1200" spc="-85" dirty="0">
                          <a:latin typeface="Arial"/>
                          <a:cs typeface="Arial"/>
                        </a:rPr>
                        <a:t>sağlar. </a:t>
                      </a:r>
                      <a:r>
                        <a:rPr sz="1200" spc="-65" dirty="0">
                          <a:latin typeface="Arial"/>
                          <a:cs typeface="Arial"/>
                        </a:rPr>
                        <a:t>İnsanın  </a:t>
                      </a:r>
                      <a:r>
                        <a:rPr sz="1200" spc="-45" dirty="0">
                          <a:latin typeface="Arial"/>
                          <a:cs typeface="Arial"/>
                        </a:rPr>
                        <a:t>kendisini </a:t>
                      </a:r>
                      <a:r>
                        <a:rPr sz="1200" spc="-25" dirty="0">
                          <a:latin typeface="Arial"/>
                          <a:cs typeface="Arial"/>
                        </a:rPr>
                        <a:t>takdir </a:t>
                      </a:r>
                      <a:r>
                        <a:rPr sz="1200" spc="-40" dirty="0">
                          <a:latin typeface="Arial"/>
                          <a:cs typeface="Arial"/>
                        </a:rPr>
                        <a:t>etmesi,</a:t>
                      </a:r>
                      <a:r>
                        <a:rPr sz="1200" spc="-220" dirty="0">
                          <a:latin typeface="Arial"/>
                          <a:cs typeface="Arial"/>
                        </a:rPr>
                        <a:t> </a:t>
                      </a:r>
                      <a:r>
                        <a:rPr sz="1200" spc="-80" dirty="0">
                          <a:latin typeface="Arial"/>
                          <a:cs typeface="Arial"/>
                        </a:rPr>
                        <a:t>amaç</a:t>
                      </a:r>
                      <a:endParaRPr sz="1200" dirty="0">
                        <a:latin typeface="Arial"/>
                        <a:cs typeface="Arial"/>
                      </a:endParaRPr>
                    </a:p>
                    <a:p>
                      <a:pPr marL="462280" marR="469900" indent="635" algn="ctr">
                        <a:lnSpc>
                          <a:spcPct val="100000"/>
                        </a:lnSpc>
                      </a:pPr>
                      <a:r>
                        <a:rPr sz="1200" spc="-35" dirty="0">
                          <a:latin typeface="Arial"/>
                          <a:cs typeface="Arial"/>
                        </a:rPr>
                        <a:t>belirlemesi, </a:t>
                      </a:r>
                      <a:r>
                        <a:rPr sz="1200" spc="-40" dirty="0">
                          <a:latin typeface="Arial"/>
                          <a:cs typeface="Arial"/>
                        </a:rPr>
                        <a:t>kendini  </a:t>
                      </a:r>
                      <a:r>
                        <a:rPr sz="1200" spc="-65" dirty="0">
                          <a:latin typeface="Arial"/>
                          <a:cs typeface="Arial"/>
                        </a:rPr>
                        <a:t>ayarlaması, duygusal</a:t>
                      </a:r>
                      <a:r>
                        <a:rPr sz="1200" spc="-190" dirty="0">
                          <a:latin typeface="Arial"/>
                          <a:cs typeface="Arial"/>
                        </a:rPr>
                        <a:t> </a:t>
                      </a:r>
                      <a:r>
                        <a:rPr sz="1200" spc="-75" dirty="0">
                          <a:latin typeface="Arial"/>
                          <a:cs typeface="Arial"/>
                        </a:rPr>
                        <a:t>ve  </a:t>
                      </a:r>
                      <a:r>
                        <a:rPr sz="1200" spc="-50" dirty="0">
                          <a:latin typeface="Arial"/>
                          <a:cs typeface="Arial"/>
                        </a:rPr>
                        <a:t>bireysel </a:t>
                      </a:r>
                      <a:r>
                        <a:rPr sz="1200" spc="-90" dirty="0">
                          <a:latin typeface="Arial"/>
                          <a:cs typeface="Arial"/>
                        </a:rPr>
                        <a:t>öz </a:t>
                      </a:r>
                      <a:r>
                        <a:rPr sz="1200" spc="-25" dirty="0">
                          <a:latin typeface="Arial"/>
                          <a:cs typeface="Arial"/>
                        </a:rPr>
                        <a:t>yönetimi  </a:t>
                      </a:r>
                      <a:r>
                        <a:rPr sz="1200" spc="-90" dirty="0">
                          <a:latin typeface="Arial"/>
                          <a:cs typeface="Arial"/>
                        </a:rPr>
                        <a:t>sağlaması </a:t>
                      </a:r>
                      <a:r>
                        <a:rPr sz="1200" spc="-35" dirty="0">
                          <a:latin typeface="Arial"/>
                          <a:cs typeface="Arial"/>
                        </a:rPr>
                        <a:t>gibi </a:t>
                      </a:r>
                      <a:r>
                        <a:rPr sz="1200" spc="-45" dirty="0">
                          <a:latin typeface="Arial"/>
                          <a:cs typeface="Arial"/>
                        </a:rPr>
                        <a:t>hayati  fonksiyonları</a:t>
                      </a:r>
                      <a:r>
                        <a:rPr sz="1200" spc="-100" dirty="0">
                          <a:latin typeface="Arial"/>
                          <a:cs typeface="Arial"/>
                        </a:rPr>
                        <a:t> </a:t>
                      </a:r>
                      <a:r>
                        <a:rPr sz="1200" spc="-60" dirty="0">
                          <a:latin typeface="Arial"/>
                          <a:cs typeface="Arial"/>
                        </a:rPr>
                        <a:t>vardır.</a:t>
                      </a:r>
                      <a:endParaRPr sz="1200" dirty="0">
                        <a:latin typeface="Arial"/>
                        <a:cs typeface="Arial"/>
                      </a:endParaRPr>
                    </a:p>
                  </a:txBody>
                  <a:tcPr marL="0" marR="0" marT="635" marB="0">
                    <a:lnR w="76200">
                      <a:solidFill>
                        <a:srgbClr val="FFFFFF"/>
                      </a:solidFill>
                      <a:prstDash val="solid"/>
                    </a:lnR>
                    <a:solidFill>
                      <a:srgbClr val="EBEBEB"/>
                    </a:solidFill>
                  </a:tcPr>
                </a:tc>
                <a:extLst>
                  <a:ext uri="{0D108BD9-81ED-4DB2-BD59-A6C34878D82A}">
                    <a16:rowId xmlns:a16="http://schemas.microsoft.com/office/drawing/2014/main" val="10001"/>
                  </a:ext>
                </a:extLst>
              </a:tr>
            </a:tbl>
          </a:graphicData>
        </a:graphic>
      </p:graphicFrame>
      <p:sp>
        <p:nvSpPr>
          <p:cNvPr id="13" name="object 13"/>
          <p:cNvSpPr txBox="1"/>
          <p:nvPr/>
        </p:nvSpPr>
        <p:spPr>
          <a:xfrm>
            <a:off x="8524875" y="3714750"/>
            <a:ext cx="2143760" cy="323806"/>
          </a:xfrm>
          <a:prstGeom prst="rect">
            <a:avLst/>
          </a:prstGeom>
          <a:solidFill>
            <a:srgbClr val="7597D9"/>
          </a:solidFill>
        </p:spPr>
        <p:txBody>
          <a:bodyPr vert="horz" wrap="square" lIns="0" tIns="31114" rIns="0" bIns="0" rtlCol="0">
            <a:spAutoFit/>
          </a:bodyPr>
          <a:lstStyle/>
          <a:p>
            <a:pPr marL="297180">
              <a:spcBef>
                <a:spcPts val="244"/>
              </a:spcBef>
            </a:pPr>
            <a:r>
              <a:rPr sz="1900" spc="-105" dirty="0">
                <a:solidFill>
                  <a:srgbClr val="FFFFFF"/>
                </a:solidFill>
                <a:latin typeface="Arial"/>
                <a:cs typeface="Arial"/>
              </a:rPr>
              <a:t>Kişilerarası</a:t>
            </a:r>
            <a:r>
              <a:rPr sz="1900" spc="-110" dirty="0">
                <a:solidFill>
                  <a:srgbClr val="FFFFFF"/>
                </a:solidFill>
                <a:latin typeface="Arial"/>
                <a:cs typeface="Arial"/>
              </a:rPr>
              <a:t> </a:t>
            </a:r>
            <a:r>
              <a:rPr sz="1900" spc="-170" dirty="0">
                <a:solidFill>
                  <a:srgbClr val="FFFFFF"/>
                </a:solidFill>
                <a:latin typeface="Arial"/>
                <a:cs typeface="Arial"/>
              </a:rPr>
              <a:t>Zeka</a:t>
            </a:r>
            <a:endParaRPr sz="1900">
              <a:latin typeface="Arial"/>
              <a:cs typeface="Arial"/>
            </a:endParaRPr>
          </a:p>
        </p:txBody>
      </p:sp>
      <p:sp>
        <p:nvSpPr>
          <p:cNvPr id="14" name="object 14"/>
          <p:cNvSpPr txBox="1"/>
          <p:nvPr/>
        </p:nvSpPr>
        <p:spPr>
          <a:xfrm>
            <a:off x="8524875" y="4095800"/>
            <a:ext cx="2779142" cy="1524776"/>
          </a:xfrm>
          <a:prstGeom prst="rect">
            <a:avLst/>
          </a:prstGeom>
          <a:solidFill>
            <a:srgbClr val="EBEBEB"/>
          </a:solidFill>
        </p:spPr>
        <p:txBody>
          <a:bodyPr vert="horz" wrap="square" lIns="0" tIns="1270" rIns="0" bIns="0" rtlCol="0">
            <a:spAutoFit/>
          </a:bodyPr>
          <a:lstStyle/>
          <a:p>
            <a:pPr>
              <a:spcBef>
                <a:spcPts val="10"/>
              </a:spcBef>
            </a:pPr>
            <a:endParaRPr sz="1500" dirty="0">
              <a:latin typeface="Times New Roman"/>
              <a:cs typeface="Times New Roman"/>
            </a:endParaRPr>
          </a:p>
          <a:p>
            <a:pPr marL="405765" marR="396240" algn="ctr"/>
            <a:r>
              <a:rPr sz="1200" spc="-45" dirty="0">
                <a:latin typeface="Arial"/>
                <a:cs typeface="Arial"/>
              </a:rPr>
              <a:t>Bireyin </a:t>
            </a:r>
            <a:r>
              <a:rPr sz="1200" spc="-40" dirty="0">
                <a:latin typeface="Arial"/>
                <a:cs typeface="Arial"/>
              </a:rPr>
              <a:t>diğer</a:t>
            </a:r>
            <a:r>
              <a:rPr sz="1200" spc="-170" dirty="0">
                <a:latin typeface="Arial"/>
                <a:cs typeface="Arial"/>
              </a:rPr>
              <a:t> </a:t>
            </a:r>
            <a:r>
              <a:rPr sz="1200" spc="-50" dirty="0">
                <a:latin typeface="Arial"/>
                <a:cs typeface="Arial"/>
              </a:rPr>
              <a:t>insanları  </a:t>
            </a:r>
            <a:r>
              <a:rPr sz="1200" spc="-65" dirty="0">
                <a:latin typeface="Arial"/>
                <a:cs typeface="Arial"/>
              </a:rPr>
              <a:t>anlamasını </a:t>
            </a:r>
            <a:r>
              <a:rPr sz="1200" spc="-75" dirty="0">
                <a:latin typeface="Arial"/>
                <a:cs typeface="Arial"/>
              </a:rPr>
              <a:t>ve </a:t>
            </a:r>
            <a:r>
              <a:rPr sz="1200" spc="-35" dirty="0">
                <a:latin typeface="Arial"/>
                <a:cs typeface="Arial"/>
              </a:rPr>
              <a:t>onlarla  </a:t>
            </a:r>
            <a:r>
              <a:rPr sz="1200" spc="-55" dirty="0">
                <a:latin typeface="Arial"/>
                <a:cs typeface="Arial"/>
              </a:rPr>
              <a:t>başarılı</a:t>
            </a:r>
            <a:r>
              <a:rPr sz="1200" spc="-95" dirty="0">
                <a:latin typeface="Arial"/>
                <a:cs typeface="Arial"/>
              </a:rPr>
              <a:t> </a:t>
            </a:r>
            <a:r>
              <a:rPr sz="1200" spc="-25" dirty="0">
                <a:latin typeface="Arial"/>
                <a:cs typeface="Arial"/>
              </a:rPr>
              <a:t>ilişkiler</a:t>
            </a:r>
            <a:endParaRPr sz="1200" dirty="0">
              <a:latin typeface="Arial"/>
              <a:cs typeface="Arial"/>
            </a:endParaRPr>
          </a:p>
          <a:p>
            <a:pPr marL="347345" marR="337185" indent="100330" algn="just"/>
            <a:r>
              <a:rPr sz="1200" spc="-40" dirty="0">
                <a:latin typeface="Arial"/>
                <a:cs typeface="Arial"/>
              </a:rPr>
              <a:t>kurabilmesini </a:t>
            </a:r>
            <a:r>
              <a:rPr sz="1200" spc="-85" dirty="0">
                <a:latin typeface="Arial"/>
                <a:cs typeface="Arial"/>
              </a:rPr>
              <a:t>sağlar.  </a:t>
            </a:r>
            <a:r>
              <a:rPr sz="1200" spc="-65" dirty="0">
                <a:latin typeface="Arial"/>
                <a:cs typeface="Arial"/>
              </a:rPr>
              <a:t>Bireysel </a:t>
            </a:r>
            <a:r>
              <a:rPr sz="1200" spc="-35" dirty="0">
                <a:latin typeface="Arial"/>
                <a:cs typeface="Arial"/>
              </a:rPr>
              <a:t>farklılıkları  </a:t>
            </a:r>
            <a:r>
              <a:rPr sz="1200" spc="-40" dirty="0">
                <a:latin typeface="Arial"/>
                <a:cs typeface="Arial"/>
              </a:rPr>
              <a:t>görebilme, kendini </a:t>
            </a:r>
            <a:r>
              <a:rPr sz="1200" spc="-75" dirty="0">
                <a:latin typeface="Arial"/>
                <a:cs typeface="Arial"/>
              </a:rPr>
              <a:t>ve  </a:t>
            </a:r>
            <a:r>
              <a:rPr sz="1200" spc="-25" dirty="0">
                <a:latin typeface="Arial"/>
                <a:cs typeface="Arial"/>
              </a:rPr>
              <a:t>diğerlerini motive</a:t>
            </a:r>
            <a:r>
              <a:rPr sz="1200" spc="-195" dirty="0">
                <a:latin typeface="Arial"/>
                <a:cs typeface="Arial"/>
              </a:rPr>
              <a:t> </a:t>
            </a:r>
            <a:r>
              <a:rPr sz="1200" spc="-35" dirty="0">
                <a:latin typeface="Arial"/>
                <a:cs typeface="Arial"/>
              </a:rPr>
              <a:t>etme</a:t>
            </a:r>
            <a:endParaRPr sz="1200" dirty="0">
              <a:latin typeface="Arial"/>
              <a:cs typeface="Arial"/>
            </a:endParaRPr>
          </a:p>
          <a:p>
            <a:pPr marL="443865" algn="just"/>
            <a:r>
              <a:rPr sz="1200" spc="-35" dirty="0">
                <a:latin typeface="Arial"/>
                <a:cs typeface="Arial"/>
              </a:rPr>
              <a:t>gibi </a:t>
            </a:r>
            <a:r>
              <a:rPr sz="1200" spc="-30" dirty="0">
                <a:latin typeface="Arial"/>
                <a:cs typeface="Arial"/>
              </a:rPr>
              <a:t>özellikleri</a:t>
            </a:r>
            <a:r>
              <a:rPr sz="1200" spc="-130" dirty="0">
                <a:latin typeface="Arial"/>
                <a:cs typeface="Arial"/>
              </a:rPr>
              <a:t> </a:t>
            </a:r>
            <a:r>
              <a:rPr sz="1200" spc="-55" dirty="0">
                <a:latin typeface="Arial"/>
                <a:cs typeface="Arial"/>
              </a:rPr>
              <a:t>vardır.</a:t>
            </a:r>
            <a:endParaRPr sz="1200" dirty="0">
              <a:latin typeface="Arial"/>
              <a:cs typeface="Arial"/>
            </a:endParaRPr>
          </a:p>
        </p:txBody>
      </p:sp>
      <p:sp>
        <p:nvSpPr>
          <p:cNvPr id="15" name="object 15"/>
          <p:cNvSpPr txBox="1"/>
          <p:nvPr/>
        </p:nvSpPr>
        <p:spPr>
          <a:xfrm>
            <a:off x="235528" y="5826761"/>
            <a:ext cx="11208328" cy="504625"/>
          </a:xfrm>
          <a:prstGeom prst="rect">
            <a:avLst/>
          </a:prstGeom>
        </p:spPr>
        <p:txBody>
          <a:bodyPr vert="horz" wrap="square" lIns="0" tIns="12065" rIns="0" bIns="0" rtlCol="0">
            <a:spAutoFit/>
          </a:bodyPr>
          <a:lstStyle/>
          <a:p>
            <a:pPr algn="just">
              <a:spcBef>
                <a:spcPts val="95"/>
              </a:spcBef>
            </a:pPr>
            <a:r>
              <a:rPr lang="tr-TR" sz="1600" b="1" spc="-5" dirty="0" smtClean="0">
                <a:latin typeface="Carlito"/>
                <a:cs typeface="Carlito"/>
              </a:rPr>
              <a:t>       </a:t>
            </a:r>
            <a:r>
              <a:rPr sz="1600" b="1" spc="-5" dirty="0" err="1" smtClean="0">
                <a:latin typeface="Carlito"/>
                <a:cs typeface="Carlito"/>
              </a:rPr>
              <a:t>İnsan</a:t>
            </a:r>
            <a:r>
              <a:rPr sz="1600" b="1" spc="-5" dirty="0" smtClean="0">
                <a:latin typeface="Carlito"/>
                <a:cs typeface="Carlito"/>
              </a:rPr>
              <a:t> </a:t>
            </a:r>
            <a:r>
              <a:rPr sz="1600" b="1" spc="-10" dirty="0">
                <a:latin typeface="Carlito"/>
                <a:cs typeface="Carlito"/>
              </a:rPr>
              <a:t>zekasının </a:t>
            </a:r>
            <a:r>
              <a:rPr sz="1600" b="1" spc="-15" dirty="0">
                <a:latin typeface="Carlito"/>
                <a:cs typeface="Carlito"/>
              </a:rPr>
              <a:t>tek </a:t>
            </a:r>
            <a:r>
              <a:rPr sz="1600" b="1" spc="-5" dirty="0">
                <a:latin typeface="Carlito"/>
                <a:cs typeface="Carlito"/>
              </a:rPr>
              <a:t>bir </a:t>
            </a:r>
            <a:r>
              <a:rPr sz="1600" b="1" spc="-10" dirty="0">
                <a:latin typeface="Carlito"/>
                <a:cs typeface="Carlito"/>
              </a:rPr>
              <a:t>boyutu</a:t>
            </a:r>
            <a:r>
              <a:rPr sz="1600" b="1" spc="65" dirty="0">
                <a:latin typeface="Carlito"/>
                <a:cs typeface="Carlito"/>
              </a:rPr>
              <a:t> </a:t>
            </a:r>
            <a:r>
              <a:rPr sz="1600" b="1" spc="-30" dirty="0" err="1">
                <a:latin typeface="Carlito"/>
                <a:cs typeface="Carlito"/>
              </a:rPr>
              <a:t>yoktur</a:t>
            </a:r>
            <a:r>
              <a:rPr sz="1600" b="1" spc="-30" dirty="0" smtClean="0">
                <a:latin typeface="Carlito"/>
                <a:cs typeface="Carlito"/>
              </a:rPr>
              <a:t>.</a:t>
            </a:r>
            <a:r>
              <a:rPr lang="tr-TR" sz="1600" b="1" spc="-30" dirty="0" smtClean="0">
                <a:latin typeface="Carlito"/>
                <a:cs typeface="Carlito"/>
              </a:rPr>
              <a:t>  </a:t>
            </a:r>
            <a:r>
              <a:rPr sz="1600" b="1" spc="-5" dirty="0" smtClean="0">
                <a:latin typeface="Carlito"/>
                <a:cs typeface="Carlito"/>
              </a:rPr>
              <a:t>8 </a:t>
            </a:r>
            <a:r>
              <a:rPr sz="1600" b="1" spc="-15" dirty="0">
                <a:latin typeface="Carlito"/>
                <a:cs typeface="Carlito"/>
              </a:rPr>
              <a:t>temel </a:t>
            </a:r>
            <a:r>
              <a:rPr sz="1600" b="1" spc="-20" dirty="0">
                <a:latin typeface="Carlito"/>
                <a:cs typeface="Carlito"/>
              </a:rPr>
              <a:t>zeka </a:t>
            </a:r>
            <a:r>
              <a:rPr sz="1600" b="1" spc="-15" dirty="0">
                <a:latin typeface="Carlito"/>
                <a:cs typeface="Carlito"/>
              </a:rPr>
              <a:t>(yetenek) </a:t>
            </a:r>
            <a:r>
              <a:rPr sz="1600" b="1" spc="-5" dirty="0" err="1">
                <a:latin typeface="Carlito"/>
                <a:cs typeface="Carlito"/>
              </a:rPr>
              <a:t>alanı</a:t>
            </a:r>
            <a:r>
              <a:rPr sz="1600" b="1" spc="10" dirty="0">
                <a:latin typeface="Carlito"/>
                <a:cs typeface="Carlito"/>
              </a:rPr>
              <a:t> </a:t>
            </a:r>
            <a:r>
              <a:rPr sz="1600" b="1" spc="-10" dirty="0" err="1" smtClean="0">
                <a:latin typeface="Carlito"/>
                <a:cs typeface="Carlito"/>
              </a:rPr>
              <a:t>ve</a:t>
            </a:r>
            <a:r>
              <a:rPr lang="tr-TR" sz="1600" b="1" spc="-10" dirty="0" smtClean="0">
                <a:latin typeface="Carlito"/>
                <a:cs typeface="Carlito"/>
              </a:rPr>
              <a:t>   </a:t>
            </a:r>
            <a:r>
              <a:rPr sz="1600" b="1" spc="-10" dirty="0" smtClean="0">
                <a:latin typeface="Carlito"/>
                <a:cs typeface="Carlito"/>
              </a:rPr>
              <a:t>her </a:t>
            </a:r>
            <a:r>
              <a:rPr sz="1600" b="1" spc="-5" dirty="0">
                <a:latin typeface="Carlito"/>
                <a:cs typeface="Carlito"/>
              </a:rPr>
              <a:t>bir </a:t>
            </a:r>
            <a:r>
              <a:rPr sz="1600" b="1" spc="-20" dirty="0">
                <a:latin typeface="Carlito"/>
                <a:cs typeface="Carlito"/>
              </a:rPr>
              <a:t>zeka </a:t>
            </a:r>
            <a:r>
              <a:rPr sz="1600" b="1" spc="-10" dirty="0">
                <a:latin typeface="Carlito"/>
                <a:cs typeface="Carlito"/>
              </a:rPr>
              <a:t>türünün beyin yapısı </a:t>
            </a:r>
            <a:r>
              <a:rPr sz="1600" b="1" spc="-5" dirty="0">
                <a:latin typeface="Carlito"/>
                <a:cs typeface="Carlito"/>
              </a:rPr>
              <a:t>içinde </a:t>
            </a:r>
            <a:r>
              <a:rPr sz="1600" b="1" spc="-15" dirty="0">
                <a:latin typeface="Carlito"/>
                <a:cs typeface="Carlito"/>
              </a:rPr>
              <a:t>kendine </a:t>
            </a:r>
            <a:r>
              <a:rPr sz="1600" b="1" spc="-10" dirty="0">
                <a:latin typeface="Carlito"/>
                <a:cs typeface="Carlito"/>
              </a:rPr>
              <a:t>özgü </a:t>
            </a:r>
            <a:r>
              <a:rPr sz="1600" b="1" spc="-5" dirty="0">
                <a:latin typeface="Carlito"/>
                <a:cs typeface="Carlito"/>
              </a:rPr>
              <a:t>bir işleyişi</a:t>
            </a:r>
            <a:r>
              <a:rPr sz="1600" b="1" spc="260" dirty="0">
                <a:latin typeface="Carlito"/>
                <a:cs typeface="Carlito"/>
              </a:rPr>
              <a:t> </a:t>
            </a:r>
            <a:r>
              <a:rPr sz="1600" b="1" spc="-35" dirty="0">
                <a:latin typeface="Carlito"/>
                <a:cs typeface="Carlito"/>
              </a:rPr>
              <a:t>vardır.</a:t>
            </a:r>
            <a:endParaRPr sz="1600" dirty="0">
              <a:latin typeface="Carlito"/>
              <a:cs typeface="Carlito"/>
            </a:endParaRPr>
          </a:p>
        </p:txBody>
      </p:sp>
    </p:spTree>
    <p:extLst>
      <p:ext uri="{BB962C8B-B14F-4D97-AF65-F5344CB8AC3E}">
        <p14:creationId xmlns:p14="http://schemas.microsoft.com/office/powerpoint/2010/main" val="176442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1179830"/>
            <a:chOff x="0" y="0"/>
            <a:chExt cx="9144000" cy="1179830"/>
          </a:xfrm>
        </p:grpSpPr>
        <p:sp>
          <p:nvSpPr>
            <p:cNvPr id="3" name="object 3"/>
            <p:cNvSpPr/>
            <p:nvPr/>
          </p:nvSpPr>
          <p:spPr>
            <a:xfrm>
              <a:off x="7996421" y="0"/>
              <a:ext cx="1147578" cy="11796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144000" cy="1097279"/>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964538" y="269571"/>
            <a:ext cx="7621905" cy="574675"/>
          </a:xfrm>
          <a:prstGeom prst="rect">
            <a:avLst/>
          </a:prstGeom>
        </p:spPr>
        <p:txBody>
          <a:bodyPr vert="horz" wrap="square" lIns="0" tIns="12700" rIns="0" bIns="0" rtlCol="0" anchor="b">
            <a:spAutoFit/>
          </a:bodyPr>
          <a:lstStyle/>
          <a:p>
            <a:pPr marL="12700">
              <a:lnSpc>
                <a:spcPct val="100000"/>
              </a:lnSpc>
              <a:spcBef>
                <a:spcPts val="100"/>
              </a:spcBef>
              <a:tabLst>
                <a:tab pos="4404360" algn="l"/>
              </a:tabLst>
            </a:pPr>
            <a:r>
              <a:rPr sz="3600" i="1" spc="-405" dirty="0">
                <a:solidFill>
                  <a:srgbClr val="FFFFFF"/>
                </a:solidFill>
                <a:latin typeface="Times New Roman"/>
                <a:cs typeface="Times New Roman"/>
              </a:rPr>
              <a:t>YETENEK</a:t>
            </a:r>
            <a:r>
              <a:rPr sz="3600" i="1" spc="-15" dirty="0">
                <a:solidFill>
                  <a:srgbClr val="FFFFFF"/>
                </a:solidFill>
                <a:latin typeface="Times New Roman"/>
                <a:cs typeface="Times New Roman"/>
              </a:rPr>
              <a:t> </a:t>
            </a:r>
            <a:r>
              <a:rPr sz="3600" i="1" spc="-165" dirty="0">
                <a:solidFill>
                  <a:srgbClr val="FFFFFF"/>
                </a:solidFill>
                <a:latin typeface="Times New Roman"/>
                <a:cs typeface="Times New Roman"/>
              </a:rPr>
              <a:t>ALANLARINA	</a:t>
            </a:r>
            <a:r>
              <a:rPr sz="3600" i="1" spc="-515" dirty="0">
                <a:solidFill>
                  <a:srgbClr val="FFFFFF"/>
                </a:solidFill>
                <a:latin typeface="Times New Roman"/>
                <a:cs typeface="Times New Roman"/>
              </a:rPr>
              <a:t>GÖRE</a:t>
            </a:r>
            <a:r>
              <a:rPr sz="3600" i="1" spc="-445" dirty="0">
                <a:solidFill>
                  <a:srgbClr val="FFFFFF"/>
                </a:solidFill>
                <a:latin typeface="Times New Roman"/>
                <a:cs typeface="Times New Roman"/>
              </a:rPr>
              <a:t> </a:t>
            </a:r>
            <a:r>
              <a:rPr sz="3600" i="1" spc="-360" dirty="0">
                <a:solidFill>
                  <a:srgbClr val="FFFFFF"/>
                </a:solidFill>
                <a:latin typeface="Times New Roman"/>
                <a:cs typeface="Times New Roman"/>
              </a:rPr>
              <a:t>MESLEKLER</a:t>
            </a:r>
            <a:endParaRPr sz="3600">
              <a:latin typeface="Times New Roman"/>
              <a:cs typeface="Times New Roman"/>
            </a:endParaRPr>
          </a:p>
        </p:txBody>
      </p:sp>
      <p:grpSp>
        <p:nvGrpSpPr>
          <p:cNvPr id="6" name="object 6"/>
          <p:cNvGrpSpPr/>
          <p:nvPr/>
        </p:nvGrpSpPr>
        <p:grpSpPr>
          <a:xfrm>
            <a:off x="1952600" y="1214374"/>
            <a:ext cx="2072005" cy="2551430"/>
            <a:chOff x="428599" y="1214374"/>
            <a:chExt cx="2072005" cy="2551430"/>
          </a:xfrm>
        </p:grpSpPr>
        <p:sp>
          <p:nvSpPr>
            <p:cNvPr id="7" name="object 7"/>
            <p:cNvSpPr/>
            <p:nvPr/>
          </p:nvSpPr>
          <p:spPr>
            <a:xfrm>
              <a:off x="428599" y="1214374"/>
              <a:ext cx="2072005" cy="670560"/>
            </a:xfrm>
            <a:custGeom>
              <a:avLst/>
              <a:gdLst/>
              <a:ahLst/>
              <a:cxnLst/>
              <a:rect l="l" t="t" r="r" b="b"/>
              <a:pathLst>
                <a:path w="2072005" h="670560">
                  <a:moveTo>
                    <a:pt x="2071751" y="0"/>
                  </a:moveTo>
                  <a:lnTo>
                    <a:pt x="0" y="0"/>
                  </a:lnTo>
                  <a:lnTo>
                    <a:pt x="0" y="670560"/>
                  </a:lnTo>
                  <a:lnTo>
                    <a:pt x="2071751" y="670560"/>
                  </a:lnTo>
                  <a:lnTo>
                    <a:pt x="2071751" y="0"/>
                  </a:lnTo>
                  <a:close/>
                </a:path>
              </a:pathLst>
            </a:custGeom>
            <a:solidFill>
              <a:srgbClr val="7597D9"/>
            </a:solidFill>
          </p:spPr>
          <p:txBody>
            <a:bodyPr wrap="square" lIns="0" tIns="0" rIns="0" bIns="0" rtlCol="0"/>
            <a:lstStyle/>
            <a:p>
              <a:endParaRPr/>
            </a:p>
          </p:txBody>
        </p:sp>
        <p:sp>
          <p:nvSpPr>
            <p:cNvPr id="8" name="object 8"/>
            <p:cNvSpPr/>
            <p:nvPr/>
          </p:nvSpPr>
          <p:spPr>
            <a:xfrm>
              <a:off x="428599" y="1884959"/>
              <a:ext cx="2072005" cy="1880870"/>
            </a:xfrm>
            <a:custGeom>
              <a:avLst/>
              <a:gdLst/>
              <a:ahLst/>
              <a:cxnLst/>
              <a:rect l="l" t="t" r="r" b="b"/>
              <a:pathLst>
                <a:path w="2072005" h="1880870">
                  <a:moveTo>
                    <a:pt x="183718" y="1410462"/>
                  </a:moveTo>
                  <a:lnTo>
                    <a:pt x="0" y="1410462"/>
                  </a:lnTo>
                  <a:lnTo>
                    <a:pt x="0" y="1829790"/>
                  </a:lnTo>
                  <a:lnTo>
                    <a:pt x="183718" y="1829790"/>
                  </a:lnTo>
                  <a:lnTo>
                    <a:pt x="183718" y="1410462"/>
                  </a:lnTo>
                  <a:close/>
                </a:path>
                <a:path w="2072005" h="1880870">
                  <a:moveTo>
                    <a:pt x="183718" y="940308"/>
                  </a:moveTo>
                  <a:lnTo>
                    <a:pt x="0" y="940308"/>
                  </a:lnTo>
                  <a:lnTo>
                    <a:pt x="0" y="1410436"/>
                  </a:lnTo>
                  <a:lnTo>
                    <a:pt x="183718" y="1410436"/>
                  </a:lnTo>
                  <a:lnTo>
                    <a:pt x="183718" y="940308"/>
                  </a:lnTo>
                  <a:close/>
                </a:path>
                <a:path w="2072005" h="1880870">
                  <a:moveTo>
                    <a:pt x="183718" y="470154"/>
                  </a:moveTo>
                  <a:lnTo>
                    <a:pt x="0" y="470154"/>
                  </a:lnTo>
                  <a:lnTo>
                    <a:pt x="0" y="940282"/>
                  </a:lnTo>
                  <a:lnTo>
                    <a:pt x="183718" y="940282"/>
                  </a:lnTo>
                  <a:lnTo>
                    <a:pt x="183718" y="470154"/>
                  </a:lnTo>
                  <a:close/>
                </a:path>
                <a:path w="2072005" h="1880870">
                  <a:moveTo>
                    <a:pt x="183718" y="0"/>
                  </a:moveTo>
                  <a:lnTo>
                    <a:pt x="0" y="0"/>
                  </a:lnTo>
                  <a:lnTo>
                    <a:pt x="0" y="470128"/>
                  </a:lnTo>
                  <a:lnTo>
                    <a:pt x="183718" y="470128"/>
                  </a:lnTo>
                  <a:lnTo>
                    <a:pt x="183718" y="0"/>
                  </a:lnTo>
                  <a:close/>
                </a:path>
                <a:path w="2072005" h="1880870">
                  <a:moveTo>
                    <a:pt x="1887943" y="101"/>
                  </a:moveTo>
                  <a:lnTo>
                    <a:pt x="183730" y="101"/>
                  </a:lnTo>
                  <a:lnTo>
                    <a:pt x="183730" y="1829790"/>
                  </a:lnTo>
                  <a:lnTo>
                    <a:pt x="1887943" y="1829790"/>
                  </a:lnTo>
                  <a:lnTo>
                    <a:pt x="1887943" y="101"/>
                  </a:lnTo>
                  <a:close/>
                </a:path>
                <a:path w="2072005" h="1880870">
                  <a:moveTo>
                    <a:pt x="2071738" y="1410462"/>
                  </a:moveTo>
                  <a:lnTo>
                    <a:pt x="1888007" y="1410462"/>
                  </a:lnTo>
                  <a:lnTo>
                    <a:pt x="1888007" y="1829790"/>
                  </a:lnTo>
                  <a:lnTo>
                    <a:pt x="1888007" y="1880590"/>
                  </a:lnTo>
                  <a:lnTo>
                    <a:pt x="2071738" y="1880590"/>
                  </a:lnTo>
                  <a:lnTo>
                    <a:pt x="2071738" y="1829790"/>
                  </a:lnTo>
                  <a:lnTo>
                    <a:pt x="2071738" y="1410462"/>
                  </a:lnTo>
                  <a:close/>
                </a:path>
                <a:path w="2072005" h="1880870">
                  <a:moveTo>
                    <a:pt x="2071738" y="940308"/>
                  </a:moveTo>
                  <a:lnTo>
                    <a:pt x="1888007" y="940308"/>
                  </a:lnTo>
                  <a:lnTo>
                    <a:pt x="1888007" y="1410436"/>
                  </a:lnTo>
                  <a:lnTo>
                    <a:pt x="2071738" y="1410436"/>
                  </a:lnTo>
                  <a:lnTo>
                    <a:pt x="2071738" y="940308"/>
                  </a:lnTo>
                  <a:close/>
                </a:path>
                <a:path w="2072005" h="1880870">
                  <a:moveTo>
                    <a:pt x="2071738" y="470154"/>
                  </a:moveTo>
                  <a:lnTo>
                    <a:pt x="1888007" y="470154"/>
                  </a:lnTo>
                  <a:lnTo>
                    <a:pt x="1888007" y="940282"/>
                  </a:lnTo>
                  <a:lnTo>
                    <a:pt x="2071738" y="940282"/>
                  </a:lnTo>
                  <a:lnTo>
                    <a:pt x="2071738" y="470154"/>
                  </a:lnTo>
                  <a:close/>
                </a:path>
                <a:path w="2072005" h="1880870">
                  <a:moveTo>
                    <a:pt x="2071738" y="0"/>
                  </a:moveTo>
                  <a:lnTo>
                    <a:pt x="1888007" y="0"/>
                  </a:lnTo>
                  <a:lnTo>
                    <a:pt x="1888007" y="470128"/>
                  </a:lnTo>
                  <a:lnTo>
                    <a:pt x="2071738" y="470128"/>
                  </a:lnTo>
                  <a:lnTo>
                    <a:pt x="2071738" y="0"/>
                  </a:lnTo>
                  <a:close/>
                </a:path>
              </a:pathLst>
            </a:custGeom>
            <a:solidFill>
              <a:srgbClr val="EBEBEB"/>
            </a:solidFill>
          </p:spPr>
          <p:txBody>
            <a:bodyPr wrap="square" lIns="0" tIns="0" rIns="0" bIns="0" rtlCol="0"/>
            <a:lstStyle/>
            <a:p>
              <a:endParaRPr/>
            </a:p>
          </p:txBody>
        </p:sp>
      </p:grpSp>
      <p:sp>
        <p:nvSpPr>
          <p:cNvPr id="9" name="object 9"/>
          <p:cNvSpPr txBox="1"/>
          <p:nvPr/>
        </p:nvSpPr>
        <p:spPr>
          <a:xfrm>
            <a:off x="1952600" y="1214375"/>
            <a:ext cx="2000885" cy="469359"/>
          </a:xfrm>
          <a:prstGeom prst="rect">
            <a:avLst/>
          </a:prstGeom>
          <a:solidFill>
            <a:srgbClr val="7597D9"/>
          </a:solidFill>
        </p:spPr>
        <p:txBody>
          <a:bodyPr vert="horz" wrap="square" lIns="0" tIns="175260" rIns="0" bIns="0" rtlCol="0">
            <a:spAutoFit/>
          </a:bodyPr>
          <a:lstStyle/>
          <a:p>
            <a:pPr marL="230504">
              <a:spcBef>
                <a:spcPts val="1380"/>
              </a:spcBef>
            </a:pPr>
            <a:r>
              <a:rPr sz="1900" spc="-120" dirty="0">
                <a:solidFill>
                  <a:srgbClr val="FFFFFF"/>
                </a:solidFill>
                <a:latin typeface="Arial"/>
                <a:cs typeface="Arial"/>
              </a:rPr>
              <a:t>Sözel-Dilsel</a:t>
            </a:r>
            <a:r>
              <a:rPr sz="1900" spc="-80" dirty="0">
                <a:solidFill>
                  <a:srgbClr val="FFFFFF"/>
                </a:solidFill>
                <a:latin typeface="Arial"/>
                <a:cs typeface="Arial"/>
              </a:rPr>
              <a:t> </a:t>
            </a:r>
            <a:r>
              <a:rPr sz="1900" spc="-175" dirty="0">
                <a:solidFill>
                  <a:srgbClr val="FFFFFF"/>
                </a:solidFill>
                <a:latin typeface="Arial"/>
                <a:cs typeface="Arial"/>
              </a:rPr>
              <a:t>Zeka</a:t>
            </a:r>
            <a:endParaRPr sz="1900">
              <a:latin typeface="Arial"/>
              <a:cs typeface="Arial"/>
            </a:endParaRPr>
          </a:p>
        </p:txBody>
      </p:sp>
      <p:sp>
        <p:nvSpPr>
          <p:cNvPr id="10" name="object 10"/>
          <p:cNvSpPr txBox="1"/>
          <p:nvPr/>
        </p:nvSpPr>
        <p:spPr>
          <a:xfrm>
            <a:off x="1964538" y="2069337"/>
            <a:ext cx="1988947" cy="1488440"/>
          </a:xfrm>
          <a:prstGeom prst="rect">
            <a:avLst/>
          </a:prstGeom>
        </p:spPr>
        <p:txBody>
          <a:bodyPr vert="horz" wrap="square" lIns="0" tIns="12065" rIns="0" bIns="0" rtlCol="0">
            <a:spAutoFit/>
          </a:bodyPr>
          <a:lstStyle/>
          <a:p>
            <a:pPr marL="323850" indent="-72390">
              <a:spcBef>
                <a:spcPts val="95"/>
              </a:spcBef>
              <a:buSzPct val="93750"/>
              <a:buChar char="•"/>
              <a:tabLst>
                <a:tab pos="324485" algn="l"/>
              </a:tabLst>
            </a:pPr>
            <a:r>
              <a:rPr sz="1600" spc="-75" dirty="0">
                <a:latin typeface="Arial"/>
                <a:cs typeface="Arial"/>
              </a:rPr>
              <a:t>Şairler</a:t>
            </a:r>
            <a:endParaRPr sz="1600" dirty="0">
              <a:latin typeface="Arial"/>
              <a:cs typeface="Arial"/>
            </a:endParaRPr>
          </a:p>
          <a:p>
            <a:pPr marL="323850" indent="-72390">
              <a:buSzPct val="93750"/>
              <a:buChar char="•"/>
              <a:tabLst>
                <a:tab pos="324485" algn="l"/>
              </a:tabLst>
            </a:pPr>
            <a:r>
              <a:rPr sz="1600" spc="-80" dirty="0">
                <a:latin typeface="Arial"/>
                <a:cs typeface="Arial"/>
              </a:rPr>
              <a:t>Gazetecilik</a:t>
            </a:r>
            <a:endParaRPr sz="1600" dirty="0">
              <a:latin typeface="Arial"/>
              <a:cs typeface="Arial"/>
            </a:endParaRPr>
          </a:p>
          <a:p>
            <a:pPr marL="323850" indent="-72390">
              <a:buSzPct val="93750"/>
              <a:buChar char="•"/>
              <a:tabLst>
                <a:tab pos="324485" algn="l"/>
              </a:tabLst>
            </a:pPr>
            <a:r>
              <a:rPr sz="1600" spc="-60" dirty="0">
                <a:latin typeface="Arial"/>
                <a:cs typeface="Arial"/>
              </a:rPr>
              <a:t>Öğretmenlik</a:t>
            </a:r>
            <a:endParaRPr sz="1600" dirty="0">
              <a:latin typeface="Arial"/>
              <a:cs typeface="Arial"/>
            </a:endParaRPr>
          </a:p>
          <a:p>
            <a:pPr marL="323850" indent="-72390">
              <a:spcBef>
                <a:spcPts val="5"/>
              </a:spcBef>
              <a:buSzPct val="93750"/>
              <a:buChar char="•"/>
              <a:tabLst>
                <a:tab pos="324485" algn="l"/>
              </a:tabLst>
            </a:pPr>
            <a:r>
              <a:rPr sz="1600" spc="-85" dirty="0">
                <a:latin typeface="Arial"/>
                <a:cs typeface="Arial"/>
              </a:rPr>
              <a:t>Psikologluk</a:t>
            </a:r>
            <a:endParaRPr sz="1600" dirty="0">
              <a:latin typeface="Arial"/>
              <a:cs typeface="Arial"/>
            </a:endParaRPr>
          </a:p>
          <a:p>
            <a:pPr marL="252095" marR="733425">
              <a:buSzPct val="93750"/>
              <a:buChar char="•"/>
              <a:tabLst>
                <a:tab pos="324485" algn="l"/>
              </a:tabLst>
            </a:pPr>
            <a:r>
              <a:rPr sz="1600" spc="-75" dirty="0">
                <a:latin typeface="Arial"/>
                <a:cs typeface="Arial"/>
              </a:rPr>
              <a:t>Psikolojik  </a:t>
            </a:r>
            <a:r>
              <a:rPr sz="1600" spc="-175" dirty="0">
                <a:latin typeface="Arial"/>
                <a:cs typeface="Arial"/>
              </a:rPr>
              <a:t>D</a:t>
            </a:r>
            <a:r>
              <a:rPr sz="1600" spc="-130" dirty="0">
                <a:latin typeface="Arial"/>
                <a:cs typeface="Arial"/>
              </a:rPr>
              <a:t>a</a:t>
            </a:r>
            <a:r>
              <a:rPr sz="1600" spc="-95" dirty="0">
                <a:latin typeface="Arial"/>
                <a:cs typeface="Arial"/>
              </a:rPr>
              <a:t>n</a:t>
            </a:r>
            <a:r>
              <a:rPr sz="1600" spc="-45" dirty="0">
                <a:latin typeface="Arial"/>
                <a:cs typeface="Arial"/>
              </a:rPr>
              <a:t>ı</a:t>
            </a:r>
            <a:r>
              <a:rPr sz="1600" spc="-100" dirty="0">
                <a:latin typeface="Arial"/>
                <a:cs typeface="Arial"/>
              </a:rPr>
              <a:t>şman</a:t>
            </a:r>
            <a:r>
              <a:rPr sz="1600" spc="-30" dirty="0">
                <a:latin typeface="Arial"/>
                <a:cs typeface="Arial"/>
              </a:rPr>
              <a:t>l</a:t>
            </a:r>
            <a:r>
              <a:rPr sz="1600" spc="-80" dirty="0">
                <a:latin typeface="Arial"/>
                <a:cs typeface="Arial"/>
              </a:rPr>
              <a:t>ı</a:t>
            </a:r>
            <a:r>
              <a:rPr sz="1600" spc="-75" dirty="0">
                <a:latin typeface="Arial"/>
                <a:cs typeface="Arial"/>
              </a:rPr>
              <a:t>k</a:t>
            </a:r>
            <a:endParaRPr sz="1600" dirty="0">
              <a:latin typeface="Arial"/>
              <a:cs typeface="Arial"/>
            </a:endParaRPr>
          </a:p>
        </p:txBody>
      </p:sp>
      <p:sp>
        <p:nvSpPr>
          <p:cNvPr id="11" name="object 11"/>
          <p:cNvSpPr txBox="1"/>
          <p:nvPr/>
        </p:nvSpPr>
        <p:spPr>
          <a:xfrm>
            <a:off x="1952600" y="3740151"/>
            <a:ext cx="2000885" cy="298159"/>
          </a:xfrm>
          <a:prstGeom prst="rect">
            <a:avLst/>
          </a:prstGeom>
          <a:solidFill>
            <a:srgbClr val="FD8537"/>
          </a:solidFill>
        </p:spPr>
        <p:txBody>
          <a:bodyPr vert="horz" wrap="square" lIns="0" tIns="5715" rIns="0" bIns="0" rtlCol="0">
            <a:spAutoFit/>
          </a:bodyPr>
          <a:lstStyle/>
          <a:p>
            <a:pPr marL="338455">
              <a:spcBef>
                <a:spcPts val="45"/>
              </a:spcBef>
            </a:pPr>
            <a:r>
              <a:rPr sz="1900" spc="-140" dirty="0">
                <a:latin typeface="Arial"/>
                <a:cs typeface="Arial"/>
              </a:rPr>
              <a:t>Uzamsal</a:t>
            </a:r>
            <a:r>
              <a:rPr sz="1900" spc="-110" dirty="0">
                <a:latin typeface="Arial"/>
                <a:cs typeface="Arial"/>
              </a:rPr>
              <a:t> </a:t>
            </a:r>
            <a:r>
              <a:rPr sz="1900" spc="-175" dirty="0">
                <a:latin typeface="Arial"/>
                <a:cs typeface="Arial"/>
              </a:rPr>
              <a:t>Zeka</a:t>
            </a:r>
            <a:endParaRPr sz="1900">
              <a:latin typeface="Arial"/>
              <a:cs typeface="Arial"/>
            </a:endParaRPr>
          </a:p>
        </p:txBody>
      </p:sp>
      <p:sp>
        <p:nvSpPr>
          <p:cNvPr id="12" name="object 12"/>
          <p:cNvSpPr txBox="1"/>
          <p:nvPr/>
        </p:nvSpPr>
        <p:spPr>
          <a:xfrm>
            <a:off x="1952600" y="4095750"/>
            <a:ext cx="2000885" cy="1719702"/>
          </a:xfrm>
          <a:prstGeom prst="rect">
            <a:avLst/>
          </a:prstGeom>
          <a:solidFill>
            <a:srgbClr val="EBEBEB"/>
          </a:solidFill>
        </p:spPr>
        <p:txBody>
          <a:bodyPr vert="horz" wrap="square" lIns="0" tIns="102870" rIns="0" bIns="0" rtlCol="0">
            <a:spAutoFit/>
          </a:bodyPr>
          <a:lstStyle/>
          <a:p>
            <a:pPr marL="314960" indent="-67945">
              <a:spcBef>
                <a:spcPts val="810"/>
              </a:spcBef>
              <a:buSzPct val="93333"/>
              <a:buChar char="•"/>
              <a:tabLst>
                <a:tab pos="315595" algn="l"/>
              </a:tabLst>
            </a:pPr>
            <a:r>
              <a:rPr sz="1500" spc="-80" dirty="0">
                <a:latin typeface="Arial"/>
                <a:cs typeface="Arial"/>
              </a:rPr>
              <a:t>İç</a:t>
            </a:r>
            <a:r>
              <a:rPr sz="1500" spc="-110" dirty="0">
                <a:latin typeface="Arial"/>
                <a:cs typeface="Arial"/>
              </a:rPr>
              <a:t> </a:t>
            </a:r>
            <a:r>
              <a:rPr sz="1500" spc="-25" dirty="0">
                <a:latin typeface="Arial"/>
                <a:cs typeface="Arial"/>
              </a:rPr>
              <a:t>Mimarlar</a:t>
            </a:r>
            <a:endParaRPr sz="1500">
              <a:latin typeface="Arial"/>
              <a:cs typeface="Arial"/>
            </a:endParaRPr>
          </a:p>
          <a:p>
            <a:pPr marL="247650" marR="819150">
              <a:buSzPct val="93333"/>
              <a:buChar char="•"/>
              <a:tabLst>
                <a:tab pos="315595" algn="l"/>
              </a:tabLst>
            </a:pPr>
            <a:r>
              <a:rPr sz="1500" spc="-90" dirty="0">
                <a:latin typeface="Arial"/>
                <a:cs typeface="Arial"/>
              </a:rPr>
              <a:t>Görsel  </a:t>
            </a:r>
            <a:r>
              <a:rPr sz="1500" spc="-310" dirty="0">
                <a:latin typeface="Arial"/>
                <a:cs typeface="Arial"/>
              </a:rPr>
              <a:t>T</a:t>
            </a:r>
            <a:r>
              <a:rPr sz="1500" spc="-135" dirty="0">
                <a:latin typeface="Arial"/>
                <a:cs typeface="Arial"/>
              </a:rPr>
              <a:t>asa</a:t>
            </a:r>
            <a:r>
              <a:rPr sz="1500" spc="20" dirty="0">
                <a:latin typeface="Arial"/>
                <a:cs typeface="Arial"/>
              </a:rPr>
              <a:t>r</a:t>
            </a:r>
            <a:r>
              <a:rPr sz="1500" spc="-65" dirty="0">
                <a:latin typeface="Arial"/>
                <a:cs typeface="Arial"/>
              </a:rPr>
              <a:t>ım</a:t>
            </a:r>
            <a:r>
              <a:rPr sz="1500" spc="-95" dirty="0">
                <a:latin typeface="Arial"/>
                <a:cs typeface="Arial"/>
              </a:rPr>
              <a:t>cı</a:t>
            </a:r>
            <a:r>
              <a:rPr sz="1500" spc="-55" dirty="0">
                <a:latin typeface="Arial"/>
                <a:cs typeface="Arial"/>
              </a:rPr>
              <a:t>la</a:t>
            </a:r>
            <a:r>
              <a:rPr sz="1500" spc="20" dirty="0">
                <a:latin typeface="Arial"/>
                <a:cs typeface="Arial"/>
              </a:rPr>
              <a:t>r</a:t>
            </a:r>
            <a:endParaRPr sz="1500">
              <a:latin typeface="Arial"/>
              <a:cs typeface="Arial"/>
            </a:endParaRPr>
          </a:p>
          <a:p>
            <a:pPr marL="314960" indent="-67945">
              <a:buSzPct val="93333"/>
              <a:buChar char="•"/>
              <a:tabLst>
                <a:tab pos="315595" algn="l"/>
              </a:tabLst>
            </a:pPr>
            <a:r>
              <a:rPr sz="1500" spc="-65" dirty="0">
                <a:latin typeface="Arial"/>
                <a:cs typeface="Arial"/>
              </a:rPr>
              <a:t>Grafik</a:t>
            </a:r>
            <a:r>
              <a:rPr sz="1500" spc="-90" dirty="0">
                <a:latin typeface="Arial"/>
                <a:cs typeface="Arial"/>
              </a:rPr>
              <a:t> </a:t>
            </a:r>
            <a:r>
              <a:rPr sz="1500" spc="-110" dirty="0">
                <a:latin typeface="Arial"/>
                <a:cs typeface="Arial"/>
              </a:rPr>
              <a:t>Tasarımı</a:t>
            </a:r>
            <a:endParaRPr sz="1500">
              <a:latin typeface="Arial"/>
              <a:cs typeface="Arial"/>
            </a:endParaRPr>
          </a:p>
          <a:p>
            <a:pPr marL="314960" indent="-67945">
              <a:spcBef>
                <a:spcPts val="5"/>
              </a:spcBef>
              <a:buSzPct val="93333"/>
              <a:buChar char="•"/>
              <a:tabLst>
                <a:tab pos="315595" algn="l"/>
              </a:tabLst>
            </a:pPr>
            <a:r>
              <a:rPr sz="1500" spc="-50" dirty="0">
                <a:latin typeface="Arial"/>
                <a:cs typeface="Arial"/>
              </a:rPr>
              <a:t>Harita</a:t>
            </a:r>
            <a:endParaRPr sz="1500">
              <a:latin typeface="Arial"/>
              <a:cs typeface="Arial"/>
            </a:endParaRPr>
          </a:p>
          <a:p>
            <a:pPr marL="247650"/>
            <a:r>
              <a:rPr sz="1500" spc="-40" dirty="0">
                <a:latin typeface="Arial"/>
                <a:cs typeface="Arial"/>
              </a:rPr>
              <a:t>Mühendisliği</a:t>
            </a:r>
            <a:endParaRPr sz="1500">
              <a:latin typeface="Arial"/>
              <a:cs typeface="Arial"/>
            </a:endParaRPr>
          </a:p>
          <a:p>
            <a:pPr marL="314960" indent="-67945">
              <a:buSzPct val="93333"/>
              <a:buChar char="•"/>
              <a:tabLst>
                <a:tab pos="315595" algn="l"/>
              </a:tabLst>
            </a:pPr>
            <a:r>
              <a:rPr sz="1500" spc="-90" dirty="0">
                <a:latin typeface="Arial"/>
                <a:cs typeface="Arial"/>
              </a:rPr>
              <a:t>Araba</a:t>
            </a:r>
            <a:r>
              <a:rPr sz="1500" spc="-110" dirty="0">
                <a:latin typeface="Arial"/>
                <a:cs typeface="Arial"/>
              </a:rPr>
              <a:t> </a:t>
            </a:r>
            <a:r>
              <a:rPr sz="1500" spc="-85" dirty="0">
                <a:latin typeface="Arial"/>
                <a:cs typeface="Arial"/>
              </a:rPr>
              <a:t>Tamircisi</a:t>
            </a:r>
            <a:endParaRPr sz="1500">
              <a:latin typeface="Arial"/>
              <a:cs typeface="Arial"/>
            </a:endParaRPr>
          </a:p>
        </p:txBody>
      </p:sp>
      <p:graphicFrame>
        <p:nvGraphicFramePr>
          <p:cNvPr id="13" name="object 13"/>
          <p:cNvGraphicFramePr>
            <a:graphicFrameLocks noGrp="1"/>
          </p:cNvGraphicFramePr>
          <p:nvPr>
            <p:extLst>
              <p:ext uri="{D42A27DB-BD31-4B8C-83A1-F6EECF244321}">
                <p14:modId xmlns:p14="http://schemas.microsoft.com/office/powerpoint/2010/main" val="3103163981"/>
              </p:ext>
            </p:extLst>
          </p:nvPr>
        </p:nvGraphicFramePr>
        <p:xfrm>
          <a:off x="4024338" y="1214424"/>
          <a:ext cx="1892935" cy="4710124"/>
        </p:xfrm>
        <a:graphic>
          <a:graphicData uri="http://schemas.openxmlformats.org/drawingml/2006/table">
            <a:tbl>
              <a:tblPr firstRow="1" bandRow="1">
                <a:tableStyleId>{2D5ABB26-0587-4C30-8999-92F81FD0307C}</a:tableStyleId>
              </a:tblPr>
              <a:tblGrid>
                <a:gridCol w="1892935">
                  <a:extLst>
                    <a:ext uri="{9D8B030D-6E8A-4147-A177-3AD203B41FA5}">
                      <a16:colId xmlns:a16="http://schemas.microsoft.com/office/drawing/2014/main" val="20000"/>
                    </a:ext>
                  </a:extLst>
                </a:gridCol>
              </a:tblGrid>
              <a:tr h="676859">
                <a:tc>
                  <a:txBody>
                    <a:bodyPr/>
                    <a:lstStyle/>
                    <a:p>
                      <a:pPr marL="189865" marR="149225" indent="339725">
                        <a:lnSpc>
                          <a:spcPct val="100000"/>
                        </a:lnSpc>
                        <a:spcBef>
                          <a:spcPts val="645"/>
                        </a:spcBef>
                      </a:pPr>
                      <a:r>
                        <a:rPr sz="1600" spc="-60" dirty="0">
                          <a:latin typeface="Arial"/>
                          <a:cs typeface="Arial"/>
                        </a:rPr>
                        <a:t>Mantıksal-  </a:t>
                      </a:r>
                      <a:r>
                        <a:rPr sz="1600" spc="-50" dirty="0">
                          <a:latin typeface="Arial"/>
                          <a:cs typeface="Arial"/>
                        </a:rPr>
                        <a:t>Matematiksel</a:t>
                      </a:r>
                      <a:r>
                        <a:rPr sz="1600" spc="-185" dirty="0">
                          <a:latin typeface="Arial"/>
                          <a:cs typeface="Arial"/>
                        </a:rPr>
                        <a:t> </a:t>
                      </a:r>
                      <a:r>
                        <a:rPr sz="1600" spc="-150" dirty="0">
                          <a:latin typeface="Arial"/>
                          <a:cs typeface="Arial"/>
                        </a:rPr>
                        <a:t>Zeka</a:t>
                      </a:r>
                      <a:endParaRPr sz="1600">
                        <a:latin typeface="Arial"/>
                        <a:cs typeface="Arial"/>
                      </a:endParaRPr>
                    </a:p>
                  </a:txBody>
                  <a:tcPr marL="0" marR="0" marT="81915" marB="0">
                    <a:lnL w="76200">
                      <a:solidFill>
                        <a:srgbClr val="FFFFFF"/>
                      </a:solidFill>
                      <a:prstDash val="solid"/>
                    </a:lnL>
                    <a:solidFill>
                      <a:srgbClr val="FD8537"/>
                    </a:solidFill>
                  </a:tcPr>
                </a:tc>
                <a:extLst>
                  <a:ext uri="{0D108BD9-81ED-4DB2-BD59-A6C34878D82A}">
                    <a16:rowId xmlns:a16="http://schemas.microsoft.com/office/drawing/2014/main" val="10000"/>
                  </a:ext>
                </a:extLst>
              </a:tr>
              <a:tr h="1751965">
                <a:tc>
                  <a:txBody>
                    <a:bodyPr/>
                    <a:lstStyle/>
                    <a:p>
                      <a:pPr>
                        <a:lnSpc>
                          <a:spcPct val="100000"/>
                        </a:lnSpc>
                      </a:pPr>
                      <a:endParaRPr sz="1400" dirty="0">
                        <a:latin typeface="Times New Roman"/>
                        <a:cs typeface="Times New Roman"/>
                      </a:endParaRPr>
                    </a:p>
                    <a:p>
                      <a:pPr marL="294640" marR="737235">
                        <a:lnSpc>
                          <a:spcPct val="100000"/>
                        </a:lnSpc>
                        <a:spcBef>
                          <a:spcPts val="1000"/>
                        </a:spcBef>
                        <a:buSzPct val="92857"/>
                        <a:buChar char="•"/>
                        <a:tabLst>
                          <a:tab pos="358140" algn="l"/>
                        </a:tabLst>
                      </a:pPr>
                      <a:r>
                        <a:rPr sz="1400" dirty="0" err="1" smtClean="0">
                          <a:latin typeface="Arial"/>
                          <a:cs typeface="Arial"/>
                        </a:rPr>
                        <a:t>M</a:t>
                      </a:r>
                      <a:r>
                        <a:rPr sz="1400" spc="-15" dirty="0" err="1" smtClean="0">
                          <a:latin typeface="Arial"/>
                          <a:cs typeface="Arial"/>
                        </a:rPr>
                        <a:t>at</a:t>
                      </a:r>
                      <a:r>
                        <a:rPr sz="1400" dirty="0" err="1" smtClean="0">
                          <a:latin typeface="Arial"/>
                          <a:cs typeface="Arial"/>
                        </a:rPr>
                        <a:t>e</a:t>
                      </a:r>
                      <a:r>
                        <a:rPr sz="1400" spc="-10" dirty="0" err="1" smtClean="0">
                          <a:latin typeface="Arial"/>
                          <a:cs typeface="Arial"/>
                        </a:rPr>
                        <a:t>m</a:t>
                      </a:r>
                      <a:r>
                        <a:rPr sz="1400" spc="-15" dirty="0" err="1" smtClean="0">
                          <a:latin typeface="Arial"/>
                          <a:cs typeface="Arial"/>
                        </a:rPr>
                        <a:t>a</a:t>
                      </a:r>
                      <a:r>
                        <a:rPr sz="1400" dirty="0" err="1" smtClean="0">
                          <a:latin typeface="Arial"/>
                          <a:cs typeface="Arial"/>
                        </a:rPr>
                        <a:t>ti</a:t>
                      </a:r>
                      <a:r>
                        <a:rPr sz="1400" spc="-55" dirty="0" err="1" smtClean="0">
                          <a:latin typeface="Arial"/>
                          <a:cs typeface="Arial"/>
                        </a:rPr>
                        <a:t>Öğretmeni</a:t>
                      </a:r>
                      <a:endParaRPr sz="1400" dirty="0">
                        <a:latin typeface="Arial"/>
                        <a:cs typeface="Arial"/>
                      </a:endParaRPr>
                    </a:p>
                    <a:p>
                      <a:pPr marL="357505" indent="-63500">
                        <a:lnSpc>
                          <a:spcPct val="100000"/>
                        </a:lnSpc>
                        <a:buSzPct val="92857"/>
                        <a:buChar char="•"/>
                        <a:tabLst>
                          <a:tab pos="358140" algn="l"/>
                        </a:tabLst>
                      </a:pPr>
                      <a:r>
                        <a:rPr sz="1400" spc="-40" dirty="0">
                          <a:latin typeface="Arial"/>
                          <a:cs typeface="Arial"/>
                        </a:rPr>
                        <a:t>Mühendisler</a:t>
                      </a:r>
                      <a:endParaRPr sz="1400" dirty="0">
                        <a:latin typeface="Arial"/>
                        <a:cs typeface="Arial"/>
                      </a:endParaRPr>
                    </a:p>
                    <a:p>
                      <a:pPr marL="357505" indent="-63500">
                        <a:lnSpc>
                          <a:spcPct val="100000"/>
                        </a:lnSpc>
                        <a:buSzPct val="92857"/>
                        <a:buChar char="•"/>
                        <a:tabLst>
                          <a:tab pos="358140" algn="l"/>
                        </a:tabLst>
                      </a:pPr>
                      <a:r>
                        <a:rPr sz="1400" spc="-30" dirty="0">
                          <a:latin typeface="Arial"/>
                          <a:cs typeface="Arial"/>
                        </a:rPr>
                        <a:t>Mantık</a:t>
                      </a:r>
                      <a:r>
                        <a:rPr sz="1400" spc="-95" dirty="0">
                          <a:latin typeface="Arial"/>
                          <a:cs typeface="Arial"/>
                        </a:rPr>
                        <a:t> </a:t>
                      </a:r>
                      <a:r>
                        <a:rPr sz="1400" spc="-35" dirty="0">
                          <a:latin typeface="Arial"/>
                          <a:cs typeface="Arial"/>
                        </a:rPr>
                        <a:t>Bilimciler</a:t>
                      </a:r>
                      <a:endParaRPr sz="1400" dirty="0">
                        <a:latin typeface="Arial"/>
                        <a:cs typeface="Arial"/>
                      </a:endParaRPr>
                    </a:p>
                    <a:p>
                      <a:pPr marL="357505" indent="-63500">
                        <a:lnSpc>
                          <a:spcPct val="100000"/>
                        </a:lnSpc>
                        <a:buSzPct val="92857"/>
                        <a:buChar char="•"/>
                        <a:tabLst>
                          <a:tab pos="358140" algn="l"/>
                        </a:tabLst>
                      </a:pPr>
                      <a:r>
                        <a:rPr sz="1400" spc="-65" dirty="0">
                          <a:latin typeface="Arial"/>
                          <a:cs typeface="Arial"/>
                        </a:rPr>
                        <a:t>Felsefeciler</a:t>
                      </a:r>
                      <a:endParaRPr sz="1400" dirty="0">
                        <a:latin typeface="Arial"/>
                        <a:cs typeface="Arial"/>
                      </a:endParaRPr>
                    </a:p>
                  </a:txBody>
                  <a:tcPr marL="0" marR="0" marT="0" marB="0">
                    <a:lnL w="76200">
                      <a:solidFill>
                        <a:srgbClr val="FFFFFF"/>
                      </a:solidFill>
                      <a:prstDash val="solid"/>
                    </a:lnL>
                    <a:solidFill>
                      <a:srgbClr val="EBEBEB"/>
                    </a:solidFill>
                  </a:tcPr>
                </a:tc>
                <a:extLst>
                  <a:ext uri="{0D108BD9-81ED-4DB2-BD59-A6C34878D82A}">
                    <a16:rowId xmlns:a16="http://schemas.microsoft.com/office/drawing/2014/main" val="10001"/>
                  </a:ext>
                </a:extLst>
              </a:tr>
              <a:tr h="71500">
                <a:tc>
                  <a:txBody>
                    <a:bodyPr/>
                    <a:lstStyle/>
                    <a:p>
                      <a:pPr>
                        <a:lnSpc>
                          <a:spcPct val="100000"/>
                        </a:lnSpc>
                      </a:pPr>
                      <a:endParaRPr sz="300">
                        <a:latin typeface="Times New Roman"/>
                        <a:cs typeface="Times New Roman"/>
                      </a:endParaRPr>
                    </a:p>
                  </a:txBody>
                  <a:tcPr marL="0" marR="0" marT="0" marB="0">
                    <a:lnL w="76200">
                      <a:solidFill>
                        <a:srgbClr val="FFFFFF"/>
                      </a:solidFill>
                      <a:prstDash val="solid"/>
                    </a:lnL>
                  </a:tcPr>
                </a:tc>
                <a:extLst>
                  <a:ext uri="{0D108BD9-81ED-4DB2-BD59-A6C34878D82A}">
                    <a16:rowId xmlns:a16="http://schemas.microsoft.com/office/drawing/2014/main" val="10002"/>
                  </a:ext>
                </a:extLst>
              </a:tr>
              <a:tr h="381000">
                <a:tc>
                  <a:txBody>
                    <a:bodyPr/>
                    <a:lstStyle/>
                    <a:p>
                      <a:pPr marL="386715">
                        <a:lnSpc>
                          <a:spcPct val="100000"/>
                        </a:lnSpc>
                        <a:spcBef>
                          <a:spcPts val="244"/>
                        </a:spcBef>
                      </a:pPr>
                      <a:r>
                        <a:rPr sz="1900" spc="-160" dirty="0">
                          <a:solidFill>
                            <a:srgbClr val="FFFFFF"/>
                          </a:solidFill>
                          <a:latin typeface="Arial"/>
                          <a:cs typeface="Arial"/>
                        </a:rPr>
                        <a:t>Doğa</a:t>
                      </a:r>
                      <a:r>
                        <a:rPr sz="1900" spc="-100" dirty="0">
                          <a:solidFill>
                            <a:srgbClr val="FFFFFF"/>
                          </a:solidFill>
                          <a:latin typeface="Arial"/>
                          <a:cs typeface="Arial"/>
                        </a:rPr>
                        <a:t> </a:t>
                      </a:r>
                      <a:r>
                        <a:rPr sz="1900" spc="-165" dirty="0">
                          <a:solidFill>
                            <a:srgbClr val="FFFFFF"/>
                          </a:solidFill>
                          <a:latin typeface="Arial"/>
                          <a:cs typeface="Arial"/>
                        </a:rPr>
                        <a:t>Zekası</a:t>
                      </a:r>
                      <a:endParaRPr sz="1900">
                        <a:latin typeface="Arial"/>
                        <a:cs typeface="Arial"/>
                      </a:endParaRPr>
                    </a:p>
                  </a:txBody>
                  <a:tcPr marL="0" marR="0" marT="31114" marB="0">
                    <a:lnL w="76200">
                      <a:solidFill>
                        <a:srgbClr val="FFFFFF"/>
                      </a:solidFill>
                      <a:prstDash val="solid"/>
                    </a:lnL>
                    <a:solidFill>
                      <a:srgbClr val="7597D9"/>
                    </a:solidFill>
                  </a:tcPr>
                </a:tc>
                <a:extLst>
                  <a:ext uri="{0D108BD9-81ED-4DB2-BD59-A6C34878D82A}">
                    <a16:rowId xmlns:a16="http://schemas.microsoft.com/office/drawing/2014/main" val="10003"/>
                  </a:ext>
                </a:extLst>
              </a:tr>
              <a:tr h="1828800">
                <a:tc>
                  <a:txBody>
                    <a:bodyPr/>
                    <a:lstStyle/>
                    <a:p>
                      <a:pPr>
                        <a:lnSpc>
                          <a:spcPct val="100000"/>
                        </a:lnSpc>
                        <a:spcBef>
                          <a:spcPts val="5"/>
                        </a:spcBef>
                      </a:pPr>
                      <a:endParaRPr sz="2000" dirty="0">
                        <a:latin typeface="Times New Roman"/>
                        <a:cs typeface="Times New Roman"/>
                      </a:endParaRPr>
                    </a:p>
                    <a:p>
                      <a:pPr marL="359410" indent="-72390">
                        <a:lnSpc>
                          <a:spcPct val="100000"/>
                        </a:lnSpc>
                        <a:buSzPct val="93750"/>
                        <a:buChar char="•"/>
                        <a:tabLst>
                          <a:tab pos="360045" algn="l"/>
                        </a:tabLst>
                      </a:pPr>
                      <a:r>
                        <a:rPr sz="1600" spc="-40" dirty="0">
                          <a:latin typeface="Arial"/>
                          <a:cs typeface="Arial"/>
                        </a:rPr>
                        <a:t>Çiftçiler</a:t>
                      </a:r>
                      <a:endParaRPr sz="1600" dirty="0">
                        <a:latin typeface="Arial"/>
                        <a:cs typeface="Arial"/>
                      </a:endParaRPr>
                    </a:p>
                    <a:p>
                      <a:pPr marL="359410" indent="-72390">
                        <a:lnSpc>
                          <a:spcPct val="100000"/>
                        </a:lnSpc>
                        <a:buSzPct val="93750"/>
                        <a:buChar char="•"/>
                        <a:tabLst>
                          <a:tab pos="360045" algn="l"/>
                        </a:tabLst>
                      </a:pPr>
                      <a:r>
                        <a:rPr sz="1600" spc="-70" dirty="0">
                          <a:latin typeface="Arial"/>
                          <a:cs typeface="Arial"/>
                        </a:rPr>
                        <a:t>Ziraatçılar</a:t>
                      </a:r>
                      <a:endParaRPr sz="1600" dirty="0">
                        <a:latin typeface="Arial"/>
                        <a:cs typeface="Arial"/>
                      </a:endParaRPr>
                    </a:p>
                    <a:p>
                      <a:pPr marL="287655" marR="760095">
                        <a:lnSpc>
                          <a:spcPct val="100000"/>
                        </a:lnSpc>
                        <a:buSzPct val="93750"/>
                        <a:buChar char="•"/>
                        <a:tabLst>
                          <a:tab pos="360045" algn="l"/>
                        </a:tabLst>
                      </a:pPr>
                      <a:r>
                        <a:rPr sz="1600" spc="-90" dirty="0">
                          <a:latin typeface="Arial"/>
                          <a:cs typeface="Arial"/>
                        </a:rPr>
                        <a:t>V</a:t>
                      </a:r>
                      <a:r>
                        <a:rPr sz="1600" spc="-15" dirty="0">
                          <a:latin typeface="Arial"/>
                          <a:cs typeface="Arial"/>
                        </a:rPr>
                        <a:t>e</a:t>
                      </a:r>
                      <a:r>
                        <a:rPr sz="1600" spc="-10" dirty="0">
                          <a:latin typeface="Arial"/>
                          <a:cs typeface="Arial"/>
                        </a:rPr>
                        <a:t>t</a:t>
                      </a:r>
                      <a:r>
                        <a:rPr sz="1600" dirty="0">
                          <a:latin typeface="Arial"/>
                          <a:cs typeface="Arial"/>
                        </a:rPr>
                        <a:t>e</a:t>
                      </a:r>
                      <a:r>
                        <a:rPr sz="1600" spc="-10" dirty="0">
                          <a:latin typeface="Arial"/>
                          <a:cs typeface="Arial"/>
                        </a:rPr>
                        <a:t>r</a:t>
                      </a:r>
                      <a:r>
                        <a:rPr sz="1600" dirty="0">
                          <a:latin typeface="Arial"/>
                          <a:cs typeface="Arial"/>
                        </a:rPr>
                        <a:t>i</a:t>
                      </a:r>
                      <a:r>
                        <a:rPr sz="1600" spc="-5" dirty="0">
                          <a:latin typeface="Arial"/>
                          <a:cs typeface="Arial"/>
                        </a:rPr>
                        <a:t>ner  </a:t>
                      </a:r>
                      <a:r>
                        <a:rPr sz="1600" spc="-60" dirty="0">
                          <a:latin typeface="Arial"/>
                          <a:cs typeface="Arial"/>
                        </a:rPr>
                        <a:t>Hekimler</a:t>
                      </a:r>
                      <a:endParaRPr sz="1600" dirty="0">
                        <a:latin typeface="Arial"/>
                        <a:cs typeface="Arial"/>
                      </a:endParaRPr>
                    </a:p>
                    <a:p>
                      <a:pPr marL="359410" indent="-72390">
                        <a:lnSpc>
                          <a:spcPct val="100000"/>
                        </a:lnSpc>
                        <a:spcBef>
                          <a:spcPts val="5"/>
                        </a:spcBef>
                        <a:buSzPct val="93750"/>
                        <a:buChar char="•"/>
                        <a:tabLst>
                          <a:tab pos="360045" algn="l"/>
                        </a:tabLst>
                      </a:pPr>
                      <a:r>
                        <a:rPr sz="1600" spc="-130" dirty="0">
                          <a:latin typeface="Arial"/>
                          <a:cs typeface="Arial"/>
                        </a:rPr>
                        <a:t>Doğa</a:t>
                      </a:r>
                      <a:r>
                        <a:rPr sz="1600" spc="-105" dirty="0">
                          <a:latin typeface="Arial"/>
                          <a:cs typeface="Arial"/>
                        </a:rPr>
                        <a:t> </a:t>
                      </a:r>
                      <a:r>
                        <a:rPr sz="1600" spc="-45" dirty="0">
                          <a:latin typeface="Arial"/>
                          <a:cs typeface="Arial"/>
                        </a:rPr>
                        <a:t>Bilimciler</a:t>
                      </a:r>
                      <a:endParaRPr sz="1600" dirty="0">
                        <a:latin typeface="Arial"/>
                        <a:cs typeface="Arial"/>
                      </a:endParaRPr>
                    </a:p>
                  </a:txBody>
                  <a:tcPr marL="0" marR="0" marT="635" marB="0">
                    <a:lnL w="76200">
                      <a:solidFill>
                        <a:srgbClr val="FFFFFF"/>
                      </a:solidFill>
                      <a:prstDash val="solid"/>
                    </a:lnL>
                    <a:solidFill>
                      <a:srgbClr val="EBEBEB"/>
                    </a:solidFill>
                  </a:tcPr>
                </a:tc>
                <a:extLst>
                  <a:ext uri="{0D108BD9-81ED-4DB2-BD59-A6C34878D82A}">
                    <a16:rowId xmlns:a16="http://schemas.microsoft.com/office/drawing/2014/main" val="10004"/>
                  </a:ext>
                </a:extLst>
              </a:tr>
            </a:tbl>
          </a:graphicData>
        </a:graphic>
      </p:graphicFrame>
      <p:graphicFrame>
        <p:nvGraphicFramePr>
          <p:cNvPr id="14" name="object 14"/>
          <p:cNvGraphicFramePr>
            <a:graphicFrameLocks noGrp="1"/>
          </p:cNvGraphicFramePr>
          <p:nvPr/>
        </p:nvGraphicFramePr>
        <p:xfrm>
          <a:off x="6096001" y="1214374"/>
          <a:ext cx="1920239" cy="2452114"/>
        </p:xfrm>
        <a:graphic>
          <a:graphicData uri="http://schemas.openxmlformats.org/drawingml/2006/table">
            <a:tbl>
              <a:tblPr firstRow="1" bandRow="1">
                <a:tableStyleId>{2D5ABB26-0587-4C30-8999-92F81FD0307C}</a:tableStyleId>
              </a:tblPr>
              <a:tblGrid>
                <a:gridCol w="1920239">
                  <a:extLst>
                    <a:ext uri="{9D8B030D-6E8A-4147-A177-3AD203B41FA5}">
                      <a16:colId xmlns:a16="http://schemas.microsoft.com/office/drawing/2014/main" val="20000"/>
                    </a:ext>
                  </a:extLst>
                </a:gridCol>
              </a:tblGrid>
              <a:tr h="571626">
                <a:tc>
                  <a:txBody>
                    <a:bodyPr/>
                    <a:lstStyle/>
                    <a:p>
                      <a:pPr marL="278130">
                        <a:lnSpc>
                          <a:spcPct val="100000"/>
                        </a:lnSpc>
                        <a:spcBef>
                          <a:spcPts val="990"/>
                        </a:spcBef>
                      </a:pPr>
                      <a:r>
                        <a:rPr sz="1900" spc="-80" dirty="0">
                          <a:solidFill>
                            <a:srgbClr val="FFFFFF"/>
                          </a:solidFill>
                          <a:latin typeface="Arial"/>
                          <a:cs typeface="Arial"/>
                        </a:rPr>
                        <a:t>Müziksel</a:t>
                      </a:r>
                      <a:r>
                        <a:rPr sz="1900" spc="-114" dirty="0">
                          <a:solidFill>
                            <a:srgbClr val="FFFFFF"/>
                          </a:solidFill>
                          <a:latin typeface="Arial"/>
                          <a:cs typeface="Arial"/>
                        </a:rPr>
                        <a:t> </a:t>
                      </a:r>
                      <a:r>
                        <a:rPr sz="1900" spc="-175" dirty="0">
                          <a:solidFill>
                            <a:srgbClr val="FFFFFF"/>
                          </a:solidFill>
                          <a:latin typeface="Arial"/>
                          <a:cs typeface="Arial"/>
                        </a:rPr>
                        <a:t>Zeka</a:t>
                      </a:r>
                      <a:endParaRPr sz="1900">
                        <a:latin typeface="Arial"/>
                        <a:cs typeface="Arial"/>
                      </a:endParaRPr>
                    </a:p>
                  </a:txBody>
                  <a:tcPr marL="0" marR="0" marT="125730" marB="0">
                    <a:solidFill>
                      <a:srgbClr val="7597D9"/>
                    </a:solidFill>
                  </a:tcPr>
                </a:tc>
                <a:extLst>
                  <a:ext uri="{0D108BD9-81ED-4DB2-BD59-A6C34878D82A}">
                    <a16:rowId xmlns:a16="http://schemas.microsoft.com/office/drawing/2014/main" val="10000"/>
                  </a:ext>
                </a:extLst>
              </a:tr>
              <a:tr h="1880488">
                <a:tc>
                  <a:txBody>
                    <a:bodyPr/>
                    <a:lstStyle/>
                    <a:p>
                      <a:pPr>
                        <a:lnSpc>
                          <a:spcPct val="100000"/>
                        </a:lnSpc>
                        <a:spcBef>
                          <a:spcPts val="30"/>
                        </a:spcBef>
                      </a:pPr>
                      <a:endParaRPr sz="2150">
                        <a:latin typeface="Times New Roman"/>
                        <a:cs typeface="Times New Roman"/>
                      </a:endParaRPr>
                    </a:p>
                    <a:p>
                      <a:pPr marL="311150" indent="-71755">
                        <a:lnSpc>
                          <a:spcPct val="100000"/>
                        </a:lnSpc>
                        <a:spcBef>
                          <a:spcPts val="5"/>
                        </a:spcBef>
                        <a:buSzPct val="93750"/>
                        <a:buChar char="•"/>
                        <a:tabLst>
                          <a:tab pos="311150" algn="l"/>
                        </a:tabLst>
                      </a:pPr>
                      <a:r>
                        <a:rPr sz="1600" spc="-80" dirty="0">
                          <a:latin typeface="Arial"/>
                          <a:cs typeface="Arial"/>
                        </a:rPr>
                        <a:t>Bestekarlık</a:t>
                      </a:r>
                      <a:endParaRPr sz="1600">
                        <a:latin typeface="Arial"/>
                        <a:cs typeface="Arial"/>
                      </a:endParaRPr>
                    </a:p>
                    <a:p>
                      <a:pPr marL="311150" indent="-71755">
                        <a:lnSpc>
                          <a:spcPct val="100000"/>
                        </a:lnSpc>
                        <a:buSzPct val="93750"/>
                        <a:buChar char="•"/>
                        <a:tabLst>
                          <a:tab pos="311150" algn="l"/>
                        </a:tabLst>
                      </a:pPr>
                      <a:r>
                        <a:rPr sz="1600" spc="-80" dirty="0">
                          <a:latin typeface="Arial"/>
                          <a:cs typeface="Arial"/>
                        </a:rPr>
                        <a:t>Piyanist</a:t>
                      </a:r>
                      <a:endParaRPr sz="1600">
                        <a:latin typeface="Arial"/>
                        <a:cs typeface="Arial"/>
                      </a:endParaRPr>
                    </a:p>
                    <a:p>
                      <a:pPr marL="311150" indent="-71755">
                        <a:lnSpc>
                          <a:spcPct val="100000"/>
                        </a:lnSpc>
                        <a:buSzPct val="93750"/>
                        <a:buChar char="•"/>
                        <a:tabLst>
                          <a:tab pos="311150" algn="l"/>
                        </a:tabLst>
                      </a:pPr>
                      <a:r>
                        <a:rPr sz="1600" spc="-45" dirty="0">
                          <a:latin typeface="Arial"/>
                          <a:cs typeface="Arial"/>
                        </a:rPr>
                        <a:t>Gitarist</a:t>
                      </a:r>
                      <a:endParaRPr sz="1600">
                        <a:latin typeface="Arial"/>
                        <a:cs typeface="Arial"/>
                      </a:endParaRPr>
                    </a:p>
                    <a:p>
                      <a:pPr marL="311150" indent="-72390">
                        <a:lnSpc>
                          <a:spcPct val="100000"/>
                        </a:lnSpc>
                        <a:buSzPct val="93750"/>
                        <a:buChar char="•"/>
                        <a:tabLst>
                          <a:tab pos="311785" algn="l"/>
                        </a:tabLst>
                      </a:pPr>
                      <a:r>
                        <a:rPr sz="1600" spc="-75" dirty="0">
                          <a:latin typeface="Arial"/>
                          <a:cs typeface="Arial"/>
                        </a:rPr>
                        <a:t>Vokalist</a:t>
                      </a:r>
                      <a:endParaRPr sz="1600">
                        <a:latin typeface="Arial"/>
                        <a:cs typeface="Arial"/>
                      </a:endParaRPr>
                    </a:p>
                    <a:p>
                      <a:pPr marL="311150" indent="-71755">
                        <a:lnSpc>
                          <a:spcPct val="100000"/>
                        </a:lnSpc>
                        <a:buSzPct val="93750"/>
                        <a:buChar char="•"/>
                        <a:tabLst>
                          <a:tab pos="311150" algn="l"/>
                        </a:tabLst>
                      </a:pPr>
                      <a:r>
                        <a:rPr sz="1600" spc="-55" dirty="0">
                          <a:latin typeface="Arial"/>
                          <a:cs typeface="Arial"/>
                        </a:rPr>
                        <a:t>Baterist</a:t>
                      </a:r>
                      <a:endParaRPr sz="1600">
                        <a:latin typeface="Arial"/>
                        <a:cs typeface="Arial"/>
                      </a:endParaRPr>
                    </a:p>
                  </a:txBody>
                  <a:tcPr marL="0" marR="0" marT="3810" marB="0">
                    <a:solidFill>
                      <a:srgbClr val="EBEBEB"/>
                    </a:solidFill>
                  </a:tcPr>
                </a:tc>
                <a:extLst>
                  <a:ext uri="{0D108BD9-81ED-4DB2-BD59-A6C34878D82A}">
                    <a16:rowId xmlns:a16="http://schemas.microsoft.com/office/drawing/2014/main" val="10001"/>
                  </a:ext>
                </a:extLst>
              </a:tr>
            </a:tbl>
          </a:graphicData>
        </a:graphic>
      </p:graphicFrame>
      <p:graphicFrame>
        <p:nvGraphicFramePr>
          <p:cNvPr id="15" name="object 15"/>
          <p:cNvGraphicFramePr>
            <a:graphicFrameLocks noGrp="1"/>
          </p:cNvGraphicFramePr>
          <p:nvPr/>
        </p:nvGraphicFramePr>
        <p:xfrm>
          <a:off x="6096000" y="3714750"/>
          <a:ext cx="2000250" cy="220980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tblGrid>
              <a:tr h="381000">
                <a:tc>
                  <a:txBody>
                    <a:bodyPr/>
                    <a:lstStyle/>
                    <a:p>
                      <a:pPr marL="532765">
                        <a:lnSpc>
                          <a:spcPct val="100000"/>
                        </a:lnSpc>
                        <a:spcBef>
                          <a:spcPts val="244"/>
                        </a:spcBef>
                      </a:pPr>
                      <a:r>
                        <a:rPr sz="1900" spc="-100" dirty="0">
                          <a:latin typeface="Arial"/>
                          <a:cs typeface="Arial"/>
                        </a:rPr>
                        <a:t>İçsel</a:t>
                      </a:r>
                      <a:r>
                        <a:rPr sz="1900" spc="-135" dirty="0">
                          <a:latin typeface="Arial"/>
                          <a:cs typeface="Arial"/>
                        </a:rPr>
                        <a:t> </a:t>
                      </a:r>
                      <a:r>
                        <a:rPr sz="1900" spc="-175" dirty="0">
                          <a:latin typeface="Arial"/>
                          <a:cs typeface="Arial"/>
                        </a:rPr>
                        <a:t>Zeka</a:t>
                      </a:r>
                      <a:endParaRPr sz="1900">
                        <a:latin typeface="Arial"/>
                        <a:cs typeface="Arial"/>
                      </a:endParaRPr>
                    </a:p>
                  </a:txBody>
                  <a:tcPr marL="0" marR="0" marT="31114" marB="0">
                    <a:solidFill>
                      <a:srgbClr val="FD8537"/>
                    </a:solidFill>
                  </a:tcPr>
                </a:tc>
                <a:extLst>
                  <a:ext uri="{0D108BD9-81ED-4DB2-BD59-A6C34878D82A}">
                    <a16:rowId xmlns:a16="http://schemas.microsoft.com/office/drawing/2014/main" val="10000"/>
                  </a:ext>
                </a:extLst>
              </a:tr>
              <a:tr h="1828800">
                <a:tc>
                  <a:txBody>
                    <a:bodyPr/>
                    <a:lstStyle/>
                    <a:p>
                      <a:pPr>
                        <a:lnSpc>
                          <a:spcPct val="100000"/>
                        </a:lnSpc>
                        <a:spcBef>
                          <a:spcPts val="5"/>
                        </a:spcBef>
                      </a:pPr>
                      <a:endParaRPr sz="2000">
                        <a:latin typeface="Times New Roman"/>
                        <a:cs typeface="Times New Roman"/>
                      </a:endParaRPr>
                    </a:p>
                    <a:p>
                      <a:pPr marL="320040" indent="-72390">
                        <a:lnSpc>
                          <a:spcPct val="100000"/>
                        </a:lnSpc>
                        <a:buSzPct val="93750"/>
                        <a:buChar char="•"/>
                        <a:tabLst>
                          <a:tab pos="320675" algn="l"/>
                        </a:tabLst>
                      </a:pPr>
                      <a:r>
                        <a:rPr sz="1600" spc="-40" dirty="0">
                          <a:latin typeface="Arial"/>
                          <a:cs typeface="Arial"/>
                        </a:rPr>
                        <a:t>Pilotluk</a:t>
                      </a:r>
                      <a:endParaRPr sz="1600">
                        <a:latin typeface="Arial"/>
                        <a:cs typeface="Arial"/>
                      </a:endParaRPr>
                    </a:p>
                    <a:p>
                      <a:pPr marL="320040" indent="-72390">
                        <a:lnSpc>
                          <a:spcPct val="100000"/>
                        </a:lnSpc>
                        <a:buSzPct val="93750"/>
                        <a:buChar char="•"/>
                        <a:tabLst>
                          <a:tab pos="320675" algn="l"/>
                        </a:tabLst>
                      </a:pPr>
                      <a:r>
                        <a:rPr sz="1600" spc="-70" dirty="0">
                          <a:latin typeface="Arial"/>
                          <a:cs typeface="Arial"/>
                        </a:rPr>
                        <a:t>Polislik</a:t>
                      </a:r>
                      <a:endParaRPr sz="1600">
                        <a:latin typeface="Arial"/>
                        <a:cs typeface="Arial"/>
                      </a:endParaRPr>
                    </a:p>
                    <a:p>
                      <a:pPr marL="320040" indent="-72390">
                        <a:lnSpc>
                          <a:spcPct val="100000"/>
                        </a:lnSpc>
                        <a:buSzPct val="93750"/>
                        <a:buChar char="•"/>
                        <a:tabLst>
                          <a:tab pos="320675" algn="l"/>
                        </a:tabLst>
                      </a:pPr>
                      <a:r>
                        <a:rPr sz="1600" spc="-120" dirty="0">
                          <a:latin typeface="Arial"/>
                          <a:cs typeface="Arial"/>
                        </a:rPr>
                        <a:t>Yazarlık</a:t>
                      </a:r>
                      <a:endParaRPr sz="1600">
                        <a:latin typeface="Arial"/>
                        <a:cs typeface="Arial"/>
                      </a:endParaRPr>
                    </a:p>
                    <a:p>
                      <a:pPr marL="320040" indent="-72390">
                        <a:lnSpc>
                          <a:spcPct val="100000"/>
                        </a:lnSpc>
                        <a:spcBef>
                          <a:spcPts val="5"/>
                        </a:spcBef>
                        <a:buSzPct val="93750"/>
                        <a:buChar char="•"/>
                        <a:tabLst>
                          <a:tab pos="320675" algn="l"/>
                        </a:tabLst>
                      </a:pPr>
                      <a:r>
                        <a:rPr sz="1600" spc="-95" dirty="0">
                          <a:latin typeface="Arial"/>
                          <a:cs typeface="Arial"/>
                        </a:rPr>
                        <a:t>Danışmanlık</a:t>
                      </a:r>
                      <a:endParaRPr sz="1600">
                        <a:latin typeface="Arial"/>
                        <a:cs typeface="Arial"/>
                      </a:endParaRPr>
                    </a:p>
                    <a:p>
                      <a:pPr marL="320040" indent="-72390">
                        <a:lnSpc>
                          <a:spcPct val="100000"/>
                        </a:lnSpc>
                        <a:buSzPct val="93750"/>
                        <a:buChar char="•"/>
                        <a:tabLst>
                          <a:tab pos="320675" algn="l"/>
                        </a:tabLst>
                      </a:pPr>
                      <a:r>
                        <a:rPr sz="1600" spc="-60" dirty="0">
                          <a:latin typeface="Arial"/>
                          <a:cs typeface="Arial"/>
                        </a:rPr>
                        <a:t>Öğretmenlik</a:t>
                      </a:r>
                      <a:endParaRPr sz="1600">
                        <a:latin typeface="Arial"/>
                        <a:cs typeface="Arial"/>
                      </a:endParaRPr>
                    </a:p>
                  </a:txBody>
                  <a:tcPr marL="0" marR="0" marT="635" marB="0">
                    <a:solidFill>
                      <a:srgbClr val="EBEBEB"/>
                    </a:solidFill>
                  </a:tcPr>
                </a:tc>
                <a:extLst>
                  <a:ext uri="{0D108BD9-81ED-4DB2-BD59-A6C34878D82A}">
                    <a16:rowId xmlns:a16="http://schemas.microsoft.com/office/drawing/2014/main" val="10001"/>
                  </a:ext>
                </a:extLst>
              </a:tr>
            </a:tbl>
          </a:graphicData>
        </a:graphic>
      </p:graphicFrame>
      <p:graphicFrame>
        <p:nvGraphicFramePr>
          <p:cNvPr id="16" name="object 16"/>
          <p:cNvGraphicFramePr>
            <a:graphicFrameLocks noGrp="1"/>
          </p:cNvGraphicFramePr>
          <p:nvPr>
            <p:extLst>
              <p:ext uri="{D42A27DB-BD31-4B8C-83A1-F6EECF244321}">
                <p14:modId xmlns:p14="http://schemas.microsoft.com/office/powerpoint/2010/main" val="678810103"/>
              </p:ext>
            </p:extLst>
          </p:nvPr>
        </p:nvGraphicFramePr>
        <p:xfrm>
          <a:off x="8239125" y="1214375"/>
          <a:ext cx="1928521" cy="5011420"/>
        </p:xfrm>
        <a:graphic>
          <a:graphicData uri="http://schemas.openxmlformats.org/drawingml/2006/table">
            <a:tbl>
              <a:tblPr firstRow="1" bandRow="1">
                <a:tableStyleId>{2D5ABB26-0587-4C30-8999-92F81FD0307C}</a:tableStyleId>
              </a:tblPr>
              <a:tblGrid>
                <a:gridCol w="1863971">
                  <a:extLst>
                    <a:ext uri="{9D8B030D-6E8A-4147-A177-3AD203B41FA5}">
                      <a16:colId xmlns:a16="http://schemas.microsoft.com/office/drawing/2014/main" val="20000"/>
                    </a:ext>
                  </a:extLst>
                </a:gridCol>
                <a:gridCol w="64550">
                  <a:extLst>
                    <a:ext uri="{9D8B030D-6E8A-4147-A177-3AD203B41FA5}">
                      <a16:colId xmlns:a16="http://schemas.microsoft.com/office/drawing/2014/main" val="20001"/>
                    </a:ext>
                  </a:extLst>
                </a:gridCol>
              </a:tblGrid>
              <a:tr h="947764">
                <a:tc>
                  <a:txBody>
                    <a:bodyPr/>
                    <a:lstStyle/>
                    <a:p>
                      <a:pPr marL="447675" marR="365760" indent="-143510">
                        <a:lnSpc>
                          <a:spcPct val="100000"/>
                        </a:lnSpc>
                        <a:spcBef>
                          <a:spcPts val="260"/>
                        </a:spcBef>
                      </a:pPr>
                      <a:r>
                        <a:rPr sz="1600" dirty="0">
                          <a:solidFill>
                            <a:srgbClr val="FFFFFF"/>
                          </a:solidFill>
                          <a:latin typeface="Arial"/>
                          <a:cs typeface="Arial"/>
                        </a:rPr>
                        <a:t>Kine</a:t>
                      </a:r>
                      <a:r>
                        <a:rPr sz="1600" spc="-15" dirty="0">
                          <a:solidFill>
                            <a:srgbClr val="FFFFFF"/>
                          </a:solidFill>
                          <a:latin typeface="Arial"/>
                          <a:cs typeface="Arial"/>
                        </a:rPr>
                        <a:t>s</a:t>
                      </a:r>
                      <a:r>
                        <a:rPr sz="1600" spc="-10" dirty="0">
                          <a:solidFill>
                            <a:srgbClr val="FFFFFF"/>
                          </a:solidFill>
                          <a:latin typeface="Arial"/>
                          <a:cs typeface="Arial"/>
                        </a:rPr>
                        <a:t>t</a:t>
                      </a:r>
                      <a:r>
                        <a:rPr sz="1600" spc="-15" dirty="0">
                          <a:solidFill>
                            <a:srgbClr val="FFFFFF"/>
                          </a:solidFill>
                          <a:latin typeface="Arial"/>
                          <a:cs typeface="Arial"/>
                        </a:rPr>
                        <a:t>e</a:t>
                      </a:r>
                      <a:r>
                        <a:rPr sz="1600" dirty="0">
                          <a:solidFill>
                            <a:srgbClr val="FFFFFF"/>
                          </a:solidFill>
                          <a:latin typeface="Arial"/>
                          <a:cs typeface="Arial"/>
                        </a:rPr>
                        <a:t>ti</a:t>
                      </a:r>
                      <a:r>
                        <a:rPr sz="1600" spc="-5" dirty="0">
                          <a:solidFill>
                            <a:srgbClr val="FFFFFF"/>
                          </a:solidFill>
                          <a:latin typeface="Arial"/>
                          <a:cs typeface="Arial"/>
                        </a:rPr>
                        <a:t>k</a:t>
                      </a:r>
                      <a:r>
                        <a:rPr sz="1600" dirty="0">
                          <a:solidFill>
                            <a:srgbClr val="FFFFFF"/>
                          </a:solidFill>
                          <a:latin typeface="Arial"/>
                          <a:cs typeface="Arial"/>
                        </a:rPr>
                        <a:t>-Gö</a:t>
                      </a:r>
                      <a:r>
                        <a:rPr sz="1600" spc="-30" dirty="0">
                          <a:solidFill>
                            <a:srgbClr val="FFFFFF"/>
                          </a:solidFill>
                          <a:latin typeface="Arial"/>
                          <a:cs typeface="Arial"/>
                        </a:rPr>
                        <a:t>r</a:t>
                      </a:r>
                      <a:r>
                        <a:rPr sz="1600" spc="-5" dirty="0">
                          <a:solidFill>
                            <a:srgbClr val="FFFFFF"/>
                          </a:solidFill>
                          <a:latin typeface="Arial"/>
                          <a:cs typeface="Arial"/>
                        </a:rPr>
                        <a:t>se</a:t>
                      </a:r>
                      <a:r>
                        <a:rPr sz="1600" dirty="0">
                          <a:solidFill>
                            <a:srgbClr val="FFFFFF"/>
                          </a:solidFill>
                          <a:latin typeface="Arial"/>
                          <a:cs typeface="Arial"/>
                        </a:rPr>
                        <a:t>l- B</a:t>
                      </a:r>
                      <a:r>
                        <a:rPr sz="1600" spc="-10" dirty="0">
                          <a:solidFill>
                            <a:srgbClr val="FFFFFF"/>
                          </a:solidFill>
                          <a:latin typeface="Arial"/>
                          <a:cs typeface="Arial"/>
                        </a:rPr>
                        <a:t>e</a:t>
                      </a:r>
                      <a:r>
                        <a:rPr sz="1600" spc="-5" dirty="0">
                          <a:solidFill>
                            <a:srgbClr val="FFFFFF"/>
                          </a:solidFill>
                          <a:latin typeface="Arial"/>
                          <a:cs typeface="Arial"/>
                        </a:rPr>
                        <a:t>dense</a:t>
                      </a:r>
                      <a:r>
                        <a:rPr sz="1600" dirty="0">
                          <a:solidFill>
                            <a:srgbClr val="FFFFFF"/>
                          </a:solidFill>
                          <a:latin typeface="Arial"/>
                          <a:cs typeface="Arial"/>
                        </a:rPr>
                        <a:t>l</a:t>
                      </a:r>
                      <a:r>
                        <a:rPr sz="1600" spc="-75" dirty="0">
                          <a:solidFill>
                            <a:srgbClr val="FFFFFF"/>
                          </a:solidFill>
                          <a:latin typeface="Arial"/>
                          <a:cs typeface="Arial"/>
                        </a:rPr>
                        <a:t> </a:t>
                      </a:r>
                      <a:r>
                        <a:rPr sz="1600" spc="-30" dirty="0">
                          <a:solidFill>
                            <a:srgbClr val="FFFFFF"/>
                          </a:solidFill>
                          <a:latin typeface="Arial"/>
                          <a:cs typeface="Arial"/>
                        </a:rPr>
                        <a:t>Z</a:t>
                      </a:r>
                      <a:r>
                        <a:rPr sz="1600" dirty="0">
                          <a:solidFill>
                            <a:srgbClr val="FFFFFF"/>
                          </a:solidFill>
                          <a:latin typeface="Arial"/>
                          <a:cs typeface="Arial"/>
                        </a:rPr>
                        <a:t>e</a:t>
                      </a:r>
                      <a:r>
                        <a:rPr sz="1600" spc="-35" dirty="0">
                          <a:solidFill>
                            <a:srgbClr val="FFFFFF"/>
                          </a:solidFill>
                          <a:latin typeface="Arial"/>
                          <a:cs typeface="Arial"/>
                        </a:rPr>
                        <a:t>k</a:t>
                      </a:r>
                      <a:r>
                        <a:rPr sz="1600" dirty="0">
                          <a:solidFill>
                            <a:srgbClr val="FFFFFF"/>
                          </a:solidFill>
                          <a:latin typeface="Arial"/>
                          <a:cs typeface="Arial"/>
                        </a:rPr>
                        <a:t>a</a:t>
                      </a:r>
                      <a:endParaRPr sz="1600">
                        <a:latin typeface="Arial"/>
                        <a:cs typeface="Arial"/>
                      </a:endParaRPr>
                    </a:p>
                  </a:txBody>
                  <a:tcPr marL="0" marR="0" marT="33020" marB="0">
                    <a:solidFill>
                      <a:srgbClr val="FD8537"/>
                    </a:solidFill>
                  </a:tcPr>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00"/>
                  </a:ext>
                </a:extLst>
              </a:tr>
              <a:tr h="1643070">
                <a:tc>
                  <a:txBody>
                    <a:bodyPr/>
                    <a:lstStyle/>
                    <a:p>
                      <a:pPr marL="349250" indent="-67945">
                        <a:lnSpc>
                          <a:spcPct val="100000"/>
                        </a:lnSpc>
                        <a:spcBef>
                          <a:spcPts val="1165"/>
                        </a:spcBef>
                        <a:buSzPct val="93333"/>
                        <a:buChar char="•"/>
                        <a:tabLst>
                          <a:tab pos="349885" algn="l"/>
                        </a:tabLst>
                      </a:pPr>
                      <a:r>
                        <a:rPr sz="1500" spc="-35" dirty="0">
                          <a:latin typeface="Arial"/>
                          <a:cs typeface="Arial"/>
                        </a:rPr>
                        <a:t>Aktörlük</a:t>
                      </a:r>
                      <a:endParaRPr sz="1500" dirty="0">
                        <a:latin typeface="Arial"/>
                        <a:cs typeface="Arial"/>
                      </a:endParaRPr>
                    </a:p>
                    <a:p>
                      <a:pPr marL="349250" indent="-67945">
                        <a:lnSpc>
                          <a:spcPct val="100000"/>
                        </a:lnSpc>
                        <a:buSzPct val="93333"/>
                        <a:buChar char="•"/>
                        <a:tabLst>
                          <a:tab pos="349885" algn="l"/>
                        </a:tabLst>
                      </a:pPr>
                      <a:r>
                        <a:rPr sz="1500" spc="-70" dirty="0">
                          <a:latin typeface="Arial"/>
                          <a:cs typeface="Arial"/>
                        </a:rPr>
                        <a:t>Oyunculuk</a:t>
                      </a:r>
                      <a:endParaRPr sz="1500" dirty="0">
                        <a:latin typeface="Arial"/>
                        <a:cs typeface="Arial"/>
                      </a:endParaRPr>
                    </a:p>
                    <a:p>
                      <a:pPr marL="349250" indent="-67945">
                        <a:lnSpc>
                          <a:spcPct val="100000"/>
                        </a:lnSpc>
                        <a:buSzPct val="93333"/>
                        <a:buChar char="•"/>
                        <a:tabLst>
                          <a:tab pos="349885" algn="l"/>
                        </a:tabLst>
                      </a:pPr>
                      <a:r>
                        <a:rPr sz="1500" spc="-70" dirty="0">
                          <a:latin typeface="Arial"/>
                          <a:cs typeface="Arial"/>
                        </a:rPr>
                        <a:t>Film</a:t>
                      </a:r>
                      <a:r>
                        <a:rPr sz="1500" spc="-85" dirty="0">
                          <a:latin typeface="Arial"/>
                          <a:cs typeface="Arial"/>
                        </a:rPr>
                        <a:t> </a:t>
                      </a:r>
                      <a:r>
                        <a:rPr sz="1500" spc="-65" dirty="0">
                          <a:latin typeface="Arial"/>
                          <a:cs typeface="Arial"/>
                        </a:rPr>
                        <a:t>Yönetmenliği</a:t>
                      </a:r>
                      <a:endParaRPr sz="1500" dirty="0">
                        <a:latin typeface="Arial"/>
                        <a:cs typeface="Arial"/>
                      </a:endParaRPr>
                    </a:p>
                    <a:p>
                      <a:pPr marL="349250" indent="-67945">
                        <a:lnSpc>
                          <a:spcPct val="100000"/>
                        </a:lnSpc>
                        <a:spcBef>
                          <a:spcPts val="5"/>
                        </a:spcBef>
                        <a:buSzPct val="93333"/>
                        <a:buChar char="•"/>
                        <a:tabLst>
                          <a:tab pos="349885" algn="l"/>
                        </a:tabLst>
                      </a:pPr>
                      <a:r>
                        <a:rPr sz="1500" spc="-75" dirty="0">
                          <a:latin typeface="Arial"/>
                          <a:cs typeface="Arial"/>
                        </a:rPr>
                        <a:t>Sporcular</a:t>
                      </a:r>
                      <a:endParaRPr sz="1500" dirty="0">
                        <a:latin typeface="Arial"/>
                        <a:cs typeface="Arial"/>
                      </a:endParaRPr>
                    </a:p>
                    <a:p>
                      <a:pPr marL="349250" indent="-67945">
                        <a:lnSpc>
                          <a:spcPct val="100000"/>
                        </a:lnSpc>
                        <a:buSzPct val="93333"/>
                        <a:buChar char="•"/>
                        <a:tabLst>
                          <a:tab pos="349885" algn="l"/>
                        </a:tabLst>
                      </a:pPr>
                      <a:r>
                        <a:rPr sz="1500" spc="-90" dirty="0">
                          <a:latin typeface="Arial"/>
                          <a:cs typeface="Arial"/>
                        </a:rPr>
                        <a:t>Dansçılar</a:t>
                      </a:r>
                      <a:endParaRPr sz="1500" dirty="0">
                        <a:latin typeface="Arial"/>
                        <a:cs typeface="Arial"/>
                      </a:endParaRPr>
                    </a:p>
                    <a:p>
                      <a:pPr marL="349250" indent="-67945">
                        <a:lnSpc>
                          <a:spcPct val="100000"/>
                        </a:lnSpc>
                        <a:buSzPct val="93333"/>
                        <a:buChar char="•"/>
                        <a:tabLst>
                          <a:tab pos="349885" algn="l"/>
                        </a:tabLst>
                      </a:pPr>
                      <a:r>
                        <a:rPr sz="1500" spc="-80" dirty="0">
                          <a:latin typeface="Arial"/>
                          <a:cs typeface="Arial"/>
                        </a:rPr>
                        <a:t>Beyin</a:t>
                      </a:r>
                      <a:r>
                        <a:rPr sz="1500" spc="-100" dirty="0">
                          <a:latin typeface="Arial"/>
                          <a:cs typeface="Arial"/>
                        </a:rPr>
                        <a:t> </a:t>
                      </a:r>
                      <a:r>
                        <a:rPr sz="1500" spc="-85" dirty="0">
                          <a:latin typeface="Arial"/>
                          <a:cs typeface="Arial"/>
                        </a:rPr>
                        <a:t>Cerrahı</a:t>
                      </a:r>
                      <a:endParaRPr sz="1500" dirty="0">
                        <a:latin typeface="Arial"/>
                        <a:cs typeface="Arial"/>
                      </a:endParaRPr>
                    </a:p>
                    <a:p>
                      <a:pPr marL="349250" indent="-67945">
                        <a:lnSpc>
                          <a:spcPct val="100000"/>
                        </a:lnSpc>
                        <a:buSzPct val="93333"/>
                        <a:buChar char="•"/>
                        <a:tabLst>
                          <a:tab pos="349885" algn="l"/>
                        </a:tabLst>
                      </a:pPr>
                      <a:r>
                        <a:rPr sz="1500" spc="-120" dirty="0">
                          <a:latin typeface="Arial"/>
                          <a:cs typeface="Arial"/>
                        </a:rPr>
                        <a:t>Elmas</a:t>
                      </a:r>
                      <a:r>
                        <a:rPr sz="1500" spc="-95" dirty="0">
                          <a:latin typeface="Arial"/>
                          <a:cs typeface="Arial"/>
                        </a:rPr>
                        <a:t> </a:t>
                      </a:r>
                      <a:r>
                        <a:rPr sz="1500" spc="-75" dirty="0">
                          <a:latin typeface="Arial"/>
                          <a:cs typeface="Arial"/>
                        </a:rPr>
                        <a:t>Kesiciler</a:t>
                      </a:r>
                      <a:endParaRPr sz="1500" dirty="0">
                        <a:latin typeface="Arial"/>
                        <a:cs typeface="Arial"/>
                      </a:endParaRPr>
                    </a:p>
                  </a:txBody>
                  <a:tcPr marL="0" marR="0" marT="147955" marB="0">
                    <a:solidFill>
                      <a:srgbClr val="EBEBEB"/>
                    </a:solidFill>
                  </a:tcPr>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01"/>
                  </a:ext>
                </a:extLst>
              </a:tr>
              <a:tr h="260814">
                <a:tc>
                  <a:txBody>
                    <a:bodyPr/>
                    <a:lstStyle/>
                    <a:p>
                      <a:pPr marL="421640">
                        <a:lnSpc>
                          <a:spcPct val="100000"/>
                        </a:lnSpc>
                        <a:spcBef>
                          <a:spcPts val="265"/>
                        </a:spcBef>
                      </a:pPr>
                      <a:r>
                        <a:rPr sz="1600" spc="-85" dirty="0">
                          <a:solidFill>
                            <a:srgbClr val="FFFFFF"/>
                          </a:solidFill>
                          <a:latin typeface="Arial"/>
                          <a:cs typeface="Arial"/>
                        </a:rPr>
                        <a:t>Kişilerarası</a:t>
                      </a:r>
                      <a:r>
                        <a:rPr sz="1600" spc="-105" dirty="0">
                          <a:solidFill>
                            <a:srgbClr val="FFFFFF"/>
                          </a:solidFill>
                          <a:latin typeface="Arial"/>
                          <a:cs typeface="Arial"/>
                        </a:rPr>
                        <a:t> </a:t>
                      </a:r>
                      <a:r>
                        <a:rPr sz="1600" spc="-150" dirty="0">
                          <a:solidFill>
                            <a:srgbClr val="FFFFFF"/>
                          </a:solidFill>
                          <a:latin typeface="Arial"/>
                          <a:cs typeface="Arial"/>
                        </a:rPr>
                        <a:t>Zeka</a:t>
                      </a:r>
                      <a:endParaRPr sz="1600">
                        <a:latin typeface="Arial"/>
                        <a:cs typeface="Arial"/>
                      </a:endParaRPr>
                    </a:p>
                  </a:txBody>
                  <a:tcPr marL="0" marR="0" marT="33655" marB="0">
                    <a:solidFill>
                      <a:srgbClr val="7597D9"/>
                    </a:solidFill>
                  </a:tcPr>
                </a:tc>
                <a:tc>
                  <a:txBody>
                    <a:bodyPr/>
                    <a:lstStyle/>
                    <a:p>
                      <a:pPr>
                        <a:lnSpc>
                          <a:spcPct val="100000"/>
                        </a:lnSpc>
                      </a:pPr>
                      <a:endParaRPr sz="1700">
                        <a:latin typeface="Times New Roman"/>
                        <a:cs typeface="Times New Roman"/>
                      </a:endParaRPr>
                    </a:p>
                  </a:txBody>
                  <a:tcPr marL="0" marR="0" marT="0" marB="0">
                    <a:solidFill>
                      <a:srgbClr val="7597D9"/>
                    </a:solidFill>
                  </a:tcPr>
                </a:tc>
                <a:extLst>
                  <a:ext uri="{0D108BD9-81ED-4DB2-BD59-A6C34878D82A}">
                    <a16:rowId xmlns:a16="http://schemas.microsoft.com/office/drawing/2014/main" val="10002"/>
                  </a:ext>
                </a:extLst>
              </a:tr>
              <a:tr h="1858525">
                <a:tc>
                  <a:txBody>
                    <a:bodyPr/>
                    <a:lstStyle/>
                    <a:p>
                      <a:pPr marL="348615" indent="-68580">
                        <a:lnSpc>
                          <a:spcPct val="100000"/>
                        </a:lnSpc>
                        <a:spcBef>
                          <a:spcPts val="1170"/>
                        </a:spcBef>
                        <a:buSzPct val="93333"/>
                        <a:buChar char="•"/>
                        <a:tabLst>
                          <a:tab pos="349250" algn="l"/>
                        </a:tabLst>
                      </a:pPr>
                      <a:r>
                        <a:rPr sz="1500" spc="-60" dirty="0">
                          <a:latin typeface="Arial"/>
                          <a:cs typeface="Arial"/>
                        </a:rPr>
                        <a:t>Yöneticilik</a:t>
                      </a:r>
                      <a:endParaRPr sz="1500" dirty="0">
                        <a:latin typeface="Arial"/>
                        <a:cs typeface="Arial"/>
                      </a:endParaRPr>
                    </a:p>
                    <a:p>
                      <a:pPr marL="348615" indent="-68580">
                        <a:lnSpc>
                          <a:spcPct val="100000"/>
                        </a:lnSpc>
                        <a:buSzPct val="93333"/>
                        <a:buChar char="•"/>
                        <a:tabLst>
                          <a:tab pos="349250" algn="l"/>
                        </a:tabLst>
                      </a:pPr>
                      <a:r>
                        <a:rPr sz="1500" spc="-45" dirty="0">
                          <a:latin typeface="Arial"/>
                          <a:cs typeface="Arial"/>
                        </a:rPr>
                        <a:t>Liderlik</a:t>
                      </a:r>
                      <a:endParaRPr sz="1500" dirty="0">
                        <a:latin typeface="Arial"/>
                        <a:cs typeface="Arial"/>
                      </a:endParaRPr>
                    </a:p>
                    <a:p>
                      <a:pPr marL="348615" indent="-68580">
                        <a:lnSpc>
                          <a:spcPct val="100000"/>
                        </a:lnSpc>
                        <a:buSzPct val="93333"/>
                        <a:buChar char="•"/>
                        <a:tabLst>
                          <a:tab pos="349250" algn="l"/>
                        </a:tabLst>
                      </a:pPr>
                      <a:r>
                        <a:rPr sz="1500" spc="-125" dirty="0">
                          <a:latin typeface="Arial"/>
                          <a:cs typeface="Arial"/>
                        </a:rPr>
                        <a:t>Satış</a:t>
                      </a:r>
                      <a:r>
                        <a:rPr sz="1500" spc="-110" dirty="0">
                          <a:latin typeface="Arial"/>
                          <a:cs typeface="Arial"/>
                        </a:rPr>
                        <a:t> </a:t>
                      </a:r>
                      <a:r>
                        <a:rPr sz="1500" spc="-90" dirty="0">
                          <a:latin typeface="Arial"/>
                          <a:cs typeface="Arial"/>
                        </a:rPr>
                        <a:t>Danışmanlığı</a:t>
                      </a:r>
                      <a:endParaRPr sz="1500" dirty="0">
                        <a:latin typeface="Arial"/>
                        <a:cs typeface="Arial"/>
                      </a:endParaRPr>
                    </a:p>
                    <a:p>
                      <a:pPr marL="348615" indent="-68580">
                        <a:lnSpc>
                          <a:spcPct val="100000"/>
                        </a:lnSpc>
                        <a:buSzPct val="93333"/>
                        <a:buChar char="•"/>
                        <a:tabLst>
                          <a:tab pos="349250" algn="l"/>
                        </a:tabLst>
                      </a:pPr>
                      <a:r>
                        <a:rPr sz="1500" spc="-55" dirty="0">
                          <a:latin typeface="Arial"/>
                          <a:cs typeface="Arial"/>
                        </a:rPr>
                        <a:t>Öğretmenlik</a:t>
                      </a:r>
                      <a:endParaRPr sz="1500" dirty="0">
                        <a:latin typeface="Arial"/>
                        <a:cs typeface="Arial"/>
                      </a:endParaRPr>
                    </a:p>
                    <a:p>
                      <a:pPr marL="348615" indent="-68580">
                        <a:lnSpc>
                          <a:spcPct val="100000"/>
                        </a:lnSpc>
                        <a:spcBef>
                          <a:spcPts val="5"/>
                        </a:spcBef>
                        <a:buSzPct val="93333"/>
                        <a:buChar char="•"/>
                        <a:tabLst>
                          <a:tab pos="349250" algn="l"/>
                        </a:tabLst>
                      </a:pPr>
                      <a:r>
                        <a:rPr sz="1500" spc="-80" dirty="0">
                          <a:latin typeface="Arial"/>
                          <a:cs typeface="Arial"/>
                        </a:rPr>
                        <a:t>Psikologluk</a:t>
                      </a:r>
                      <a:endParaRPr sz="1500" dirty="0">
                        <a:latin typeface="Arial"/>
                        <a:cs typeface="Arial"/>
                      </a:endParaRPr>
                    </a:p>
                    <a:p>
                      <a:pPr marL="280670" marR="906780">
                        <a:lnSpc>
                          <a:spcPct val="100000"/>
                        </a:lnSpc>
                        <a:buSzPct val="93333"/>
                        <a:buChar char="•"/>
                        <a:tabLst>
                          <a:tab pos="349250" algn="l"/>
                        </a:tabLst>
                      </a:pPr>
                      <a:r>
                        <a:rPr sz="1500" spc="-20" dirty="0" err="1" smtClean="0">
                          <a:latin typeface="Arial"/>
                          <a:cs typeface="Arial"/>
                        </a:rPr>
                        <a:t>P</a:t>
                      </a:r>
                      <a:r>
                        <a:rPr sz="1500" spc="-5" dirty="0" err="1" smtClean="0">
                          <a:latin typeface="Arial"/>
                          <a:cs typeface="Arial"/>
                        </a:rPr>
                        <a:t>s</a:t>
                      </a:r>
                      <a:r>
                        <a:rPr sz="1500" dirty="0" err="1" smtClean="0">
                          <a:latin typeface="Arial"/>
                          <a:cs typeface="Arial"/>
                        </a:rPr>
                        <a:t>i</a:t>
                      </a:r>
                      <a:r>
                        <a:rPr sz="1500" spc="-50" dirty="0" err="1" smtClean="0">
                          <a:latin typeface="Arial"/>
                          <a:cs typeface="Arial"/>
                        </a:rPr>
                        <a:t>k</a:t>
                      </a:r>
                      <a:r>
                        <a:rPr sz="1500" spc="-5" dirty="0" err="1" smtClean="0">
                          <a:latin typeface="Arial"/>
                          <a:cs typeface="Arial"/>
                        </a:rPr>
                        <a:t>o</a:t>
                      </a:r>
                      <a:r>
                        <a:rPr lang="tr-TR" sz="1500" spc="-5" dirty="0" smtClean="0">
                          <a:latin typeface="Arial"/>
                          <a:cs typeface="Arial"/>
                        </a:rPr>
                        <a:t>.</a:t>
                      </a:r>
                    </a:p>
                    <a:p>
                      <a:pPr marL="280670" marR="906780">
                        <a:lnSpc>
                          <a:spcPct val="100000"/>
                        </a:lnSpc>
                        <a:buSzPct val="93333"/>
                        <a:buChar char="•"/>
                        <a:tabLst>
                          <a:tab pos="349250" algn="l"/>
                        </a:tabLst>
                      </a:pPr>
                      <a:r>
                        <a:rPr sz="1500" spc="-5" dirty="0" err="1" smtClean="0">
                          <a:latin typeface="Arial"/>
                          <a:cs typeface="Arial"/>
                        </a:rPr>
                        <a:t>Da</a:t>
                      </a:r>
                      <a:r>
                        <a:rPr sz="1500" spc="5" dirty="0" err="1" smtClean="0">
                          <a:latin typeface="Arial"/>
                          <a:cs typeface="Arial"/>
                        </a:rPr>
                        <a:t>n</a:t>
                      </a:r>
                      <a:r>
                        <a:rPr sz="1500" dirty="0" err="1" smtClean="0">
                          <a:latin typeface="Arial"/>
                          <a:cs typeface="Arial"/>
                        </a:rPr>
                        <a:t>ışma</a:t>
                      </a:r>
                      <a:r>
                        <a:rPr sz="1500" spc="5" dirty="0" err="1" smtClean="0">
                          <a:latin typeface="Arial"/>
                          <a:cs typeface="Arial"/>
                        </a:rPr>
                        <a:t>n</a:t>
                      </a:r>
                      <a:r>
                        <a:rPr sz="1500" dirty="0" err="1" smtClean="0">
                          <a:latin typeface="Arial"/>
                          <a:cs typeface="Arial"/>
                        </a:rPr>
                        <a:t>l</a:t>
                      </a:r>
                      <a:r>
                        <a:rPr sz="1500" spc="5" dirty="0" err="1" smtClean="0">
                          <a:latin typeface="Arial"/>
                          <a:cs typeface="Arial"/>
                        </a:rPr>
                        <a:t>ı</a:t>
                      </a:r>
                      <a:r>
                        <a:rPr sz="1500" dirty="0" err="1" smtClean="0">
                          <a:latin typeface="Arial"/>
                          <a:cs typeface="Arial"/>
                        </a:rPr>
                        <a:t>k</a:t>
                      </a:r>
                      <a:endParaRPr sz="1500" dirty="0">
                        <a:latin typeface="Arial"/>
                        <a:cs typeface="Arial"/>
                      </a:endParaRPr>
                    </a:p>
                  </a:txBody>
                  <a:tcPr marL="0" marR="0" marT="148590" marB="0">
                    <a:solidFill>
                      <a:srgbClr val="EBEBEB"/>
                    </a:solidFill>
                  </a:tcPr>
                </a:tc>
                <a:tc>
                  <a:txBody>
                    <a:bodyPr/>
                    <a:lstStyle/>
                    <a:p>
                      <a:pPr>
                        <a:lnSpc>
                          <a:spcPct val="100000"/>
                        </a:lnSpc>
                      </a:pPr>
                      <a:endParaRPr sz="1700" dirty="0">
                        <a:latin typeface="Times New Roman"/>
                        <a:cs typeface="Times New Roman"/>
                      </a:endParaRPr>
                    </a:p>
                  </a:txBody>
                  <a:tcPr marL="0" marR="0" marT="0" marB="0">
                    <a:solidFill>
                      <a:srgbClr val="EBEBEB"/>
                    </a:solidFill>
                  </a:tcPr>
                </a:tc>
                <a:extLst>
                  <a:ext uri="{0D108BD9-81ED-4DB2-BD59-A6C34878D82A}">
                    <a16:rowId xmlns:a16="http://schemas.microsoft.com/office/drawing/2014/main" val="10003"/>
                  </a:ext>
                </a:extLst>
              </a:tr>
            </a:tbl>
          </a:graphicData>
        </a:graphic>
      </p:graphicFrame>
      <p:sp>
        <p:nvSpPr>
          <p:cNvPr id="17" name="object 17"/>
          <p:cNvSpPr txBox="1"/>
          <p:nvPr/>
        </p:nvSpPr>
        <p:spPr>
          <a:xfrm>
            <a:off x="1665834" y="6138469"/>
            <a:ext cx="8853805" cy="574675"/>
          </a:xfrm>
          <a:prstGeom prst="rect">
            <a:avLst/>
          </a:prstGeom>
        </p:spPr>
        <p:txBody>
          <a:bodyPr vert="horz" wrap="square" lIns="0" tIns="12700" rIns="0" bIns="0" rtlCol="0">
            <a:spAutoFit/>
          </a:bodyPr>
          <a:lstStyle/>
          <a:p>
            <a:pPr algn="ctr">
              <a:spcBef>
                <a:spcPts val="100"/>
              </a:spcBef>
            </a:pPr>
            <a:r>
              <a:rPr spc="-120" dirty="0">
                <a:latin typeface="Arial"/>
                <a:cs typeface="Arial"/>
              </a:rPr>
              <a:t>Yukarıda, </a:t>
            </a:r>
            <a:r>
              <a:rPr spc="-90" dirty="0">
                <a:latin typeface="Arial"/>
                <a:cs typeface="Arial"/>
              </a:rPr>
              <a:t>8 </a:t>
            </a:r>
            <a:r>
              <a:rPr spc="-40" dirty="0">
                <a:latin typeface="Arial"/>
                <a:cs typeface="Arial"/>
              </a:rPr>
              <a:t>temel </a:t>
            </a:r>
            <a:r>
              <a:rPr spc="-150" dirty="0">
                <a:latin typeface="Arial"/>
                <a:cs typeface="Arial"/>
              </a:rPr>
              <a:t>zeka </a:t>
            </a:r>
            <a:r>
              <a:rPr spc="-70" dirty="0">
                <a:latin typeface="Arial"/>
                <a:cs typeface="Arial"/>
              </a:rPr>
              <a:t>(yetenek) </a:t>
            </a:r>
            <a:r>
              <a:rPr spc="-75" dirty="0">
                <a:latin typeface="Arial"/>
                <a:cs typeface="Arial"/>
              </a:rPr>
              <a:t>alanlarında </a:t>
            </a:r>
            <a:r>
              <a:rPr spc="-10" dirty="0">
                <a:latin typeface="Arial"/>
                <a:cs typeface="Arial"/>
              </a:rPr>
              <a:t>bir </a:t>
            </a:r>
            <a:r>
              <a:rPr spc="-120" dirty="0">
                <a:latin typeface="Arial"/>
                <a:cs typeface="Arial"/>
              </a:rPr>
              <a:t>veya </a:t>
            </a:r>
            <a:r>
              <a:rPr spc="-50" dirty="0">
                <a:latin typeface="Arial"/>
                <a:cs typeface="Arial"/>
              </a:rPr>
              <a:t>birden </a:t>
            </a:r>
            <a:r>
              <a:rPr spc="-90" dirty="0">
                <a:latin typeface="Arial"/>
                <a:cs typeface="Arial"/>
              </a:rPr>
              <a:t>fazla gelişmiş </a:t>
            </a:r>
            <a:r>
              <a:rPr spc="-105" dirty="0">
                <a:latin typeface="Arial"/>
                <a:cs typeface="Arial"/>
              </a:rPr>
              <a:t>düzeyde </a:t>
            </a:r>
            <a:r>
              <a:rPr spc="-150" dirty="0">
                <a:latin typeface="Arial"/>
                <a:cs typeface="Arial"/>
              </a:rPr>
              <a:t>zekaya</a:t>
            </a:r>
            <a:r>
              <a:rPr spc="-20" dirty="0">
                <a:latin typeface="Arial"/>
                <a:cs typeface="Arial"/>
              </a:rPr>
              <a:t> </a:t>
            </a:r>
            <a:r>
              <a:rPr spc="-90" dirty="0">
                <a:latin typeface="Arial"/>
                <a:cs typeface="Arial"/>
              </a:rPr>
              <a:t>sahip</a:t>
            </a:r>
            <a:endParaRPr dirty="0">
              <a:latin typeface="Arial"/>
              <a:cs typeface="Arial"/>
            </a:endParaRPr>
          </a:p>
          <a:p>
            <a:pPr marL="4445" algn="ctr"/>
            <a:r>
              <a:rPr spc="-65" dirty="0">
                <a:latin typeface="Arial"/>
                <a:cs typeface="Arial"/>
              </a:rPr>
              <a:t>olan </a:t>
            </a:r>
            <a:r>
              <a:rPr spc="-40" dirty="0">
                <a:latin typeface="Arial"/>
                <a:cs typeface="Arial"/>
              </a:rPr>
              <a:t>bireylerin </a:t>
            </a:r>
            <a:r>
              <a:rPr spc="-55" dirty="0">
                <a:latin typeface="Arial"/>
                <a:cs typeface="Arial"/>
              </a:rPr>
              <a:t>uyumlu olabilecekleri </a:t>
            </a:r>
            <a:r>
              <a:rPr spc="-70" dirty="0">
                <a:latin typeface="Arial"/>
                <a:cs typeface="Arial"/>
              </a:rPr>
              <a:t>meslekler</a:t>
            </a:r>
            <a:r>
              <a:rPr spc="-200" dirty="0">
                <a:latin typeface="Arial"/>
                <a:cs typeface="Arial"/>
              </a:rPr>
              <a:t> </a:t>
            </a:r>
            <a:r>
              <a:rPr spc="-110" dirty="0">
                <a:latin typeface="Arial"/>
                <a:cs typeface="Arial"/>
              </a:rPr>
              <a:t>sıralanmıştır…</a:t>
            </a:r>
            <a:endParaRPr dirty="0">
              <a:latin typeface="Arial"/>
              <a:cs typeface="Arial"/>
            </a:endParaRPr>
          </a:p>
        </p:txBody>
      </p:sp>
    </p:spTree>
    <p:extLst>
      <p:ext uri="{BB962C8B-B14F-4D97-AF65-F5344CB8AC3E}">
        <p14:creationId xmlns:p14="http://schemas.microsoft.com/office/powerpoint/2010/main" val="30714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1055" y="13"/>
            <a:ext cx="11720945" cy="522315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60219" y="5361708"/>
            <a:ext cx="11152908" cy="682238"/>
          </a:xfrm>
          <a:prstGeom prst="rect">
            <a:avLst/>
          </a:prstGeom>
          <a:ln w="38100">
            <a:solidFill>
              <a:srgbClr val="6F2F9F"/>
            </a:solidFill>
          </a:ln>
        </p:spPr>
        <p:txBody>
          <a:bodyPr vert="horz" wrap="square" lIns="0" tIns="35560" rIns="0" bIns="0" rtlCol="0">
            <a:spAutoFit/>
          </a:bodyPr>
          <a:lstStyle/>
          <a:p>
            <a:pPr algn="ctr">
              <a:spcBef>
                <a:spcPts val="280"/>
              </a:spcBef>
            </a:pPr>
            <a:r>
              <a:rPr sz="1400" b="1" dirty="0">
                <a:solidFill>
                  <a:srgbClr val="006FC0"/>
                </a:solidFill>
                <a:latin typeface="Carlito"/>
                <a:cs typeface="Carlito"/>
              </a:rPr>
              <a:t>Her </a:t>
            </a:r>
            <a:r>
              <a:rPr sz="1400" b="1" spc="-5" dirty="0">
                <a:solidFill>
                  <a:srgbClr val="006FC0"/>
                </a:solidFill>
                <a:latin typeface="Carlito"/>
                <a:cs typeface="Carlito"/>
              </a:rPr>
              <a:t>mesleğin gerektirdiği </a:t>
            </a:r>
            <a:r>
              <a:rPr sz="1400" b="1" dirty="0">
                <a:solidFill>
                  <a:srgbClr val="006FC0"/>
                </a:solidFill>
                <a:latin typeface="Carlito"/>
                <a:cs typeface="Carlito"/>
              </a:rPr>
              <a:t>bazı </a:t>
            </a:r>
            <a:r>
              <a:rPr sz="1400" b="1" spc="-10" dirty="0">
                <a:solidFill>
                  <a:srgbClr val="006FC0"/>
                </a:solidFill>
                <a:latin typeface="Carlito"/>
                <a:cs typeface="Carlito"/>
              </a:rPr>
              <a:t>yetenek </a:t>
            </a:r>
            <a:r>
              <a:rPr sz="1400" b="1" dirty="0">
                <a:solidFill>
                  <a:srgbClr val="006FC0"/>
                </a:solidFill>
                <a:latin typeface="Carlito"/>
                <a:cs typeface="Carlito"/>
              </a:rPr>
              <a:t>alanları, beceriler </a:t>
            </a:r>
            <a:r>
              <a:rPr sz="1400" b="1" spc="-10" dirty="0">
                <a:solidFill>
                  <a:srgbClr val="006FC0"/>
                </a:solidFill>
                <a:latin typeface="Carlito"/>
                <a:cs typeface="Carlito"/>
              </a:rPr>
              <a:t>ve </a:t>
            </a:r>
            <a:r>
              <a:rPr sz="1400" b="1" spc="-5" dirty="0">
                <a:solidFill>
                  <a:srgbClr val="006FC0"/>
                </a:solidFill>
                <a:latin typeface="Carlito"/>
                <a:cs typeface="Carlito"/>
              </a:rPr>
              <a:t>özellikler</a:t>
            </a:r>
            <a:r>
              <a:rPr sz="1400" b="1" spc="-210" dirty="0">
                <a:solidFill>
                  <a:srgbClr val="006FC0"/>
                </a:solidFill>
                <a:latin typeface="Carlito"/>
                <a:cs typeface="Carlito"/>
              </a:rPr>
              <a:t> </a:t>
            </a:r>
            <a:r>
              <a:rPr sz="1400" b="1" spc="-20" dirty="0">
                <a:solidFill>
                  <a:srgbClr val="006FC0"/>
                </a:solidFill>
                <a:latin typeface="Carlito"/>
                <a:cs typeface="Carlito"/>
              </a:rPr>
              <a:t>vardır.</a:t>
            </a:r>
            <a:endParaRPr sz="1400" dirty="0">
              <a:latin typeface="Carlito"/>
              <a:cs typeface="Carlito"/>
            </a:endParaRPr>
          </a:p>
          <a:p>
            <a:pPr algn="ctr">
              <a:lnSpc>
                <a:spcPct val="100000"/>
              </a:lnSpc>
            </a:pPr>
            <a:r>
              <a:rPr sz="1400" b="1" dirty="0">
                <a:solidFill>
                  <a:srgbClr val="006FC0"/>
                </a:solidFill>
                <a:latin typeface="Carlito"/>
                <a:cs typeface="Carlito"/>
              </a:rPr>
              <a:t>Örneğin terzilik </a:t>
            </a:r>
            <a:r>
              <a:rPr sz="1400" b="1" spc="-5" dirty="0">
                <a:solidFill>
                  <a:srgbClr val="006FC0"/>
                </a:solidFill>
                <a:latin typeface="Carlito"/>
                <a:cs typeface="Carlito"/>
              </a:rPr>
              <a:t>mesleği görsel </a:t>
            </a:r>
            <a:r>
              <a:rPr sz="1400" b="1" dirty="0">
                <a:solidFill>
                  <a:srgbClr val="006FC0"/>
                </a:solidFill>
                <a:latin typeface="Carlito"/>
                <a:cs typeface="Carlito"/>
              </a:rPr>
              <a:t>algılama, </a:t>
            </a:r>
            <a:r>
              <a:rPr sz="1400" b="1" spc="-5" dirty="0">
                <a:solidFill>
                  <a:srgbClr val="006FC0"/>
                </a:solidFill>
                <a:latin typeface="Carlito"/>
                <a:cs typeface="Carlito"/>
              </a:rPr>
              <a:t>dikkat </a:t>
            </a:r>
            <a:r>
              <a:rPr sz="1400" b="1" spc="-10" dirty="0">
                <a:solidFill>
                  <a:srgbClr val="006FC0"/>
                </a:solidFill>
                <a:latin typeface="Carlito"/>
                <a:cs typeface="Carlito"/>
              </a:rPr>
              <a:t>yeteneği ve </a:t>
            </a:r>
            <a:r>
              <a:rPr sz="1400" b="1" dirty="0">
                <a:solidFill>
                  <a:srgbClr val="006FC0"/>
                </a:solidFill>
                <a:latin typeface="Carlito"/>
                <a:cs typeface="Carlito"/>
              </a:rPr>
              <a:t>hassas </a:t>
            </a:r>
            <a:r>
              <a:rPr sz="1400" b="1" spc="-5" dirty="0">
                <a:solidFill>
                  <a:srgbClr val="006FC0"/>
                </a:solidFill>
                <a:latin typeface="Carlito"/>
                <a:cs typeface="Carlito"/>
              </a:rPr>
              <a:t>el </a:t>
            </a:r>
            <a:r>
              <a:rPr sz="1400" b="1" dirty="0">
                <a:solidFill>
                  <a:srgbClr val="006FC0"/>
                </a:solidFill>
                <a:latin typeface="Carlito"/>
                <a:cs typeface="Carlito"/>
              </a:rPr>
              <a:t>becerilerine sahip </a:t>
            </a:r>
            <a:r>
              <a:rPr sz="1400" b="1" spc="-5" dirty="0">
                <a:solidFill>
                  <a:srgbClr val="006FC0"/>
                </a:solidFill>
                <a:latin typeface="Carlito"/>
                <a:cs typeface="Carlito"/>
              </a:rPr>
              <a:t>olmayı</a:t>
            </a:r>
            <a:r>
              <a:rPr sz="1400" b="1" spc="80" dirty="0">
                <a:solidFill>
                  <a:srgbClr val="006FC0"/>
                </a:solidFill>
                <a:latin typeface="Carlito"/>
                <a:cs typeface="Carlito"/>
              </a:rPr>
              <a:t> </a:t>
            </a:r>
            <a:r>
              <a:rPr sz="1400" b="1" spc="-15" dirty="0">
                <a:solidFill>
                  <a:srgbClr val="006FC0"/>
                </a:solidFill>
                <a:latin typeface="Carlito"/>
                <a:cs typeface="Carlito"/>
              </a:rPr>
              <a:t>gerektirir.</a:t>
            </a:r>
            <a:endParaRPr sz="1400" dirty="0">
              <a:latin typeface="Carlito"/>
              <a:cs typeface="Carlito"/>
            </a:endParaRPr>
          </a:p>
          <a:p>
            <a:pPr algn="ctr">
              <a:lnSpc>
                <a:spcPct val="100000"/>
              </a:lnSpc>
            </a:pPr>
            <a:r>
              <a:rPr sz="1400" b="1" spc="-5" dirty="0">
                <a:solidFill>
                  <a:srgbClr val="006FC0"/>
                </a:solidFill>
                <a:latin typeface="Carlito"/>
                <a:cs typeface="Carlito"/>
              </a:rPr>
              <a:t>Polislik mesleği üst </a:t>
            </a:r>
            <a:r>
              <a:rPr sz="1400" b="1" spc="-10" dirty="0">
                <a:solidFill>
                  <a:srgbClr val="006FC0"/>
                </a:solidFill>
                <a:latin typeface="Carlito"/>
                <a:cs typeface="Carlito"/>
              </a:rPr>
              <a:t>düzeyde </a:t>
            </a:r>
            <a:r>
              <a:rPr sz="1400" b="1" spc="-5" dirty="0">
                <a:solidFill>
                  <a:srgbClr val="006FC0"/>
                </a:solidFill>
                <a:latin typeface="Carlito"/>
                <a:cs typeface="Carlito"/>
              </a:rPr>
              <a:t>dikkat </a:t>
            </a:r>
            <a:r>
              <a:rPr sz="1400" b="1" spc="-10" dirty="0">
                <a:solidFill>
                  <a:srgbClr val="006FC0"/>
                </a:solidFill>
                <a:latin typeface="Carlito"/>
                <a:cs typeface="Carlito"/>
              </a:rPr>
              <a:t>yeteneği ve öz kontrol, </a:t>
            </a:r>
            <a:r>
              <a:rPr sz="1400" b="1" dirty="0">
                <a:solidFill>
                  <a:srgbClr val="006FC0"/>
                </a:solidFill>
                <a:latin typeface="Carlito"/>
                <a:cs typeface="Carlito"/>
              </a:rPr>
              <a:t>sabırlılık </a:t>
            </a:r>
            <a:r>
              <a:rPr sz="1400" b="1" spc="-5" dirty="0">
                <a:solidFill>
                  <a:srgbClr val="006FC0"/>
                </a:solidFill>
                <a:latin typeface="Carlito"/>
                <a:cs typeface="Carlito"/>
              </a:rPr>
              <a:t>gibi özellikleri</a:t>
            </a:r>
            <a:r>
              <a:rPr sz="1400" b="1" spc="-105" dirty="0">
                <a:solidFill>
                  <a:srgbClr val="006FC0"/>
                </a:solidFill>
                <a:latin typeface="Carlito"/>
                <a:cs typeface="Carlito"/>
              </a:rPr>
              <a:t> </a:t>
            </a:r>
            <a:r>
              <a:rPr sz="1400" b="1" spc="-15" dirty="0">
                <a:solidFill>
                  <a:srgbClr val="006FC0"/>
                </a:solidFill>
                <a:latin typeface="Carlito"/>
                <a:cs typeface="Carlito"/>
              </a:rPr>
              <a:t>gerektirir.</a:t>
            </a:r>
            <a:endParaRPr sz="1400" dirty="0">
              <a:latin typeface="Carlito"/>
              <a:cs typeface="Carlito"/>
            </a:endParaRPr>
          </a:p>
        </p:txBody>
      </p:sp>
    </p:spTree>
    <p:extLst>
      <p:ext uri="{BB962C8B-B14F-4D97-AF65-F5344CB8AC3E}">
        <p14:creationId xmlns:p14="http://schemas.microsoft.com/office/powerpoint/2010/main" val="402113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62150" y="255651"/>
            <a:ext cx="8267700" cy="1208405"/>
            <a:chOff x="438150" y="255650"/>
            <a:chExt cx="8267700" cy="1208405"/>
          </a:xfrm>
        </p:grpSpPr>
        <p:sp>
          <p:nvSpPr>
            <p:cNvPr id="3" name="object 3"/>
            <p:cNvSpPr/>
            <p:nvPr/>
          </p:nvSpPr>
          <p:spPr>
            <a:xfrm>
              <a:off x="457200" y="274700"/>
              <a:ext cx="8229600" cy="1143000"/>
            </a:xfrm>
            <a:custGeom>
              <a:avLst/>
              <a:gdLst/>
              <a:ahLst/>
              <a:cxnLst/>
              <a:rect l="l" t="t" r="r" b="b"/>
              <a:pathLst>
                <a:path w="8229600" h="1143000">
                  <a:moveTo>
                    <a:pt x="7658100" y="0"/>
                  </a:moveTo>
                  <a:lnTo>
                    <a:pt x="0" y="0"/>
                  </a:lnTo>
                  <a:lnTo>
                    <a:pt x="571500" y="571500"/>
                  </a:lnTo>
                  <a:lnTo>
                    <a:pt x="0" y="1143000"/>
                  </a:lnTo>
                  <a:lnTo>
                    <a:pt x="7658100" y="1143000"/>
                  </a:lnTo>
                  <a:lnTo>
                    <a:pt x="8229600" y="571500"/>
                  </a:lnTo>
                  <a:lnTo>
                    <a:pt x="7658100" y="0"/>
                  </a:lnTo>
                  <a:close/>
                </a:path>
              </a:pathLst>
            </a:custGeom>
            <a:solidFill>
              <a:srgbClr val="FFED74"/>
            </a:solidFill>
          </p:spPr>
          <p:txBody>
            <a:bodyPr wrap="square" lIns="0" tIns="0" rIns="0" bIns="0" rtlCol="0"/>
            <a:lstStyle/>
            <a:p>
              <a:endParaRPr/>
            </a:p>
          </p:txBody>
        </p:sp>
        <p:sp>
          <p:nvSpPr>
            <p:cNvPr id="4" name="object 4"/>
            <p:cNvSpPr/>
            <p:nvPr/>
          </p:nvSpPr>
          <p:spPr>
            <a:xfrm>
              <a:off x="457200" y="274700"/>
              <a:ext cx="8229600" cy="1143000"/>
            </a:xfrm>
            <a:custGeom>
              <a:avLst/>
              <a:gdLst/>
              <a:ahLst/>
              <a:cxnLst/>
              <a:rect l="l" t="t" r="r" b="b"/>
              <a:pathLst>
                <a:path w="8229600" h="1143000">
                  <a:moveTo>
                    <a:pt x="0" y="0"/>
                  </a:moveTo>
                  <a:lnTo>
                    <a:pt x="7658100" y="0"/>
                  </a:lnTo>
                  <a:lnTo>
                    <a:pt x="8229600" y="571500"/>
                  </a:lnTo>
                  <a:lnTo>
                    <a:pt x="7658100" y="1143000"/>
                  </a:lnTo>
                  <a:lnTo>
                    <a:pt x="0" y="1143000"/>
                  </a:lnTo>
                  <a:lnTo>
                    <a:pt x="571500" y="571500"/>
                  </a:lnTo>
                  <a:lnTo>
                    <a:pt x="0" y="0"/>
                  </a:lnTo>
                  <a:close/>
                </a:path>
              </a:pathLst>
            </a:custGeom>
            <a:ln w="38100">
              <a:solidFill>
                <a:srgbClr val="6F2F9F"/>
              </a:solidFill>
              <a:prstDash val="lgDashDot"/>
            </a:ln>
          </p:spPr>
          <p:txBody>
            <a:bodyPr wrap="square" lIns="0" tIns="0" rIns="0" bIns="0" rtlCol="0"/>
            <a:lstStyle/>
            <a:p>
              <a:endParaRPr/>
            </a:p>
          </p:txBody>
        </p:sp>
        <p:sp>
          <p:nvSpPr>
            <p:cNvPr id="5" name="object 5"/>
            <p:cNvSpPr/>
            <p:nvPr/>
          </p:nvSpPr>
          <p:spPr>
            <a:xfrm>
              <a:off x="3515614" y="413334"/>
              <a:ext cx="2416048" cy="1050340"/>
            </a:xfrm>
            <a:prstGeom prst="rect">
              <a:avLst/>
            </a:prstGeom>
            <a:blipFill>
              <a:blip r:embed="rId2" cstate="print"/>
              <a:stretch>
                <a:fillRect/>
              </a:stretch>
            </a:blipFill>
          </p:spPr>
          <p:txBody>
            <a:bodyPr wrap="square" lIns="0" tIns="0" rIns="0" bIns="0" rtlCol="0"/>
            <a:lstStyle/>
            <a:p>
              <a:endParaRPr/>
            </a:p>
          </p:txBody>
        </p:sp>
      </p:grpSp>
      <p:sp>
        <p:nvSpPr>
          <p:cNvPr id="9" name="object 9"/>
          <p:cNvSpPr txBox="1"/>
          <p:nvPr/>
        </p:nvSpPr>
        <p:spPr>
          <a:xfrm>
            <a:off x="221673" y="2138551"/>
            <a:ext cx="11582399" cy="3986476"/>
          </a:xfrm>
          <a:prstGeom prst="rect">
            <a:avLst/>
          </a:prstGeom>
        </p:spPr>
        <p:txBody>
          <a:bodyPr vert="horz" wrap="square" lIns="0" tIns="41910" rIns="0" bIns="0" rtlCol="0">
            <a:spAutoFit/>
          </a:bodyPr>
          <a:lstStyle/>
          <a:p>
            <a:pPr marL="5715" algn="ctr">
              <a:spcBef>
                <a:spcPts val="330"/>
              </a:spcBef>
            </a:pPr>
            <a:r>
              <a:rPr sz="1900" spc="-5" dirty="0">
                <a:solidFill>
                  <a:srgbClr val="0D0D0D"/>
                </a:solidFill>
                <a:latin typeface="Comic Sans MS"/>
                <a:cs typeface="Comic Sans MS"/>
              </a:rPr>
              <a:t>Bireyin bir faaliyetten hoşlanma ve haz alma </a:t>
            </a:r>
            <a:r>
              <a:rPr sz="1900" spc="-10" dirty="0">
                <a:solidFill>
                  <a:srgbClr val="0D0D0D"/>
                </a:solidFill>
                <a:latin typeface="Comic Sans MS"/>
                <a:cs typeface="Comic Sans MS"/>
              </a:rPr>
              <a:t>(doyum</a:t>
            </a:r>
            <a:r>
              <a:rPr sz="1900" spc="100" dirty="0">
                <a:solidFill>
                  <a:srgbClr val="0D0D0D"/>
                </a:solidFill>
                <a:latin typeface="Comic Sans MS"/>
                <a:cs typeface="Comic Sans MS"/>
              </a:rPr>
              <a:t> </a:t>
            </a:r>
            <a:r>
              <a:rPr sz="1900" spc="-5" dirty="0">
                <a:solidFill>
                  <a:srgbClr val="0D0D0D"/>
                </a:solidFill>
                <a:latin typeface="Comic Sans MS"/>
                <a:cs typeface="Comic Sans MS"/>
              </a:rPr>
              <a:t>sağlama);</a:t>
            </a:r>
            <a:endParaRPr sz="1900" dirty="0">
              <a:latin typeface="Comic Sans MS"/>
              <a:cs typeface="Comic Sans MS"/>
            </a:endParaRPr>
          </a:p>
          <a:p>
            <a:pPr marL="4445" algn="ctr">
              <a:spcBef>
                <a:spcPts val="229"/>
              </a:spcBef>
            </a:pPr>
            <a:r>
              <a:rPr sz="1900" spc="-10" dirty="0">
                <a:solidFill>
                  <a:srgbClr val="0D0D0D"/>
                </a:solidFill>
                <a:latin typeface="Comic Sans MS"/>
                <a:cs typeface="Comic Sans MS"/>
              </a:rPr>
              <a:t>faaliyeti </a:t>
            </a:r>
            <a:r>
              <a:rPr sz="1900" spc="-5" dirty="0">
                <a:solidFill>
                  <a:srgbClr val="0D0D0D"/>
                </a:solidFill>
                <a:latin typeface="Comic Sans MS"/>
                <a:cs typeface="Comic Sans MS"/>
              </a:rPr>
              <a:t>sevip - sevmeme; derecesidir.</a:t>
            </a:r>
            <a:endParaRPr sz="1900" dirty="0">
              <a:latin typeface="Comic Sans MS"/>
              <a:cs typeface="Comic Sans MS"/>
            </a:endParaRPr>
          </a:p>
          <a:p>
            <a:pPr>
              <a:spcBef>
                <a:spcPts val="15"/>
              </a:spcBef>
            </a:pPr>
            <a:endParaRPr sz="1950" dirty="0">
              <a:latin typeface="Comic Sans MS"/>
              <a:cs typeface="Comic Sans MS"/>
            </a:endParaRPr>
          </a:p>
          <a:p>
            <a:pPr marL="1905" algn="ctr"/>
            <a:r>
              <a:rPr sz="1900" spc="-10" dirty="0">
                <a:solidFill>
                  <a:srgbClr val="0D0D0D"/>
                </a:solidFill>
                <a:latin typeface="Comic Sans MS"/>
                <a:cs typeface="Comic Sans MS"/>
              </a:rPr>
              <a:t>Herhangi bir </a:t>
            </a:r>
            <a:r>
              <a:rPr sz="1900" spc="-5" dirty="0">
                <a:solidFill>
                  <a:srgbClr val="0D0D0D"/>
                </a:solidFill>
                <a:latin typeface="Comic Sans MS"/>
                <a:cs typeface="Comic Sans MS"/>
              </a:rPr>
              <a:t>aktiviteyi isteyerek, zevk alarak</a:t>
            </a:r>
            <a:r>
              <a:rPr sz="1900" spc="80" dirty="0">
                <a:solidFill>
                  <a:srgbClr val="0D0D0D"/>
                </a:solidFill>
                <a:latin typeface="Comic Sans MS"/>
                <a:cs typeface="Comic Sans MS"/>
              </a:rPr>
              <a:t> </a:t>
            </a:r>
            <a:r>
              <a:rPr sz="1900" spc="-5" dirty="0">
                <a:solidFill>
                  <a:srgbClr val="0D0D0D"/>
                </a:solidFill>
                <a:latin typeface="Comic Sans MS"/>
                <a:cs typeface="Comic Sans MS"/>
              </a:rPr>
              <a:t>yapıyorsak,</a:t>
            </a:r>
            <a:endParaRPr sz="1900" dirty="0">
              <a:latin typeface="Comic Sans MS"/>
              <a:cs typeface="Comic Sans MS"/>
            </a:endParaRPr>
          </a:p>
          <a:p>
            <a:pPr>
              <a:spcBef>
                <a:spcPts val="5"/>
              </a:spcBef>
            </a:pPr>
            <a:endParaRPr dirty="0">
              <a:latin typeface="Comic Sans MS"/>
              <a:cs typeface="Comic Sans MS"/>
            </a:endParaRPr>
          </a:p>
          <a:p>
            <a:pPr marL="763905" marR="751840" indent="-1270" algn="ctr">
              <a:lnSpc>
                <a:spcPct val="110000"/>
              </a:lnSpc>
            </a:pPr>
            <a:r>
              <a:rPr sz="1900" spc="-10" dirty="0">
                <a:solidFill>
                  <a:srgbClr val="0D0D0D"/>
                </a:solidFill>
                <a:latin typeface="Comic Sans MS"/>
                <a:cs typeface="Comic Sans MS"/>
              </a:rPr>
              <a:t>Birçok faaliyet </a:t>
            </a:r>
            <a:r>
              <a:rPr sz="1900" spc="-5" dirty="0">
                <a:solidFill>
                  <a:srgbClr val="0D0D0D"/>
                </a:solidFill>
                <a:latin typeface="Comic Sans MS"/>
                <a:cs typeface="Comic Sans MS"/>
              </a:rPr>
              <a:t>arasından belirli </a:t>
            </a:r>
            <a:r>
              <a:rPr sz="1900" spc="-10" dirty="0">
                <a:solidFill>
                  <a:srgbClr val="0D0D0D"/>
                </a:solidFill>
                <a:latin typeface="Comic Sans MS"/>
                <a:cs typeface="Comic Sans MS"/>
              </a:rPr>
              <a:t>birkaç faaliyeti sıklıkla tercih  </a:t>
            </a:r>
            <a:r>
              <a:rPr sz="1900" spc="-5" dirty="0">
                <a:solidFill>
                  <a:srgbClr val="0D0D0D"/>
                </a:solidFill>
                <a:latin typeface="Comic Sans MS"/>
                <a:cs typeface="Comic Sans MS"/>
              </a:rPr>
              <a:t>ediyorsak bu </a:t>
            </a:r>
            <a:r>
              <a:rPr sz="1900" spc="-10" dirty="0">
                <a:solidFill>
                  <a:srgbClr val="0D0D0D"/>
                </a:solidFill>
                <a:latin typeface="Comic Sans MS"/>
                <a:cs typeface="Comic Sans MS"/>
              </a:rPr>
              <a:t>aktiviteler </a:t>
            </a:r>
            <a:r>
              <a:rPr sz="1900" spc="-5" dirty="0">
                <a:solidFill>
                  <a:srgbClr val="0D0D0D"/>
                </a:solidFill>
                <a:latin typeface="Comic Sans MS"/>
                <a:cs typeface="Comic Sans MS"/>
              </a:rPr>
              <a:t>ve faaliyetlere </a:t>
            </a:r>
            <a:r>
              <a:rPr sz="1900" spc="-10" dirty="0">
                <a:solidFill>
                  <a:srgbClr val="0D0D0D"/>
                </a:solidFill>
                <a:latin typeface="Comic Sans MS"/>
                <a:cs typeface="Comic Sans MS"/>
              </a:rPr>
              <a:t>ilgi duyuyoruz</a:t>
            </a:r>
            <a:r>
              <a:rPr sz="1900" spc="204" dirty="0">
                <a:solidFill>
                  <a:srgbClr val="0D0D0D"/>
                </a:solidFill>
                <a:latin typeface="Comic Sans MS"/>
                <a:cs typeface="Comic Sans MS"/>
              </a:rPr>
              <a:t> </a:t>
            </a:r>
            <a:r>
              <a:rPr sz="1900" spc="-10" dirty="0">
                <a:solidFill>
                  <a:srgbClr val="0D0D0D"/>
                </a:solidFill>
                <a:latin typeface="Comic Sans MS"/>
                <a:cs typeface="Comic Sans MS"/>
              </a:rPr>
              <a:t>demektir.</a:t>
            </a:r>
            <a:endParaRPr sz="1900" dirty="0">
              <a:latin typeface="Comic Sans MS"/>
              <a:cs typeface="Comic Sans MS"/>
            </a:endParaRPr>
          </a:p>
          <a:p>
            <a:pPr>
              <a:spcBef>
                <a:spcPts val="20"/>
              </a:spcBef>
            </a:pPr>
            <a:endParaRPr sz="1950" dirty="0">
              <a:latin typeface="Comic Sans MS"/>
              <a:cs typeface="Comic Sans MS"/>
            </a:endParaRPr>
          </a:p>
          <a:p>
            <a:pPr marL="4445" algn="ctr"/>
            <a:r>
              <a:rPr sz="1900" spc="-10" dirty="0">
                <a:solidFill>
                  <a:srgbClr val="0D0D0D"/>
                </a:solidFill>
                <a:latin typeface="Comic Sans MS"/>
                <a:cs typeface="Comic Sans MS"/>
              </a:rPr>
              <a:t>Örneğin, </a:t>
            </a:r>
            <a:r>
              <a:rPr sz="1900" spc="-5" dirty="0">
                <a:solidFill>
                  <a:srgbClr val="0D0D0D"/>
                </a:solidFill>
                <a:latin typeface="Comic Sans MS"/>
                <a:cs typeface="Comic Sans MS"/>
              </a:rPr>
              <a:t>boş </a:t>
            </a:r>
            <a:r>
              <a:rPr sz="1900" spc="-10" dirty="0">
                <a:solidFill>
                  <a:srgbClr val="0D0D0D"/>
                </a:solidFill>
                <a:latin typeface="Comic Sans MS"/>
                <a:cs typeface="Comic Sans MS"/>
              </a:rPr>
              <a:t>zamanınızda </a:t>
            </a:r>
            <a:r>
              <a:rPr sz="1900" spc="-5" dirty="0">
                <a:solidFill>
                  <a:srgbClr val="0D0D0D"/>
                </a:solidFill>
                <a:latin typeface="Comic Sans MS"/>
                <a:cs typeface="Comic Sans MS"/>
              </a:rPr>
              <a:t>yapılabilecek onlarca uğraşı</a:t>
            </a:r>
            <a:r>
              <a:rPr sz="1900" spc="204" dirty="0">
                <a:solidFill>
                  <a:srgbClr val="0D0D0D"/>
                </a:solidFill>
                <a:latin typeface="Comic Sans MS"/>
                <a:cs typeface="Comic Sans MS"/>
              </a:rPr>
              <a:t> </a:t>
            </a:r>
            <a:r>
              <a:rPr sz="1900" spc="-5" dirty="0">
                <a:solidFill>
                  <a:srgbClr val="0D0D0D"/>
                </a:solidFill>
                <a:latin typeface="Comic Sans MS"/>
                <a:cs typeface="Comic Sans MS"/>
              </a:rPr>
              <a:t>arasından</a:t>
            </a:r>
            <a:endParaRPr sz="1900" dirty="0">
              <a:latin typeface="Comic Sans MS"/>
              <a:cs typeface="Comic Sans MS"/>
            </a:endParaRPr>
          </a:p>
          <a:p>
            <a:pPr marL="5715" algn="ctr">
              <a:spcBef>
                <a:spcPts val="225"/>
              </a:spcBef>
            </a:pPr>
            <a:r>
              <a:rPr sz="1900" spc="-10" dirty="0">
                <a:solidFill>
                  <a:srgbClr val="0D0D0D"/>
                </a:solidFill>
                <a:latin typeface="Comic Sans MS"/>
                <a:cs typeface="Comic Sans MS"/>
              </a:rPr>
              <a:t>sıklıkla </a:t>
            </a:r>
            <a:r>
              <a:rPr sz="1900" spc="-5" dirty="0">
                <a:solidFill>
                  <a:srgbClr val="0D0D0D"/>
                </a:solidFill>
                <a:latin typeface="Comic Sans MS"/>
                <a:cs typeface="Comic Sans MS"/>
              </a:rPr>
              <a:t>şiir ezberleyip, </a:t>
            </a:r>
            <a:r>
              <a:rPr sz="1900" spc="-10" dirty="0">
                <a:solidFill>
                  <a:srgbClr val="0D0D0D"/>
                </a:solidFill>
                <a:latin typeface="Comic Sans MS"/>
                <a:cs typeface="Comic Sans MS"/>
              </a:rPr>
              <a:t>kitap </a:t>
            </a:r>
            <a:r>
              <a:rPr sz="1900" spc="-5" dirty="0">
                <a:solidFill>
                  <a:srgbClr val="0D0D0D"/>
                </a:solidFill>
                <a:latin typeface="Comic Sans MS"/>
                <a:cs typeface="Comic Sans MS"/>
              </a:rPr>
              <a:t>okuyorsanız edebiyata </a:t>
            </a:r>
            <a:r>
              <a:rPr sz="1900" spc="-10" dirty="0">
                <a:solidFill>
                  <a:srgbClr val="0D0D0D"/>
                </a:solidFill>
                <a:latin typeface="Comic Sans MS"/>
                <a:cs typeface="Comic Sans MS"/>
              </a:rPr>
              <a:t>ilgi</a:t>
            </a:r>
            <a:r>
              <a:rPr sz="1900" spc="200" dirty="0">
                <a:solidFill>
                  <a:srgbClr val="0D0D0D"/>
                </a:solidFill>
                <a:latin typeface="Comic Sans MS"/>
                <a:cs typeface="Comic Sans MS"/>
              </a:rPr>
              <a:t> </a:t>
            </a:r>
            <a:r>
              <a:rPr sz="1900" spc="-5" dirty="0">
                <a:solidFill>
                  <a:srgbClr val="0D0D0D"/>
                </a:solidFill>
                <a:latin typeface="Comic Sans MS"/>
                <a:cs typeface="Comic Sans MS"/>
              </a:rPr>
              <a:t>duyuyorsunuzdur.</a:t>
            </a:r>
            <a:endParaRPr sz="1900" dirty="0">
              <a:latin typeface="Comic Sans MS"/>
              <a:cs typeface="Comic Sans MS"/>
            </a:endParaRPr>
          </a:p>
          <a:p>
            <a:pPr>
              <a:spcBef>
                <a:spcPts val="20"/>
              </a:spcBef>
            </a:pPr>
            <a:endParaRPr sz="1950" dirty="0">
              <a:latin typeface="Comic Sans MS"/>
              <a:cs typeface="Comic Sans MS"/>
            </a:endParaRPr>
          </a:p>
          <a:p>
            <a:pPr algn="ctr">
              <a:tabLst>
                <a:tab pos="1052195" algn="l"/>
                <a:tab pos="2716530" algn="l"/>
                <a:tab pos="6015355" algn="l"/>
                <a:tab pos="7324725" algn="l"/>
              </a:tabLst>
            </a:pPr>
            <a:r>
              <a:rPr sz="1900" spc="-5" dirty="0">
                <a:solidFill>
                  <a:srgbClr val="0D0D0D"/>
                </a:solidFill>
                <a:latin typeface="Comic Sans MS"/>
                <a:cs typeface="Comic Sans MS"/>
              </a:rPr>
              <a:t>NELERİ	YAPMAKTAN	</a:t>
            </a:r>
            <a:r>
              <a:rPr sz="1900" spc="-10" dirty="0">
                <a:solidFill>
                  <a:srgbClr val="0D0D0D"/>
                </a:solidFill>
                <a:latin typeface="Comic Sans MS"/>
                <a:cs typeface="Comic Sans MS"/>
              </a:rPr>
              <a:t>HOŞLANIRIM </a:t>
            </a:r>
            <a:r>
              <a:rPr sz="1900" spc="-5" dirty="0">
                <a:solidFill>
                  <a:srgbClr val="0D0D0D"/>
                </a:solidFill>
                <a:latin typeface="Comic Sans MS"/>
                <a:cs typeface="Comic Sans MS"/>
              </a:rPr>
              <a:t>?</a:t>
            </a:r>
            <a:r>
              <a:rPr sz="1900" spc="45" dirty="0">
                <a:solidFill>
                  <a:srgbClr val="0D0D0D"/>
                </a:solidFill>
                <a:latin typeface="Comic Sans MS"/>
                <a:cs typeface="Comic Sans MS"/>
              </a:rPr>
              <a:t> </a:t>
            </a:r>
            <a:r>
              <a:rPr sz="1900" spc="-5" dirty="0">
                <a:solidFill>
                  <a:srgbClr val="0D0D0D"/>
                </a:solidFill>
                <a:latin typeface="Comic Sans MS"/>
                <a:cs typeface="Comic Sans MS"/>
              </a:rPr>
              <a:t>&amp;</a:t>
            </a:r>
            <a:r>
              <a:rPr sz="1900" dirty="0">
                <a:solidFill>
                  <a:srgbClr val="0D0D0D"/>
                </a:solidFill>
                <a:latin typeface="Comic Sans MS"/>
                <a:cs typeface="Comic Sans MS"/>
              </a:rPr>
              <a:t> </a:t>
            </a:r>
            <a:r>
              <a:rPr sz="1900" spc="-5" dirty="0">
                <a:solidFill>
                  <a:srgbClr val="0D0D0D"/>
                </a:solidFill>
                <a:latin typeface="Comic Sans MS"/>
                <a:cs typeface="Comic Sans MS"/>
              </a:rPr>
              <a:t>NELERİ	</a:t>
            </a:r>
            <a:r>
              <a:rPr sz="1900" spc="-10" dirty="0">
                <a:solidFill>
                  <a:srgbClr val="0D0D0D"/>
                </a:solidFill>
                <a:latin typeface="Comic Sans MS"/>
                <a:cs typeface="Comic Sans MS"/>
              </a:rPr>
              <a:t>SIKLIKLA	YAPARIM</a:t>
            </a:r>
            <a:r>
              <a:rPr sz="1900" spc="-45" dirty="0">
                <a:solidFill>
                  <a:srgbClr val="0D0D0D"/>
                </a:solidFill>
                <a:latin typeface="Comic Sans MS"/>
                <a:cs typeface="Comic Sans MS"/>
              </a:rPr>
              <a:t> </a:t>
            </a:r>
            <a:r>
              <a:rPr sz="1900" spc="-5" dirty="0">
                <a:solidFill>
                  <a:srgbClr val="0D0D0D"/>
                </a:solidFill>
                <a:latin typeface="Comic Sans MS"/>
                <a:cs typeface="Comic Sans MS"/>
              </a:rPr>
              <a:t>?</a:t>
            </a:r>
            <a:endParaRPr sz="1900" dirty="0">
              <a:latin typeface="Comic Sans MS"/>
              <a:cs typeface="Comic Sans MS"/>
            </a:endParaRPr>
          </a:p>
          <a:p>
            <a:pPr marL="3810" algn="ctr">
              <a:spcBef>
                <a:spcPts val="204"/>
              </a:spcBef>
            </a:pPr>
            <a:r>
              <a:rPr sz="1900" spc="-65" dirty="0">
                <a:latin typeface="Arial"/>
                <a:cs typeface="Arial"/>
              </a:rPr>
              <a:t>soruları, </a:t>
            </a:r>
            <a:r>
              <a:rPr sz="1900" spc="-35" dirty="0">
                <a:latin typeface="Arial"/>
                <a:cs typeface="Arial"/>
              </a:rPr>
              <a:t>ilgi </a:t>
            </a:r>
            <a:r>
              <a:rPr sz="1900" spc="-75" dirty="0">
                <a:latin typeface="Arial"/>
                <a:cs typeface="Arial"/>
              </a:rPr>
              <a:t>duyulan </a:t>
            </a:r>
            <a:r>
              <a:rPr sz="1900" spc="-70" dirty="0">
                <a:latin typeface="Arial"/>
                <a:cs typeface="Arial"/>
              </a:rPr>
              <a:t>alanların </a:t>
            </a:r>
            <a:r>
              <a:rPr sz="1900" spc="-80" dirty="0">
                <a:latin typeface="Arial"/>
                <a:cs typeface="Arial"/>
              </a:rPr>
              <a:t>anlaşılabilmesi, </a:t>
            </a:r>
            <a:r>
              <a:rPr sz="1900" spc="-75" dirty="0">
                <a:latin typeface="Arial"/>
                <a:cs typeface="Arial"/>
              </a:rPr>
              <a:t>keşfedilebilmesi </a:t>
            </a:r>
            <a:r>
              <a:rPr sz="1900" spc="-50" dirty="0">
                <a:latin typeface="Arial"/>
                <a:cs typeface="Arial"/>
              </a:rPr>
              <a:t>için</a:t>
            </a:r>
            <a:r>
              <a:rPr sz="1900" spc="-195" dirty="0">
                <a:latin typeface="Arial"/>
                <a:cs typeface="Arial"/>
              </a:rPr>
              <a:t> </a:t>
            </a:r>
            <a:r>
              <a:rPr sz="1900" spc="-60" dirty="0">
                <a:latin typeface="Arial"/>
                <a:cs typeface="Arial"/>
              </a:rPr>
              <a:t>sorulabilir.</a:t>
            </a:r>
            <a:endParaRPr sz="1900" dirty="0">
              <a:latin typeface="Arial"/>
              <a:cs typeface="Arial"/>
            </a:endParaRPr>
          </a:p>
        </p:txBody>
      </p:sp>
    </p:spTree>
    <p:extLst>
      <p:ext uri="{BB962C8B-B14F-4D97-AF65-F5344CB8AC3E}">
        <p14:creationId xmlns:p14="http://schemas.microsoft.com/office/powerpoint/2010/main" val="345105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4099" y="412345"/>
            <a:ext cx="7143750" cy="659154"/>
          </a:xfrm>
          <a:prstGeom prst="rect">
            <a:avLst/>
          </a:prstGeom>
          <a:solidFill>
            <a:srgbClr val="FFCFAE"/>
          </a:solidFill>
          <a:ln w="12700">
            <a:solidFill>
              <a:srgbClr val="6F2F9F"/>
            </a:solidFill>
          </a:ln>
        </p:spPr>
        <p:txBody>
          <a:bodyPr vert="horz" wrap="square" lIns="0" tIns="104139" rIns="0" bIns="0" rtlCol="0" anchor="b">
            <a:spAutoFit/>
          </a:bodyPr>
          <a:lstStyle/>
          <a:p>
            <a:pPr algn="ctr">
              <a:lnSpc>
                <a:spcPct val="100000"/>
              </a:lnSpc>
              <a:spcBef>
                <a:spcPts val="819"/>
              </a:spcBef>
            </a:pPr>
            <a:r>
              <a:rPr sz="3600" spc="-200" dirty="0">
                <a:latin typeface="Trebuchet MS"/>
                <a:cs typeface="Trebuchet MS"/>
              </a:rPr>
              <a:t>Çeşitli </a:t>
            </a:r>
            <a:r>
              <a:rPr sz="3600" spc="-370" dirty="0">
                <a:latin typeface="Trebuchet MS"/>
                <a:cs typeface="Trebuchet MS"/>
              </a:rPr>
              <a:t>alanlara </a:t>
            </a:r>
            <a:r>
              <a:rPr sz="3600" spc="-180" dirty="0">
                <a:latin typeface="Trebuchet MS"/>
                <a:cs typeface="Trebuchet MS"/>
              </a:rPr>
              <a:t>ilgi</a:t>
            </a:r>
            <a:r>
              <a:rPr sz="3600" spc="-204" dirty="0">
                <a:latin typeface="Trebuchet MS"/>
                <a:cs typeface="Trebuchet MS"/>
              </a:rPr>
              <a:t> </a:t>
            </a:r>
            <a:r>
              <a:rPr sz="3600" spc="-335" dirty="0">
                <a:latin typeface="Trebuchet MS"/>
                <a:cs typeface="Trebuchet MS"/>
              </a:rPr>
              <a:t>duyulabilir…</a:t>
            </a:r>
            <a:endParaRPr sz="3600">
              <a:latin typeface="Trebuchet MS"/>
              <a:cs typeface="Trebuchet MS"/>
            </a:endParaRPr>
          </a:p>
        </p:txBody>
      </p:sp>
      <p:sp>
        <p:nvSpPr>
          <p:cNvPr id="3" name="object 3"/>
          <p:cNvSpPr/>
          <p:nvPr/>
        </p:nvSpPr>
        <p:spPr>
          <a:xfrm>
            <a:off x="1819564" y="1405855"/>
            <a:ext cx="8575963" cy="54436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8988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95587" y="199961"/>
            <a:ext cx="5601335" cy="1132840"/>
            <a:chOff x="1771586" y="199961"/>
            <a:chExt cx="5601335" cy="1132840"/>
          </a:xfrm>
        </p:grpSpPr>
        <p:sp>
          <p:nvSpPr>
            <p:cNvPr id="3" name="object 3"/>
            <p:cNvSpPr/>
            <p:nvPr/>
          </p:nvSpPr>
          <p:spPr>
            <a:xfrm>
              <a:off x="1785874" y="214629"/>
              <a:ext cx="5572760" cy="1103630"/>
            </a:xfrm>
            <a:custGeom>
              <a:avLst/>
              <a:gdLst/>
              <a:ahLst/>
              <a:cxnLst/>
              <a:rect l="l" t="t" r="r" b="b"/>
              <a:pathLst>
                <a:path w="5572759" h="1103630">
                  <a:moveTo>
                    <a:pt x="5572252" y="137668"/>
                  </a:moveTo>
                  <a:lnTo>
                    <a:pt x="5434203" y="137668"/>
                  </a:lnTo>
                  <a:lnTo>
                    <a:pt x="5434203" y="965835"/>
                  </a:lnTo>
                  <a:lnTo>
                    <a:pt x="5572252" y="965835"/>
                  </a:lnTo>
                  <a:lnTo>
                    <a:pt x="5572252" y="137668"/>
                  </a:lnTo>
                  <a:close/>
                </a:path>
                <a:path w="5572759" h="1103630">
                  <a:moveTo>
                    <a:pt x="5572252" y="0"/>
                  </a:moveTo>
                  <a:lnTo>
                    <a:pt x="0" y="0"/>
                  </a:lnTo>
                  <a:lnTo>
                    <a:pt x="0" y="137160"/>
                  </a:lnTo>
                  <a:lnTo>
                    <a:pt x="0" y="966470"/>
                  </a:lnTo>
                  <a:lnTo>
                    <a:pt x="0" y="1103630"/>
                  </a:lnTo>
                  <a:lnTo>
                    <a:pt x="5572252" y="1103630"/>
                  </a:lnTo>
                  <a:lnTo>
                    <a:pt x="5572252" y="966470"/>
                  </a:lnTo>
                  <a:lnTo>
                    <a:pt x="138049" y="966470"/>
                  </a:lnTo>
                  <a:lnTo>
                    <a:pt x="138049" y="137160"/>
                  </a:lnTo>
                  <a:lnTo>
                    <a:pt x="5572252" y="137160"/>
                  </a:lnTo>
                  <a:lnTo>
                    <a:pt x="5572252" y="0"/>
                  </a:lnTo>
                  <a:close/>
                </a:path>
              </a:pathLst>
            </a:custGeom>
            <a:solidFill>
              <a:srgbClr val="FAEBAB"/>
            </a:solidFill>
          </p:spPr>
          <p:txBody>
            <a:bodyPr wrap="square" lIns="0" tIns="0" rIns="0" bIns="0" rtlCol="0"/>
            <a:lstStyle/>
            <a:p>
              <a:endParaRPr/>
            </a:p>
          </p:txBody>
        </p:sp>
        <p:sp>
          <p:nvSpPr>
            <p:cNvPr id="4" name="object 4"/>
            <p:cNvSpPr/>
            <p:nvPr/>
          </p:nvSpPr>
          <p:spPr>
            <a:xfrm>
              <a:off x="1785873" y="214248"/>
              <a:ext cx="5572760" cy="1104265"/>
            </a:xfrm>
            <a:custGeom>
              <a:avLst/>
              <a:gdLst/>
              <a:ahLst/>
              <a:cxnLst/>
              <a:rect l="l" t="t" r="r" b="b"/>
              <a:pathLst>
                <a:path w="5572759" h="1104265">
                  <a:moveTo>
                    <a:pt x="0" y="0"/>
                  </a:moveTo>
                  <a:lnTo>
                    <a:pt x="5572252" y="0"/>
                  </a:lnTo>
                  <a:lnTo>
                    <a:pt x="5572252" y="1104264"/>
                  </a:lnTo>
                  <a:lnTo>
                    <a:pt x="0" y="1104264"/>
                  </a:lnTo>
                  <a:lnTo>
                    <a:pt x="0" y="0"/>
                  </a:lnTo>
                  <a:close/>
                </a:path>
                <a:path w="5572759" h="1104265">
                  <a:moveTo>
                    <a:pt x="138049" y="138049"/>
                  </a:moveTo>
                  <a:lnTo>
                    <a:pt x="138049" y="966215"/>
                  </a:lnTo>
                  <a:lnTo>
                    <a:pt x="5434203" y="966215"/>
                  </a:lnTo>
                  <a:lnTo>
                    <a:pt x="5434203" y="138049"/>
                  </a:lnTo>
                  <a:lnTo>
                    <a:pt x="138049" y="138049"/>
                  </a:lnTo>
                  <a:close/>
                </a:path>
              </a:pathLst>
            </a:custGeom>
            <a:ln w="28575">
              <a:solidFill>
                <a:srgbClr val="00AF50"/>
              </a:solidFill>
              <a:prstDash val="lgDashDot"/>
            </a:ln>
          </p:spPr>
          <p:txBody>
            <a:bodyPr wrap="square" lIns="0" tIns="0" rIns="0" bIns="0" rtlCol="0"/>
            <a:lstStyle/>
            <a:p>
              <a:endParaRPr/>
            </a:p>
          </p:txBody>
        </p:sp>
        <p:sp>
          <p:nvSpPr>
            <p:cNvPr id="5" name="object 5"/>
            <p:cNvSpPr/>
            <p:nvPr/>
          </p:nvSpPr>
          <p:spPr>
            <a:xfrm>
              <a:off x="2592577" y="509346"/>
              <a:ext cx="4264533" cy="602284"/>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2644140" y="1495044"/>
            <a:ext cx="7612379" cy="19705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42260" y="4890516"/>
            <a:ext cx="7722108" cy="129844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952751" y="5000638"/>
            <a:ext cx="7501255" cy="1336520"/>
          </a:xfrm>
          <a:prstGeom prst="rect">
            <a:avLst/>
          </a:prstGeom>
          <a:solidFill>
            <a:srgbClr val="66FFFF"/>
          </a:solidFill>
          <a:ln w="57150">
            <a:solidFill>
              <a:srgbClr val="CC66FF"/>
            </a:solidFill>
          </a:ln>
        </p:spPr>
        <p:txBody>
          <a:bodyPr vert="horz" wrap="square" lIns="0" tIns="33655" rIns="0" bIns="0" rtlCol="0">
            <a:spAutoFit/>
          </a:bodyPr>
          <a:lstStyle/>
          <a:p>
            <a:pPr marL="91440" marR="315595">
              <a:lnSpc>
                <a:spcPct val="100600"/>
              </a:lnSpc>
              <a:spcBef>
                <a:spcPts val="265"/>
              </a:spcBef>
            </a:pPr>
            <a:r>
              <a:rPr sz="2400" b="1" spc="-525" dirty="0">
                <a:latin typeface="Sitka Small" panose="02000505000000020004" pitchFamily="2" charset="0"/>
                <a:cs typeface="Trebuchet MS"/>
              </a:rPr>
              <a:t>Mekanik </a:t>
            </a:r>
            <a:r>
              <a:rPr sz="2400" b="1" spc="-295" dirty="0">
                <a:latin typeface="Sitka Small" panose="02000505000000020004" pitchFamily="2" charset="0"/>
                <a:cs typeface="Trebuchet MS"/>
              </a:rPr>
              <a:t>İlgisi: </a:t>
            </a:r>
            <a:r>
              <a:rPr sz="2000" spc="-290" dirty="0">
                <a:latin typeface="Sitka Small" panose="02000505000000020004" pitchFamily="2" charset="0"/>
                <a:cs typeface="Trebuchet MS"/>
              </a:rPr>
              <a:t>Çeşitli </a:t>
            </a:r>
            <a:r>
              <a:rPr sz="2000" spc="-330" dirty="0">
                <a:latin typeface="Sitka Small" panose="02000505000000020004" pitchFamily="2" charset="0"/>
                <a:cs typeface="Trebuchet MS"/>
              </a:rPr>
              <a:t>alet </a:t>
            </a:r>
            <a:r>
              <a:rPr sz="2000" spc="-450" dirty="0" err="1">
                <a:latin typeface="Sitka Small" panose="02000505000000020004" pitchFamily="2" charset="0"/>
                <a:cs typeface="Trebuchet MS"/>
              </a:rPr>
              <a:t>ve</a:t>
            </a:r>
            <a:r>
              <a:rPr sz="2000" spc="-450" dirty="0">
                <a:latin typeface="Sitka Small" panose="02000505000000020004" pitchFamily="2" charset="0"/>
                <a:cs typeface="Trebuchet MS"/>
              </a:rPr>
              <a:t> </a:t>
            </a:r>
            <a:r>
              <a:rPr lang="tr-TR" sz="2000" spc="-450" dirty="0" smtClean="0">
                <a:latin typeface="Sitka Small" panose="02000505000000020004" pitchFamily="2" charset="0"/>
                <a:cs typeface="Trebuchet MS"/>
              </a:rPr>
              <a:t> </a:t>
            </a:r>
            <a:r>
              <a:rPr sz="2000" spc="-340" dirty="0" err="1" smtClean="0">
                <a:latin typeface="Sitka Small" panose="02000505000000020004" pitchFamily="2" charset="0"/>
                <a:cs typeface="Trebuchet MS"/>
              </a:rPr>
              <a:t>makineleri</a:t>
            </a:r>
            <a:r>
              <a:rPr sz="2000" spc="-340" dirty="0" smtClean="0">
                <a:latin typeface="Sitka Small" panose="02000505000000020004" pitchFamily="2" charset="0"/>
                <a:cs typeface="Trebuchet MS"/>
              </a:rPr>
              <a:t> </a:t>
            </a:r>
            <a:r>
              <a:rPr lang="tr-TR" sz="2000" spc="-340" dirty="0" smtClean="0">
                <a:latin typeface="Sitka Small" panose="02000505000000020004" pitchFamily="2" charset="0"/>
                <a:cs typeface="Trebuchet MS"/>
              </a:rPr>
              <a:t> </a:t>
            </a:r>
            <a:r>
              <a:rPr sz="2000" spc="-405" dirty="0" err="1" smtClean="0">
                <a:latin typeface="Sitka Small" panose="02000505000000020004" pitchFamily="2" charset="0"/>
                <a:cs typeface="Trebuchet MS"/>
              </a:rPr>
              <a:t>üretmek</a:t>
            </a:r>
            <a:r>
              <a:rPr sz="2000" spc="-405" dirty="0">
                <a:latin typeface="Sitka Small" panose="02000505000000020004" pitchFamily="2" charset="0"/>
                <a:cs typeface="Trebuchet MS"/>
              </a:rPr>
              <a:t>, </a:t>
            </a:r>
            <a:r>
              <a:rPr sz="2000" spc="-300" dirty="0">
                <a:latin typeface="Sitka Small" panose="02000505000000020004" pitchFamily="2" charset="0"/>
                <a:cs typeface="Trebuchet MS"/>
              </a:rPr>
              <a:t>çalıştırmaktan </a:t>
            </a:r>
            <a:r>
              <a:rPr sz="2000" spc="-385" dirty="0" err="1">
                <a:latin typeface="Sitka Small" panose="02000505000000020004" pitchFamily="2" charset="0"/>
                <a:cs typeface="Trebuchet MS"/>
              </a:rPr>
              <a:t>veya</a:t>
            </a:r>
            <a:r>
              <a:rPr sz="2000" spc="-385" dirty="0">
                <a:latin typeface="Sitka Small" panose="02000505000000020004" pitchFamily="2" charset="0"/>
                <a:cs typeface="Trebuchet MS"/>
              </a:rPr>
              <a:t> </a:t>
            </a:r>
            <a:r>
              <a:rPr sz="2000" spc="-365" dirty="0" err="1" smtClean="0">
                <a:latin typeface="Sitka Small" panose="02000505000000020004" pitchFamily="2" charset="0"/>
                <a:cs typeface="Trebuchet MS"/>
              </a:rPr>
              <a:t>onarmaktan</a:t>
            </a:r>
            <a:r>
              <a:rPr lang="tr-TR" sz="2000" spc="-365" dirty="0" smtClean="0">
                <a:latin typeface="Sitka Small" panose="02000505000000020004" pitchFamily="2" charset="0"/>
                <a:cs typeface="Trebuchet MS"/>
              </a:rPr>
              <a:t> </a:t>
            </a:r>
            <a:r>
              <a:rPr sz="2000" spc="-365" dirty="0" smtClean="0">
                <a:latin typeface="Sitka Small" panose="02000505000000020004" pitchFamily="2" charset="0"/>
                <a:cs typeface="Trebuchet MS"/>
              </a:rPr>
              <a:t> </a:t>
            </a:r>
            <a:r>
              <a:rPr sz="2000" spc="-380" dirty="0">
                <a:latin typeface="Sitka Small" panose="02000505000000020004" pitchFamily="2" charset="0"/>
                <a:cs typeface="Trebuchet MS"/>
              </a:rPr>
              <a:t>hoşlanmak  </a:t>
            </a:r>
            <a:r>
              <a:rPr sz="2000" spc="-245" dirty="0">
                <a:latin typeface="Sitka Small" panose="02000505000000020004" pitchFamily="2" charset="0"/>
                <a:cs typeface="Trebuchet MS"/>
              </a:rPr>
              <a:t>gibi </a:t>
            </a:r>
            <a:r>
              <a:rPr sz="2000" spc="-275" dirty="0">
                <a:latin typeface="Sitka Small" panose="02000505000000020004" pitchFamily="2" charset="0"/>
                <a:cs typeface="Trebuchet MS"/>
              </a:rPr>
              <a:t>davranışları </a:t>
            </a:r>
            <a:r>
              <a:rPr sz="2000" spc="-315" dirty="0">
                <a:latin typeface="Sitka Small" panose="02000505000000020004" pitchFamily="2" charset="0"/>
                <a:cs typeface="Trebuchet MS"/>
              </a:rPr>
              <a:t>ifade </a:t>
            </a:r>
            <a:r>
              <a:rPr sz="2000" spc="-440" dirty="0">
                <a:latin typeface="Sitka Small" panose="02000505000000020004" pitchFamily="2" charset="0"/>
                <a:cs typeface="Trebuchet MS"/>
              </a:rPr>
              <a:t>eder. </a:t>
            </a:r>
            <a:r>
              <a:rPr sz="2000" spc="-385" dirty="0" err="1">
                <a:latin typeface="Sitka Small" panose="02000505000000020004" pitchFamily="2" charset="0"/>
                <a:cs typeface="Trebuchet MS"/>
              </a:rPr>
              <a:t>Makine</a:t>
            </a:r>
            <a:r>
              <a:rPr sz="2000" spc="-385" dirty="0">
                <a:latin typeface="Sitka Small" panose="02000505000000020004" pitchFamily="2" charset="0"/>
                <a:cs typeface="Trebuchet MS"/>
              </a:rPr>
              <a:t> </a:t>
            </a:r>
            <a:r>
              <a:rPr lang="tr-TR" sz="2000" spc="-385" dirty="0" smtClean="0">
                <a:latin typeface="Sitka Small" panose="02000505000000020004" pitchFamily="2" charset="0"/>
                <a:cs typeface="Trebuchet MS"/>
              </a:rPr>
              <a:t> </a:t>
            </a:r>
            <a:r>
              <a:rPr sz="2000" spc="-445" dirty="0" err="1" smtClean="0">
                <a:latin typeface="Sitka Small" panose="02000505000000020004" pitchFamily="2" charset="0"/>
                <a:cs typeface="Trebuchet MS"/>
              </a:rPr>
              <a:t>ve</a:t>
            </a:r>
            <a:r>
              <a:rPr sz="2000" spc="-445" dirty="0" smtClean="0">
                <a:latin typeface="Sitka Small" panose="02000505000000020004" pitchFamily="2" charset="0"/>
                <a:cs typeface="Trebuchet MS"/>
              </a:rPr>
              <a:t> </a:t>
            </a:r>
            <a:r>
              <a:rPr lang="tr-TR" sz="2000" spc="-445" dirty="0" smtClean="0">
                <a:latin typeface="Sitka Small" panose="02000505000000020004" pitchFamily="2" charset="0"/>
                <a:cs typeface="Trebuchet MS"/>
              </a:rPr>
              <a:t> </a:t>
            </a:r>
            <a:r>
              <a:rPr sz="2000" spc="-320" dirty="0" err="1" smtClean="0">
                <a:latin typeface="Sitka Small" panose="02000505000000020004" pitchFamily="2" charset="0"/>
                <a:cs typeface="Trebuchet MS"/>
              </a:rPr>
              <a:t>elektrik-elektronik</a:t>
            </a:r>
            <a:r>
              <a:rPr sz="2000" spc="-320" dirty="0" smtClean="0">
                <a:latin typeface="Sitka Small" panose="02000505000000020004" pitchFamily="2" charset="0"/>
                <a:cs typeface="Trebuchet MS"/>
              </a:rPr>
              <a:t> </a:t>
            </a:r>
            <a:r>
              <a:rPr lang="tr-TR" sz="2000" spc="-320" dirty="0" smtClean="0">
                <a:latin typeface="Sitka Small" panose="02000505000000020004" pitchFamily="2" charset="0"/>
                <a:cs typeface="Trebuchet MS"/>
              </a:rPr>
              <a:t> </a:t>
            </a:r>
            <a:r>
              <a:rPr sz="2000" spc="-330" dirty="0" err="1" smtClean="0">
                <a:latin typeface="Sitka Small" panose="02000505000000020004" pitchFamily="2" charset="0"/>
                <a:cs typeface="Trebuchet MS"/>
              </a:rPr>
              <a:t>mühendisliği</a:t>
            </a:r>
            <a:r>
              <a:rPr sz="2000" spc="-330" dirty="0">
                <a:latin typeface="Sitka Small" panose="02000505000000020004" pitchFamily="2" charset="0"/>
                <a:cs typeface="Trebuchet MS"/>
              </a:rPr>
              <a:t>, </a:t>
            </a:r>
            <a:r>
              <a:rPr sz="2000" spc="-400" dirty="0" err="1" smtClean="0">
                <a:latin typeface="Sitka Small" panose="02000505000000020004" pitchFamily="2" charset="0"/>
                <a:cs typeface="Trebuchet MS"/>
              </a:rPr>
              <a:t>bu</a:t>
            </a:r>
            <a:r>
              <a:rPr lang="tr-TR" sz="2000" spc="-400" dirty="0" smtClean="0">
                <a:latin typeface="Sitka Small" panose="02000505000000020004" pitchFamily="2" charset="0"/>
                <a:cs typeface="Trebuchet MS"/>
              </a:rPr>
              <a:t> </a:t>
            </a:r>
            <a:r>
              <a:rPr sz="2000" spc="-400" dirty="0" smtClean="0">
                <a:latin typeface="Sitka Small" panose="02000505000000020004" pitchFamily="2" charset="0"/>
                <a:cs typeface="Trebuchet MS"/>
              </a:rPr>
              <a:t> </a:t>
            </a:r>
            <a:r>
              <a:rPr sz="2000" spc="-335" dirty="0">
                <a:latin typeface="Sitka Small" panose="02000505000000020004" pitchFamily="2" charset="0"/>
                <a:cs typeface="Trebuchet MS"/>
              </a:rPr>
              <a:t>alana </a:t>
            </a:r>
            <a:r>
              <a:rPr sz="2000" spc="-200" dirty="0">
                <a:latin typeface="Sitka Small" panose="02000505000000020004" pitchFamily="2" charset="0"/>
                <a:cs typeface="Trebuchet MS"/>
              </a:rPr>
              <a:t>ilgi</a:t>
            </a:r>
            <a:r>
              <a:rPr sz="2000" spc="-150" dirty="0">
                <a:latin typeface="Sitka Small" panose="02000505000000020004" pitchFamily="2" charset="0"/>
                <a:cs typeface="Trebuchet MS"/>
              </a:rPr>
              <a:t> </a:t>
            </a:r>
            <a:r>
              <a:rPr sz="2000" spc="-370" dirty="0">
                <a:latin typeface="Sitka Small" panose="02000505000000020004" pitchFamily="2" charset="0"/>
                <a:cs typeface="Trebuchet MS"/>
              </a:rPr>
              <a:t>duyan</a:t>
            </a:r>
            <a:endParaRPr sz="2000" dirty="0">
              <a:latin typeface="Sitka Small" panose="02000505000000020004" pitchFamily="2" charset="0"/>
              <a:cs typeface="Trebuchet MS"/>
            </a:endParaRPr>
          </a:p>
          <a:p>
            <a:pPr marL="91440"/>
            <a:r>
              <a:rPr sz="2000" spc="-254" dirty="0">
                <a:latin typeface="Sitka Small" panose="02000505000000020004" pitchFamily="2" charset="0"/>
                <a:cs typeface="Trebuchet MS"/>
              </a:rPr>
              <a:t>kişilerin </a:t>
            </a:r>
            <a:r>
              <a:rPr sz="2000" spc="-385" dirty="0" err="1">
                <a:latin typeface="Sitka Small" panose="02000505000000020004" pitchFamily="2" charset="0"/>
                <a:cs typeface="Trebuchet MS"/>
              </a:rPr>
              <a:t>uyumlu</a:t>
            </a:r>
            <a:r>
              <a:rPr sz="2000" spc="-385" dirty="0">
                <a:latin typeface="Sitka Small" panose="02000505000000020004" pitchFamily="2" charset="0"/>
                <a:cs typeface="Trebuchet MS"/>
              </a:rPr>
              <a:t> </a:t>
            </a:r>
            <a:r>
              <a:rPr lang="tr-TR" sz="2000" spc="-385" dirty="0" smtClean="0">
                <a:latin typeface="Sitka Small" panose="02000505000000020004" pitchFamily="2" charset="0"/>
                <a:cs typeface="Trebuchet MS"/>
              </a:rPr>
              <a:t> </a:t>
            </a:r>
            <a:r>
              <a:rPr sz="2000" spc="-325" dirty="0" err="1" smtClean="0">
                <a:latin typeface="Sitka Small" panose="02000505000000020004" pitchFamily="2" charset="0"/>
                <a:cs typeface="Trebuchet MS"/>
              </a:rPr>
              <a:t>olarak</a:t>
            </a:r>
            <a:r>
              <a:rPr sz="2000" spc="-325" dirty="0" smtClean="0">
                <a:latin typeface="Sitka Small" panose="02000505000000020004" pitchFamily="2" charset="0"/>
                <a:cs typeface="Trebuchet MS"/>
              </a:rPr>
              <a:t> </a:t>
            </a:r>
            <a:r>
              <a:rPr lang="tr-TR" sz="2000" spc="-325" dirty="0" smtClean="0">
                <a:latin typeface="Sitka Small" panose="02000505000000020004" pitchFamily="2" charset="0"/>
                <a:cs typeface="Trebuchet MS"/>
              </a:rPr>
              <a:t> </a:t>
            </a:r>
            <a:r>
              <a:rPr sz="2000" spc="-315" dirty="0" err="1" smtClean="0">
                <a:latin typeface="Sitka Small" panose="02000505000000020004" pitchFamily="2" charset="0"/>
                <a:cs typeface="Trebuchet MS"/>
              </a:rPr>
              <a:t>çalışabileceği</a:t>
            </a:r>
            <a:r>
              <a:rPr sz="2000" spc="-315" dirty="0" smtClean="0">
                <a:latin typeface="Sitka Small" panose="02000505000000020004" pitchFamily="2" charset="0"/>
                <a:cs typeface="Trebuchet MS"/>
              </a:rPr>
              <a:t> </a:t>
            </a:r>
            <a:r>
              <a:rPr sz="2000" spc="-305" dirty="0">
                <a:latin typeface="Sitka Small" panose="02000505000000020004" pitchFamily="2" charset="0"/>
                <a:cs typeface="Trebuchet MS"/>
              </a:rPr>
              <a:t>alanlar </a:t>
            </a:r>
            <a:r>
              <a:rPr sz="2000" spc="-325" dirty="0">
                <a:latin typeface="Sitka Small" panose="02000505000000020004" pitchFamily="2" charset="0"/>
                <a:cs typeface="Trebuchet MS"/>
              </a:rPr>
              <a:t>olarak</a:t>
            </a:r>
            <a:r>
              <a:rPr sz="2000" spc="-65" dirty="0">
                <a:latin typeface="Sitka Small" panose="02000505000000020004" pitchFamily="2" charset="0"/>
                <a:cs typeface="Trebuchet MS"/>
              </a:rPr>
              <a:t> </a:t>
            </a:r>
            <a:r>
              <a:rPr sz="2000" spc="-270" dirty="0">
                <a:latin typeface="Sitka Small" panose="02000505000000020004" pitchFamily="2" charset="0"/>
                <a:cs typeface="Trebuchet MS"/>
              </a:rPr>
              <a:t>sayılabilir.</a:t>
            </a:r>
            <a:endParaRPr sz="2000" dirty="0">
              <a:latin typeface="Sitka Small" panose="02000505000000020004" pitchFamily="2" charset="0"/>
              <a:cs typeface="Trebuchet MS"/>
            </a:endParaRPr>
          </a:p>
        </p:txBody>
      </p:sp>
      <p:sp>
        <p:nvSpPr>
          <p:cNvPr id="9" name="object 9"/>
          <p:cNvSpPr/>
          <p:nvPr/>
        </p:nvSpPr>
        <p:spPr>
          <a:xfrm>
            <a:off x="1627637" y="3532633"/>
            <a:ext cx="8651739" cy="129844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1627638" y="3643376"/>
            <a:ext cx="8540276" cy="1019510"/>
          </a:xfrm>
          <a:prstGeom prst="rect">
            <a:avLst/>
          </a:prstGeom>
          <a:solidFill>
            <a:srgbClr val="CED5E6"/>
          </a:solidFill>
          <a:ln w="57150">
            <a:solidFill>
              <a:srgbClr val="F8E081"/>
            </a:solidFill>
          </a:ln>
        </p:spPr>
        <p:txBody>
          <a:bodyPr vert="horz" wrap="square" lIns="0" tIns="34290" rIns="0" bIns="0" rtlCol="0">
            <a:spAutoFit/>
          </a:bodyPr>
          <a:lstStyle/>
          <a:p>
            <a:pPr marL="90805" marR="309245">
              <a:lnSpc>
                <a:spcPct val="100299"/>
              </a:lnSpc>
              <a:spcBef>
                <a:spcPts val="270"/>
              </a:spcBef>
            </a:pPr>
            <a:r>
              <a:rPr sz="2400" b="1" spc="-434" dirty="0">
                <a:latin typeface="Sitka Small" panose="02000505000000020004" pitchFamily="2" charset="0"/>
                <a:cs typeface="Trebuchet MS"/>
              </a:rPr>
              <a:t>Sosyal </a:t>
            </a:r>
            <a:r>
              <a:rPr sz="2400" b="1" spc="-430" dirty="0">
                <a:latin typeface="Sitka Small" panose="02000505000000020004" pitchFamily="2" charset="0"/>
                <a:cs typeface="Trebuchet MS"/>
              </a:rPr>
              <a:t>Bilimler </a:t>
            </a:r>
            <a:r>
              <a:rPr sz="2400" b="1" spc="-295" dirty="0">
                <a:latin typeface="Sitka Small" panose="02000505000000020004" pitchFamily="2" charset="0"/>
                <a:cs typeface="Trebuchet MS"/>
              </a:rPr>
              <a:t>İlgisi: </a:t>
            </a:r>
            <a:r>
              <a:rPr sz="2000" spc="-325" dirty="0">
                <a:latin typeface="Sitka Small" panose="02000505000000020004" pitchFamily="2" charset="0"/>
                <a:cs typeface="Trebuchet MS"/>
              </a:rPr>
              <a:t>Sosyal </a:t>
            </a:r>
            <a:r>
              <a:rPr sz="2000" spc="-285" dirty="0">
                <a:latin typeface="Sitka Small" panose="02000505000000020004" pitchFamily="2" charset="0"/>
                <a:cs typeface="Trebuchet MS"/>
              </a:rPr>
              <a:t>olayları </a:t>
            </a:r>
            <a:r>
              <a:rPr sz="2000" spc="-415" dirty="0">
                <a:latin typeface="Sitka Small" panose="02000505000000020004" pitchFamily="2" charset="0"/>
                <a:cs typeface="Trebuchet MS"/>
              </a:rPr>
              <a:t>incelemek </a:t>
            </a:r>
            <a:r>
              <a:rPr sz="2000" spc="-445" dirty="0">
                <a:latin typeface="Sitka Small" panose="02000505000000020004" pitchFamily="2" charset="0"/>
                <a:cs typeface="Trebuchet MS"/>
              </a:rPr>
              <a:t>ve </a:t>
            </a:r>
            <a:r>
              <a:rPr sz="2000" spc="-345" dirty="0">
                <a:latin typeface="Sitka Small" panose="02000505000000020004" pitchFamily="2" charset="0"/>
                <a:cs typeface="Trebuchet MS"/>
              </a:rPr>
              <a:t>nedenlerini </a:t>
            </a:r>
            <a:r>
              <a:rPr sz="2000" spc="-300" dirty="0">
                <a:latin typeface="Sitka Small" panose="02000505000000020004" pitchFamily="2" charset="0"/>
                <a:cs typeface="Trebuchet MS"/>
              </a:rPr>
              <a:t>araştırmak </a:t>
            </a:r>
            <a:r>
              <a:rPr sz="2000" spc="-245" dirty="0">
                <a:latin typeface="Sitka Small" panose="02000505000000020004" pitchFamily="2" charset="0"/>
                <a:cs typeface="Trebuchet MS"/>
              </a:rPr>
              <a:t>gibi </a:t>
            </a:r>
            <a:r>
              <a:rPr sz="2000" spc="-275" dirty="0">
                <a:latin typeface="Sitka Small" panose="02000505000000020004" pitchFamily="2" charset="0"/>
                <a:cs typeface="Trebuchet MS"/>
              </a:rPr>
              <a:t>davranışları </a:t>
            </a:r>
            <a:r>
              <a:rPr sz="2000" spc="-315" dirty="0">
                <a:latin typeface="Sitka Small" panose="02000505000000020004" pitchFamily="2" charset="0"/>
                <a:cs typeface="Trebuchet MS"/>
              </a:rPr>
              <a:t>ifade </a:t>
            </a:r>
            <a:r>
              <a:rPr sz="2000" spc="-459" dirty="0" err="1">
                <a:latin typeface="Sitka Small" panose="02000505000000020004" pitchFamily="2" charset="0"/>
                <a:cs typeface="Trebuchet MS"/>
              </a:rPr>
              <a:t>eden</a:t>
            </a:r>
            <a:r>
              <a:rPr sz="2000" spc="-459" dirty="0">
                <a:latin typeface="Sitka Small" panose="02000505000000020004" pitchFamily="2" charset="0"/>
                <a:cs typeface="Trebuchet MS"/>
              </a:rPr>
              <a:t> </a:t>
            </a:r>
            <a:r>
              <a:rPr lang="tr-TR" sz="2000" spc="-459" dirty="0" smtClean="0">
                <a:latin typeface="Sitka Small" panose="02000505000000020004" pitchFamily="2" charset="0"/>
                <a:cs typeface="Trebuchet MS"/>
              </a:rPr>
              <a:t>   </a:t>
            </a:r>
            <a:r>
              <a:rPr sz="2000" spc="-204" dirty="0" err="1" smtClean="0">
                <a:latin typeface="Sitka Small" panose="02000505000000020004" pitchFamily="2" charset="0"/>
                <a:cs typeface="Trebuchet MS"/>
              </a:rPr>
              <a:t>ilgi</a:t>
            </a:r>
            <a:r>
              <a:rPr sz="2000" spc="-204" dirty="0" smtClean="0">
                <a:latin typeface="Sitka Small" panose="02000505000000020004" pitchFamily="2" charset="0"/>
                <a:cs typeface="Trebuchet MS"/>
              </a:rPr>
              <a:t>  </a:t>
            </a:r>
            <a:r>
              <a:rPr sz="2000" spc="-305" dirty="0">
                <a:latin typeface="Sitka Small" panose="02000505000000020004" pitchFamily="2" charset="0"/>
                <a:cs typeface="Trebuchet MS"/>
              </a:rPr>
              <a:t>alanıdır. </a:t>
            </a:r>
            <a:r>
              <a:rPr sz="2000" spc="-325" dirty="0">
                <a:latin typeface="Sitka Small" panose="02000505000000020004" pitchFamily="2" charset="0"/>
                <a:cs typeface="Trebuchet MS"/>
              </a:rPr>
              <a:t>Sosyal </a:t>
            </a:r>
            <a:r>
              <a:rPr sz="2000" spc="-310" dirty="0">
                <a:latin typeface="Sitka Small" panose="02000505000000020004" pitchFamily="2" charset="0"/>
                <a:cs typeface="Trebuchet MS"/>
              </a:rPr>
              <a:t>bilim </a:t>
            </a:r>
            <a:r>
              <a:rPr sz="2000" spc="-195" dirty="0">
                <a:latin typeface="Sitka Small" panose="02000505000000020004" pitchFamily="2" charset="0"/>
                <a:cs typeface="Trebuchet MS"/>
              </a:rPr>
              <a:t>ilgisi </a:t>
            </a:r>
            <a:r>
              <a:rPr sz="2000" spc="-345" dirty="0">
                <a:latin typeface="Sitka Small" panose="02000505000000020004" pitchFamily="2" charset="0"/>
                <a:cs typeface="Trebuchet MS"/>
              </a:rPr>
              <a:t>yüksek </a:t>
            </a:r>
            <a:r>
              <a:rPr sz="2000" spc="-360" dirty="0">
                <a:latin typeface="Sitka Small" panose="02000505000000020004" pitchFamily="2" charset="0"/>
                <a:cs typeface="Trebuchet MS"/>
              </a:rPr>
              <a:t>olan </a:t>
            </a:r>
            <a:r>
              <a:rPr sz="2000" spc="-260" dirty="0">
                <a:latin typeface="Sitka Small" panose="02000505000000020004" pitchFamily="2" charset="0"/>
                <a:cs typeface="Trebuchet MS"/>
              </a:rPr>
              <a:t>kişiler </a:t>
            </a:r>
            <a:r>
              <a:rPr sz="2000" spc="-370" dirty="0">
                <a:latin typeface="Sitka Small" panose="02000505000000020004" pitchFamily="2" charset="0"/>
                <a:cs typeface="Trebuchet MS"/>
              </a:rPr>
              <a:t>hukuk, </a:t>
            </a:r>
            <a:r>
              <a:rPr sz="2000" spc="-285" dirty="0">
                <a:latin typeface="Sitka Small" panose="02000505000000020004" pitchFamily="2" charset="0"/>
                <a:cs typeface="Trebuchet MS"/>
              </a:rPr>
              <a:t>siyaset </a:t>
            </a:r>
            <a:r>
              <a:rPr sz="2000" spc="-340" dirty="0">
                <a:latin typeface="Sitka Small" panose="02000505000000020004" pitchFamily="2" charset="0"/>
                <a:cs typeface="Trebuchet MS"/>
              </a:rPr>
              <a:t>bilimler, </a:t>
            </a:r>
            <a:r>
              <a:rPr sz="2000" spc="-335" dirty="0">
                <a:latin typeface="Sitka Small" panose="02000505000000020004" pitchFamily="2" charset="0"/>
                <a:cs typeface="Trebuchet MS"/>
              </a:rPr>
              <a:t>sosyoloji, </a:t>
            </a:r>
            <a:r>
              <a:rPr sz="2000" spc="-320" dirty="0">
                <a:latin typeface="Sitka Small" panose="02000505000000020004" pitchFamily="2" charset="0"/>
                <a:cs typeface="Trebuchet MS"/>
              </a:rPr>
              <a:t>psikoloji, </a:t>
            </a:r>
            <a:r>
              <a:rPr sz="2000" spc="-265" dirty="0">
                <a:latin typeface="Sitka Small" panose="02000505000000020004" pitchFamily="2" charset="0"/>
                <a:cs typeface="Trebuchet MS"/>
              </a:rPr>
              <a:t>ilahiyat </a:t>
            </a:r>
            <a:r>
              <a:rPr sz="2000" spc="-245" dirty="0">
                <a:latin typeface="Sitka Small" panose="02000505000000020004" pitchFamily="2" charset="0"/>
                <a:cs typeface="Trebuchet MS"/>
              </a:rPr>
              <a:t>gibi  </a:t>
            </a:r>
            <a:r>
              <a:rPr sz="2000" spc="-320" dirty="0">
                <a:latin typeface="Sitka Small" panose="02000505000000020004" pitchFamily="2" charset="0"/>
                <a:cs typeface="Trebuchet MS"/>
              </a:rPr>
              <a:t>alanlarda </a:t>
            </a:r>
            <a:r>
              <a:rPr sz="2000" spc="-445" dirty="0" err="1">
                <a:latin typeface="Sitka Small" panose="02000505000000020004" pitchFamily="2" charset="0"/>
                <a:cs typeface="Trebuchet MS"/>
              </a:rPr>
              <a:t>doyum</a:t>
            </a:r>
            <a:r>
              <a:rPr sz="2000" spc="-445" dirty="0">
                <a:latin typeface="Sitka Small" panose="02000505000000020004" pitchFamily="2" charset="0"/>
                <a:cs typeface="Trebuchet MS"/>
              </a:rPr>
              <a:t> </a:t>
            </a:r>
            <a:r>
              <a:rPr lang="tr-TR" sz="2000" spc="-445" dirty="0" smtClean="0">
                <a:latin typeface="Sitka Small" panose="02000505000000020004" pitchFamily="2" charset="0"/>
                <a:cs typeface="Trebuchet MS"/>
              </a:rPr>
              <a:t> </a:t>
            </a:r>
            <a:r>
              <a:rPr sz="2000" spc="-305" dirty="0" err="1" smtClean="0">
                <a:latin typeface="Sitka Small" panose="02000505000000020004" pitchFamily="2" charset="0"/>
                <a:cs typeface="Trebuchet MS"/>
              </a:rPr>
              <a:t>sağlayarak</a:t>
            </a:r>
            <a:r>
              <a:rPr sz="2000" spc="-320" dirty="0" smtClean="0">
                <a:latin typeface="Sitka Small" panose="02000505000000020004" pitchFamily="2" charset="0"/>
                <a:cs typeface="Trebuchet MS"/>
              </a:rPr>
              <a:t> </a:t>
            </a:r>
            <a:r>
              <a:rPr sz="2000" spc="-285" dirty="0">
                <a:latin typeface="Sitka Small" panose="02000505000000020004" pitchFamily="2" charset="0"/>
                <a:cs typeface="Trebuchet MS"/>
              </a:rPr>
              <a:t>çalışabilir.</a:t>
            </a:r>
            <a:endParaRPr sz="2000" dirty="0">
              <a:latin typeface="Sitka Small" panose="02000505000000020004" pitchFamily="2" charset="0"/>
              <a:cs typeface="Trebuchet MS"/>
            </a:endParaRPr>
          </a:p>
        </p:txBody>
      </p:sp>
    </p:spTree>
    <p:extLst>
      <p:ext uri="{BB962C8B-B14F-4D97-AF65-F5344CB8AC3E}">
        <p14:creationId xmlns:p14="http://schemas.microsoft.com/office/powerpoint/2010/main" val="93975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28814" y="2961763"/>
            <a:ext cx="7290834" cy="1824612"/>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3295587" y="199961"/>
            <a:ext cx="5601335" cy="1132840"/>
            <a:chOff x="1771586" y="199961"/>
            <a:chExt cx="5601335" cy="1132840"/>
          </a:xfrm>
        </p:grpSpPr>
        <p:sp>
          <p:nvSpPr>
            <p:cNvPr id="4" name="object 4"/>
            <p:cNvSpPr/>
            <p:nvPr/>
          </p:nvSpPr>
          <p:spPr>
            <a:xfrm>
              <a:off x="1785874" y="214629"/>
              <a:ext cx="5572760" cy="1103630"/>
            </a:xfrm>
            <a:custGeom>
              <a:avLst/>
              <a:gdLst/>
              <a:ahLst/>
              <a:cxnLst/>
              <a:rect l="l" t="t" r="r" b="b"/>
              <a:pathLst>
                <a:path w="5572759" h="1103630">
                  <a:moveTo>
                    <a:pt x="5572252" y="137668"/>
                  </a:moveTo>
                  <a:lnTo>
                    <a:pt x="5434203" y="137668"/>
                  </a:lnTo>
                  <a:lnTo>
                    <a:pt x="5434203" y="965835"/>
                  </a:lnTo>
                  <a:lnTo>
                    <a:pt x="5572252" y="965835"/>
                  </a:lnTo>
                  <a:lnTo>
                    <a:pt x="5572252" y="137668"/>
                  </a:lnTo>
                  <a:close/>
                </a:path>
                <a:path w="5572759" h="1103630">
                  <a:moveTo>
                    <a:pt x="5572252" y="0"/>
                  </a:moveTo>
                  <a:lnTo>
                    <a:pt x="0" y="0"/>
                  </a:lnTo>
                  <a:lnTo>
                    <a:pt x="0" y="137160"/>
                  </a:lnTo>
                  <a:lnTo>
                    <a:pt x="0" y="966470"/>
                  </a:lnTo>
                  <a:lnTo>
                    <a:pt x="0" y="1103630"/>
                  </a:lnTo>
                  <a:lnTo>
                    <a:pt x="5572252" y="1103630"/>
                  </a:lnTo>
                  <a:lnTo>
                    <a:pt x="5572252" y="966470"/>
                  </a:lnTo>
                  <a:lnTo>
                    <a:pt x="138049" y="966470"/>
                  </a:lnTo>
                  <a:lnTo>
                    <a:pt x="138049" y="137160"/>
                  </a:lnTo>
                  <a:lnTo>
                    <a:pt x="5572252" y="137160"/>
                  </a:lnTo>
                  <a:lnTo>
                    <a:pt x="5572252" y="0"/>
                  </a:lnTo>
                  <a:close/>
                </a:path>
              </a:pathLst>
            </a:custGeom>
            <a:solidFill>
              <a:srgbClr val="EB6D5A"/>
            </a:solidFill>
          </p:spPr>
          <p:txBody>
            <a:bodyPr wrap="square" lIns="0" tIns="0" rIns="0" bIns="0" rtlCol="0"/>
            <a:lstStyle/>
            <a:p>
              <a:endParaRPr/>
            </a:p>
          </p:txBody>
        </p:sp>
        <p:sp>
          <p:nvSpPr>
            <p:cNvPr id="5" name="object 5"/>
            <p:cNvSpPr/>
            <p:nvPr/>
          </p:nvSpPr>
          <p:spPr>
            <a:xfrm>
              <a:off x="1785873" y="214248"/>
              <a:ext cx="5572760" cy="1104265"/>
            </a:xfrm>
            <a:custGeom>
              <a:avLst/>
              <a:gdLst/>
              <a:ahLst/>
              <a:cxnLst/>
              <a:rect l="l" t="t" r="r" b="b"/>
              <a:pathLst>
                <a:path w="5572759" h="1104265">
                  <a:moveTo>
                    <a:pt x="0" y="0"/>
                  </a:moveTo>
                  <a:lnTo>
                    <a:pt x="5572252" y="0"/>
                  </a:lnTo>
                  <a:lnTo>
                    <a:pt x="5572252" y="1104264"/>
                  </a:lnTo>
                  <a:lnTo>
                    <a:pt x="0" y="1104264"/>
                  </a:lnTo>
                  <a:lnTo>
                    <a:pt x="0" y="0"/>
                  </a:lnTo>
                  <a:close/>
                </a:path>
                <a:path w="5572759" h="1104265">
                  <a:moveTo>
                    <a:pt x="138049" y="138049"/>
                  </a:moveTo>
                  <a:lnTo>
                    <a:pt x="138049" y="966215"/>
                  </a:lnTo>
                  <a:lnTo>
                    <a:pt x="5434203" y="966215"/>
                  </a:lnTo>
                  <a:lnTo>
                    <a:pt x="5434203" y="138049"/>
                  </a:lnTo>
                  <a:lnTo>
                    <a:pt x="138049" y="138049"/>
                  </a:lnTo>
                  <a:close/>
                </a:path>
              </a:pathLst>
            </a:custGeom>
            <a:ln w="28575">
              <a:solidFill>
                <a:srgbClr val="3668C4"/>
              </a:solidFill>
              <a:prstDash val="lgDashDot"/>
            </a:ln>
          </p:spPr>
          <p:txBody>
            <a:bodyPr wrap="square" lIns="0" tIns="0" rIns="0" bIns="0" rtlCol="0"/>
            <a:lstStyle/>
            <a:p>
              <a:endParaRPr/>
            </a:p>
          </p:txBody>
        </p:sp>
        <p:sp>
          <p:nvSpPr>
            <p:cNvPr id="6" name="object 6"/>
            <p:cNvSpPr/>
            <p:nvPr/>
          </p:nvSpPr>
          <p:spPr>
            <a:xfrm>
              <a:off x="2592577" y="509346"/>
              <a:ext cx="4264533" cy="602284"/>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238350" y="1701083"/>
            <a:ext cx="7501255" cy="1019510"/>
          </a:xfrm>
          <a:prstGeom prst="rect">
            <a:avLst/>
          </a:prstGeom>
          <a:solidFill>
            <a:srgbClr val="FFED74"/>
          </a:solidFill>
          <a:ln w="57150">
            <a:solidFill>
              <a:srgbClr val="D0A809"/>
            </a:solidFill>
          </a:ln>
        </p:spPr>
        <p:txBody>
          <a:bodyPr vert="horz" wrap="square" lIns="0" tIns="34290" rIns="0" bIns="0" rtlCol="0" anchor="b">
            <a:spAutoFit/>
          </a:bodyPr>
          <a:lstStyle/>
          <a:p>
            <a:pPr marL="91440" marR="711835" algn="just">
              <a:lnSpc>
                <a:spcPct val="100299"/>
              </a:lnSpc>
              <a:spcBef>
                <a:spcPts val="270"/>
              </a:spcBef>
            </a:pPr>
            <a:r>
              <a:rPr sz="2400" b="1" spc="-430" dirty="0">
                <a:latin typeface="Trebuchet MS"/>
                <a:cs typeface="Trebuchet MS"/>
              </a:rPr>
              <a:t>İkna </a:t>
            </a:r>
            <a:r>
              <a:rPr sz="2400" b="1" spc="-295" dirty="0">
                <a:latin typeface="Trebuchet MS"/>
                <a:cs typeface="Trebuchet MS"/>
              </a:rPr>
              <a:t>İlgisi: </a:t>
            </a:r>
            <a:r>
              <a:rPr sz="2000" spc="-390" dirty="0">
                <a:latin typeface="Trebuchet MS"/>
                <a:cs typeface="Trebuchet MS"/>
              </a:rPr>
              <a:t>Duygu </a:t>
            </a:r>
            <a:r>
              <a:rPr sz="2000" spc="-450" dirty="0">
                <a:latin typeface="Trebuchet MS"/>
                <a:cs typeface="Trebuchet MS"/>
              </a:rPr>
              <a:t>ve </a:t>
            </a:r>
            <a:r>
              <a:rPr sz="2000" spc="-350" dirty="0">
                <a:latin typeface="Trebuchet MS"/>
                <a:cs typeface="Trebuchet MS"/>
              </a:rPr>
              <a:t>düşünceleri </a:t>
            </a:r>
            <a:r>
              <a:rPr sz="2000" spc="-310" dirty="0">
                <a:latin typeface="Trebuchet MS"/>
                <a:cs typeface="Trebuchet MS"/>
              </a:rPr>
              <a:t>başkalarına </a:t>
            </a:r>
            <a:r>
              <a:rPr sz="2000" spc="-380" dirty="0">
                <a:latin typeface="Trebuchet MS"/>
                <a:cs typeface="Trebuchet MS"/>
              </a:rPr>
              <a:t>iletme </a:t>
            </a:r>
            <a:r>
              <a:rPr sz="2000" spc="-254" dirty="0">
                <a:latin typeface="Trebuchet MS"/>
                <a:cs typeface="Trebuchet MS"/>
              </a:rPr>
              <a:t>isteği </a:t>
            </a:r>
            <a:r>
              <a:rPr sz="2000" spc="-450" dirty="0">
                <a:latin typeface="Trebuchet MS"/>
                <a:cs typeface="Trebuchet MS"/>
              </a:rPr>
              <a:t>ve </a:t>
            </a:r>
            <a:r>
              <a:rPr sz="2000" spc="-305" dirty="0">
                <a:latin typeface="Trebuchet MS"/>
                <a:cs typeface="Trebuchet MS"/>
              </a:rPr>
              <a:t>belli </a:t>
            </a:r>
            <a:r>
              <a:rPr sz="2000" spc="-254" dirty="0">
                <a:latin typeface="Trebuchet MS"/>
                <a:cs typeface="Trebuchet MS"/>
              </a:rPr>
              <a:t>bir </a:t>
            </a:r>
            <a:r>
              <a:rPr sz="2000" spc="-425" dirty="0">
                <a:latin typeface="Trebuchet MS"/>
                <a:cs typeface="Trebuchet MS"/>
              </a:rPr>
              <a:t>amaca </a:t>
            </a:r>
            <a:r>
              <a:rPr sz="2000" spc="-360" dirty="0">
                <a:latin typeface="Trebuchet MS"/>
                <a:cs typeface="Trebuchet MS"/>
              </a:rPr>
              <a:t>ulaşmak </a:t>
            </a:r>
            <a:r>
              <a:rPr sz="2000" spc="-270" dirty="0">
                <a:latin typeface="Trebuchet MS"/>
                <a:cs typeface="Trebuchet MS"/>
              </a:rPr>
              <a:t>için  insanları </a:t>
            </a:r>
            <a:r>
              <a:rPr sz="2000" spc="-395" dirty="0">
                <a:latin typeface="Trebuchet MS"/>
                <a:cs typeface="Trebuchet MS"/>
              </a:rPr>
              <a:t>etkileme </a:t>
            </a:r>
            <a:r>
              <a:rPr sz="2000" spc="-245" dirty="0">
                <a:latin typeface="Trebuchet MS"/>
                <a:cs typeface="Trebuchet MS"/>
              </a:rPr>
              <a:t>gibi </a:t>
            </a:r>
            <a:r>
              <a:rPr sz="2000" spc="-275" dirty="0">
                <a:latin typeface="Trebuchet MS"/>
                <a:cs typeface="Trebuchet MS"/>
              </a:rPr>
              <a:t>davranışları </a:t>
            </a:r>
            <a:r>
              <a:rPr sz="2000" spc="-365" dirty="0">
                <a:latin typeface="Trebuchet MS"/>
                <a:cs typeface="Trebuchet MS"/>
              </a:rPr>
              <a:t>içeren </a:t>
            </a:r>
            <a:r>
              <a:rPr sz="2000" spc="-200" dirty="0">
                <a:latin typeface="Trebuchet MS"/>
                <a:cs typeface="Trebuchet MS"/>
              </a:rPr>
              <a:t>ilgi </a:t>
            </a:r>
            <a:r>
              <a:rPr sz="2000" spc="-305" dirty="0">
                <a:latin typeface="Trebuchet MS"/>
                <a:cs typeface="Trebuchet MS"/>
              </a:rPr>
              <a:t>alanıdır. </a:t>
            </a:r>
            <a:r>
              <a:rPr sz="2000" spc="-445" dirty="0">
                <a:latin typeface="Trebuchet MS"/>
                <a:cs typeface="Trebuchet MS"/>
              </a:rPr>
              <a:t>Bu </a:t>
            </a:r>
            <a:r>
              <a:rPr sz="2000" spc="-320" dirty="0">
                <a:latin typeface="Trebuchet MS"/>
                <a:cs typeface="Trebuchet MS"/>
              </a:rPr>
              <a:t>alanla </a:t>
            </a:r>
            <a:r>
              <a:rPr sz="2000" spc="-195" dirty="0">
                <a:latin typeface="Trebuchet MS"/>
                <a:cs typeface="Trebuchet MS"/>
              </a:rPr>
              <a:t>ilgili </a:t>
            </a:r>
            <a:r>
              <a:rPr sz="2000" spc="-385" dirty="0">
                <a:latin typeface="Trebuchet MS"/>
                <a:cs typeface="Trebuchet MS"/>
              </a:rPr>
              <a:t>meslekler </a:t>
            </a:r>
            <a:r>
              <a:rPr sz="2000" spc="-300" dirty="0">
                <a:latin typeface="Trebuchet MS"/>
                <a:cs typeface="Trebuchet MS"/>
              </a:rPr>
              <a:t>yazarlık,  </a:t>
            </a:r>
            <a:r>
              <a:rPr sz="2000" spc="-325" dirty="0">
                <a:latin typeface="Trebuchet MS"/>
                <a:cs typeface="Trebuchet MS"/>
              </a:rPr>
              <a:t>gazetecilik, </a:t>
            </a:r>
            <a:r>
              <a:rPr sz="2000" spc="-335" dirty="0">
                <a:latin typeface="Trebuchet MS"/>
                <a:cs typeface="Trebuchet MS"/>
              </a:rPr>
              <a:t>diplomatlık, </a:t>
            </a:r>
            <a:r>
              <a:rPr sz="2000" spc="-310" dirty="0">
                <a:latin typeface="Trebuchet MS"/>
                <a:cs typeface="Trebuchet MS"/>
              </a:rPr>
              <a:t>din </a:t>
            </a:r>
            <a:r>
              <a:rPr sz="2000" spc="-280" dirty="0">
                <a:latin typeface="Trebuchet MS"/>
                <a:cs typeface="Trebuchet MS"/>
              </a:rPr>
              <a:t>görevliliği </a:t>
            </a:r>
            <a:r>
              <a:rPr sz="2000" spc="-325" dirty="0">
                <a:latin typeface="Trebuchet MS"/>
                <a:cs typeface="Trebuchet MS"/>
              </a:rPr>
              <a:t>olarak</a:t>
            </a:r>
            <a:r>
              <a:rPr sz="2000" spc="-204" dirty="0">
                <a:latin typeface="Trebuchet MS"/>
                <a:cs typeface="Trebuchet MS"/>
              </a:rPr>
              <a:t> </a:t>
            </a:r>
            <a:r>
              <a:rPr sz="2000" spc="-270" dirty="0">
                <a:latin typeface="Trebuchet MS"/>
                <a:cs typeface="Trebuchet MS"/>
              </a:rPr>
              <a:t>sayılabilir.</a:t>
            </a:r>
            <a:endParaRPr sz="2000">
              <a:latin typeface="Trebuchet MS"/>
              <a:cs typeface="Trebuchet MS"/>
            </a:endParaRPr>
          </a:p>
        </p:txBody>
      </p:sp>
      <p:sp>
        <p:nvSpPr>
          <p:cNvPr id="8" name="object 8"/>
          <p:cNvSpPr/>
          <p:nvPr/>
        </p:nvSpPr>
        <p:spPr>
          <a:xfrm>
            <a:off x="2484125" y="4818909"/>
            <a:ext cx="7723623" cy="160625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595538" y="4929264"/>
            <a:ext cx="7501255" cy="1944762"/>
          </a:xfrm>
          <a:prstGeom prst="rect">
            <a:avLst/>
          </a:prstGeom>
          <a:solidFill>
            <a:srgbClr val="CCFF99"/>
          </a:solidFill>
          <a:ln w="57150">
            <a:solidFill>
              <a:srgbClr val="C00000"/>
            </a:solidFill>
          </a:ln>
        </p:spPr>
        <p:txBody>
          <a:bodyPr vert="horz" wrap="square" lIns="0" tIns="36194" rIns="0" bIns="0" rtlCol="0">
            <a:spAutoFit/>
          </a:bodyPr>
          <a:lstStyle/>
          <a:p>
            <a:pPr marL="91440">
              <a:spcBef>
                <a:spcPts val="284"/>
              </a:spcBef>
            </a:pPr>
            <a:r>
              <a:rPr sz="2400" b="1" spc="-285" dirty="0">
                <a:latin typeface="Sitka Small" panose="02000505000000020004" pitchFamily="2" charset="0"/>
                <a:cs typeface="Trebuchet MS"/>
              </a:rPr>
              <a:t>İş </a:t>
            </a:r>
            <a:r>
              <a:rPr sz="2400" b="1" spc="-345" dirty="0">
                <a:latin typeface="Sitka Small" panose="02000505000000020004" pitchFamily="2" charset="0"/>
                <a:cs typeface="Trebuchet MS"/>
              </a:rPr>
              <a:t>Ayrıntıları </a:t>
            </a:r>
            <a:r>
              <a:rPr sz="2400" b="1" spc="-295" dirty="0">
                <a:latin typeface="Sitka Small" panose="02000505000000020004" pitchFamily="2" charset="0"/>
                <a:cs typeface="Trebuchet MS"/>
              </a:rPr>
              <a:t>İlgisi: </a:t>
            </a:r>
            <a:r>
              <a:rPr sz="2000" spc="-400" dirty="0">
                <a:latin typeface="Sitka Small" panose="02000505000000020004" pitchFamily="2" charset="0"/>
                <a:cs typeface="Trebuchet MS"/>
              </a:rPr>
              <a:t>Küçük  </a:t>
            </a:r>
            <a:r>
              <a:rPr sz="2000" spc="-260" dirty="0">
                <a:latin typeface="Sitka Small" panose="02000505000000020004" pitchFamily="2" charset="0"/>
                <a:cs typeface="Trebuchet MS"/>
              </a:rPr>
              <a:t>ayrıntılara </a:t>
            </a:r>
            <a:r>
              <a:rPr sz="2000" spc="-305" dirty="0">
                <a:latin typeface="Sitka Small" panose="02000505000000020004" pitchFamily="2" charset="0"/>
                <a:cs typeface="Trebuchet MS"/>
              </a:rPr>
              <a:t>dikkat </a:t>
            </a:r>
            <a:r>
              <a:rPr sz="2000" spc="-425" dirty="0">
                <a:latin typeface="Sitka Small" panose="02000505000000020004" pitchFamily="2" charset="0"/>
                <a:cs typeface="Trebuchet MS"/>
              </a:rPr>
              <a:t>edebilme  </a:t>
            </a:r>
            <a:r>
              <a:rPr sz="2000" spc="-445" dirty="0">
                <a:latin typeface="Sitka Small" panose="02000505000000020004" pitchFamily="2" charset="0"/>
                <a:cs typeface="Trebuchet MS"/>
              </a:rPr>
              <a:t>ve   </a:t>
            </a:r>
            <a:r>
              <a:rPr sz="2000" spc="-400" dirty="0">
                <a:latin typeface="Sitka Small" panose="02000505000000020004" pitchFamily="2" charset="0"/>
                <a:cs typeface="Trebuchet MS"/>
              </a:rPr>
              <a:t>bu  </a:t>
            </a:r>
            <a:r>
              <a:rPr sz="2000" spc="-250" dirty="0">
                <a:latin typeface="Sitka Small" panose="02000505000000020004" pitchFamily="2" charset="0"/>
                <a:cs typeface="Trebuchet MS"/>
              </a:rPr>
              <a:t>ayrıntılar </a:t>
            </a:r>
            <a:r>
              <a:rPr sz="2000" spc="-360" dirty="0">
                <a:latin typeface="Sitka Small" panose="02000505000000020004" pitchFamily="2" charset="0"/>
                <a:cs typeface="Trebuchet MS"/>
              </a:rPr>
              <a:t>üzerinde</a:t>
            </a:r>
            <a:r>
              <a:rPr sz="2000" spc="-185" dirty="0">
                <a:latin typeface="Sitka Small" panose="02000505000000020004" pitchFamily="2" charset="0"/>
                <a:cs typeface="Trebuchet MS"/>
              </a:rPr>
              <a:t> </a:t>
            </a:r>
            <a:r>
              <a:rPr sz="2000" spc="-335" dirty="0">
                <a:latin typeface="Sitka Small" panose="02000505000000020004" pitchFamily="2" charset="0"/>
                <a:cs typeface="Trebuchet MS"/>
              </a:rPr>
              <a:t>çalışmaktan</a:t>
            </a:r>
            <a:endParaRPr sz="2000" dirty="0">
              <a:latin typeface="Sitka Small" panose="02000505000000020004" pitchFamily="2" charset="0"/>
              <a:cs typeface="Trebuchet MS"/>
            </a:endParaRPr>
          </a:p>
          <a:p>
            <a:pPr marL="91440" marR="166370">
              <a:spcBef>
                <a:spcPts val="15"/>
              </a:spcBef>
            </a:pPr>
            <a:r>
              <a:rPr sz="2000" spc="-385" dirty="0" err="1">
                <a:latin typeface="Sitka Small" panose="02000505000000020004" pitchFamily="2" charset="0"/>
                <a:cs typeface="Trebuchet MS"/>
              </a:rPr>
              <a:t>hoşlanma</a:t>
            </a:r>
            <a:r>
              <a:rPr sz="2000" spc="-385" dirty="0">
                <a:latin typeface="Sitka Small" panose="02000505000000020004" pitchFamily="2" charset="0"/>
                <a:cs typeface="Trebuchet MS"/>
              </a:rPr>
              <a:t> </a:t>
            </a:r>
            <a:r>
              <a:rPr lang="tr-TR" sz="2000" spc="-385" dirty="0" smtClean="0">
                <a:latin typeface="Sitka Small" panose="02000505000000020004" pitchFamily="2" charset="0"/>
                <a:cs typeface="Trebuchet MS"/>
              </a:rPr>
              <a:t> </a:t>
            </a:r>
            <a:r>
              <a:rPr sz="2000" spc="-325" dirty="0" err="1" smtClean="0">
                <a:latin typeface="Sitka Small" panose="02000505000000020004" pitchFamily="2" charset="0"/>
                <a:cs typeface="Trebuchet MS"/>
              </a:rPr>
              <a:t>olarak</a:t>
            </a:r>
            <a:r>
              <a:rPr sz="2000" spc="-325" dirty="0" smtClean="0">
                <a:latin typeface="Sitka Small" panose="02000505000000020004" pitchFamily="2" charset="0"/>
                <a:cs typeface="Trebuchet MS"/>
              </a:rPr>
              <a:t> </a:t>
            </a:r>
            <a:r>
              <a:rPr sz="2000" spc="-315" dirty="0">
                <a:latin typeface="Sitka Small" panose="02000505000000020004" pitchFamily="2" charset="0"/>
                <a:cs typeface="Trebuchet MS"/>
              </a:rPr>
              <a:t>ifade edilebilir. </a:t>
            </a:r>
            <a:r>
              <a:rPr sz="2000" spc="-440" dirty="0">
                <a:latin typeface="Sitka Small" panose="02000505000000020004" pitchFamily="2" charset="0"/>
                <a:cs typeface="Trebuchet MS"/>
              </a:rPr>
              <a:t>Her </a:t>
            </a:r>
            <a:r>
              <a:rPr lang="tr-TR" sz="2000" spc="-440" dirty="0" smtClean="0">
                <a:latin typeface="Sitka Small" panose="02000505000000020004" pitchFamily="2" charset="0"/>
                <a:cs typeface="Trebuchet MS"/>
              </a:rPr>
              <a:t> </a:t>
            </a:r>
            <a:r>
              <a:rPr sz="2000" spc="-170" dirty="0" err="1" smtClean="0">
                <a:latin typeface="Sitka Small" panose="02000505000000020004" pitchFamily="2" charset="0"/>
                <a:cs typeface="Trebuchet MS"/>
              </a:rPr>
              <a:t>işi</a:t>
            </a:r>
            <a:r>
              <a:rPr sz="2000" spc="-170" dirty="0" smtClean="0">
                <a:latin typeface="Sitka Small" panose="02000505000000020004" pitchFamily="2" charset="0"/>
                <a:cs typeface="Trebuchet MS"/>
              </a:rPr>
              <a:t> </a:t>
            </a:r>
            <a:r>
              <a:rPr sz="2000" spc="-370" dirty="0" err="1">
                <a:latin typeface="Sitka Small" panose="02000505000000020004" pitchFamily="2" charset="0"/>
                <a:cs typeface="Trebuchet MS"/>
              </a:rPr>
              <a:t>günü</a:t>
            </a:r>
            <a:r>
              <a:rPr sz="2000" spc="-370" dirty="0">
                <a:latin typeface="Sitka Small" panose="02000505000000020004" pitchFamily="2" charset="0"/>
                <a:cs typeface="Trebuchet MS"/>
              </a:rPr>
              <a:t> </a:t>
            </a:r>
            <a:r>
              <a:rPr lang="tr-TR" sz="2000" spc="-370" dirty="0" smtClean="0">
                <a:latin typeface="Sitka Small" panose="02000505000000020004" pitchFamily="2" charset="0"/>
                <a:cs typeface="Trebuchet MS"/>
              </a:rPr>
              <a:t> </a:t>
            </a:r>
            <a:r>
              <a:rPr sz="2000" spc="-400" dirty="0" err="1" smtClean="0">
                <a:latin typeface="Sitka Small" panose="02000505000000020004" pitchFamily="2" charset="0"/>
                <a:cs typeface="Trebuchet MS"/>
              </a:rPr>
              <a:t>gününe</a:t>
            </a:r>
            <a:r>
              <a:rPr sz="2000" spc="-400" dirty="0" smtClean="0">
                <a:latin typeface="Sitka Small" panose="02000505000000020004" pitchFamily="2" charset="0"/>
                <a:cs typeface="Trebuchet MS"/>
              </a:rPr>
              <a:t> </a:t>
            </a:r>
            <a:r>
              <a:rPr lang="tr-TR" sz="2000" spc="-400" dirty="0" smtClean="0">
                <a:latin typeface="Sitka Small" panose="02000505000000020004" pitchFamily="2" charset="0"/>
                <a:cs typeface="Trebuchet MS"/>
              </a:rPr>
              <a:t> </a:t>
            </a:r>
            <a:r>
              <a:rPr sz="2000" spc="-415" dirty="0" err="1" smtClean="0">
                <a:latin typeface="Sitka Small" panose="02000505000000020004" pitchFamily="2" charset="0"/>
                <a:cs typeface="Trebuchet MS"/>
              </a:rPr>
              <a:t>yapma</a:t>
            </a:r>
            <a:r>
              <a:rPr sz="2000" spc="-415" dirty="0">
                <a:latin typeface="Sitka Small" panose="02000505000000020004" pitchFamily="2" charset="0"/>
                <a:cs typeface="Trebuchet MS"/>
              </a:rPr>
              <a:t>, </a:t>
            </a:r>
            <a:r>
              <a:rPr lang="tr-TR" sz="2000" spc="-415" dirty="0" smtClean="0">
                <a:latin typeface="Sitka Small" panose="02000505000000020004" pitchFamily="2" charset="0"/>
                <a:cs typeface="Trebuchet MS"/>
              </a:rPr>
              <a:t> </a:t>
            </a:r>
            <a:r>
              <a:rPr sz="2000" spc="-254" dirty="0" err="1" smtClean="0">
                <a:latin typeface="Sitka Small" panose="02000505000000020004" pitchFamily="2" charset="0"/>
                <a:cs typeface="Trebuchet MS"/>
              </a:rPr>
              <a:t>bir</a:t>
            </a:r>
            <a:r>
              <a:rPr sz="2000" spc="-254" dirty="0" smtClean="0">
                <a:latin typeface="Sitka Small" panose="02000505000000020004" pitchFamily="2" charset="0"/>
                <a:cs typeface="Trebuchet MS"/>
              </a:rPr>
              <a:t> </a:t>
            </a:r>
            <a:r>
              <a:rPr sz="2000" spc="-254" dirty="0">
                <a:latin typeface="Sitka Small" panose="02000505000000020004" pitchFamily="2" charset="0"/>
                <a:cs typeface="Trebuchet MS"/>
              </a:rPr>
              <a:t>yazıyı </a:t>
            </a:r>
            <a:r>
              <a:rPr sz="2000" spc="-330" dirty="0">
                <a:latin typeface="Sitka Small" panose="02000505000000020004" pitchFamily="2" charset="0"/>
                <a:cs typeface="Trebuchet MS"/>
              </a:rPr>
              <a:t>ya </a:t>
            </a:r>
            <a:r>
              <a:rPr sz="2000" spc="-380" dirty="0">
                <a:latin typeface="Sitka Small" panose="02000505000000020004" pitchFamily="2" charset="0"/>
                <a:cs typeface="Trebuchet MS"/>
              </a:rPr>
              <a:t>da </a:t>
            </a:r>
            <a:r>
              <a:rPr sz="2000" spc="-335" dirty="0" err="1" smtClean="0">
                <a:latin typeface="Sitka Small" panose="02000505000000020004" pitchFamily="2" charset="0"/>
                <a:cs typeface="Trebuchet MS"/>
              </a:rPr>
              <a:t>hesabı</a:t>
            </a:r>
            <a:r>
              <a:rPr lang="tr-TR" sz="2000" spc="-335" dirty="0" smtClean="0">
                <a:latin typeface="Sitka Small" panose="02000505000000020004" pitchFamily="2" charset="0"/>
                <a:cs typeface="Trebuchet MS"/>
              </a:rPr>
              <a:t> </a:t>
            </a:r>
            <a:r>
              <a:rPr sz="2000" spc="-335" dirty="0" smtClean="0">
                <a:latin typeface="Sitka Small" panose="02000505000000020004" pitchFamily="2" charset="0"/>
                <a:cs typeface="Trebuchet MS"/>
              </a:rPr>
              <a:t> </a:t>
            </a:r>
            <a:r>
              <a:rPr sz="2000" spc="-365" dirty="0" err="1">
                <a:latin typeface="Sitka Small" panose="02000505000000020004" pitchFamily="2" charset="0"/>
                <a:cs typeface="Trebuchet MS"/>
              </a:rPr>
              <a:t>ince</a:t>
            </a:r>
            <a:r>
              <a:rPr sz="2000" spc="-365" dirty="0">
                <a:latin typeface="Sitka Small" panose="02000505000000020004" pitchFamily="2" charset="0"/>
                <a:cs typeface="Trebuchet MS"/>
              </a:rPr>
              <a:t> </a:t>
            </a:r>
            <a:r>
              <a:rPr lang="tr-TR" sz="2000" spc="-365" dirty="0" smtClean="0">
                <a:latin typeface="Sitka Small" panose="02000505000000020004" pitchFamily="2" charset="0"/>
                <a:cs typeface="Trebuchet MS"/>
              </a:rPr>
              <a:t> </a:t>
            </a:r>
            <a:r>
              <a:rPr sz="2000" spc="-350" dirty="0" err="1" smtClean="0">
                <a:latin typeface="Sitka Small" panose="02000505000000020004" pitchFamily="2" charset="0"/>
                <a:cs typeface="Trebuchet MS"/>
              </a:rPr>
              <a:t>eleyip</a:t>
            </a:r>
            <a:r>
              <a:rPr sz="2000" spc="-350" dirty="0" smtClean="0">
                <a:latin typeface="Sitka Small" panose="02000505000000020004" pitchFamily="2" charset="0"/>
                <a:cs typeface="Trebuchet MS"/>
              </a:rPr>
              <a:t> </a:t>
            </a:r>
            <a:r>
              <a:rPr sz="2000" spc="-240" dirty="0">
                <a:latin typeface="Sitka Small" panose="02000505000000020004" pitchFamily="2" charset="0"/>
                <a:cs typeface="Trebuchet MS"/>
              </a:rPr>
              <a:t>sık  </a:t>
            </a:r>
            <a:r>
              <a:rPr sz="2000" spc="-355" dirty="0" err="1">
                <a:latin typeface="Sitka Small" panose="02000505000000020004" pitchFamily="2" charset="0"/>
                <a:cs typeface="Trebuchet MS"/>
              </a:rPr>
              <a:t>dokuyarak</a:t>
            </a:r>
            <a:r>
              <a:rPr sz="2000" spc="-355" dirty="0">
                <a:latin typeface="Sitka Small" panose="02000505000000020004" pitchFamily="2" charset="0"/>
                <a:cs typeface="Trebuchet MS"/>
              </a:rPr>
              <a:t> </a:t>
            </a:r>
            <a:r>
              <a:rPr lang="tr-TR" sz="2000" spc="-355" dirty="0" smtClean="0">
                <a:latin typeface="Sitka Small" panose="02000505000000020004" pitchFamily="2" charset="0"/>
                <a:cs typeface="Trebuchet MS"/>
              </a:rPr>
              <a:t> </a:t>
            </a:r>
            <a:r>
              <a:rPr sz="2000" spc="-340" dirty="0" err="1" smtClean="0">
                <a:latin typeface="Sitka Small" panose="02000505000000020004" pitchFamily="2" charset="0"/>
                <a:cs typeface="Trebuchet MS"/>
              </a:rPr>
              <a:t>kontrol</a:t>
            </a:r>
            <a:r>
              <a:rPr sz="2000" spc="-340" dirty="0" smtClean="0">
                <a:latin typeface="Sitka Small" panose="02000505000000020004" pitchFamily="2" charset="0"/>
                <a:cs typeface="Trebuchet MS"/>
              </a:rPr>
              <a:t> </a:t>
            </a:r>
            <a:r>
              <a:rPr lang="tr-TR" sz="2000" spc="-340" dirty="0" smtClean="0">
                <a:latin typeface="Sitka Small" panose="02000505000000020004" pitchFamily="2" charset="0"/>
                <a:cs typeface="Trebuchet MS"/>
              </a:rPr>
              <a:t> </a:t>
            </a:r>
            <a:r>
              <a:rPr sz="2000" spc="-465" dirty="0" err="1" smtClean="0">
                <a:latin typeface="Sitka Small" panose="02000505000000020004" pitchFamily="2" charset="0"/>
                <a:cs typeface="Trebuchet MS"/>
              </a:rPr>
              <a:t>etme</a:t>
            </a:r>
            <a:r>
              <a:rPr sz="2000" spc="-465" dirty="0">
                <a:latin typeface="Sitka Small" panose="02000505000000020004" pitchFamily="2" charset="0"/>
                <a:cs typeface="Trebuchet MS"/>
              </a:rPr>
              <a:t>, </a:t>
            </a:r>
            <a:r>
              <a:rPr lang="tr-TR" sz="2000" spc="-465" dirty="0" smtClean="0">
                <a:latin typeface="Sitka Small" panose="02000505000000020004" pitchFamily="2" charset="0"/>
                <a:cs typeface="Trebuchet MS"/>
              </a:rPr>
              <a:t>  </a:t>
            </a:r>
            <a:r>
              <a:rPr sz="2000" spc="-370" dirty="0" smtClean="0">
                <a:latin typeface="Sitka Small" panose="02000505000000020004" pitchFamily="2" charset="0"/>
                <a:cs typeface="Trebuchet MS"/>
              </a:rPr>
              <a:t>her </a:t>
            </a:r>
            <a:r>
              <a:rPr sz="2000" spc="-290" dirty="0">
                <a:latin typeface="Sitka Small" panose="02000505000000020004" pitchFamily="2" charset="0"/>
                <a:cs typeface="Trebuchet MS"/>
              </a:rPr>
              <a:t>şeyi </a:t>
            </a:r>
            <a:r>
              <a:rPr sz="2000" spc="-345" dirty="0" err="1">
                <a:latin typeface="Sitka Small" panose="02000505000000020004" pitchFamily="2" charset="0"/>
                <a:cs typeface="Trebuchet MS"/>
              </a:rPr>
              <a:t>düzenli</a:t>
            </a:r>
            <a:r>
              <a:rPr sz="2000" spc="-345" dirty="0">
                <a:latin typeface="Sitka Small" panose="02000505000000020004" pitchFamily="2" charset="0"/>
                <a:cs typeface="Trebuchet MS"/>
              </a:rPr>
              <a:t> </a:t>
            </a:r>
            <a:r>
              <a:rPr lang="tr-TR" sz="2000" spc="-345" dirty="0" smtClean="0">
                <a:latin typeface="Sitka Small" panose="02000505000000020004" pitchFamily="2" charset="0"/>
                <a:cs typeface="Trebuchet MS"/>
              </a:rPr>
              <a:t> </a:t>
            </a:r>
            <a:r>
              <a:rPr sz="2000" spc="-365" dirty="0" err="1" smtClean="0">
                <a:latin typeface="Sitka Small" panose="02000505000000020004" pitchFamily="2" charset="0"/>
                <a:cs typeface="Trebuchet MS"/>
              </a:rPr>
              <a:t>tutma</a:t>
            </a:r>
            <a:r>
              <a:rPr lang="tr-TR" sz="2000" spc="-365" dirty="0" smtClean="0">
                <a:latin typeface="Sitka Small" panose="02000505000000020004" pitchFamily="2" charset="0"/>
                <a:cs typeface="Trebuchet MS"/>
              </a:rPr>
              <a:t> </a:t>
            </a:r>
            <a:r>
              <a:rPr sz="2000" spc="-365" dirty="0" smtClean="0">
                <a:latin typeface="Sitka Small" panose="02000505000000020004" pitchFamily="2" charset="0"/>
                <a:cs typeface="Trebuchet MS"/>
              </a:rPr>
              <a:t> </a:t>
            </a:r>
            <a:r>
              <a:rPr sz="2000" spc="-245" dirty="0">
                <a:latin typeface="Sitka Small" panose="02000505000000020004" pitchFamily="2" charset="0"/>
                <a:cs typeface="Trebuchet MS"/>
              </a:rPr>
              <a:t>gibi </a:t>
            </a:r>
            <a:r>
              <a:rPr sz="2000" spc="-275" dirty="0">
                <a:latin typeface="Sitka Small" panose="02000505000000020004" pitchFamily="2" charset="0"/>
                <a:cs typeface="Trebuchet MS"/>
              </a:rPr>
              <a:t>davranışları </a:t>
            </a:r>
            <a:r>
              <a:rPr sz="2000" spc="-315" dirty="0">
                <a:latin typeface="Sitka Small" panose="02000505000000020004" pitchFamily="2" charset="0"/>
                <a:cs typeface="Trebuchet MS"/>
              </a:rPr>
              <a:t>ifade </a:t>
            </a:r>
            <a:r>
              <a:rPr sz="2000" spc="-440" dirty="0">
                <a:latin typeface="Sitka Small" panose="02000505000000020004" pitchFamily="2" charset="0"/>
                <a:cs typeface="Trebuchet MS"/>
              </a:rPr>
              <a:t>eder. </a:t>
            </a:r>
            <a:r>
              <a:rPr sz="2000" spc="-425" dirty="0">
                <a:latin typeface="Sitka Small" panose="02000505000000020004" pitchFamily="2" charset="0"/>
                <a:cs typeface="Trebuchet MS"/>
              </a:rPr>
              <a:t>Muhasebe, </a:t>
            </a:r>
            <a:r>
              <a:rPr lang="tr-TR" sz="2000" spc="-425" dirty="0" smtClean="0">
                <a:latin typeface="Sitka Small" panose="02000505000000020004" pitchFamily="2" charset="0"/>
                <a:cs typeface="Trebuchet MS"/>
              </a:rPr>
              <a:t> </a:t>
            </a:r>
            <a:r>
              <a:rPr sz="2000" spc="-310" dirty="0" err="1" smtClean="0">
                <a:latin typeface="Sitka Small" panose="02000505000000020004" pitchFamily="2" charset="0"/>
                <a:cs typeface="Trebuchet MS"/>
              </a:rPr>
              <a:t>sekterlik</a:t>
            </a:r>
            <a:r>
              <a:rPr sz="2000" spc="-310" dirty="0" smtClean="0">
                <a:latin typeface="Sitka Small" panose="02000505000000020004" pitchFamily="2" charset="0"/>
                <a:cs typeface="Trebuchet MS"/>
              </a:rPr>
              <a:t>  </a:t>
            </a:r>
            <a:r>
              <a:rPr sz="2000" spc="-245" dirty="0">
                <a:latin typeface="Sitka Small" panose="02000505000000020004" pitchFamily="2" charset="0"/>
                <a:cs typeface="Trebuchet MS"/>
              </a:rPr>
              <a:t>gibi </a:t>
            </a:r>
            <a:r>
              <a:rPr sz="2000" spc="-385" dirty="0" err="1">
                <a:latin typeface="Sitka Small" panose="02000505000000020004" pitchFamily="2" charset="0"/>
                <a:cs typeface="Trebuchet MS"/>
              </a:rPr>
              <a:t>meslekler</a:t>
            </a:r>
            <a:r>
              <a:rPr sz="2000" spc="-385" dirty="0">
                <a:latin typeface="Sitka Small" panose="02000505000000020004" pitchFamily="2" charset="0"/>
                <a:cs typeface="Trebuchet MS"/>
              </a:rPr>
              <a:t> </a:t>
            </a:r>
            <a:r>
              <a:rPr lang="tr-TR" sz="2000" spc="-385" dirty="0" smtClean="0">
                <a:latin typeface="Sitka Small" panose="02000505000000020004" pitchFamily="2" charset="0"/>
                <a:cs typeface="Trebuchet MS"/>
              </a:rPr>
              <a:t> </a:t>
            </a:r>
            <a:r>
              <a:rPr sz="2000" spc="-400" dirty="0" err="1" smtClean="0">
                <a:latin typeface="Sitka Small" panose="02000505000000020004" pitchFamily="2" charset="0"/>
                <a:cs typeface="Trebuchet MS"/>
              </a:rPr>
              <a:t>bu</a:t>
            </a:r>
            <a:r>
              <a:rPr sz="2000" spc="-400" dirty="0" smtClean="0">
                <a:latin typeface="Sitka Small" panose="02000505000000020004" pitchFamily="2" charset="0"/>
                <a:cs typeface="Trebuchet MS"/>
              </a:rPr>
              <a:t> </a:t>
            </a:r>
            <a:r>
              <a:rPr sz="2000" spc="-335" dirty="0" err="1">
                <a:latin typeface="Sitka Small" panose="02000505000000020004" pitchFamily="2" charset="0"/>
                <a:cs typeface="Trebuchet MS"/>
              </a:rPr>
              <a:t>alana</a:t>
            </a:r>
            <a:r>
              <a:rPr sz="2000" spc="-335" dirty="0">
                <a:latin typeface="Sitka Small" panose="02000505000000020004" pitchFamily="2" charset="0"/>
                <a:cs typeface="Trebuchet MS"/>
              </a:rPr>
              <a:t> </a:t>
            </a:r>
            <a:r>
              <a:rPr lang="tr-TR" sz="2000" spc="-335" dirty="0" smtClean="0">
                <a:latin typeface="Sitka Small" panose="02000505000000020004" pitchFamily="2" charset="0"/>
                <a:cs typeface="Trebuchet MS"/>
              </a:rPr>
              <a:t> </a:t>
            </a:r>
            <a:r>
              <a:rPr sz="2000" spc="-200" dirty="0" err="1" smtClean="0">
                <a:latin typeface="Sitka Small" panose="02000505000000020004" pitchFamily="2" charset="0"/>
                <a:cs typeface="Trebuchet MS"/>
              </a:rPr>
              <a:t>ilgi</a:t>
            </a:r>
            <a:r>
              <a:rPr sz="2000" spc="-200" dirty="0" smtClean="0">
                <a:latin typeface="Sitka Small" panose="02000505000000020004" pitchFamily="2" charset="0"/>
                <a:cs typeface="Trebuchet MS"/>
              </a:rPr>
              <a:t> </a:t>
            </a:r>
            <a:r>
              <a:rPr sz="2000" spc="-370" dirty="0">
                <a:latin typeface="Sitka Small" panose="02000505000000020004" pitchFamily="2" charset="0"/>
                <a:cs typeface="Trebuchet MS"/>
              </a:rPr>
              <a:t>duyan </a:t>
            </a:r>
            <a:r>
              <a:rPr sz="2000" spc="-254" dirty="0">
                <a:latin typeface="Sitka Small" panose="02000505000000020004" pitchFamily="2" charset="0"/>
                <a:cs typeface="Trebuchet MS"/>
              </a:rPr>
              <a:t>kişilerin </a:t>
            </a:r>
            <a:r>
              <a:rPr sz="2000" spc="-350" dirty="0">
                <a:latin typeface="Sitka Small" panose="02000505000000020004" pitchFamily="2" charset="0"/>
                <a:cs typeface="Trebuchet MS"/>
              </a:rPr>
              <a:t>uyumlulukla </a:t>
            </a:r>
            <a:r>
              <a:rPr sz="2000" spc="-315" dirty="0">
                <a:latin typeface="Sitka Small" panose="02000505000000020004" pitchFamily="2" charset="0"/>
                <a:cs typeface="Trebuchet MS"/>
              </a:rPr>
              <a:t>çalışabileceği </a:t>
            </a:r>
            <a:r>
              <a:rPr sz="2000" spc="-305" dirty="0">
                <a:latin typeface="Sitka Small" panose="02000505000000020004" pitchFamily="2" charset="0"/>
                <a:cs typeface="Trebuchet MS"/>
              </a:rPr>
              <a:t>alanlar </a:t>
            </a:r>
            <a:r>
              <a:rPr sz="2000" spc="-325" dirty="0">
                <a:latin typeface="Sitka Small" panose="02000505000000020004" pitchFamily="2" charset="0"/>
                <a:cs typeface="Trebuchet MS"/>
              </a:rPr>
              <a:t>olarak</a:t>
            </a:r>
            <a:r>
              <a:rPr sz="2000" spc="-290" dirty="0">
                <a:latin typeface="Sitka Small" panose="02000505000000020004" pitchFamily="2" charset="0"/>
                <a:cs typeface="Trebuchet MS"/>
              </a:rPr>
              <a:t> </a:t>
            </a:r>
            <a:r>
              <a:rPr sz="2000" spc="-335" dirty="0">
                <a:latin typeface="Sitka Small" panose="02000505000000020004" pitchFamily="2" charset="0"/>
                <a:cs typeface="Trebuchet MS"/>
              </a:rPr>
              <a:t>söylenebilir.</a:t>
            </a:r>
            <a:endParaRPr sz="2000" dirty="0">
              <a:latin typeface="Sitka Small" panose="02000505000000020004" pitchFamily="2" charset="0"/>
              <a:cs typeface="Trebuchet MS"/>
            </a:endParaRPr>
          </a:p>
        </p:txBody>
      </p:sp>
    </p:spTree>
    <p:extLst>
      <p:ext uri="{BB962C8B-B14F-4D97-AF65-F5344CB8AC3E}">
        <p14:creationId xmlns:p14="http://schemas.microsoft.com/office/powerpoint/2010/main" val="182753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MESLEK NEDİR?</a:t>
            </a:r>
            <a:endParaRPr lang="tr-TR" dirty="0"/>
          </a:p>
        </p:txBody>
      </p:sp>
      <p:sp>
        <p:nvSpPr>
          <p:cNvPr id="3" name="İçerik Yer Tutucusu 2"/>
          <p:cNvSpPr>
            <a:spLocks noGrp="1"/>
          </p:cNvSpPr>
          <p:nvPr>
            <p:ph idx="1"/>
          </p:nvPr>
        </p:nvSpPr>
        <p:spPr/>
        <p:txBody>
          <a:bodyPr>
            <a:normAutofit lnSpcReduction="10000"/>
          </a:bodyPr>
          <a:lstStyle/>
          <a:p>
            <a:pPr marL="12065" marR="5080" algn="just">
              <a:spcBef>
                <a:spcPts val="95"/>
              </a:spcBef>
            </a:pPr>
            <a:r>
              <a:rPr lang="tr-TR" sz="2400" spc="-5" dirty="0" smtClean="0">
                <a:solidFill>
                  <a:srgbClr val="FF0000"/>
                </a:solidFill>
                <a:latin typeface="Arial"/>
                <a:cs typeface="Arial"/>
              </a:rPr>
              <a:t>     Belli </a:t>
            </a:r>
            <a:r>
              <a:rPr lang="tr-TR" sz="2400" spc="-5" dirty="0">
                <a:solidFill>
                  <a:srgbClr val="FF0000"/>
                </a:solidFill>
                <a:latin typeface="Arial"/>
                <a:cs typeface="Arial"/>
              </a:rPr>
              <a:t>bir eğitim </a:t>
            </a:r>
            <a:r>
              <a:rPr lang="tr-TR" sz="2400" dirty="0">
                <a:solidFill>
                  <a:srgbClr val="FF0000"/>
                </a:solidFill>
                <a:latin typeface="Arial"/>
                <a:cs typeface="Arial"/>
              </a:rPr>
              <a:t>ile </a:t>
            </a:r>
            <a:r>
              <a:rPr lang="tr-TR" sz="2400" spc="-10" dirty="0">
                <a:solidFill>
                  <a:srgbClr val="FF0000"/>
                </a:solidFill>
                <a:latin typeface="Arial"/>
                <a:cs typeface="Arial"/>
              </a:rPr>
              <a:t>kazanılan, </a:t>
            </a:r>
            <a:r>
              <a:rPr lang="tr-TR" sz="2400" spc="-5" dirty="0">
                <a:solidFill>
                  <a:srgbClr val="FF0000"/>
                </a:solidFill>
                <a:latin typeface="Arial"/>
                <a:cs typeface="Arial"/>
              </a:rPr>
              <a:t>sistemli bilgi ve becerilere </a:t>
            </a:r>
            <a:r>
              <a:rPr lang="tr-TR" sz="2400" spc="-10" dirty="0">
                <a:solidFill>
                  <a:srgbClr val="FF0000"/>
                </a:solidFill>
                <a:latin typeface="Arial"/>
                <a:cs typeface="Arial"/>
              </a:rPr>
              <a:t>dayalı, </a:t>
            </a:r>
            <a:r>
              <a:rPr lang="tr-TR" sz="2400" spc="-5" dirty="0">
                <a:solidFill>
                  <a:srgbClr val="FF0000"/>
                </a:solidFill>
                <a:latin typeface="Arial"/>
                <a:cs typeface="Arial"/>
              </a:rPr>
              <a:t>insanlara </a:t>
            </a:r>
            <a:r>
              <a:rPr lang="tr-TR" sz="2400" spc="-10" dirty="0">
                <a:solidFill>
                  <a:srgbClr val="FF0000"/>
                </a:solidFill>
                <a:latin typeface="Arial"/>
                <a:cs typeface="Arial"/>
              </a:rPr>
              <a:t>yararlı </a:t>
            </a:r>
            <a:r>
              <a:rPr lang="tr-TR" sz="2400" spc="-5" dirty="0">
                <a:solidFill>
                  <a:srgbClr val="FF0000"/>
                </a:solidFill>
                <a:latin typeface="Arial"/>
                <a:cs typeface="Arial"/>
              </a:rPr>
              <a:t>mal </a:t>
            </a:r>
            <a:r>
              <a:rPr lang="tr-TR" sz="2400" spc="-10" dirty="0">
                <a:solidFill>
                  <a:srgbClr val="FF0000"/>
                </a:solidFill>
                <a:latin typeface="Arial"/>
                <a:cs typeface="Arial"/>
              </a:rPr>
              <a:t>üretmek, </a:t>
            </a:r>
            <a:r>
              <a:rPr lang="tr-TR" sz="2400" spc="-5" dirty="0">
                <a:solidFill>
                  <a:srgbClr val="FF0000"/>
                </a:solidFill>
                <a:latin typeface="Arial"/>
                <a:cs typeface="Arial"/>
              </a:rPr>
              <a:t>hizmet  </a:t>
            </a:r>
            <a:r>
              <a:rPr lang="tr-TR" sz="2400" spc="-10" dirty="0">
                <a:solidFill>
                  <a:srgbClr val="FF0000"/>
                </a:solidFill>
                <a:latin typeface="Arial"/>
                <a:cs typeface="Arial"/>
              </a:rPr>
              <a:t>vermek </a:t>
            </a:r>
            <a:r>
              <a:rPr lang="tr-TR" sz="2400" spc="-5" dirty="0">
                <a:solidFill>
                  <a:srgbClr val="FF0000"/>
                </a:solidFill>
                <a:latin typeface="Arial"/>
                <a:cs typeface="Arial"/>
              </a:rPr>
              <a:t>ve </a:t>
            </a:r>
            <a:r>
              <a:rPr lang="tr-TR" sz="2400" spc="-10" dirty="0">
                <a:solidFill>
                  <a:srgbClr val="FF0000"/>
                </a:solidFill>
                <a:latin typeface="Arial"/>
                <a:cs typeface="Arial"/>
              </a:rPr>
              <a:t>karşılığında para kazanmak </a:t>
            </a:r>
            <a:r>
              <a:rPr lang="tr-TR" sz="2400" spc="-5" dirty="0">
                <a:solidFill>
                  <a:srgbClr val="FF0000"/>
                </a:solidFill>
                <a:latin typeface="Arial"/>
                <a:cs typeface="Arial"/>
              </a:rPr>
              <a:t>için </a:t>
            </a:r>
            <a:r>
              <a:rPr lang="tr-TR" sz="2400" spc="-10" dirty="0">
                <a:solidFill>
                  <a:srgbClr val="FF0000"/>
                </a:solidFill>
                <a:latin typeface="Arial"/>
                <a:cs typeface="Arial"/>
              </a:rPr>
              <a:t>yapılan, </a:t>
            </a:r>
            <a:r>
              <a:rPr lang="tr-TR" sz="2400" spc="-5" dirty="0">
                <a:solidFill>
                  <a:srgbClr val="FF0000"/>
                </a:solidFill>
                <a:latin typeface="Arial"/>
                <a:cs typeface="Arial"/>
              </a:rPr>
              <a:t>kuralları belirlenmiş işe meslek</a:t>
            </a:r>
            <a:r>
              <a:rPr lang="tr-TR" sz="2400" spc="165" dirty="0">
                <a:solidFill>
                  <a:srgbClr val="FF0000"/>
                </a:solidFill>
                <a:latin typeface="Arial"/>
                <a:cs typeface="Arial"/>
              </a:rPr>
              <a:t> </a:t>
            </a:r>
            <a:r>
              <a:rPr lang="tr-TR" sz="2400" spc="-20" dirty="0">
                <a:solidFill>
                  <a:srgbClr val="FF0000"/>
                </a:solidFill>
                <a:latin typeface="Arial"/>
                <a:cs typeface="Arial"/>
              </a:rPr>
              <a:t>denir</a:t>
            </a:r>
            <a:r>
              <a:rPr lang="tr-TR" sz="2400" spc="-20" dirty="0" smtClean="0">
                <a:solidFill>
                  <a:srgbClr val="FF0000"/>
                </a:solidFill>
                <a:latin typeface="Arial"/>
                <a:cs typeface="Arial"/>
              </a:rPr>
              <a:t>.</a:t>
            </a:r>
          </a:p>
          <a:p>
            <a:pPr marL="12065" marR="5080" algn="just">
              <a:spcBef>
                <a:spcPts val="95"/>
              </a:spcBef>
            </a:pPr>
            <a:endParaRPr lang="tr-TR" sz="2400" spc="-20" dirty="0" smtClean="0">
              <a:solidFill>
                <a:srgbClr val="FF0000"/>
              </a:solidFill>
              <a:latin typeface="Arial"/>
              <a:cs typeface="Arial"/>
            </a:endParaRPr>
          </a:p>
          <a:p>
            <a:pPr marL="12065" marR="5080" algn="just">
              <a:spcBef>
                <a:spcPts val="95"/>
              </a:spcBef>
            </a:pPr>
            <a:r>
              <a:rPr lang="tr-TR" sz="2400" spc="-5" dirty="0" smtClean="0">
                <a:solidFill>
                  <a:srgbClr val="252525"/>
                </a:solidFill>
                <a:latin typeface="Arial"/>
                <a:cs typeface="Arial"/>
              </a:rPr>
              <a:t>    Meslek </a:t>
            </a:r>
            <a:r>
              <a:rPr lang="tr-TR" sz="2400" spc="-5" dirty="0">
                <a:solidFill>
                  <a:srgbClr val="252525"/>
                </a:solidFill>
                <a:latin typeface="Arial"/>
                <a:cs typeface="Arial"/>
              </a:rPr>
              <a:t>seçiminin sağlıklı bir şekilde </a:t>
            </a:r>
            <a:r>
              <a:rPr lang="tr-TR" sz="2400" spc="-10" dirty="0">
                <a:solidFill>
                  <a:srgbClr val="252525"/>
                </a:solidFill>
                <a:latin typeface="Arial"/>
                <a:cs typeface="Arial"/>
              </a:rPr>
              <a:t>yapılması hayatımızın akışını </a:t>
            </a:r>
            <a:r>
              <a:rPr lang="tr-TR" sz="2400" spc="-5" dirty="0">
                <a:solidFill>
                  <a:srgbClr val="252525"/>
                </a:solidFill>
                <a:latin typeface="Arial"/>
                <a:cs typeface="Arial"/>
              </a:rPr>
              <a:t>değiştirecek; </a:t>
            </a:r>
            <a:r>
              <a:rPr lang="tr-TR" sz="2400" spc="-10" dirty="0">
                <a:solidFill>
                  <a:srgbClr val="252525"/>
                </a:solidFill>
                <a:latin typeface="Arial"/>
                <a:cs typeface="Arial"/>
              </a:rPr>
              <a:t>hayatımızı  </a:t>
            </a:r>
            <a:r>
              <a:rPr lang="tr-TR" sz="2400" spc="-5" dirty="0">
                <a:solidFill>
                  <a:srgbClr val="252525"/>
                </a:solidFill>
                <a:latin typeface="Arial"/>
                <a:cs typeface="Arial"/>
              </a:rPr>
              <a:t>şekillendirecek sonuçları </a:t>
            </a:r>
            <a:r>
              <a:rPr lang="tr-TR" sz="2400" spc="-10" dirty="0">
                <a:solidFill>
                  <a:srgbClr val="252525"/>
                </a:solidFill>
                <a:latin typeface="Arial"/>
                <a:cs typeface="Arial"/>
              </a:rPr>
              <a:t>doğuracak olmasından ötürü </a:t>
            </a:r>
            <a:r>
              <a:rPr lang="tr-TR" sz="2400" spc="-5" dirty="0">
                <a:solidFill>
                  <a:srgbClr val="252525"/>
                </a:solidFill>
                <a:latin typeface="Arial"/>
                <a:cs typeface="Arial"/>
              </a:rPr>
              <a:t>oldukça</a:t>
            </a:r>
            <a:r>
              <a:rPr lang="tr-TR" sz="2400" spc="15" dirty="0">
                <a:solidFill>
                  <a:srgbClr val="252525"/>
                </a:solidFill>
                <a:latin typeface="Arial"/>
                <a:cs typeface="Arial"/>
              </a:rPr>
              <a:t> </a:t>
            </a:r>
            <a:r>
              <a:rPr lang="tr-TR" sz="2400" spc="-15" dirty="0" smtClean="0">
                <a:solidFill>
                  <a:srgbClr val="252525"/>
                </a:solidFill>
                <a:latin typeface="Arial"/>
                <a:cs typeface="Arial"/>
              </a:rPr>
              <a:t>önemlidir</a:t>
            </a:r>
          </a:p>
          <a:p>
            <a:pPr marL="12065" marR="5080" algn="just">
              <a:spcBef>
                <a:spcPts val="95"/>
              </a:spcBef>
            </a:pPr>
            <a:endParaRPr lang="tr-TR" sz="2400" spc="-20" dirty="0" smtClean="0">
              <a:solidFill>
                <a:srgbClr val="FF0000"/>
              </a:solidFill>
              <a:latin typeface="Arial"/>
              <a:cs typeface="Arial"/>
            </a:endParaRPr>
          </a:p>
          <a:p>
            <a:pPr marL="1905" algn="just">
              <a:spcBef>
                <a:spcPts val="5"/>
              </a:spcBef>
            </a:pPr>
            <a:r>
              <a:rPr lang="tr-TR" sz="2400" spc="-5" dirty="0" smtClean="0">
                <a:solidFill>
                  <a:srgbClr val="252525"/>
                </a:solidFill>
                <a:latin typeface="Arial"/>
                <a:cs typeface="Arial"/>
              </a:rPr>
              <a:t>     Sahip </a:t>
            </a:r>
            <a:r>
              <a:rPr lang="tr-TR" sz="2400" spc="-10" dirty="0">
                <a:solidFill>
                  <a:srgbClr val="252525"/>
                </a:solidFill>
                <a:latin typeface="Arial"/>
                <a:cs typeface="Arial"/>
              </a:rPr>
              <a:t>olunan </a:t>
            </a:r>
            <a:r>
              <a:rPr lang="tr-TR" sz="2400" spc="-5" dirty="0">
                <a:solidFill>
                  <a:srgbClr val="252525"/>
                </a:solidFill>
                <a:latin typeface="Arial"/>
                <a:cs typeface="Arial"/>
              </a:rPr>
              <a:t>meslek </a:t>
            </a:r>
            <a:r>
              <a:rPr lang="tr-TR" sz="2400" spc="-10" dirty="0">
                <a:solidFill>
                  <a:srgbClr val="252525"/>
                </a:solidFill>
                <a:latin typeface="Arial"/>
                <a:cs typeface="Arial"/>
              </a:rPr>
              <a:t>sayesinde </a:t>
            </a:r>
            <a:r>
              <a:rPr lang="tr-TR" sz="2400" spc="-5" dirty="0">
                <a:solidFill>
                  <a:srgbClr val="252525"/>
                </a:solidFill>
                <a:latin typeface="Arial"/>
                <a:cs typeface="Arial"/>
              </a:rPr>
              <a:t>maddi gelir </a:t>
            </a:r>
            <a:r>
              <a:rPr lang="tr-TR" sz="2400" spc="-10" dirty="0">
                <a:solidFill>
                  <a:srgbClr val="252525"/>
                </a:solidFill>
                <a:latin typeface="Arial"/>
                <a:cs typeface="Arial"/>
              </a:rPr>
              <a:t>elde </a:t>
            </a:r>
            <a:r>
              <a:rPr lang="tr-TR" sz="2400" spc="-5" dirty="0">
                <a:solidFill>
                  <a:srgbClr val="252525"/>
                </a:solidFill>
                <a:latin typeface="Arial"/>
                <a:cs typeface="Arial"/>
              </a:rPr>
              <a:t>edip, manevi </a:t>
            </a:r>
            <a:r>
              <a:rPr lang="tr-TR" sz="2400" spc="-10" dirty="0">
                <a:solidFill>
                  <a:srgbClr val="252525"/>
                </a:solidFill>
                <a:latin typeface="Arial"/>
                <a:cs typeface="Arial"/>
              </a:rPr>
              <a:t>olarak doyum</a:t>
            </a:r>
            <a:r>
              <a:rPr lang="tr-TR" sz="2400" spc="90" dirty="0">
                <a:solidFill>
                  <a:srgbClr val="252525"/>
                </a:solidFill>
                <a:latin typeface="Arial"/>
                <a:cs typeface="Arial"/>
              </a:rPr>
              <a:t> </a:t>
            </a:r>
            <a:r>
              <a:rPr lang="tr-TR" sz="2400" spc="-10" dirty="0">
                <a:solidFill>
                  <a:srgbClr val="252525"/>
                </a:solidFill>
                <a:latin typeface="Arial"/>
                <a:cs typeface="Arial"/>
              </a:rPr>
              <a:t>sağlarız.</a:t>
            </a:r>
            <a:endParaRPr lang="tr-TR" sz="2400" dirty="0">
              <a:latin typeface="Arial"/>
              <a:cs typeface="Arial"/>
            </a:endParaRPr>
          </a:p>
          <a:p>
            <a:pPr marL="2540" algn="just"/>
            <a:r>
              <a:rPr lang="tr-TR" sz="2400" spc="-5" dirty="0" smtClean="0">
                <a:solidFill>
                  <a:srgbClr val="252525"/>
                </a:solidFill>
                <a:latin typeface="Arial"/>
                <a:cs typeface="Arial"/>
              </a:rPr>
              <a:t>     Mesleğimizi </a:t>
            </a:r>
            <a:r>
              <a:rPr lang="tr-TR" sz="2400" spc="-5" dirty="0">
                <a:solidFill>
                  <a:srgbClr val="252525"/>
                </a:solidFill>
                <a:latin typeface="Arial"/>
                <a:cs typeface="Arial"/>
              </a:rPr>
              <a:t>mutlulukla ve </a:t>
            </a:r>
            <a:r>
              <a:rPr lang="tr-TR" sz="2400" spc="-10" dirty="0">
                <a:solidFill>
                  <a:srgbClr val="252525"/>
                </a:solidFill>
                <a:latin typeface="Arial"/>
                <a:cs typeface="Arial"/>
              </a:rPr>
              <a:t>başarılı </a:t>
            </a:r>
            <a:r>
              <a:rPr lang="tr-TR" sz="2400" spc="-5" dirty="0">
                <a:solidFill>
                  <a:srgbClr val="252525"/>
                </a:solidFill>
                <a:latin typeface="Arial"/>
                <a:cs typeface="Arial"/>
              </a:rPr>
              <a:t>bir şekilde icra </a:t>
            </a:r>
            <a:r>
              <a:rPr lang="tr-TR" sz="2400" spc="-10" dirty="0">
                <a:solidFill>
                  <a:srgbClr val="252525"/>
                </a:solidFill>
                <a:latin typeface="Arial"/>
                <a:cs typeface="Arial"/>
              </a:rPr>
              <a:t>edersek hayattan </a:t>
            </a:r>
            <a:r>
              <a:rPr lang="tr-TR" sz="2400" spc="-5" dirty="0">
                <a:solidFill>
                  <a:srgbClr val="252525"/>
                </a:solidFill>
                <a:latin typeface="Arial"/>
                <a:cs typeface="Arial"/>
              </a:rPr>
              <a:t>zevk</a:t>
            </a:r>
            <a:r>
              <a:rPr lang="tr-TR" sz="2400" spc="60" dirty="0">
                <a:solidFill>
                  <a:srgbClr val="252525"/>
                </a:solidFill>
                <a:latin typeface="Arial"/>
                <a:cs typeface="Arial"/>
              </a:rPr>
              <a:t> </a:t>
            </a:r>
            <a:r>
              <a:rPr lang="tr-TR" sz="2400" spc="-10" dirty="0">
                <a:solidFill>
                  <a:srgbClr val="252525"/>
                </a:solidFill>
                <a:latin typeface="Arial"/>
                <a:cs typeface="Arial"/>
              </a:rPr>
              <a:t>alırız.</a:t>
            </a:r>
            <a:endParaRPr lang="tr-TR" sz="2400" dirty="0">
              <a:latin typeface="Arial"/>
              <a:cs typeface="Arial"/>
            </a:endParaRPr>
          </a:p>
          <a:p>
            <a:pPr marL="12065" marR="5080" algn="just">
              <a:spcBef>
                <a:spcPts val="95"/>
              </a:spcBef>
            </a:pPr>
            <a:endParaRPr lang="tr-TR" sz="2400" spc="-20" dirty="0" smtClean="0">
              <a:solidFill>
                <a:srgbClr val="FF0000"/>
              </a:solidFill>
              <a:latin typeface="Arial"/>
              <a:cs typeface="Arial"/>
            </a:endParaRPr>
          </a:p>
          <a:p>
            <a:pPr marL="12065" marR="5080" algn="ctr">
              <a:spcBef>
                <a:spcPts val="95"/>
              </a:spcBef>
            </a:pPr>
            <a:endParaRPr lang="tr-TR" dirty="0">
              <a:latin typeface="Arial"/>
              <a:cs typeface="Arial"/>
            </a:endParaRPr>
          </a:p>
          <a:p>
            <a:pPr>
              <a:spcBef>
                <a:spcPts val="20"/>
              </a:spcBef>
            </a:pPr>
            <a:endParaRPr lang="tr-TR" sz="2400" dirty="0">
              <a:latin typeface="Arial"/>
              <a:cs typeface="Arial"/>
            </a:endParaRPr>
          </a:p>
          <a:p>
            <a:endParaRPr lang="tr-TR" dirty="0"/>
          </a:p>
        </p:txBody>
      </p:sp>
    </p:spTree>
    <p:extLst>
      <p:ext uri="{BB962C8B-B14F-4D97-AF65-F5344CB8AC3E}">
        <p14:creationId xmlns:p14="http://schemas.microsoft.com/office/powerpoint/2010/main" val="41494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9314" y="2772425"/>
            <a:ext cx="8110539" cy="234863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3295587" y="199961"/>
            <a:ext cx="5601335" cy="1132840"/>
            <a:chOff x="1771586" y="199961"/>
            <a:chExt cx="5601335" cy="1132840"/>
          </a:xfrm>
        </p:grpSpPr>
        <p:sp>
          <p:nvSpPr>
            <p:cNvPr id="4" name="object 4"/>
            <p:cNvSpPr/>
            <p:nvPr/>
          </p:nvSpPr>
          <p:spPr>
            <a:xfrm>
              <a:off x="1785874" y="214629"/>
              <a:ext cx="5572760" cy="1103630"/>
            </a:xfrm>
            <a:custGeom>
              <a:avLst/>
              <a:gdLst/>
              <a:ahLst/>
              <a:cxnLst/>
              <a:rect l="l" t="t" r="r" b="b"/>
              <a:pathLst>
                <a:path w="5572759" h="1103630">
                  <a:moveTo>
                    <a:pt x="5572252" y="137668"/>
                  </a:moveTo>
                  <a:lnTo>
                    <a:pt x="5434203" y="137668"/>
                  </a:lnTo>
                  <a:lnTo>
                    <a:pt x="5434203" y="965835"/>
                  </a:lnTo>
                  <a:lnTo>
                    <a:pt x="5572252" y="965835"/>
                  </a:lnTo>
                  <a:lnTo>
                    <a:pt x="5572252" y="137668"/>
                  </a:lnTo>
                  <a:close/>
                </a:path>
                <a:path w="5572759" h="1103630">
                  <a:moveTo>
                    <a:pt x="5572252" y="0"/>
                  </a:moveTo>
                  <a:lnTo>
                    <a:pt x="0" y="0"/>
                  </a:lnTo>
                  <a:lnTo>
                    <a:pt x="0" y="137160"/>
                  </a:lnTo>
                  <a:lnTo>
                    <a:pt x="0" y="966470"/>
                  </a:lnTo>
                  <a:lnTo>
                    <a:pt x="0" y="1103630"/>
                  </a:lnTo>
                  <a:lnTo>
                    <a:pt x="5572252" y="1103630"/>
                  </a:lnTo>
                  <a:lnTo>
                    <a:pt x="5572252" y="966470"/>
                  </a:lnTo>
                  <a:lnTo>
                    <a:pt x="138049" y="966470"/>
                  </a:lnTo>
                  <a:lnTo>
                    <a:pt x="138049" y="137160"/>
                  </a:lnTo>
                  <a:lnTo>
                    <a:pt x="5572252" y="137160"/>
                  </a:lnTo>
                  <a:lnTo>
                    <a:pt x="5572252" y="0"/>
                  </a:lnTo>
                  <a:close/>
                </a:path>
              </a:pathLst>
            </a:custGeom>
            <a:solidFill>
              <a:srgbClr val="FFE636"/>
            </a:solidFill>
          </p:spPr>
          <p:txBody>
            <a:bodyPr wrap="square" lIns="0" tIns="0" rIns="0" bIns="0" rtlCol="0"/>
            <a:lstStyle/>
            <a:p>
              <a:endParaRPr/>
            </a:p>
          </p:txBody>
        </p:sp>
        <p:sp>
          <p:nvSpPr>
            <p:cNvPr id="5" name="object 5"/>
            <p:cNvSpPr/>
            <p:nvPr/>
          </p:nvSpPr>
          <p:spPr>
            <a:xfrm>
              <a:off x="1785873" y="214248"/>
              <a:ext cx="5572760" cy="1104265"/>
            </a:xfrm>
            <a:custGeom>
              <a:avLst/>
              <a:gdLst/>
              <a:ahLst/>
              <a:cxnLst/>
              <a:rect l="l" t="t" r="r" b="b"/>
              <a:pathLst>
                <a:path w="5572759" h="1104265">
                  <a:moveTo>
                    <a:pt x="0" y="0"/>
                  </a:moveTo>
                  <a:lnTo>
                    <a:pt x="5572252" y="0"/>
                  </a:lnTo>
                  <a:lnTo>
                    <a:pt x="5572252" y="1104264"/>
                  </a:lnTo>
                  <a:lnTo>
                    <a:pt x="0" y="1104264"/>
                  </a:lnTo>
                  <a:lnTo>
                    <a:pt x="0" y="0"/>
                  </a:lnTo>
                  <a:close/>
                </a:path>
                <a:path w="5572759" h="1104265">
                  <a:moveTo>
                    <a:pt x="138049" y="138049"/>
                  </a:moveTo>
                  <a:lnTo>
                    <a:pt x="138049" y="966215"/>
                  </a:lnTo>
                  <a:lnTo>
                    <a:pt x="5434203" y="966215"/>
                  </a:lnTo>
                  <a:lnTo>
                    <a:pt x="5434203" y="138049"/>
                  </a:lnTo>
                  <a:lnTo>
                    <a:pt x="138049" y="138049"/>
                  </a:lnTo>
                  <a:close/>
                </a:path>
              </a:pathLst>
            </a:custGeom>
            <a:ln w="28575">
              <a:solidFill>
                <a:srgbClr val="ACAFB5"/>
              </a:solidFill>
              <a:prstDash val="lgDashDot"/>
            </a:ln>
          </p:spPr>
          <p:txBody>
            <a:bodyPr wrap="square" lIns="0" tIns="0" rIns="0" bIns="0" rtlCol="0"/>
            <a:lstStyle/>
            <a:p>
              <a:endParaRPr/>
            </a:p>
          </p:txBody>
        </p:sp>
        <p:sp>
          <p:nvSpPr>
            <p:cNvPr id="6" name="object 6"/>
            <p:cNvSpPr/>
            <p:nvPr/>
          </p:nvSpPr>
          <p:spPr>
            <a:xfrm>
              <a:off x="2592577" y="509346"/>
              <a:ext cx="4264533" cy="60228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1700784" y="5106923"/>
            <a:ext cx="8860536" cy="143103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881162" y="5286388"/>
            <a:ext cx="8501380" cy="1234953"/>
          </a:xfrm>
          <a:prstGeom prst="rect">
            <a:avLst/>
          </a:prstGeom>
          <a:solidFill>
            <a:srgbClr val="FFE7D6"/>
          </a:solidFill>
          <a:ln w="76200">
            <a:solidFill>
              <a:srgbClr val="FFCFAE"/>
            </a:solidFill>
          </a:ln>
        </p:spPr>
        <p:txBody>
          <a:bodyPr vert="horz" wrap="square" lIns="0" tIns="34290" rIns="0" bIns="0" rtlCol="0">
            <a:spAutoFit/>
          </a:bodyPr>
          <a:lstStyle/>
          <a:p>
            <a:pPr marL="434340" marR="83820" algn="just">
              <a:lnSpc>
                <a:spcPct val="100499"/>
              </a:lnSpc>
              <a:spcBef>
                <a:spcPts val="270"/>
              </a:spcBef>
            </a:pPr>
            <a:r>
              <a:rPr sz="2400" b="1" spc="-440" dirty="0">
                <a:latin typeface="Sitka Small" panose="02000505000000020004" pitchFamily="2" charset="0"/>
                <a:cs typeface="Trebuchet MS"/>
              </a:rPr>
              <a:t>Sosyal </a:t>
            </a:r>
            <a:r>
              <a:rPr sz="2400" b="1" spc="-520" dirty="0">
                <a:latin typeface="Sitka Small" panose="02000505000000020004" pitchFamily="2" charset="0"/>
                <a:cs typeface="Trebuchet MS"/>
              </a:rPr>
              <a:t>Yardım </a:t>
            </a:r>
            <a:r>
              <a:rPr sz="2400" b="1" spc="-300" dirty="0">
                <a:latin typeface="Sitka Small" panose="02000505000000020004" pitchFamily="2" charset="0"/>
                <a:cs typeface="Trebuchet MS"/>
              </a:rPr>
              <a:t>İlgisi: </a:t>
            </a:r>
            <a:r>
              <a:rPr spc="-260" dirty="0">
                <a:latin typeface="Sitka Small" panose="02000505000000020004" pitchFamily="2" charset="0"/>
                <a:cs typeface="Trebuchet MS"/>
              </a:rPr>
              <a:t>Zayıf, </a:t>
            </a:r>
            <a:r>
              <a:rPr spc="-310" dirty="0">
                <a:latin typeface="Sitka Small" panose="02000505000000020004" pitchFamily="2" charset="0"/>
                <a:cs typeface="Trebuchet MS"/>
              </a:rPr>
              <a:t>yoksul, </a:t>
            </a:r>
            <a:r>
              <a:rPr spc="-280" dirty="0">
                <a:latin typeface="Sitka Small" panose="02000505000000020004" pitchFamily="2" charset="0"/>
                <a:cs typeface="Trebuchet MS"/>
              </a:rPr>
              <a:t>sakat </a:t>
            </a:r>
            <a:r>
              <a:rPr spc="-400" dirty="0">
                <a:latin typeface="Sitka Small" panose="02000505000000020004" pitchFamily="2" charset="0"/>
                <a:cs typeface="Trebuchet MS"/>
              </a:rPr>
              <a:t>ve </a:t>
            </a:r>
            <a:r>
              <a:rPr spc="-275" dirty="0">
                <a:latin typeface="Sitka Small" panose="02000505000000020004" pitchFamily="2" charset="0"/>
                <a:cs typeface="Trebuchet MS"/>
              </a:rPr>
              <a:t>hasta </a:t>
            </a:r>
            <a:r>
              <a:rPr spc="-265" dirty="0">
                <a:latin typeface="Sitka Small" panose="02000505000000020004" pitchFamily="2" charset="0"/>
                <a:cs typeface="Trebuchet MS"/>
              </a:rPr>
              <a:t>insanlara </a:t>
            </a:r>
            <a:r>
              <a:rPr spc="-305" dirty="0">
                <a:latin typeface="Sitka Small" panose="02000505000000020004" pitchFamily="2" charset="0"/>
                <a:cs typeface="Trebuchet MS"/>
              </a:rPr>
              <a:t>yardım </a:t>
            </a:r>
            <a:r>
              <a:rPr spc="-430" dirty="0">
                <a:latin typeface="Sitka Small" panose="02000505000000020004" pitchFamily="2" charset="0"/>
                <a:cs typeface="Trebuchet MS"/>
              </a:rPr>
              <a:t>etme </a:t>
            </a:r>
            <a:r>
              <a:rPr spc="-350" dirty="0">
                <a:latin typeface="Sitka Small" panose="02000505000000020004" pitchFamily="2" charset="0"/>
                <a:cs typeface="Trebuchet MS"/>
              </a:rPr>
              <a:t>veya </a:t>
            </a:r>
            <a:r>
              <a:rPr spc="-254" dirty="0">
                <a:latin typeface="Sitka Small" panose="02000505000000020004" pitchFamily="2" charset="0"/>
                <a:cs typeface="Trebuchet MS"/>
              </a:rPr>
              <a:t>insanların </a:t>
            </a:r>
            <a:r>
              <a:rPr spc="-210" dirty="0">
                <a:latin typeface="Sitka Small" panose="02000505000000020004" pitchFamily="2" charset="0"/>
                <a:cs typeface="Trebuchet MS"/>
              </a:rPr>
              <a:t>sıkıntılarını  </a:t>
            </a:r>
            <a:r>
              <a:rPr spc="-285" dirty="0">
                <a:latin typeface="Sitka Small" panose="02000505000000020004" pitchFamily="2" charset="0"/>
                <a:cs typeface="Trebuchet MS"/>
              </a:rPr>
              <a:t>azaltmayı </a:t>
            </a:r>
            <a:r>
              <a:rPr spc="-320" dirty="0">
                <a:latin typeface="Sitka Small" panose="02000505000000020004" pitchFamily="2" charset="0"/>
                <a:cs typeface="Trebuchet MS"/>
              </a:rPr>
              <a:t>sağlamaya, </a:t>
            </a:r>
            <a:r>
              <a:rPr spc="-310" dirty="0">
                <a:latin typeface="Sitka Small" panose="02000505000000020004" pitchFamily="2" charset="0"/>
                <a:cs typeface="Trebuchet MS"/>
              </a:rPr>
              <a:t>problemlerini </a:t>
            </a:r>
            <a:r>
              <a:rPr spc="-415" dirty="0">
                <a:latin typeface="Sitka Small" panose="02000505000000020004" pitchFamily="2" charset="0"/>
                <a:cs typeface="Trebuchet MS"/>
              </a:rPr>
              <a:t>çözmeye </a:t>
            </a:r>
            <a:r>
              <a:rPr spc="-305" dirty="0">
                <a:latin typeface="Sitka Small" panose="02000505000000020004" pitchFamily="2" charset="0"/>
                <a:cs typeface="Trebuchet MS"/>
              </a:rPr>
              <a:t>çalışma </a:t>
            </a:r>
            <a:r>
              <a:rPr spc="-225" dirty="0">
                <a:latin typeface="Sitka Small" panose="02000505000000020004" pitchFamily="2" charset="0"/>
                <a:cs typeface="Trebuchet MS"/>
              </a:rPr>
              <a:t>gibi </a:t>
            </a:r>
            <a:r>
              <a:rPr spc="-250" dirty="0">
                <a:latin typeface="Sitka Small" panose="02000505000000020004" pitchFamily="2" charset="0"/>
                <a:cs typeface="Trebuchet MS"/>
              </a:rPr>
              <a:t>davranışları </a:t>
            </a:r>
            <a:r>
              <a:rPr spc="-285" dirty="0">
                <a:latin typeface="Sitka Small" panose="02000505000000020004" pitchFamily="2" charset="0"/>
                <a:cs typeface="Trebuchet MS"/>
              </a:rPr>
              <a:t>ifade </a:t>
            </a:r>
            <a:r>
              <a:rPr spc="-395" dirty="0">
                <a:latin typeface="Sitka Small" panose="02000505000000020004" pitchFamily="2" charset="0"/>
                <a:cs typeface="Trebuchet MS"/>
              </a:rPr>
              <a:t>eder. </a:t>
            </a:r>
            <a:r>
              <a:rPr spc="-290" dirty="0">
                <a:latin typeface="Sitka Small" panose="02000505000000020004" pitchFamily="2" charset="0"/>
                <a:cs typeface="Trebuchet MS"/>
              </a:rPr>
              <a:t>Sosyal </a:t>
            </a:r>
            <a:r>
              <a:rPr spc="-335" dirty="0">
                <a:latin typeface="Sitka Small" panose="02000505000000020004" pitchFamily="2" charset="0"/>
                <a:cs typeface="Trebuchet MS"/>
              </a:rPr>
              <a:t>hizmetler, </a:t>
            </a:r>
            <a:r>
              <a:rPr spc="-305" dirty="0">
                <a:latin typeface="Sitka Small" panose="02000505000000020004" pitchFamily="2" charset="0"/>
                <a:cs typeface="Trebuchet MS"/>
              </a:rPr>
              <a:t>rehberlik </a:t>
            </a:r>
            <a:r>
              <a:rPr spc="-409" dirty="0">
                <a:latin typeface="Sitka Small" panose="02000505000000020004" pitchFamily="2" charset="0"/>
                <a:cs typeface="Trebuchet MS"/>
              </a:rPr>
              <a:t>ve  </a:t>
            </a:r>
            <a:r>
              <a:rPr spc="-285" dirty="0">
                <a:latin typeface="Sitka Small" panose="02000505000000020004" pitchFamily="2" charset="0"/>
                <a:cs typeface="Trebuchet MS"/>
              </a:rPr>
              <a:t>psikolojik </a:t>
            </a:r>
            <a:r>
              <a:rPr spc="-300" dirty="0">
                <a:latin typeface="Sitka Small" panose="02000505000000020004" pitchFamily="2" charset="0"/>
                <a:cs typeface="Trebuchet MS"/>
              </a:rPr>
              <a:t>danışmanlık, </a:t>
            </a:r>
            <a:r>
              <a:rPr spc="-290" dirty="0">
                <a:latin typeface="Sitka Small" panose="02000505000000020004" pitchFamily="2" charset="0"/>
                <a:cs typeface="Trebuchet MS"/>
              </a:rPr>
              <a:t>psikoloji, </a:t>
            </a:r>
            <a:r>
              <a:rPr spc="-270" dirty="0">
                <a:latin typeface="Sitka Small" panose="02000505000000020004" pitchFamily="2" charset="0"/>
                <a:cs typeface="Trebuchet MS"/>
              </a:rPr>
              <a:t>tıp, </a:t>
            </a:r>
            <a:r>
              <a:rPr spc="-370" dirty="0">
                <a:latin typeface="Sitka Small" panose="02000505000000020004" pitchFamily="2" charset="0"/>
                <a:cs typeface="Trebuchet MS"/>
              </a:rPr>
              <a:t>çocuk </a:t>
            </a:r>
            <a:r>
              <a:rPr spc="-270" dirty="0">
                <a:latin typeface="Sitka Small" panose="02000505000000020004" pitchFamily="2" charset="0"/>
                <a:cs typeface="Trebuchet MS"/>
              </a:rPr>
              <a:t>gelişimi </a:t>
            </a:r>
            <a:r>
              <a:rPr spc="-465" dirty="0">
                <a:latin typeface="Sitka Small" panose="02000505000000020004" pitchFamily="2" charset="0"/>
                <a:cs typeface="Trebuchet MS"/>
              </a:rPr>
              <a:t>… </a:t>
            </a:r>
            <a:r>
              <a:rPr spc="-360" dirty="0">
                <a:latin typeface="Sitka Small" panose="02000505000000020004" pitchFamily="2" charset="0"/>
                <a:cs typeface="Trebuchet MS"/>
              </a:rPr>
              <a:t>bu </a:t>
            </a:r>
            <a:r>
              <a:rPr spc="-185" dirty="0">
                <a:latin typeface="Sitka Small" panose="02000505000000020004" pitchFamily="2" charset="0"/>
                <a:cs typeface="Trebuchet MS"/>
              </a:rPr>
              <a:t>ilgi </a:t>
            </a:r>
            <a:r>
              <a:rPr spc="-265" dirty="0">
                <a:latin typeface="Sitka Small" panose="02000505000000020004" pitchFamily="2" charset="0"/>
                <a:cs typeface="Trebuchet MS"/>
              </a:rPr>
              <a:t>alanıyla </a:t>
            </a:r>
            <a:r>
              <a:rPr spc="-350" dirty="0" err="1">
                <a:latin typeface="Sitka Small" panose="02000505000000020004" pitchFamily="2" charset="0"/>
                <a:cs typeface="Trebuchet MS"/>
              </a:rPr>
              <a:t>uyumlu</a:t>
            </a:r>
            <a:r>
              <a:rPr spc="-350" dirty="0">
                <a:latin typeface="Sitka Small" panose="02000505000000020004" pitchFamily="2" charset="0"/>
                <a:cs typeface="Trebuchet MS"/>
              </a:rPr>
              <a:t> </a:t>
            </a:r>
            <a:r>
              <a:rPr lang="tr-TR" spc="-350" dirty="0" smtClean="0">
                <a:latin typeface="Sitka Small" panose="02000505000000020004" pitchFamily="2" charset="0"/>
                <a:cs typeface="Trebuchet MS"/>
              </a:rPr>
              <a:t> </a:t>
            </a:r>
            <a:r>
              <a:rPr spc="-350" dirty="0" err="1" smtClean="0">
                <a:latin typeface="Sitka Small" panose="02000505000000020004" pitchFamily="2" charset="0"/>
                <a:cs typeface="Trebuchet MS"/>
              </a:rPr>
              <a:t>meslekler</a:t>
            </a:r>
            <a:r>
              <a:rPr spc="-350" dirty="0" smtClean="0">
                <a:latin typeface="Sitka Small" panose="02000505000000020004" pitchFamily="2" charset="0"/>
                <a:cs typeface="Trebuchet MS"/>
              </a:rPr>
              <a:t> </a:t>
            </a:r>
            <a:r>
              <a:rPr spc="-295" dirty="0" err="1">
                <a:latin typeface="Sitka Small" panose="02000505000000020004" pitchFamily="2" charset="0"/>
                <a:cs typeface="Trebuchet MS"/>
              </a:rPr>
              <a:t>olarak</a:t>
            </a:r>
            <a:r>
              <a:rPr spc="-300" dirty="0">
                <a:latin typeface="Sitka Small" panose="02000505000000020004" pitchFamily="2" charset="0"/>
                <a:cs typeface="Trebuchet MS"/>
              </a:rPr>
              <a:t> </a:t>
            </a:r>
            <a:r>
              <a:rPr lang="tr-TR" spc="-300" dirty="0" smtClean="0">
                <a:latin typeface="Sitka Small" panose="02000505000000020004" pitchFamily="2" charset="0"/>
                <a:cs typeface="Trebuchet MS"/>
              </a:rPr>
              <a:t> </a:t>
            </a:r>
            <a:r>
              <a:rPr spc="-254" dirty="0" err="1" smtClean="0">
                <a:latin typeface="Sitka Small" panose="02000505000000020004" pitchFamily="2" charset="0"/>
                <a:cs typeface="Trebuchet MS"/>
              </a:rPr>
              <a:t>sıralanabilir</a:t>
            </a:r>
            <a:r>
              <a:rPr spc="-254" dirty="0">
                <a:latin typeface="Sitka Small" panose="02000505000000020004" pitchFamily="2" charset="0"/>
                <a:cs typeface="Trebuchet MS"/>
              </a:rPr>
              <a:t>.</a:t>
            </a:r>
            <a:endParaRPr dirty="0">
              <a:latin typeface="Sitka Small" panose="02000505000000020004" pitchFamily="2" charset="0"/>
              <a:cs typeface="Trebuchet MS"/>
            </a:endParaRPr>
          </a:p>
        </p:txBody>
      </p:sp>
      <p:sp>
        <p:nvSpPr>
          <p:cNvPr id="9" name="object 9"/>
          <p:cNvSpPr txBox="1">
            <a:spLocks noGrp="1"/>
          </p:cNvSpPr>
          <p:nvPr>
            <p:ph type="title"/>
          </p:nvPr>
        </p:nvSpPr>
        <p:spPr>
          <a:xfrm>
            <a:off x="2452663" y="1321934"/>
            <a:ext cx="7501255" cy="1327286"/>
          </a:xfrm>
          <a:prstGeom prst="rect">
            <a:avLst/>
          </a:prstGeom>
          <a:solidFill>
            <a:srgbClr val="FAEBAB"/>
          </a:solidFill>
          <a:ln w="57150">
            <a:solidFill>
              <a:srgbClr val="D0A809"/>
            </a:solidFill>
          </a:ln>
        </p:spPr>
        <p:txBody>
          <a:bodyPr vert="horz" wrap="square" lIns="0" tIns="34290" rIns="0" bIns="0" rtlCol="0" anchor="b">
            <a:spAutoFit/>
          </a:bodyPr>
          <a:lstStyle/>
          <a:p>
            <a:pPr marL="91440" marR="230504">
              <a:lnSpc>
                <a:spcPct val="100299"/>
              </a:lnSpc>
              <a:spcBef>
                <a:spcPts val="270"/>
              </a:spcBef>
            </a:pPr>
            <a:r>
              <a:rPr sz="2400" b="1" spc="-459" dirty="0">
                <a:latin typeface="Sitka Small" panose="02000505000000020004" pitchFamily="2" charset="0"/>
                <a:cs typeface="Trebuchet MS"/>
              </a:rPr>
              <a:t>Edebiyat </a:t>
            </a:r>
            <a:r>
              <a:rPr sz="2400" b="1" spc="-295" dirty="0">
                <a:latin typeface="Sitka Small" panose="02000505000000020004" pitchFamily="2" charset="0"/>
                <a:cs typeface="Trebuchet MS"/>
              </a:rPr>
              <a:t>İlgisi: </a:t>
            </a:r>
            <a:r>
              <a:rPr sz="2000" spc="-280" dirty="0">
                <a:latin typeface="Sitka Small" panose="02000505000000020004" pitchFamily="2" charset="0"/>
                <a:cs typeface="Trebuchet MS"/>
              </a:rPr>
              <a:t>Akıcı </a:t>
            </a:r>
            <a:r>
              <a:rPr sz="2000" spc="-409" dirty="0" err="1">
                <a:latin typeface="Sitka Small" panose="02000505000000020004" pitchFamily="2" charset="0"/>
                <a:cs typeface="Trebuchet MS"/>
              </a:rPr>
              <a:t>konuşma</a:t>
            </a:r>
            <a:r>
              <a:rPr sz="2000" spc="-409" dirty="0">
                <a:latin typeface="Sitka Small" panose="02000505000000020004" pitchFamily="2" charset="0"/>
                <a:cs typeface="Trebuchet MS"/>
              </a:rPr>
              <a:t> </a:t>
            </a:r>
            <a:r>
              <a:rPr lang="tr-TR" sz="2000" spc="-409" dirty="0" smtClean="0">
                <a:latin typeface="Sitka Small" panose="02000505000000020004" pitchFamily="2" charset="0"/>
                <a:cs typeface="Trebuchet MS"/>
              </a:rPr>
              <a:t> </a:t>
            </a:r>
            <a:r>
              <a:rPr sz="2000" spc="-445" dirty="0" err="1" smtClean="0">
                <a:latin typeface="Sitka Small" panose="02000505000000020004" pitchFamily="2" charset="0"/>
                <a:cs typeface="Trebuchet MS"/>
              </a:rPr>
              <a:t>ve</a:t>
            </a:r>
            <a:r>
              <a:rPr sz="2000" spc="-445" dirty="0" smtClean="0">
                <a:latin typeface="Sitka Small" panose="02000505000000020004" pitchFamily="2" charset="0"/>
                <a:cs typeface="Trebuchet MS"/>
              </a:rPr>
              <a:t> </a:t>
            </a:r>
            <a:r>
              <a:rPr sz="2000" spc="-400" dirty="0">
                <a:latin typeface="Sitka Small" panose="02000505000000020004" pitchFamily="2" charset="0"/>
                <a:cs typeface="Trebuchet MS"/>
              </a:rPr>
              <a:t>yazma, </a:t>
            </a:r>
            <a:r>
              <a:rPr sz="2000" spc="-180" dirty="0">
                <a:latin typeface="Sitka Small" panose="02000505000000020004" pitchFamily="2" charset="0"/>
                <a:cs typeface="Trebuchet MS"/>
              </a:rPr>
              <a:t>şiir </a:t>
            </a:r>
            <a:r>
              <a:rPr sz="2000" spc="-434" dirty="0">
                <a:latin typeface="Sitka Small" panose="02000505000000020004" pitchFamily="2" charset="0"/>
                <a:cs typeface="Trebuchet MS"/>
              </a:rPr>
              <a:t>okuma, </a:t>
            </a:r>
            <a:r>
              <a:rPr sz="2000" spc="-285" dirty="0" err="1">
                <a:latin typeface="Sitka Small" panose="02000505000000020004" pitchFamily="2" charset="0"/>
                <a:cs typeface="Trebuchet MS"/>
              </a:rPr>
              <a:t>kitap</a:t>
            </a:r>
            <a:r>
              <a:rPr sz="2000" spc="-285" dirty="0">
                <a:latin typeface="Sitka Small" panose="02000505000000020004" pitchFamily="2" charset="0"/>
                <a:cs typeface="Trebuchet MS"/>
              </a:rPr>
              <a:t> </a:t>
            </a:r>
            <a:r>
              <a:rPr sz="2000" spc="-385" dirty="0" err="1" smtClean="0">
                <a:latin typeface="Sitka Small" panose="02000505000000020004" pitchFamily="2" charset="0"/>
                <a:cs typeface="Trebuchet MS"/>
              </a:rPr>
              <a:t>okumaktan</a:t>
            </a:r>
            <a:r>
              <a:rPr lang="tr-TR" sz="2000" spc="-385" dirty="0" smtClean="0">
                <a:latin typeface="Sitka Small" panose="02000505000000020004" pitchFamily="2" charset="0"/>
                <a:cs typeface="Trebuchet MS"/>
              </a:rPr>
              <a:t> </a:t>
            </a:r>
            <a:r>
              <a:rPr sz="2000" spc="-385" dirty="0" smtClean="0">
                <a:latin typeface="Sitka Small" panose="02000505000000020004" pitchFamily="2" charset="0"/>
                <a:cs typeface="Trebuchet MS"/>
              </a:rPr>
              <a:t> </a:t>
            </a:r>
            <a:r>
              <a:rPr sz="2000" spc="-390" dirty="0">
                <a:latin typeface="Sitka Small" panose="02000505000000020004" pitchFamily="2" charset="0"/>
                <a:cs typeface="Trebuchet MS"/>
              </a:rPr>
              <a:t>zevk </a:t>
            </a:r>
            <a:r>
              <a:rPr sz="2000" spc="-400" dirty="0">
                <a:latin typeface="Sitka Small" panose="02000505000000020004" pitchFamily="2" charset="0"/>
                <a:cs typeface="Trebuchet MS"/>
              </a:rPr>
              <a:t>alma, edebi </a:t>
            </a:r>
            <a:r>
              <a:rPr sz="2000" spc="-375" dirty="0">
                <a:latin typeface="Sitka Small" panose="02000505000000020004" pitchFamily="2" charset="0"/>
                <a:cs typeface="Trebuchet MS"/>
              </a:rPr>
              <a:t>eser  </a:t>
            </a:r>
            <a:r>
              <a:rPr sz="2000" spc="-415" dirty="0">
                <a:latin typeface="Sitka Small" panose="02000505000000020004" pitchFamily="2" charset="0"/>
                <a:cs typeface="Trebuchet MS"/>
              </a:rPr>
              <a:t>üretmeye </a:t>
            </a:r>
            <a:r>
              <a:rPr sz="2000" spc="-200" dirty="0">
                <a:latin typeface="Sitka Small" panose="02000505000000020004" pitchFamily="2" charset="0"/>
                <a:cs typeface="Trebuchet MS"/>
              </a:rPr>
              <a:t>ilgi </a:t>
            </a:r>
            <a:r>
              <a:rPr sz="2000" spc="-415" dirty="0">
                <a:latin typeface="Sitka Small" panose="02000505000000020004" pitchFamily="2" charset="0"/>
                <a:cs typeface="Trebuchet MS"/>
              </a:rPr>
              <a:t>duyma </a:t>
            </a:r>
            <a:r>
              <a:rPr sz="2000" spc="-245" dirty="0">
                <a:latin typeface="Sitka Small" panose="02000505000000020004" pitchFamily="2" charset="0"/>
                <a:cs typeface="Trebuchet MS"/>
              </a:rPr>
              <a:t>gibi </a:t>
            </a:r>
            <a:r>
              <a:rPr sz="2000" spc="-290" dirty="0">
                <a:latin typeface="Sitka Small" panose="02000505000000020004" pitchFamily="2" charset="0"/>
                <a:cs typeface="Trebuchet MS"/>
              </a:rPr>
              <a:t>davranışlarla </a:t>
            </a:r>
            <a:r>
              <a:rPr sz="2000" spc="-315" dirty="0">
                <a:latin typeface="Sitka Small" panose="02000505000000020004" pitchFamily="2" charset="0"/>
                <a:cs typeface="Trebuchet MS"/>
              </a:rPr>
              <a:t>ifade </a:t>
            </a:r>
            <a:r>
              <a:rPr sz="2000" spc="-310" dirty="0">
                <a:latin typeface="Sitka Small" panose="02000505000000020004" pitchFamily="2" charset="0"/>
                <a:cs typeface="Trebuchet MS"/>
              </a:rPr>
              <a:t>edilir. </a:t>
            </a:r>
            <a:r>
              <a:rPr sz="2000" spc="-440" dirty="0">
                <a:latin typeface="Sitka Small" panose="02000505000000020004" pitchFamily="2" charset="0"/>
                <a:cs typeface="Trebuchet MS"/>
              </a:rPr>
              <a:t>Bu </a:t>
            </a:r>
            <a:r>
              <a:rPr sz="2000" spc="-335" dirty="0">
                <a:latin typeface="Sitka Small" panose="02000505000000020004" pitchFamily="2" charset="0"/>
                <a:cs typeface="Trebuchet MS"/>
              </a:rPr>
              <a:t>alana </a:t>
            </a:r>
            <a:r>
              <a:rPr sz="2000" spc="-200" dirty="0">
                <a:latin typeface="Sitka Small" panose="02000505000000020004" pitchFamily="2" charset="0"/>
                <a:cs typeface="Trebuchet MS"/>
              </a:rPr>
              <a:t>ilgi </a:t>
            </a:r>
            <a:r>
              <a:rPr sz="2000" spc="-370" dirty="0">
                <a:latin typeface="Sitka Small" panose="02000505000000020004" pitchFamily="2" charset="0"/>
                <a:cs typeface="Trebuchet MS"/>
              </a:rPr>
              <a:t>duyan </a:t>
            </a:r>
            <a:r>
              <a:rPr sz="2000" spc="-254" dirty="0">
                <a:latin typeface="Sitka Small" panose="02000505000000020004" pitchFamily="2" charset="0"/>
                <a:cs typeface="Trebuchet MS"/>
              </a:rPr>
              <a:t>kişilerin </a:t>
            </a:r>
            <a:r>
              <a:rPr sz="2000" spc="-409" dirty="0">
                <a:latin typeface="Sitka Small" panose="02000505000000020004" pitchFamily="2" charset="0"/>
                <a:cs typeface="Trebuchet MS"/>
              </a:rPr>
              <a:t>Türkçe, </a:t>
            </a:r>
            <a:r>
              <a:rPr sz="2000" spc="-370" dirty="0">
                <a:latin typeface="Sitka Small" panose="02000505000000020004" pitchFamily="2" charset="0"/>
                <a:cs typeface="Trebuchet MS"/>
              </a:rPr>
              <a:t>edebiyat,  </a:t>
            </a:r>
            <a:r>
              <a:rPr sz="2000" spc="-335" dirty="0">
                <a:latin typeface="Sitka Small" panose="02000505000000020004" pitchFamily="2" charset="0"/>
                <a:cs typeface="Trebuchet MS"/>
              </a:rPr>
              <a:t>alanında, </a:t>
            </a:r>
            <a:r>
              <a:rPr sz="2000" spc="-285" dirty="0">
                <a:latin typeface="Sitka Small" panose="02000505000000020004" pitchFamily="2" charset="0"/>
                <a:cs typeface="Trebuchet MS"/>
              </a:rPr>
              <a:t>basın-yayın </a:t>
            </a:r>
            <a:r>
              <a:rPr sz="2000" spc="-370" dirty="0">
                <a:latin typeface="Sitka Small" panose="02000505000000020004" pitchFamily="2" charset="0"/>
                <a:cs typeface="Trebuchet MS"/>
              </a:rPr>
              <a:t>sektöründe </a:t>
            </a:r>
            <a:r>
              <a:rPr sz="2000" spc="-385" dirty="0">
                <a:latin typeface="Sitka Small" panose="02000505000000020004" pitchFamily="2" charset="0"/>
                <a:cs typeface="Trebuchet MS"/>
              </a:rPr>
              <a:t>uyumlu </a:t>
            </a:r>
            <a:r>
              <a:rPr sz="2000" spc="-254" dirty="0">
                <a:latin typeface="Sitka Small" panose="02000505000000020004" pitchFamily="2" charset="0"/>
                <a:cs typeface="Trebuchet MS"/>
              </a:rPr>
              <a:t>bir </a:t>
            </a:r>
            <a:r>
              <a:rPr sz="2000" spc="-345" dirty="0">
                <a:latin typeface="Sitka Small" panose="02000505000000020004" pitchFamily="2" charset="0"/>
                <a:cs typeface="Trebuchet MS"/>
              </a:rPr>
              <a:t>şekilde </a:t>
            </a:r>
            <a:r>
              <a:rPr sz="2000" spc="-315" dirty="0">
                <a:latin typeface="Sitka Small" panose="02000505000000020004" pitchFamily="2" charset="0"/>
                <a:cs typeface="Trebuchet MS"/>
              </a:rPr>
              <a:t>çalışabilecekleri</a:t>
            </a:r>
            <a:r>
              <a:rPr sz="2000" spc="-450" dirty="0">
                <a:latin typeface="Sitka Small" panose="02000505000000020004" pitchFamily="2" charset="0"/>
                <a:cs typeface="Trebuchet MS"/>
              </a:rPr>
              <a:t> </a:t>
            </a:r>
            <a:r>
              <a:rPr sz="2000" spc="-335" dirty="0">
                <a:latin typeface="Sitka Small" panose="02000505000000020004" pitchFamily="2" charset="0"/>
                <a:cs typeface="Trebuchet MS"/>
              </a:rPr>
              <a:t>söylenebilir.</a:t>
            </a:r>
            <a:endParaRPr sz="2000" dirty="0">
              <a:latin typeface="Sitka Small" panose="02000505000000020004" pitchFamily="2" charset="0"/>
              <a:cs typeface="Trebuchet MS"/>
            </a:endParaRPr>
          </a:p>
        </p:txBody>
      </p:sp>
    </p:spTree>
    <p:extLst>
      <p:ext uri="{BB962C8B-B14F-4D97-AF65-F5344CB8AC3E}">
        <p14:creationId xmlns:p14="http://schemas.microsoft.com/office/powerpoint/2010/main" val="354913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982" y="0"/>
            <a:ext cx="11901054" cy="6858000"/>
            <a:chOff x="0" y="0"/>
            <a:chExt cx="9144000" cy="6858000"/>
          </a:xfrm>
        </p:grpSpPr>
        <p:sp>
          <p:nvSpPr>
            <p:cNvPr id="3" name="object 3"/>
            <p:cNvSpPr/>
            <p:nvPr/>
          </p:nvSpPr>
          <p:spPr>
            <a:xfrm>
              <a:off x="0" y="0"/>
              <a:ext cx="9144000" cy="57073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9921"/>
              <a:ext cx="9144000" cy="56136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643575"/>
              <a:ext cx="9144000" cy="12700"/>
            </a:xfrm>
            <a:custGeom>
              <a:avLst/>
              <a:gdLst/>
              <a:ahLst/>
              <a:cxnLst/>
              <a:rect l="l" t="t" r="r" b="b"/>
              <a:pathLst>
                <a:path w="9144000" h="12700">
                  <a:moveTo>
                    <a:pt x="0" y="12700"/>
                  </a:moveTo>
                  <a:lnTo>
                    <a:pt x="9144000" y="12700"/>
                  </a:lnTo>
                  <a:lnTo>
                    <a:pt x="9144000" y="0"/>
                  </a:lnTo>
                  <a:lnTo>
                    <a:pt x="0" y="0"/>
                  </a:lnTo>
                  <a:lnTo>
                    <a:pt x="0" y="12700"/>
                  </a:lnTo>
                  <a:close/>
                </a:path>
              </a:pathLst>
            </a:custGeom>
            <a:solidFill>
              <a:srgbClr val="92D050"/>
            </a:solidFill>
          </p:spPr>
          <p:txBody>
            <a:bodyPr wrap="square" lIns="0" tIns="0" rIns="0" bIns="0" rtlCol="0"/>
            <a:lstStyle/>
            <a:p>
              <a:endParaRPr/>
            </a:p>
          </p:txBody>
        </p:sp>
        <p:sp>
          <p:nvSpPr>
            <p:cNvPr id="6" name="object 6"/>
            <p:cNvSpPr/>
            <p:nvPr/>
          </p:nvSpPr>
          <p:spPr>
            <a:xfrm>
              <a:off x="0" y="23571"/>
              <a:ext cx="9144000" cy="0"/>
            </a:xfrm>
            <a:custGeom>
              <a:avLst/>
              <a:gdLst/>
              <a:ahLst/>
              <a:cxnLst/>
              <a:rect l="l" t="t" r="r" b="b"/>
              <a:pathLst>
                <a:path w="9144000">
                  <a:moveTo>
                    <a:pt x="9144000" y="0"/>
                  </a:moveTo>
                  <a:lnTo>
                    <a:pt x="0" y="0"/>
                  </a:lnTo>
                </a:path>
              </a:pathLst>
            </a:custGeom>
            <a:ln w="12700">
              <a:solidFill>
                <a:srgbClr val="92D050"/>
              </a:solidFill>
            </a:ln>
          </p:spPr>
          <p:txBody>
            <a:bodyPr wrap="square" lIns="0" tIns="0" rIns="0" bIns="0" rtlCol="0"/>
            <a:lstStyle/>
            <a:p>
              <a:endParaRPr/>
            </a:p>
          </p:txBody>
        </p:sp>
        <p:sp>
          <p:nvSpPr>
            <p:cNvPr id="7" name="object 7"/>
            <p:cNvSpPr/>
            <p:nvPr/>
          </p:nvSpPr>
          <p:spPr>
            <a:xfrm>
              <a:off x="0" y="5657672"/>
              <a:ext cx="9144000" cy="1200785"/>
            </a:xfrm>
            <a:custGeom>
              <a:avLst/>
              <a:gdLst/>
              <a:ahLst/>
              <a:cxnLst/>
              <a:rect l="l" t="t" r="r" b="b"/>
              <a:pathLst>
                <a:path w="9144000" h="1200784">
                  <a:moveTo>
                    <a:pt x="9144000" y="0"/>
                  </a:moveTo>
                  <a:lnTo>
                    <a:pt x="0" y="0"/>
                  </a:lnTo>
                  <a:lnTo>
                    <a:pt x="0" y="1200327"/>
                  </a:lnTo>
                  <a:lnTo>
                    <a:pt x="9144000" y="1200327"/>
                  </a:lnTo>
                  <a:lnTo>
                    <a:pt x="9144000" y="0"/>
                  </a:lnTo>
                  <a:close/>
                </a:path>
              </a:pathLst>
            </a:custGeom>
            <a:solidFill>
              <a:srgbClr val="C7D5EF"/>
            </a:solidFill>
          </p:spPr>
          <p:txBody>
            <a:bodyPr wrap="square" lIns="0" tIns="0" rIns="0" bIns="0" rtlCol="0"/>
            <a:lstStyle/>
            <a:p>
              <a:endParaRPr/>
            </a:p>
          </p:txBody>
        </p:sp>
      </p:grpSp>
      <p:sp>
        <p:nvSpPr>
          <p:cNvPr id="8" name="object 8"/>
          <p:cNvSpPr txBox="1"/>
          <p:nvPr/>
        </p:nvSpPr>
        <p:spPr>
          <a:xfrm>
            <a:off x="2130653" y="5685841"/>
            <a:ext cx="7931784" cy="1123315"/>
          </a:xfrm>
          <a:prstGeom prst="rect">
            <a:avLst/>
          </a:prstGeom>
        </p:spPr>
        <p:txBody>
          <a:bodyPr vert="horz" wrap="square" lIns="0" tIns="12700" rIns="0" bIns="0" rtlCol="0">
            <a:spAutoFit/>
          </a:bodyPr>
          <a:lstStyle/>
          <a:p>
            <a:pPr algn="ctr">
              <a:spcBef>
                <a:spcPts val="100"/>
              </a:spcBef>
            </a:pPr>
            <a:r>
              <a:rPr b="1" dirty="0">
                <a:solidFill>
                  <a:srgbClr val="FF0000"/>
                </a:solidFill>
                <a:latin typeface="Arial"/>
                <a:cs typeface="Arial"/>
              </a:rPr>
              <a:t>İlgi </a:t>
            </a:r>
            <a:r>
              <a:rPr b="1" spc="-5" dirty="0">
                <a:solidFill>
                  <a:srgbClr val="FF0000"/>
                </a:solidFill>
                <a:latin typeface="Arial"/>
                <a:cs typeface="Arial"/>
              </a:rPr>
              <a:t>duyduğumuz</a:t>
            </a:r>
            <a:r>
              <a:rPr b="1" spc="-45" dirty="0">
                <a:solidFill>
                  <a:srgbClr val="FF0000"/>
                </a:solidFill>
                <a:latin typeface="Arial"/>
                <a:cs typeface="Arial"/>
              </a:rPr>
              <a:t> </a:t>
            </a:r>
            <a:r>
              <a:rPr b="1" spc="-5" dirty="0">
                <a:solidFill>
                  <a:srgbClr val="FF0000"/>
                </a:solidFill>
                <a:latin typeface="Arial"/>
                <a:cs typeface="Arial"/>
              </a:rPr>
              <a:t>alan</a:t>
            </a:r>
            <a:endParaRPr>
              <a:latin typeface="Arial"/>
              <a:cs typeface="Arial"/>
            </a:endParaRPr>
          </a:p>
          <a:p>
            <a:pPr marL="12700" marR="5080" algn="ctr">
              <a:tabLst>
                <a:tab pos="6282055" algn="l"/>
              </a:tabLst>
            </a:pPr>
            <a:r>
              <a:rPr b="1" spc="-5" dirty="0">
                <a:solidFill>
                  <a:srgbClr val="FF0000"/>
                </a:solidFill>
                <a:latin typeface="Arial"/>
                <a:cs typeface="Arial"/>
              </a:rPr>
              <a:t>yeteneklerimiz, </a:t>
            </a:r>
            <a:r>
              <a:rPr b="1" spc="-10" dirty="0">
                <a:solidFill>
                  <a:srgbClr val="FF0000"/>
                </a:solidFill>
                <a:latin typeface="Arial"/>
                <a:cs typeface="Arial"/>
              </a:rPr>
              <a:t>meslek </a:t>
            </a:r>
            <a:r>
              <a:rPr b="1" spc="-5" dirty="0">
                <a:solidFill>
                  <a:srgbClr val="FF0000"/>
                </a:solidFill>
                <a:latin typeface="Arial"/>
                <a:cs typeface="Arial"/>
              </a:rPr>
              <a:t>değerlerimiz </a:t>
            </a:r>
            <a:r>
              <a:rPr b="1" dirty="0">
                <a:solidFill>
                  <a:srgbClr val="FF0000"/>
                </a:solidFill>
                <a:latin typeface="Arial"/>
                <a:cs typeface="Arial"/>
              </a:rPr>
              <a:t>, </a:t>
            </a:r>
            <a:r>
              <a:rPr b="1" spc="-5" dirty="0">
                <a:solidFill>
                  <a:srgbClr val="FF0000"/>
                </a:solidFill>
                <a:latin typeface="Arial"/>
                <a:cs typeface="Arial"/>
              </a:rPr>
              <a:t>kişilik özelliklerimiz </a:t>
            </a:r>
            <a:r>
              <a:rPr b="1" dirty="0">
                <a:solidFill>
                  <a:srgbClr val="FF0000"/>
                </a:solidFill>
                <a:latin typeface="Arial"/>
                <a:cs typeface="Arial"/>
              </a:rPr>
              <a:t>ile </a:t>
            </a:r>
            <a:r>
              <a:rPr b="1" spc="-5" dirty="0">
                <a:solidFill>
                  <a:srgbClr val="FF0000"/>
                </a:solidFill>
                <a:latin typeface="Arial"/>
                <a:cs typeface="Arial"/>
              </a:rPr>
              <a:t>uyuşursa </a:t>
            </a:r>
            <a:r>
              <a:rPr b="1" spc="-25" dirty="0">
                <a:solidFill>
                  <a:srgbClr val="FF0000"/>
                </a:solidFill>
                <a:latin typeface="Arial"/>
                <a:cs typeface="Arial"/>
              </a:rPr>
              <a:t>ve  </a:t>
            </a:r>
            <a:r>
              <a:rPr b="1" dirty="0">
                <a:solidFill>
                  <a:srgbClr val="FF0000"/>
                </a:solidFill>
                <a:latin typeface="Arial"/>
                <a:cs typeface="Arial"/>
              </a:rPr>
              <a:t>bu </a:t>
            </a:r>
            <a:r>
              <a:rPr b="1" spc="-5" dirty="0">
                <a:solidFill>
                  <a:srgbClr val="FF0000"/>
                </a:solidFill>
                <a:latin typeface="Arial"/>
                <a:cs typeface="Arial"/>
              </a:rPr>
              <a:t>uyumluluk </a:t>
            </a:r>
            <a:r>
              <a:rPr b="1" dirty="0">
                <a:solidFill>
                  <a:srgbClr val="FF0000"/>
                </a:solidFill>
                <a:latin typeface="Arial"/>
                <a:cs typeface="Arial"/>
              </a:rPr>
              <a:t>içinde olan </a:t>
            </a:r>
            <a:r>
              <a:rPr b="1" spc="-10" dirty="0">
                <a:solidFill>
                  <a:srgbClr val="FF0000"/>
                </a:solidFill>
                <a:latin typeface="Arial"/>
                <a:cs typeface="Arial"/>
              </a:rPr>
              <a:t>mesleklerden</a:t>
            </a:r>
            <a:r>
              <a:rPr b="1" spc="40" dirty="0">
                <a:solidFill>
                  <a:srgbClr val="FF0000"/>
                </a:solidFill>
                <a:latin typeface="Arial"/>
                <a:cs typeface="Arial"/>
              </a:rPr>
              <a:t> </a:t>
            </a:r>
            <a:r>
              <a:rPr b="1" spc="-5" dirty="0">
                <a:solidFill>
                  <a:srgbClr val="FF0000"/>
                </a:solidFill>
                <a:latin typeface="Arial"/>
                <a:cs typeface="Arial"/>
              </a:rPr>
              <a:t>birine</a:t>
            </a:r>
            <a:r>
              <a:rPr b="1" spc="5" dirty="0">
                <a:solidFill>
                  <a:srgbClr val="FF0000"/>
                </a:solidFill>
                <a:latin typeface="Arial"/>
                <a:cs typeface="Arial"/>
              </a:rPr>
              <a:t> </a:t>
            </a:r>
            <a:r>
              <a:rPr b="1" spc="-5" dirty="0">
                <a:solidFill>
                  <a:srgbClr val="FF0000"/>
                </a:solidFill>
                <a:latin typeface="Arial"/>
                <a:cs typeface="Arial"/>
              </a:rPr>
              <a:t>yönelirsek	sonuç olarak  </a:t>
            </a:r>
            <a:r>
              <a:rPr b="1" spc="-10" dirty="0">
                <a:solidFill>
                  <a:srgbClr val="FF0000"/>
                </a:solidFill>
                <a:latin typeface="Arial"/>
                <a:cs typeface="Arial"/>
              </a:rPr>
              <a:t>yapacağımız </a:t>
            </a:r>
            <a:r>
              <a:rPr b="1" spc="-5" dirty="0">
                <a:solidFill>
                  <a:srgbClr val="FF0000"/>
                </a:solidFill>
                <a:latin typeface="Arial"/>
                <a:cs typeface="Arial"/>
              </a:rPr>
              <a:t>işten çok yüksek olasılıkla mutluluk </a:t>
            </a:r>
            <a:r>
              <a:rPr b="1" spc="-25" dirty="0">
                <a:solidFill>
                  <a:srgbClr val="FF0000"/>
                </a:solidFill>
                <a:latin typeface="Arial"/>
                <a:cs typeface="Arial"/>
              </a:rPr>
              <a:t>duyar, </a:t>
            </a:r>
            <a:r>
              <a:rPr b="1" spc="-5" dirty="0">
                <a:solidFill>
                  <a:srgbClr val="FF0000"/>
                </a:solidFill>
                <a:latin typeface="Arial"/>
                <a:cs typeface="Arial"/>
              </a:rPr>
              <a:t>doyum</a:t>
            </a:r>
            <a:r>
              <a:rPr b="1" spc="130" dirty="0">
                <a:solidFill>
                  <a:srgbClr val="FF0000"/>
                </a:solidFill>
                <a:latin typeface="Arial"/>
                <a:cs typeface="Arial"/>
              </a:rPr>
              <a:t> </a:t>
            </a:r>
            <a:r>
              <a:rPr b="1" spc="-5" dirty="0">
                <a:solidFill>
                  <a:srgbClr val="FF0000"/>
                </a:solidFill>
                <a:latin typeface="Arial"/>
                <a:cs typeface="Arial"/>
              </a:rPr>
              <a:t>sağlarız.</a:t>
            </a:r>
            <a:endParaRPr>
              <a:latin typeface="Arial"/>
              <a:cs typeface="Arial"/>
            </a:endParaRPr>
          </a:p>
        </p:txBody>
      </p:sp>
    </p:spTree>
    <p:extLst>
      <p:ext uri="{BB962C8B-B14F-4D97-AF65-F5344CB8AC3E}">
        <p14:creationId xmlns:p14="http://schemas.microsoft.com/office/powerpoint/2010/main" val="96272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6898" y="168402"/>
            <a:ext cx="5456555" cy="939800"/>
          </a:xfrm>
          <a:prstGeom prst="rect">
            <a:avLst/>
          </a:prstGeom>
        </p:spPr>
        <p:txBody>
          <a:bodyPr vert="horz" wrap="square" lIns="0" tIns="12700" rIns="0" bIns="0" rtlCol="0" anchor="b">
            <a:spAutoFit/>
          </a:bodyPr>
          <a:lstStyle/>
          <a:p>
            <a:pPr marL="12700">
              <a:lnSpc>
                <a:spcPct val="100000"/>
              </a:lnSpc>
              <a:spcBef>
                <a:spcPts val="100"/>
              </a:spcBef>
            </a:pPr>
            <a:r>
              <a:rPr sz="6000" spc="1025" dirty="0">
                <a:solidFill>
                  <a:srgbClr val="006FC0"/>
                </a:solidFill>
              </a:rPr>
              <a:t>M </a:t>
            </a:r>
            <a:r>
              <a:rPr sz="6000" spc="875" dirty="0">
                <a:solidFill>
                  <a:srgbClr val="006FC0"/>
                </a:solidFill>
              </a:rPr>
              <a:t>E </a:t>
            </a:r>
            <a:r>
              <a:rPr sz="6000" spc="830" dirty="0">
                <a:solidFill>
                  <a:srgbClr val="006FC0"/>
                </a:solidFill>
              </a:rPr>
              <a:t>S </a:t>
            </a:r>
            <a:r>
              <a:rPr sz="6000" spc="1320" dirty="0">
                <a:solidFill>
                  <a:srgbClr val="006FC0"/>
                </a:solidFill>
              </a:rPr>
              <a:t>L </a:t>
            </a:r>
            <a:r>
              <a:rPr sz="6000" spc="875" dirty="0">
                <a:solidFill>
                  <a:srgbClr val="006FC0"/>
                </a:solidFill>
              </a:rPr>
              <a:t>E</a:t>
            </a:r>
            <a:r>
              <a:rPr sz="6000" spc="-950" dirty="0">
                <a:solidFill>
                  <a:srgbClr val="006FC0"/>
                </a:solidFill>
              </a:rPr>
              <a:t> </a:t>
            </a:r>
            <a:r>
              <a:rPr sz="6000" spc="1945" dirty="0">
                <a:solidFill>
                  <a:srgbClr val="006FC0"/>
                </a:solidFill>
              </a:rPr>
              <a:t>K</a:t>
            </a:r>
            <a:endParaRPr sz="6000"/>
          </a:p>
        </p:txBody>
      </p:sp>
      <p:sp>
        <p:nvSpPr>
          <p:cNvPr id="3" name="object 3"/>
          <p:cNvSpPr txBox="1"/>
          <p:nvPr/>
        </p:nvSpPr>
        <p:spPr>
          <a:xfrm>
            <a:off x="2150465" y="1540509"/>
            <a:ext cx="7886700" cy="939800"/>
          </a:xfrm>
          <a:prstGeom prst="rect">
            <a:avLst/>
          </a:prstGeom>
        </p:spPr>
        <p:txBody>
          <a:bodyPr vert="horz" wrap="square" lIns="0" tIns="12700" rIns="0" bIns="0" rtlCol="0">
            <a:spAutoFit/>
          </a:bodyPr>
          <a:lstStyle/>
          <a:p>
            <a:pPr marL="12700">
              <a:spcBef>
                <a:spcPts val="100"/>
              </a:spcBef>
            </a:pPr>
            <a:r>
              <a:rPr sz="6000" spc="965" dirty="0">
                <a:solidFill>
                  <a:srgbClr val="006FC0"/>
                </a:solidFill>
                <a:latin typeface="Arial"/>
                <a:cs typeface="Arial"/>
              </a:rPr>
              <a:t>D </a:t>
            </a:r>
            <a:r>
              <a:rPr sz="6000" spc="875" dirty="0">
                <a:solidFill>
                  <a:srgbClr val="006FC0"/>
                </a:solidFill>
                <a:latin typeface="Arial"/>
                <a:cs typeface="Arial"/>
              </a:rPr>
              <a:t>E </a:t>
            </a:r>
            <a:r>
              <a:rPr sz="6000" spc="470" dirty="0">
                <a:solidFill>
                  <a:srgbClr val="006FC0"/>
                </a:solidFill>
                <a:latin typeface="Arial"/>
                <a:cs typeface="Arial"/>
              </a:rPr>
              <a:t>Ğ </a:t>
            </a:r>
            <a:r>
              <a:rPr sz="6000" spc="875" dirty="0">
                <a:solidFill>
                  <a:srgbClr val="006FC0"/>
                </a:solidFill>
                <a:latin typeface="Arial"/>
                <a:cs typeface="Arial"/>
              </a:rPr>
              <a:t>E </a:t>
            </a:r>
            <a:r>
              <a:rPr sz="6000" spc="750" dirty="0">
                <a:solidFill>
                  <a:srgbClr val="006FC0"/>
                </a:solidFill>
                <a:latin typeface="Arial"/>
                <a:cs typeface="Arial"/>
              </a:rPr>
              <a:t>R </a:t>
            </a:r>
            <a:r>
              <a:rPr sz="6000" spc="1320" dirty="0">
                <a:solidFill>
                  <a:srgbClr val="006FC0"/>
                </a:solidFill>
                <a:latin typeface="Arial"/>
                <a:cs typeface="Arial"/>
              </a:rPr>
              <a:t>L </a:t>
            </a:r>
            <a:r>
              <a:rPr sz="6000" spc="875" dirty="0">
                <a:solidFill>
                  <a:srgbClr val="006FC0"/>
                </a:solidFill>
                <a:latin typeface="Arial"/>
                <a:cs typeface="Arial"/>
              </a:rPr>
              <a:t>E</a:t>
            </a:r>
            <a:r>
              <a:rPr sz="6000" spc="-975" dirty="0">
                <a:solidFill>
                  <a:srgbClr val="006FC0"/>
                </a:solidFill>
                <a:latin typeface="Arial"/>
                <a:cs typeface="Arial"/>
              </a:rPr>
              <a:t> </a:t>
            </a:r>
            <a:r>
              <a:rPr sz="6000" spc="750" dirty="0">
                <a:solidFill>
                  <a:srgbClr val="006FC0"/>
                </a:solidFill>
                <a:latin typeface="Arial"/>
                <a:cs typeface="Arial"/>
              </a:rPr>
              <a:t>R </a:t>
            </a:r>
            <a:r>
              <a:rPr sz="6000" spc="1860" dirty="0">
                <a:solidFill>
                  <a:srgbClr val="006FC0"/>
                </a:solidFill>
                <a:latin typeface="Arial"/>
                <a:cs typeface="Arial"/>
              </a:rPr>
              <a:t>İ</a:t>
            </a:r>
            <a:endParaRPr sz="6000">
              <a:latin typeface="Arial"/>
              <a:cs typeface="Arial"/>
            </a:endParaRPr>
          </a:p>
        </p:txBody>
      </p:sp>
      <p:sp>
        <p:nvSpPr>
          <p:cNvPr id="7" name="object 7"/>
          <p:cNvSpPr txBox="1"/>
          <p:nvPr/>
        </p:nvSpPr>
        <p:spPr>
          <a:xfrm>
            <a:off x="-180109" y="2719833"/>
            <a:ext cx="12372109" cy="3419526"/>
          </a:xfrm>
          <a:prstGeom prst="rect">
            <a:avLst/>
          </a:prstGeom>
        </p:spPr>
        <p:txBody>
          <a:bodyPr vert="horz" wrap="square" lIns="0" tIns="13335" rIns="0" bIns="0" rtlCol="0">
            <a:spAutoFit/>
          </a:bodyPr>
          <a:lstStyle/>
          <a:p>
            <a:pPr algn="ctr">
              <a:spcBef>
                <a:spcPts val="105"/>
              </a:spcBef>
            </a:pPr>
            <a:r>
              <a:rPr sz="2600" spc="-280" dirty="0">
                <a:solidFill>
                  <a:srgbClr val="0D0D0D"/>
                </a:solidFill>
                <a:latin typeface="Times New Roman"/>
                <a:cs typeface="Times New Roman"/>
              </a:rPr>
              <a:t>Değerler, </a:t>
            </a:r>
            <a:r>
              <a:rPr sz="2600" spc="-265" dirty="0">
                <a:solidFill>
                  <a:srgbClr val="0D0D0D"/>
                </a:solidFill>
                <a:latin typeface="Times New Roman"/>
                <a:cs typeface="Times New Roman"/>
              </a:rPr>
              <a:t>ulaşmak </a:t>
            </a:r>
            <a:r>
              <a:rPr sz="2600" spc="-260" dirty="0" err="1">
                <a:solidFill>
                  <a:srgbClr val="0D0D0D"/>
                </a:solidFill>
                <a:latin typeface="Times New Roman"/>
                <a:cs typeface="Times New Roman"/>
              </a:rPr>
              <a:t>istediğimiz</a:t>
            </a:r>
            <a:r>
              <a:rPr sz="2600" spc="-260" dirty="0">
                <a:solidFill>
                  <a:srgbClr val="0D0D0D"/>
                </a:solidFill>
                <a:latin typeface="Times New Roman"/>
                <a:cs typeface="Times New Roman"/>
              </a:rPr>
              <a:t> </a:t>
            </a:r>
            <a:r>
              <a:rPr lang="tr-TR" sz="2600" spc="-260" dirty="0" smtClean="0">
                <a:solidFill>
                  <a:srgbClr val="0D0D0D"/>
                </a:solidFill>
                <a:latin typeface="Times New Roman"/>
                <a:cs typeface="Times New Roman"/>
              </a:rPr>
              <a:t> </a:t>
            </a:r>
            <a:r>
              <a:rPr sz="2600" spc="-270" dirty="0" err="1" smtClean="0">
                <a:solidFill>
                  <a:srgbClr val="0D0D0D"/>
                </a:solidFill>
                <a:latin typeface="Times New Roman"/>
                <a:cs typeface="Times New Roman"/>
              </a:rPr>
              <a:t>hedeflere</a:t>
            </a:r>
            <a:r>
              <a:rPr sz="2600" spc="-270" dirty="0" smtClean="0">
                <a:solidFill>
                  <a:srgbClr val="0D0D0D"/>
                </a:solidFill>
                <a:latin typeface="Times New Roman"/>
                <a:cs typeface="Times New Roman"/>
              </a:rPr>
              <a:t> </a:t>
            </a:r>
            <a:r>
              <a:rPr sz="2600" spc="-240" dirty="0">
                <a:solidFill>
                  <a:srgbClr val="0D0D0D"/>
                </a:solidFill>
                <a:latin typeface="Times New Roman"/>
                <a:cs typeface="Times New Roman"/>
              </a:rPr>
              <a:t>atfettiğimiz </a:t>
            </a:r>
            <a:r>
              <a:rPr sz="2600" spc="-315" dirty="0" err="1">
                <a:solidFill>
                  <a:srgbClr val="0D0D0D"/>
                </a:solidFill>
                <a:latin typeface="Times New Roman"/>
                <a:cs typeface="Times New Roman"/>
              </a:rPr>
              <a:t>önemi</a:t>
            </a:r>
            <a:r>
              <a:rPr sz="2600" spc="-315" dirty="0">
                <a:solidFill>
                  <a:srgbClr val="0D0D0D"/>
                </a:solidFill>
                <a:latin typeface="Times New Roman"/>
                <a:cs typeface="Times New Roman"/>
              </a:rPr>
              <a:t> </a:t>
            </a:r>
            <a:r>
              <a:rPr lang="tr-TR" sz="2600" spc="-315" dirty="0" smtClean="0">
                <a:solidFill>
                  <a:srgbClr val="0D0D0D"/>
                </a:solidFill>
                <a:latin typeface="Times New Roman"/>
                <a:cs typeface="Times New Roman"/>
              </a:rPr>
              <a:t> </a:t>
            </a:r>
            <a:r>
              <a:rPr sz="2600" spc="-254" dirty="0" err="1" smtClean="0">
                <a:solidFill>
                  <a:srgbClr val="0D0D0D"/>
                </a:solidFill>
                <a:latin typeface="Times New Roman"/>
                <a:cs typeface="Times New Roman"/>
              </a:rPr>
              <a:t>ifade</a:t>
            </a:r>
            <a:r>
              <a:rPr sz="2600" spc="-5" dirty="0" smtClean="0">
                <a:solidFill>
                  <a:srgbClr val="0D0D0D"/>
                </a:solidFill>
                <a:latin typeface="Times New Roman"/>
                <a:cs typeface="Times New Roman"/>
              </a:rPr>
              <a:t> </a:t>
            </a:r>
            <a:r>
              <a:rPr sz="2600" spc="-250" dirty="0">
                <a:solidFill>
                  <a:srgbClr val="0D0D0D"/>
                </a:solidFill>
                <a:latin typeface="Times New Roman"/>
                <a:cs typeface="Times New Roman"/>
              </a:rPr>
              <a:t>eder.</a:t>
            </a:r>
            <a:endParaRPr sz="2600" dirty="0">
              <a:latin typeface="Times New Roman"/>
              <a:cs typeface="Times New Roman"/>
            </a:endParaRPr>
          </a:p>
          <a:p>
            <a:pPr>
              <a:spcBef>
                <a:spcPts val="15"/>
              </a:spcBef>
            </a:pPr>
            <a:endParaRPr sz="2700" dirty="0">
              <a:latin typeface="Times New Roman"/>
              <a:cs typeface="Times New Roman"/>
            </a:endParaRPr>
          </a:p>
          <a:p>
            <a:pPr marL="1850389" marR="1844039" algn="ctr"/>
            <a:r>
              <a:rPr sz="2600" spc="-305" dirty="0">
                <a:solidFill>
                  <a:srgbClr val="0D0D0D"/>
                </a:solidFill>
                <a:latin typeface="Times New Roman"/>
                <a:cs typeface="Times New Roman"/>
              </a:rPr>
              <a:t>Bir </a:t>
            </a:r>
            <a:r>
              <a:rPr sz="2600" spc="-310" dirty="0">
                <a:solidFill>
                  <a:srgbClr val="0D0D0D"/>
                </a:solidFill>
                <a:latin typeface="Times New Roman"/>
                <a:cs typeface="Times New Roman"/>
              </a:rPr>
              <a:t>mesleği </a:t>
            </a:r>
            <a:r>
              <a:rPr sz="2600" spc="-285" dirty="0">
                <a:solidFill>
                  <a:srgbClr val="0D0D0D"/>
                </a:solidFill>
                <a:latin typeface="Times New Roman"/>
                <a:cs typeface="Times New Roman"/>
              </a:rPr>
              <a:t>bizim </a:t>
            </a:r>
            <a:r>
              <a:rPr sz="2600" spc="-250" dirty="0">
                <a:solidFill>
                  <a:srgbClr val="0D0D0D"/>
                </a:solidFill>
                <a:latin typeface="Times New Roman"/>
                <a:cs typeface="Times New Roman"/>
              </a:rPr>
              <a:t>için </a:t>
            </a:r>
            <a:r>
              <a:rPr sz="2600" spc="-254" dirty="0">
                <a:solidFill>
                  <a:srgbClr val="0D0D0D"/>
                </a:solidFill>
                <a:latin typeface="Times New Roman"/>
                <a:cs typeface="Times New Roman"/>
              </a:rPr>
              <a:t>değerli </a:t>
            </a:r>
            <a:r>
              <a:rPr sz="2600" spc="-235" dirty="0">
                <a:solidFill>
                  <a:srgbClr val="0D0D0D"/>
                </a:solidFill>
                <a:latin typeface="Times New Roman"/>
                <a:cs typeface="Times New Roman"/>
              </a:rPr>
              <a:t>kılan </a:t>
            </a:r>
            <a:r>
              <a:rPr sz="2600" spc="-275" dirty="0">
                <a:solidFill>
                  <a:srgbClr val="0D0D0D"/>
                </a:solidFill>
                <a:latin typeface="Times New Roman"/>
                <a:cs typeface="Times New Roman"/>
              </a:rPr>
              <a:t>özelliklere </a:t>
            </a:r>
            <a:r>
              <a:rPr sz="2600" spc="-285" dirty="0">
                <a:solidFill>
                  <a:srgbClr val="0D0D0D"/>
                </a:solidFill>
                <a:latin typeface="Times New Roman"/>
                <a:cs typeface="Times New Roman"/>
              </a:rPr>
              <a:t>ise  </a:t>
            </a:r>
            <a:r>
              <a:rPr sz="2600" spc="-315" dirty="0">
                <a:solidFill>
                  <a:srgbClr val="0D0D0D"/>
                </a:solidFill>
                <a:latin typeface="Times New Roman"/>
                <a:cs typeface="Times New Roman"/>
              </a:rPr>
              <a:t>meslek </a:t>
            </a:r>
            <a:r>
              <a:rPr sz="2600" spc="-250" dirty="0">
                <a:solidFill>
                  <a:srgbClr val="0D0D0D"/>
                </a:solidFill>
                <a:latin typeface="Times New Roman"/>
                <a:cs typeface="Times New Roman"/>
              </a:rPr>
              <a:t>değerleri</a:t>
            </a:r>
            <a:r>
              <a:rPr sz="2600" spc="-135" dirty="0">
                <a:solidFill>
                  <a:srgbClr val="0D0D0D"/>
                </a:solidFill>
                <a:latin typeface="Times New Roman"/>
                <a:cs typeface="Times New Roman"/>
              </a:rPr>
              <a:t> </a:t>
            </a:r>
            <a:r>
              <a:rPr sz="2600" spc="-215" dirty="0">
                <a:solidFill>
                  <a:srgbClr val="0D0D0D"/>
                </a:solidFill>
                <a:latin typeface="Times New Roman"/>
                <a:cs typeface="Times New Roman"/>
              </a:rPr>
              <a:t>denir.</a:t>
            </a:r>
            <a:endParaRPr sz="2600" dirty="0">
              <a:latin typeface="Times New Roman"/>
              <a:cs typeface="Times New Roman"/>
            </a:endParaRPr>
          </a:p>
          <a:p>
            <a:pPr>
              <a:spcBef>
                <a:spcPts val="15"/>
              </a:spcBef>
            </a:pPr>
            <a:endParaRPr sz="2700" dirty="0">
              <a:latin typeface="Times New Roman"/>
              <a:cs typeface="Times New Roman"/>
            </a:endParaRPr>
          </a:p>
          <a:p>
            <a:pPr marL="1004569" marR="997585" algn="ctr"/>
            <a:r>
              <a:rPr sz="2600" spc="-320" dirty="0">
                <a:solidFill>
                  <a:srgbClr val="0D0D0D"/>
                </a:solidFill>
                <a:latin typeface="Times New Roman"/>
                <a:cs typeface="Times New Roman"/>
              </a:rPr>
              <a:t>Başka </a:t>
            </a:r>
            <a:r>
              <a:rPr sz="2600" spc="-195" dirty="0">
                <a:solidFill>
                  <a:srgbClr val="0D0D0D"/>
                </a:solidFill>
                <a:latin typeface="Times New Roman"/>
                <a:cs typeface="Times New Roman"/>
              </a:rPr>
              <a:t>bir </a:t>
            </a:r>
            <a:r>
              <a:rPr sz="2600" spc="-290" dirty="0">
                <a:solidFill>
                  <a:srgbClr val="0D0D0D"/>
                </a:solidFill>
                <a:latin typeface="Times New Roman"/>
                <a:cs typeface="Times New Roman"/>
              </a:rPr>
              <a:t>ifadeyle </a:t>
            </a:r>
            <a:r>
              <a:rPr sz="2600" spc="-315" dirty="0">
                <a:solidFill>
                  <a:srgbClr val="0D0D0D"/>
                </a:solidFill>
                <a:latin typeface="Times New Roman"/>
                <a:cs typeface="Times New Roman"/>
              </a:rPr>
              <a:t>meslek </a:t>
            </a:r>
            <a:r>
              <a:rPr sz="2600" spc="-250" dirty="0">
                <a:solidFill>
                  <a:srgbClr val="0D0D0D"/>
                </a:solidFill>
                <a:latin typeface="Times New Roman"/>
                <a:cs typeface="Times New Roman"/>
              </a:rPr>
              <a:t>değerleri; </a:t>
            </a:r>
            <a:r>
              <a:rPr sz="2600" spc="-195" dirty="0">
                <a:solidFill>
                  <a:srgbClr val="0D0D0D"/>
                </a:solidFill>
                <a:latin typeface="Times New Roman"/>
                <a:cs typeface="Times New Roman"/>
              </a:rPr>
              <a:t>bir </a:t>
            </a:r>
            <a:r>
              <a:rPr sz="2600" spc="-325" dirty="0">
                <a:solidFill>
                  <a:srgbClr val="0D0D0D"/>
                </a:solidFill>
                <a:latin typeface="Times New Roman"/>
                <a:cs typeface="Times New Roman"/>
              </a:rPr>
              <a:t>mesleğe </a:t>
            </a:r>
            <a:r>
              <a:rPr sz="2600" spc="-285" dirty="0">
                <a:solidFill>
                  <a:srgbClr val="0D0D0D"/>
                </a:solidFill>
                <a:latin typeface="Times New Roman"/>
                <a:cs typeface="Times New Roman"/>
              </a:rPr>
              <a:t>girme </a:t>
            </a:r>
            <a:r>
              <a:rPr sz="2600" spc="-250" dirty="0" err="1">
                <a:solidFill>
                  <a:srgbClr val="0D0D0D"/>
                </a:solidFill>
                <a:latin typeface="Times New Roman"/>
                <a:cs typeface="Times New Roman"/>
              </a:rPr>
              <a:t>sonucunda</a:t>
            </a:r>
            <a:r>
              <a:rPr sz="2600" spc="-250" dirty="0">
                <a:solidFill>
                  <a:srgbClr val="0D0D0D"/>
                </a:solidFill>
                <a:latin typeface="Times New Roman"/>
                <a:cs typeface="Times New Roman"/>
              </a:rPr>
              <a:t>  </a:t>
            </a:r>
            <a:r>
              <a:rPr sz="2600" spc="-375" dirty="0" smtClean="0">
                <a:solidFill>
                  <a:srgbClr val="0D0D0D"/>
                </a:solidFill>
                <a:latin typeface="Times New Roman"/>
                <a:cs typeface="Times New Roman"/>
              </a:rPr>
              <a:t>o</a:t>
            </a:r>
            <a:r>
              <a:rPr lang="tr-TR" sz="2600" spc="-375" dirty="0" smtClean="0">
                <a:solidFill>
                  <a:srgbClr val="0D0D0D"/>
                </a:solidFill>
                <a:latin typeface="Times New Roman"/>
                <a:cs typeface="Times New Roman"/>
              </a:rPr>
              <a:t>  </a:t>
            </a:r>
            <a:r>
              <a:rPr sz="2600" spc="-375" dirty="0" smtClean="0">
                <a:solidFill>
                  <a:srgbClr val="0D0D0D"/>
                </a:solidFill>
                <a:latin typeface="Times New Roman"/>
                <a:cs typeface="Times New Roman"/>
              </a:rPr>
              <a:t> </a:t>
            </a:r>
            <a:r>
              <a:rPr sz="2600" spc="-290" dirty="0">
                <a:solidFill>
                  <a:srgbClr val="0D0D0D"/>
                </a:solidFill>
                <a:latin typeface="Times New Roman"/>
                <a:cs typeface="Times New Roman"/>
              </a:rPr>
              <a:t>mesleğin </a:t>
            </a:r>
            <a:r>
              <a:rPr sz="2600" spc="-225" dirty="0">
                <a:solidFill>
                  <a:srgbClr val="0D0D0D"/>
                </a:solidFill>
                <a:latin typeface="Times New Roman"/>
                <a:cs typeface="Times New Roman"/>
              </a:rPr>
              <a:t>getirilerinden </a:t>
            </a:r>
            <a:r>
              <a:rPr sz="2600" spc="-285" dirty="0">
                <a:solidFill>
                  <a:srgbClr val="0D0D0D"/>
                </a:solidFill>
                <a:latin typeface="Times New Roman"/>
                <a:cs typeface="Times New Roman"/>
              </a:rPr>
              <a:t>elde </a:t>
            </a:r>
            <a:r>
              <a:rPr sz="2600" spc="-260" dirty="0">
                <a:solidFill>
                  <a:srgbClr val="0D0D0D"/>
                </a:solidFill>
                <a:latin typeface="Times New Roman"/>
                <a:cs typeface="Times New Roman"/>
              </a:rPr>
              <a:t>edilen</a:t>
            </a:r>
            <a:r>
              <a:rPr sz="2600" spc="-240" dirty="0">
                <a:solidFill>
                  <a:srgbClr val="0D0D0D"/>
                </a:solidFill>
                <a:latin typeface="Times New Roman"/>
                <a:cs typeface="Times New Roman"/>
              </a:rPr>
              <a:t> </a:t>
            </a:r>
            <a:r>
              <a:rPr sz="2600" spc="-265" dirty="0">
                <a:solidFill>
                  <a:srgbClr val="0D0D0D"/>
                </a:solidFill>
                <a:latin typeface="Times New Roman"/>
                <a:cs typeface="Times New Roman"/>
              </a:rPr>
              <a:t>doyumdur.</a:t>
            </a:r>
            <a:endParaRPr sz="2600" dirty="0">
              <a:latin typeface="Times New Roman"/>
              <a:cs typeface="Times New Roman"/>
            </a:endParaRPr>
          </a:p>
          <a:p>
            <a:pPr algn="ctr">
              <a:lnSpc>
                <a:spcPts val="3340"/>
              </a:lnSpc>
              <a:spcBef>
                <a:spcPts val="1195"/>
              </a:spcBef>
            </a:pPr>
            <a:r>
              <a:rPr sz="2800" spc="-585" dirty="0">
                <a:solidFill>
                  <a:srgbClr val="0D0D0D"/>
                </a:solidFill>
                <a:latin typeface="Times New Roman"/>
                <a:cs typeface="Times New Roman"/>
              </a:rPr>
              <a:t>MESLEKTEN </a:t>
            </a:r>
            <a:r>
              <a:rPr lang="tr-TR" sz="2800" spc="-585" dirty="0" smtClean="0">
                <a:solidFill>
                  <a:srgbClr val="0D0D0D"/>
                </a:solidFill>
                <a:latin typeface="Times New Roman"/>
                <a:cs typeface="Times New Roman"/>
              </a:rPr>
              <a:t>  </a:t>
            </a:r>
            <a:r>
              <a:rPr sz="2800" spc="-550" dirty="0" smtClean="0">
                <a:solidFill>
                  <a:srgbClr val="0D0D0D"/>
                </a:solidFill>
                <a:latin typeface="Times New Roman"/>
                <a:cs typeface="Times New Roman"/>
              </a:rPr>
              <a:t>BEKLENTİLERİM </a:t>
            </a:r>
            <a:r>
              <a:rPr lang="tr-TR" sz="2800" spc="-550" dirty="0" smtClean="0">
                <a:solidFill>
                  <a:srgbClr val="0D0D0D"/>
                </a:solidFill>
                <a:latin typeface="Times New Roman"/>
                <a:cs typeface="Times New Roman"/>
              </a:rPr>
              <a:t>   </a:t>
            </a:r>
            <a:r>
              <a:rPr sz="2800" spc="-505" dirty="0" smtClean="0">
                <a:solidFill>
                  <a:srgbClr val="0D0D0D"/>
                </a:solidFill>
                <a:latin typeface="Times New Roman"/>
                <a:cs typeface="Times New Roman"/>
              </a:rPr>
              <a:t>NELER</a:t>
            </a:r>
            <a:r>
              <a:rPr sz="2800" spc="-505" dirty="0">
                <a:solidFill>
                  <a:srgbClr val="0D0D0D"/>
                </a:solidFill>
                <a:latin typeface="Times New Roman"/>
                <a:cs typeface="Times New Roman"/>
              </a:rPr>
              <a:t>?</a:t>
            </a:r>
            <a:r>
              <a:rPr sz="2800" spc="-310" dirty="0">
                <a:solidFill>
                  <a:srgbClr val="0D0D0D"/>
                </a:solidFill>
                <a:latin typeface="Times New Roman"/>
                <a:cs typeface="Times New Roman"/>
              </a:rPr>
              <a:t> </a:t>
            </a:r>
            <a:r>
              <a:rPr sz="2800" spc="-685" dirty="0">
                <a:solidFill>
                  <a:srgbClr val="0D0D0D"/>
                </a:solidFill>
                <a:latin typeface="Times New Roman"/>
                <a:cs typeface="Times New Roman"/>
              </a:rPr>
              <a:t>&amp; </a:t>
            </a:r>
            <a:r>
              <a:rPr sz="2800" spc="-550" dirty="0">
                <a:solidFill>
                  <a:srgbClr val="0D0D0D"/>
                </a:solidFill>
                <a:latin typeface="Times New Roman"/>
                <a:cs typeface="Times New Roman"/>
              </a:rPr>
              <a:t>MESLEĞİN </a:t>
            </a:r>
            <a:r>
              <a:rPr lang="tr-TR" sz="2800" spc="-550" dirty="0" smtClean="0">
                <a:solidFill>
                  <a:srgbClr val="0D0D0D"/>
                </a:solidFill>
                <a:latin typeface="Times New Roman"/>
                <a:cs typeface="Times New Roman"/>
              </a:rPr>
              <a:t>     </a:t>
            </a:r>
            <a:r>
              <a:rPr sz="2800" spc="-495" dirty="0" smtClean="0">
                <a:solidFill>
                  <a:srgbClr val="0D0D0D"/>
                </a:solidFill>
                <a:latin typeface="Times New Roman"/>
                <a:cs typeface="Times New Roman"/>
              </a:rPr>
              <a:t>GETİRİLERİ</a:t>
            </a:r>
            <a:r>
              <a:rPr sz="2800" spc="-360" dirty="0" smtClean="0">
                <a:solidFill>
                  <a:srgbClr val="0D0D0D"/>
                </a:solidFill>
                <a:latin typeface="Times New Roman"/>
                <a:cs typeface="Times New Roman"/>
              </a:rPr>
              <a:t> </a:t>
            </a:r>
            <a:r>
              <a:rPr lang="tr-TR" sz="2800" spc="-360" dirty="0" smtClean="0">
                <a:solidFill>
                  <a:srgbClr val="0D0D0D"/>
                </a:solidFill>
                <a:latin typeface="Times New Roman"/>
                <a:cs typeface="Times New Roman"/>
              </a:rPr>
              <a:t> </a:t>
            </a:r>
            <a:r>
              <a:rPr sz="2800" spc="-505" dirty="0" smtClean="0">
                <a:solidFill>
                  <a:srgbClr val="0D0D0D"/>
                </a:solidFill>
                <a:latin typeface="Times New Roman"/>
                <a:cs typeface="Times New Roman"/>
              </a:rPr>
              <a:t>NELER</a:t>
            </a:r>
            <a:r>
              <a:rPr sz="2800" spc="-505" dirty="0">
                <a:solidFill>
                  <a:srgbClr val="0D0D0D"/>
                </a:solidFill>
                <a:latin typeface="Times New Roman"/>
                <a:cs typeface="Times New Roman"/>
              </a:rPr>
              <a:t>?</a:t>
            </a:r>
            <a:endParaRPr sz="2800" dirty="0">
              <a:latin typeface="Times New Roman"/>
              <a:cs typeface="Times New Roman"/>
            </a:endParaRPr>
          </a:p>
          <a:p>
            <a:pPr marL="3175" algn="ctr">
              <a:lnSpc>
                <a:spcPts val="3100"/>
              </a:lnSpc>
            </a:pPr>
            <a:r>
              <a:rPr sz="2600" spc="-215" dirty="0">
                <a:solidFill>
                  <a:srgbClr val="0D0D0D"/>
                </a:solidFill>
                <a:latin typeface="Times New Roman"/>
                <a:cs typeface="Times New Roman"/>
              </a:rPr>
              <a:t>soruları, </a:t>
            </a:r>
            <a:r>
              <a:rPr sz="2600" spc="-315" dirty="0">
                <a:solidFill>
                  <a:srgbClr val="0D0D0D"/>
                </a:solidFill>
                <a:latin typeface="Times New Roman"/>
                <a:cs typeface="Times New Roman"/>
              </a:rPr>
              <a:t>meslek </a:t>
            </a:r>
            <a:r>
              <a:rPr sz="2600" spc="-235" dirty="0">
                <a:solidFill>
                  <a:srgbClr val="0D0D0D"/>
                </a:solidFill>
                <a:latin typeface="Times New Roman"/>
                <a:cs typeface="Times New Roman"/>
              </a:rPr>
              <a:t>değerlerinin </a:t>
            </a:r>
            <a:r>
              <a:rPr sz="2600" spc="-250" dirty="0">
                <a:solidFill>
                  <a:srgbClr val="0D0D0D"/>
                </a:solidFill>
                <a:latin typeface="Times New Roman"/>
                <a:cs typeface="Times New Roman"/>
              </a:rPr>
              <a:t>anlaşılabilmesi </a:t>
            </a:r>
            <a:r>
              <a:rPr sz="2600" spc="-409" dirty="0" err="1">
                <a:solidFill>
                  <a:srgbClr val="0D0D0D"/>
                </a:solidFill>
                <a:latin typeface="Times New Roman"/>
                <a:cs typeface="Times New Roman"/>
              </a:rPr>
              <a:t>ve</a:t>
            </a:r>
            <a:r>
              <a:rPr sz="2600" spc="-409" dirty="0">
                <a:solidFill>
                  <a:srgbClr val="0D0D0D"/>
                </a:solidFill>
                <a:latin typeface="Times New Roman"/>
                <a:cs typeface="Times New Roman"/>
              </a:rPr>
              <a:t> </a:t>
            </a:r>
            <a:r>
              <a:rPr lang="tr-TR" sz="2600" spc="-409" dirty="0" smtClean="0">
                <a:solidFill>
                  <a:srgbClr val="0D0D0D"/>
                </a:solidFill>
                <a:latin typeface="Times New Roman"/>
                <a:cs typeface="Times New Roman"/>
              </a:rPr>
              <a:t> </a:t>
            </a:r>
            <a:r>
              <a:rPr sz="2600" spc="-280" dirty="0" err="1" smtClean="0">
                <a:solidFill>
                  <a:srgbClr val="0D0D0D"/>
                </a:solidFill>
                <a:latin typeface="Times New Roman"/>
                <a:cs typeface="Times New Roman"/>
              </a:rPr>
              <a:t>keşfedilebilmesi</a:t>
            </a:r>
            <a:r>
              <a:rPr sz="2600" spc="-280" dirty="0" smtClean="0">
                <a:solidFill>
                  <a:srgbClr val="0D0D0D"/>
                </a:solidFill>
                <a:latin typeface="Times New Roman"/>
                <a:cs typeface="Times New Roman"/>
              </a:rPr>
              <a:t> </a:t>
            </a:r>
            <a:r>
              <a:rPr sz="2600" spc="-250" dirty="0">
                <a:solidFill>
                  <a:srgbClr val="0D0D0D"/>
                </a:solidFill>
                <a:latin typeface="Times New Roman"/>
                <a:cs typeface="Times New Roman"/>
              </a:rPr>
              <a:t>için</a:t>
            </a:r>
            <a:r>
              <a:rPr sz="2600" spc="-180" dirty="0">
                <a:solidFill>
                  <a:srgbClr val="0D0D0D"/>
                </a:solidFill>
                <a:latin typeface="Times New Roman"/>
                <a:cs typeface="Times New Roman"/>
              </a:rPr>
              <a:t> </a:t>
            </a:r>
            <a:r>
              <a:rPr sz="2600" spc="-220" dirty="0">
                <a:solidFill>
                  <a:srgbClr val="0D0D0D"/>
                </a:solidFill>
                <a:latin typeface="Times New Roman"/>
                <a:cs typeface="Times New Roman"/>
              </a:rPr>
              <a:t>sorulabilir.</a:t>
            </a:r>
            <a:endParaRPr sz="2600" dirty="0">
              <a:latin typeface="Times New Roman"/>
              <a:cs typeface="Times New Roman"/>
            </a:endParaRPr>
          </a:p>
        </p:txBody>
      </p:sp>
    </p:spTree>
    <p:extLst>
      <p:ext uri="{BB962C8B-B14F-4D97-AF65-F5344CB8AC3E}">
        <p14:creationId xmlns:p14="http://schemas.microsoft.com/office/powerpoint/2010/main" val="339658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1428750"/>
          </a:xfrm>
          <a:custGeom>
            <a:avLst/>
            <a:gdLst/>
            <a:ahLst/>
            <a:cxnLst/>
            <a:rect l="l" t="t" r="r" b="b"/>
            <a:pathLst>
              <a:path w="9144000" h="1428750">
                <a:moveTo>
                  <a:pt x="9144000" y="0"/>
                </a:moveTo>
                <a:lnTo>
                  <a:pt x="0" y="0"/>
                </a:lnTo>
                <a:lnTo>
                  <a:pt x="0" y="1428750"/>
                </a:lnTo>
                <a:lnTo>
                  <a:pt x="9144000" y="1428750"/>
                </a:lnTo>
                <a:lnTo>
                  <a:pt x="9144000" y="0"/>
                </a:lnTo>
                <a:close/>
              </a:path>
            </a:pathLst>
          </a:custGeom>
          <a:solidFill>
            <a:srgbClr val="F8E081"/>
          </a:solidFill>
        </p:spPr>
        <p:txBody>
          <a:bodyPr wrap="square" lIns="0" tIns="0" rIns="0" bIns="0" rtlCol="0"/>
          <a:lstStyle/>
          <a:p>
            <a:endParaRPr/>
          </a:p>
        </p:txBody>
      </p:sp>
      <p:sp>
        <p:nvSpPr>
          <p:cNvPr id="3" name="object 3"/>
          <p:cNvSpPr txBox="1">
            <a:spLocks noGrp="1"/>
          </p:cNvSpPr>
          <p:nvPr>
            <p:ph type="title"/>
          </p:nvPr>
        </p:nvSpPr>
        <p:spPr>
          <a:xfrm>
            <a:off x="2175163" y="296389"/>
            <a:ext cx="7813963" cy="751488"/>
          </a:xfrm>
          <a:prstGeom prst="rect">
            <a:avLst/>
          </a:prstGeom>
        </p:spPr>
        <p:txBody>
          <a:bodyPr vert="horz" wrap="square" lIns="0" tIns="12700" rIns="0" bIns="0" rtlCol="0" anchor="b">
            <a:spAutoFit/>
          </a:bodyPr>
          <a:lstStyle/>
          <a:p>
            <a:pPr marL="12700">
              <a:lnSpc>
                <a:spcPct val="100000"/>
              </a:lnSpc>
              <a:spcBef>
                <a:spcPts val="100"/>
              </a:spcBef>
            </a:pPr>
            <a:r>
              <a:rPr b="1" spc="-240" dirty="0">
                <a:solidFill>
                  <a:srgbClr val="006FC0"/>
                </a:solidFill>
                <a:latin typeface="Trebuchet MS"/>
                <a:cs typeface="Trebuchet MS"/>
              </a:rPr>
              <a:t>MESLEK</a:t>
            </a:r>
            <a:r>
              <a:rPr b="1" spc="-225" dirty="0">
                <a:solidFill>
                  <a:srgbClr val="006FC0"/>
                </a:solidFill>
                <a:latin typeface="Trebuchet MS"/>
                <a:cs typeface="Trebuchet MS"/>
              </a:rPr>
              <a:t> </a:t>
            </a:r>
            <a:r>
              <a:rPr b="1" spc="-310" dirty="0">
                <a:solidFill>
                  <a:srgbClr val="006FC0"/>
                </a:solidFill>
                <a:latin typeface="Trebuchet MS"/>
                <a:cs typeface="Trebuchet MS"/>
              </a:rPr>
              <a:t>DEĞERLERİ</a:t>
            </a:r>
          </a:p>
        </p:txBody>
      </p:sp>
      <p:sp>
        <p:nvSpPr>
          <p:cNvPr id="7" name="object 7"/>
          <p:cNvSpPr txBox="1"/>
          <p:nvPr/>
        </p:nvSpPr>
        <p:spPr>
          <a:xfrm>
            <a:off x="1602740" y="1811275"/>
            <a:ext cx="2445385" cy="330835"/>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 pos="1628139" algn="l"/>
              </a:tabLst>
            </a:pPr>
            <a:r>
              <a:rPr sz="2000" b="1" spc="130" dirty="0">
                <a:solidFill>
                  <a:srgbClr val="0D0D0D"/>
                </a:solidFill>
                <a:latin typeface="Times New Roman"/>
                <a:cs typeface="Times New Roman"/>
              </a:rPr>
              <a:t>Me</a:t>
            </a:r>
            <a:r>
              <a:rPr sz="2000" b="1" spc="60" dirty="0">
                <a:solidFill>
                  <a:srgbClr val="0D0D0D"/>
                </a:solidFill>
                <a:latin typeface="Times New Roman"/>
                <a:cs typeface="Times New Roman"/>
              </a:rPr>
              <a:t>s</a:t>
            </a:r>
            <a:r>
              <a:rPr sz="2000" b="1" spc="100" dirty="0">
                <a:solidFill>
                  <a:srgbClr val="0D0D0D"/>
                </a:solidFill>
                <a:latin typeface="Times New Roman"/>
                <a:cs typeface="Times New Roman"/>
              </a:rPr>
              <a:t>l</a:t>
            </a:r>
            <a:r>
              <a:rPr sz="2000" b="1" spc="110" dirty="0">
                <a:solidFill>
                  <a:srgbClr val="0D0D0D"/>
                </a:solidFill>
                <a:latin typeface="Times New Roman"/>
                <a:cs typeface="Times New Roman"/>
              </a:rPr>
              <a:t>eğin</a:t>
            </a:r>
            <a:r>
              <a:rPr sz="2000" b="1" dirty="0">
                <a:solidFill>
                  <a:srgbClr val="0D0D0D"/>
                </a:solidFill>
                <a:latin typeface="Times New Roman"/>
                <a:cs typeface="Times New Roman"/>
              </a:rPr>
              <a:t>	</a:t>
            </a:r>
            <a:r>
              <a:rPr sz="2000" b="1" spc="95" dirty="0">
                <a:solidFill>
                  <a:srgbClr val="0D0D0D"/>
                </a:solidFill>
                <a:latin typeface="Times New Roman"/>
                <a:cs typeface="Times New Roman"/>
              </a:rPr>
              <a:t>k</a:t>
            </a:r>
            <a:r>
              <a:rPr sz="2000" b="1" spc="45" dirty="0">
                <a:solidFill>
                  <a:srgbClr val="0D0D0D"/>
                </a:solidFill>
                <a:latin typeface="Times New Roman"/>
                <a:cs typeface="Times New Roman"/>
              </a:rPr>
              <a:t>azanç</a:t>
            </a:r>
            <a:endParaRPr sz="2000">
              <a:latin typeface="Times New Roman"/>
              <a:cs typeface="Times New Roman"/>
            </a:endParaRPr>
          </a:p>
        </p:txBody>
      </p:sp>
      <p:sp>
        <p:nvSpPr>
          <p:cNvPr id="8" name="object 8"/>
          <p:cNvSpPr txBox="1"/>
          <p:nvPr/>
        </p:nvSpPr>
        <p:spPr>
          <a:xfrm>
            <a:off x="4207510" y="1811275"/>
            <a:ext cx="6381750" cy="330835"/>
          </a:xfrm>
          <a:prstGeom prst="rect">
            <a:avLst/>
          </a:prstGeom>
        </p:spPr>
        <p:txBody>
          <a:bodyPr vert="horz" wrap="square" lIns="0" tIns="13335" rIns="0" bIns="0" rtlCol="0">
            <a:spAutoFit/>
          </a:bodyPr>
          <a:lstStyle/>
          <a:p>
            <a:pPr marL="12700">
              <a:spcBef>
                <a:spcPts val="105"/>
              </a:spcBef>
              <a:tabLst>
                <a:tab pos="1207770" algn="l"/>
                <a:tab pos="2111375" algn="l"/>
                <a:tab pos="3517900" algn="l"/>
                <a:tab pos="5198110" algn="l"/>
              </a:tabLst>
            </a:pPr>
            <a:r>
              <a:rPr sz="2000" b="1" spc="60" dirty="0">
                <a:solidFill>
                  <a:srgbClr val="0D0D0D"/>
                </a:solidFill>
                <a:latin typeface="Times New Roman"/>
                <a:cs typeface="Times New Roman"/>
              </a:rPr>
              <a:t>durumu,	</a:t>
            </a:r>
            <a:r>
              <a:rPr sz="2000" b="1" spc="90" dirty="0">
                <a:solidFill>
                  <a:srgbClr val="0D0D0D"/>
                </a:solidFill>
                <a:latin typeface="Times New Roman"/>
                <a:cs typeface="Times New Roman"/>
              </a:rPr>
              <a:t>sosyal	</a:t>
            </a:r>
            <a:r>
              <a:rPr sz="2000" b="1" spc="85" dirty="0">
                <a:solidFill>
                  <a:srgbClr val="0D0D0D"/>
                </a:solidFill>
                <a:latin typeface="Times New Roman"/>
                <a:cs typeface="Times New Roman"/>
              </a:rPr>
              <a:t>güvencesi,	</a:t>
            </a:r>
            <a:r>
              <a:rPr sz="2000" b="1" spc="70" dirty="0">
                <a:solidFill>
                  <a:srgbClr val="0D0D0D"/>
                </a:solidFill>
                <a:latin typeface="Times New Roman"/>
                <a:cs typeface="Times New Roman"/>
              </a:rPr>
              <a:t>kazandırdığı	</a:t>
            </a:r>
            <a:r>
              <a:rPr sz="2000" b="1" spc="80" dirty="0">
                <a:solidFill>
                  <a:srgbClr val="0D0D0D"/>
                </a:solidFill>
                <a:latin typeface="Times New Roman"/>
                <a:cs typeface="Times New Roman"/>
              </a:rPr>
              <a:t>toplumsal</a:t>
            </a:r>
            <a:endParaRPr sz="2000" dirty="0">
              <a:latin typeface="Times New Roman"/>
              <a:cs typeface="Times New Roman"/>
            </a:endParaRPr>
          </a:p>
        </p:txBody>
      </p:sp>
      <p:sp>
        <p:nvSpPr>
          <p:cNvPr id="9" name="object 9"/>
          <p:cNvSpPr txBox="1"/>
          <p:nvPr/>
        </p:nvSpPr>
        <p:spPr>
          <a:xfrm>
            <a:off x="290945" y="2116074"/>
            <a:ext cx="11623963" cy="4260782"/>
          </a:xfrm>
          <a:prstGeom prst="rect">
            <a:avLst/>
          </a:prstGeom>
        </p:spPr>
        <p:txBody>
          <a:bodyPr vert="horz" wrap="square" lIns="0" tIns="13335" rIns="0" bIns="0" rtlCol="0">
            <a:spAutoFit/>
          </a:bodyPr>
          <a:lstStyle/>
          <a:p>
            <a:pPr marL="355600">
              <a:spcBef>
                <a:spcPts val="105"/>
              </a:spcBef>
            </a:pPr>
            <a:r>
              <a:rPr sz="2000" b="1" spc="100" dirty="0">
                <a:solidFill>
                  <a:srgbClr val="0D0D0D"/>
                </a:solidFill>
                <a:latin typeface="Times New Roman"/>
                <a:cs typeface="Times New Roman"/>
              </a:rPr>
              <a:t>saygınlık </a:t>
            </a:r>
            <a:r>
              <a:rPr sz="2000" b="1" spc="85" dirty="0">
                <a:solidFill>
                  <a:srgbClr val="0D0D0D"/>
                </a:solidFill>
                <a:latin typeface="Times New Roman"/>
                <a:cs typeface="Times New Roman"/>
              </a:rPr>
              <a:t>bazı </a:t>
            </a:r>
            <a:r>
              <a:rPr sz="2000" b="1" spc="110" dirty="0">
                <a:solidFill>
                  <a:srgbClr val="0D0D0D"/>
                </a:solidFill>
                <a:latin typeface="Times New Roman"/>
                <a:cs typeface="Times New Roman"/>
              </a:rPr>
              <a:t>meslek</a:t>
            </a:r>
            <a:r>
              <a:rPr sz="2000" b="1" spc="-275" dirty="0">
                <a:solidFill>
                  <a:srgbClr val="0D0D0D"/>
                </a:solidFill>
                <a:latin typeface="Times New Roman"/>
                <a:cs typeface="Times New Roman"/>
              </a:rPr>
              <a:t> </a:t>
            </a:r>
            <a:r>
              <a:rPr sz="2000" b="1" spc="40" dirty="0">
                <a:solidFill>
                  <a:srgbClr val="0D0D0D"/>
                </a:solidFill>
                <a:latin typeface="Times New Roman"/>
                <a:cs typeface="Times New Roman"/>
              </a:rPr>
              <a:t>değerleridir.</a:t>
            </a:r>
            <a:endParaRPr sz="2000" dirty="0">
              <a:latin typeface="Times New Roman"/>
              <a:cs typeface="Times New Roman"/>
            </a:endParaRPr>
          </a:p>
          <a:p>
            <a:pPr>
              <a:spcBef>
                <a:spcPts val="25"/>
              </a:spcBef>
            </a:pPr>
            <a:endParaRPr sz="2900" dirty="0">
              <a:latin typeface="Times New Roman"/>
              <a:cs typeface="Times New Roman"/>
            </a:endParaRPr>
          </a:p>
          <a:p>
            <a:pPr marL="355600" marR="5715" indent="-342900" algn="just">
              <a:buFont typeface="Arial"/>
              <a:buChar char="•"/>
              <a:tabLst>
                <a:tab pos="355600" algn="l"/>
              </a:tabLst>
            </a:pPr>
            <a:r>
              <a:rPr sz="2000" b="1" spc="105" dirty="0">
                <a:solidFill>
                  <a:srgbClr val="0D0D0D"/>
                </a:solidFill>
                <a:latin typeface="Times New Roman"/>
                <a:cs typeface="Times New Roman"/>
              </a:rPr>
              <a:t>Meslek </a:t>
            </a:r>
            <a:r>
              <a:rPr sz="2000" b="1" spc="75" dirty="0">
                <a:solidFill>
                  <a:srgbClr val="0D0D0D"/>
                </a:solidFill>
                <a:latin typeface="Times New Roman"/>
                <a:cs typeface="Times New Roman"/>
              </a:rPr>
              <a:t>değerlerimizle </a:t>
            </a:r>
            <a:r>
              <a:rPr sz="2000" b="1" spc="110" dirty="0">
                <a:solidFill>
                  <a:srgbClr val="0D0D0D"/>
                </a:solidFill>
                <a:latin typeface="Times New Roman"/>
                <a:cs typeface="Times New Roman"/>
              </a:rPr>
              <a:t>uyumlu </a:t>
            </a:r>
            <a:r>
              <a:rPr sz="2000" b="1" spc="35" dirty="0">
                <a:solidFill>
                  <a:srgbClr val="0D0D0D"/>
                </a:solidFill>
                <a:latin typeface="Times New Roman"/>
                <a:cs typeface="Times New Roman"/>
              </a:rPr>
              <a:t>bir</a:t>
            </a:r>
            <a:r>
              <a:rPr sz="2000" b="1" spc="570" dirty="0">
                <a:solidFill>
                  <a:srgbClr val="0D0D0D"/>
                </a:solidFill>
                <a:latin typeface="Times New Roman"/>
                <a:cs typeface="Times New Roman"/>
              </a:rPr>
              <a:t> </a:t>
            </a:r>
            <a:r>
              <a:rPr sz="2000" b="1" spc="105" dirty="0">
                <a:solidFill>
                  <a:srgbClr val="0D0D0D"/>
                </a:solidFill>
                <a:latin typeface="Times New Roman"/>
                <a:cs typeface="Times New Roman"/>
              </a:rPr>
              <a:t>mesleği </a:t>
            </a:r>
            <a:r>
              <a:rPr sz="2000" b="1" spc="75" dirty="0">
                <a:solidFill>
                  <a:srgbClr val="0D0D0D"/>
                </a:solidFill>
                <a:latin typeface="Times New Roman"/>
                <a:cs typeface="Times New Roman"/>
              </a:rPr>
              <a:t>seçmek, </a:t>
            </a:r>
            <a:r>
              <a:rPr sz="2000" b="1" spc="85" dirty="0">
                <a:solidFill>
                  <a:srgbClr val="0D0D0D"/>
                </a:solidFill>
                <a:latin typeface="Times New Roman"/>
                <a:cs typeface="Times New Roman"/>
              </a:rPr>
              <a:t>yaptığımız işten  </a:t>
            </a:r>
            <a:r>
              <a:rPr sz="2000" b="1" spc="110" dirty="0">
                <a:solidFill>
                  <a:srgbClr val="0D0D0D"/>
                </a:solidFill>
                <a:latin typeface="Times New Roman"/>
                <a:cs typeface="Times New Roman"/>
              </a:rPr>
              <a:t>doyum</a:t>
            </a:r>
            <a:r>
              <a:rPr sz="2000" b="1" spc="-20" dirty="0">
                <a:solidFill>
                  <a:srgbClr val="0D0D0D"/>
                </a:solidFill>
                <a:latin typeface="Times New Roman"/>
                <a:cs typeface="Times New Roman"/>
              </a:rPr>
              <a:t> </a:t>
            </a:r>
            <a:r>
              <a:rPr sz="2000" b="1" spc="70" dirty="0">
                <a:solidFill>
                  <a:srgbClr val="0D0D0D"/>
                </a:solidFill>
                <a:latin typeface="Times New Roman"/>
                <a:cs typeface="Times New Roman"/>
              </a:rPr>
              <a:t>sağlamak</a:t>
            </a:r>
            <a:r>
              <a:rPr sz="2000" b="1" spc="-25" dirty="0">
                <a:solidFill>
                  <a:srgbClr val="0D0D0D"/>
                </a:solidFill>
                <a:latin typeface="Times New Roman"/>
                <a:cs typeface="Times New Roman"/>
              </a:rPr>
              <a:t> </a:t>
            </a:r>
            <a:r>
              <a:rPr sz="2000" b="1" spc="110" dirty="0">
                <a:solidFill>
                  <a:srgbClr val="0D0D0D"/>
                </a:solidFill>
                <a:latin typeface="Times New Roman"/>
                <a:cs typeface="Times New Roman"/>
              </a:rPr>
              <a:t>ve</a:t>
            </a:r>
            <a:r>
              <a:rPr sz="2000" b="1" spc="-10" dirty="0">
                <a:solidFill>
                  <a:srgbClr val="0D0D0D"/>
                </a:solidFill>
                <a:latin typeface="Times New Roman"/>
                <a:cs typeface="Times New Roman"/>
              </a:rPr>
              <a:t> </a:t>
            </a:r>
            <a:r>
              <a:rPr sz="2000" b="1" spc="110" dirty="0">
                <a:solidFill>
                  <a:srgbClr val="0D0D0D"/>
                </a:solidFill>
                <a:latin typeface="Times New Roman"/>
                <a:cs typeface="Times New Roman"/>
              </a:rPr>
              <a:t>işin</a:t>
            </a:r>
            <a:r>
              <a:rPr sz="2000" b="1" dirty="0">
                <a:solidFill>
                  <a:srgbClr val="0D0D0D"/>
                </a:solidFill>
                <a:latin typeface="Times New Roman"/>
                <a:cs typeface="Times New Roman"/>
              </a:rPr>
              <a:t> </a:t>
            </a:r>
            <a:r>
              <a:rPr sz="2000" b="1" spc="70" dirty="0">
                <a:solidFill>
                  <a:srgbClr val="0D0D0D"/>
                </a:solidFill>
                <a:latin typeface="Times New Roman"/>
                <a:cs typeface="Times New Roman"/>
              </a:rPr>
              <a:t>sürdürülebilirliği</a:t>
            </a:r>
            <a:r>
              <a:rPr sz="2000" b="1" spc="-40" dirty="0">
                <a:solidFill>
                  <a:srgbClr val="0D0D0D"/>
                </a:solidFill>
                <a:latin typeface="Times New Roman"/>
                <a:cs typeface="Times New Roman"/>
              </a:rPr>
              <a:t> </a:t>
            </a:r>
            <a:r>
              <a:rPr sz="2000" b="1" spc="75" dirty="0">
                <a:solidFill>
                  <a:srgbClr val="0D0D0D"/>
                </a:solidFill>
                <a:latin typeface="Times New Roman"/>
                <a:cs typeface="Times New Roman"/>
              </a:rPr>
              <a:t>açısından</a:t>
            </a:r>
            <a:r>
              <a:rPr sz="2000" b="1" spc="-25" dirty="0">
                <a:solidFill>
                  <a:srgbClr val="0D0D0D"/>
                </a:solidFill>
                <a:latin typeface="Times New Roman"/>
                <a:cs typeface="Times New Roman"/>
              </a:rPr>
              <a:t> </a:t>
            </a:r>
            <a:r>
              <a:rPr sz="2000" b="1" spc="80" dirty="0">
                <a:solidFill>
                  <a:srgbClr val="0D0D0D"/>
                </a:solidFill>
                <a:latin typeface="Times New Roman"/>
                <a:cs typeface="Times New Roman"/>
              </a:rPr>
              <a:t>oldukça</a:t>
            </a:r>
            <a:r>
              <a:rPr sz="2000" b="1" spc="-10" dirty="0">
                <a:solidFill>
                  <a:srgbClr val="0D0D0D"/>
                </a:solidFill>
                <a:latin typeface="Times New Roman"/>
                <a:cs typeface="Times New Roman"/>
              </a:rPr>
              <a:t> </a:t>
            </a:r>
            <a:r>
              <a:rPr sz="2000" b="1" spc="65" dirty="0">
                <a:solidFill>
                  <a:srgbClr val="0D0D0D"/>
                </a:solidFill>
                <a:latin typeface="Times New Roman"/>
                <a:cs typeface="Times New Roman"/>
              </a:rPr>
              <a:t>önemlidir.</a:t>
            </a:r>
            <a:endParaRPr sz="2000" dirty="0">
              <a:latin typeface="Times New Roman"/>
              <a:cs typeface="Times New Roman"/>
            </a:endParaRPr>
          </a:p>
          <a:p>
            <a:pPr>
              <a:spcBef>
                <a:spcPts val="25"/>
              </a:spcBef>
              <a:buClr>
                <a:srgbClr val="0D0D0D"/>
              </a:buClr>
              <a:buFont typeface="Arial"/>
              <a:buChar char="•"/>
            </a:pPr>
            <a:endParaRPr sz="2900" dirty="0">
              <a:latin typeface="Times New Roman"/>
              <a:cs typeface="Times New Roman"/>
            </a:endParaRPr>
          </a:p>
          <a:p>
            <a:pPr marL="355600" indent="-342900">
              <a:buFont typeface="Arial"/>
              <a:buChar char="•"/>
              <a:tabLst>
                <a:tab pos="354965" algn="l"/>
                <a:tab pos="355600" algn="l"/>
              </a:tabLst>
            </a:pPr>
            <a:r>
              <a:rPr sz="2000" b="1" spc="40" dirty="0">
                <a:solidFill>
                  <a:srgbClr val="0D0D0D"/>
                </a:solidFill>
                <a:latin typeface="Times New Roman"/>
                <a:cs typeface="Times New Roman"/>
              </a:rPr>
              <a:t>Her</a:t>
            </a:r>
            <a:r>
              <a:rPr sz="2000" b="1" spc="-35" dirty="0">
                <a:solidFill>
                  <a:srgbClr val="0D0D0D"/>
                </a:solidFill>
                <a:latin typeface="Times New Roman"/>
                <a:cs typeface="Times New Roman"/>
              </a:rPr>
              <a:t> </a:t>
            </a:r>
            <a:r>
              <a:rPr sz="2000" b="1" spc="110" dirty="0">
                <a:solidFill>
                  <a:srgbClr val="0D0D0D"/>
                </a:solidFill>
                <a:latin typeface="Times New Roman"/>
                <a:cs typeface="Times New Roman"/>
              </a:rPr>
              <a:t>mesleğe</a:t>
            </a:r>
            <a:r>
              <a:rPr sz="2000" b="1" spc="-25" dirty="0">
                <a:solidFill>
                  <a:srgbClr val="0D0D0D"/>
                </a:solidFill>
                <a:latin typeface="Times New Roman"/>
                <a:cs typeface="Times New Roman"/>
              </a:rPr>
              <a:t> </a:t>
            </a:r>
            <a:r>
              <a:rPr sz="2000" b="1" spc="85" dirty="0">
                <a:solidFill>
                  <a:srgbClr val="0D0D0D"/>
                </a:solidFill>
                <a:latin typeface="Times New Roman"/>
                <a:cs typeface="Times New Roman"/>
              </a:rPr>
              <a:t>atfedilen</a:t>
            </a:r>
            <a:r>
              <a:rPr sz="2000" b="1" spc="-40" dirty="0">
                <a:solidFill>
                  <a:srgbClr val="0D0D0D"/>
                </a:solidFill>
                <a:latin typeface="Times New Roman"/>
                <a:cs typeface="Times New Roman"/>
              </a:rPr>
              <a:t> </a:t>
            </a:r>
            <a:r>
              <a:rPr sz="2000" b="1" spc="70" dirty="0">
                <a:solidFill>
                  <a:srgbClr val="0D0D0D"/>
                </a:solidFill>
                <a:latin typeface="Times New Roman"/>
                <a:cs typeface="Times New Roman"/>
              </a:rPr>
              <a:t>değer</a:t>
            </a:r>
            <a:r>
              <a:rPr sz="2000" b="1" spc="-35" dirty="0">
                <a:solidFill>
                  <a:srgbClr val="0D0D0D"/>
                </a:solidFill>
                <a:latin typeface="Times New Roman"/>
                <a:cs typeface="Times New Roman"/>
              </a:rPr>
              <a:t> </a:t>
            </a:r>
            <a:r>
              <a:rPr sz="2000" b="1" spc="80" dirty="0">
                <a:solidFill>
                  <a:srgbClr val="0D0D0D"/>
                </a:solidFill>
                <a:latin typeface="Times New Roman"/>
                <a:cs typeface="Times New Roman"/>
              </a:rPr>
              <a:t>bireyden</a:t>
            </a:r>
            <a:r>
              <a:rPr sz="2000" b="1" spc="-30" dirty="0">
                <a:solidFill>
                  <a:srgbClr val="0D0D0D"/>
                </a:solidFill>
                <a:latin typeface="Times New Roman"/>
                <a:cs typeface="Times New Roman"/>
              </a:rPr>
              <a:t> </a:t>
            </a:r>
            <a:r>
              <a:rPr sz="2000" b="1" spc="75" dirty="0">
                <a:solidFill>
                  <a:srgbClr val="0D0D0D"/>
                </a:solidFill>
                <a:latin typeface="Times New Roman"/>
                <a:cs typeface="Times New Roman"/>
              </a:rPr>
              <a:t>bireye</a:t>
            </a:r>
            <a:r>
              <a:rPr sz="2000" b="1" spc="-25" dirty="0">
                <a:solidFill>
                  <a:srgbClr val="0D0D0D"/>
                </a:solidFill>
                <a:latin typeface="Times New Roman"/>
                <a:cs typeface="Times New Roman"/>
              </a:rPr>
              <a:t> </a:t>
            </a:r>
            <a:r>
              <a:rPr sz="2000" b="1" spc="55" dirty="0">
                <a:solidFill>
                  <a:srgbClr val="0D0D0D"/>
                </a:solidFill>
                <a:latin typeface="Times New Roman"/>
                <a:cs typeface="Times New Roman"/>
              </a:rPr>
              <a:t>değişir.</a:t>
            </a:r>
            <a:endParaRPr sz="2000" dirty="0">
              <a:latin typeface="Times New Roman"/>
              <a:cs typeface="Times New Roman"/>
            </a:endParaRPr>
          </a:p>
          <a:p>
            <a:pPr>
              <a:spcBef>
                <a:spcPts val="25"/>
              </a:spcBef>
              <a:buClr>
                <a:srgbClr val="0D0D0D"/>
              </a:buClr>
              <a:buFont typeface="Arial"/>
              <a:buChar char="•"/>
            </a:pPr>
            <a:endParaRPr sz="2900" dirty="0">
              <a:latin typeface="Times New Roman"/>
              <a:cs typeface="Times New Roman"/>
            </a:endParaRPr>
          </a:p>
          <a:p>
            <a:pPr marL="355600" marR="5080" indent="-342900" algn="just">
              <a:buFont typeface="Arial"/>
              <a:buChar char="•"/>
              <a:tabLst>
                <a:tab pos="355600" algn="l"/>
              </a:tabLst>
            </a:pPr>
            <a:r>
              <a:rPr sz="2000" b="1" spc="-5" dirty="0">
                <a:solidFill>
                  <a:srgbClr val="0D0D0D"/>
                </a:solidFill>
                <a:latin typeface="Times New Roman"/>
                <a:cs typeface="Times New Roman"/>
              </a:rPr>
              <a:t>Bir </a:t>
            </a:r>
            <a:r>
              <a:rPr sz="2000" b="1" spc="105" dirty="0">
                <a:solidFill>
                  <a:srgbClr val="0D0D0D"/>
                </a:solidFill>
                <a:latin typeface="Times New Roman"/>
                <a:cs typeface="Times New Roman"/>
              </a:rPr>
              <a:t>mesleğin </a:t>
            </a:r>
            <a:r>
              <a:rPr sz="2000" b="1" spc="65" dirty="0">
                <a:solidFill>
                  <a:srgbClr val="0D0D0D"/>
                </a:solidFill>
                <a:latin typeface="Times New Roman"/>
                <a:cs typeface="Times New Roman"/>
              </a:rPr>
              <a:t>cazip </a:t>
            </a:r>
            <a:r>
              <a:rPr sz="2000" b="1" spc="80" dirty="0">
                <a:solidFill>
                  <a:srgbClr val="0D0D0D"/>
                </a:solidFill>
                <a:latin typeface="Times New Roman"/>
                <a:cs typeface="Times New Roman"/>
              </a:rPr>
              <a:t>yanı </a:t>
            </a:r>
            <a:r>
              <a:rPr sz="2000" b="1" spc="65" dirty="0">
                <a:solidFill>
                  <a:srgbClr val="0D0D0D"/>
                </a:solidFill>
                <a:latin typeface="Times New Roman"/>
                <a:cs typeface="Times New Roman"/>
              </a:rPr>
              <a:t>birisi </a:t>
            </a:r>
            <a:r>
              <a:rPr sz="2000" b="1" spc="85" dirty="0">
                <a:solidFill>
                  <a:srgbClr val="0D0D0D"/>
                </a:solidFill>
                <a:latin typeface="Times New Roman"/>
                <a:cs typeface="Times New Roman"/>
              </a:rPr>
              <a:t>için </a:t>
            </a:r>
            <a:r>
              <a:rPr sz="2000" b="1" spc="105" dirty="0">
                <a:solidFill>
                  <a:srgbClr val="0D0D0D"/>
                </a:solidFill>
                <a:latin typeface="Times New Roman"/>
                <a:cs typeface="Times New Roman"/>
              </a:rPr>
              <a:t>yüksek </a:t>
            </a:r>
            <a:r>
              <a:rPr sz="2000" b="1" spc="50" dirty="0">
                <a:solidFill>
                  <a:srgbClr val="0D0D0D"/>
                </a:solidFill>
                <a:latin typeface="Times New Roman"/>
                <a:cs typeface="Times New Roman"/>
              </a:rPr>
              <a:t>kazanç </a:t>
            </a:r>
            <a:r>
              <a:rPr sz="2000" b="1" spc="105" dirty="0">
                <a:solidFill>
                  <a:srgbClr val="0D0D0D"/>
                </a:solidFill>
                <a:latin typeface="Times New Roman"/>
                <a:cs typeface="Times New Roman"/>
              </a:rPr>
              <a:t>iken </a:t>
            </a:r>
            <a:r>
              <a:rPr sz="2000" b="1" spc="75" dirty="0">
                <a:solidFill>
                  <a:srgbClr val="0D0D0D"/>
                </a:solidFill>
                <a:latin typeface="Times New Roman"/>
                <a:cs typeface="Times New Roman"/>
              </a:rPr>
              <a:t>başkası </a:t>
            </a:r>
            <a:r>
              <a:rPr sz="2000" b="1" spc="80" dirty="0">
                <a:solidFill>
                  <a:srgbClr val="0D0D0D"/>
                </a:solidFill>
                <a:latin typeface="Times New Roman"/>
                <a:cs typeface="Times New Roman"/>
              </a:rPr>
              <a:t>için  güvence, </a:t>
            </a:r>
            <a:r>
              <a:rPr sz="2000" b="1" spc="30" dirty="0">
                <a:solidFill>
                  <a:srgbClr val="0D0D0D"/>
                </a:solidFill>
                <a:latin typeface="Times New Roman"/>
                <a:cs typeface="Times New Roman"/>
              </a:rPr>
              <a:t>bir </a:t>
            </a:r>
            <a:r>
              <a:rPr sz="2000" b="1" spc="70" dirty="0">
                <a:solidFill>
                  <a:srgbClr val="0D0D0D"/>
                </a:solidFill>
                <a:latin typeface="Times New Roman"/>
                <a:cs typeface="Times New Roman"/>
              </a:rPr>
              <a:t>diğeri </a:t>
            </a:r>
            <a:r>
              <a:rPr sz="2000" b="1" spc="80" dirty="0">
                <a:solidFill>
                  <a:srgbClr val="0D0D0D"/>
                </a:solidFill>
                <a:latin typeface="Times New Roman"/>
                <a:cs typeface="Times New Roman"/>
              </a:rPr>
              <a:t>için </a:t>
            </a:r>
            <a:r>
              <a:rPr sz="2000" b="1" spc="95" dirty="0">
                <a:solidFill>
                  <a:srgbClr val="0D0D0D"/>
                </a:solidFill>
                <a:latin typeface="Times New Roman"/>
                <a:cs typeface="Times New Roman"/>
              </a:rPr>
              <a:t>yeteneğini </a:t>
            </a:r>
            <a:r>
              <a:rPr sz="2000" b="1" spc="80" dirty="0">
                <a:solidFill>
                  <a:srgbClr val="0D0D0D"/>
                </a:solidFill>
                <a:latin typeface="Times New Roman"/>
                <a:cs typeface="Times New Roman"/>
              </a:rPr>
              <a:t>kullanmasına </a:t>
            </a:r>
            <a:r>
              <a:rPr sz="2000" b="1" spc="70" dirty="0">
                <a:solidFill>
                  <a:srgbClr val="0D0D0D"/>
                </a:solidFill>
                <a:latin typeface="Times New Roman"/>
                <a:cs typeface="Times New Roman"/>
              </a:rPr>
              <a:t>olanak </a:t>
            </a:r>
            <a:r>
              <a:rPr sz="2000" b="1" spc="65" dirty="0">
                <a:solidFill>
                  <a:srgbClr val="0D0D0D"/>
                </a:solidFill>
                <a:latin typeface="Times New Roman"/>
                <a:cs typeface="Times New Roman"/>
              </a:rPr>
              <a:t>tanıması </a:t>
            </a:r>
            <a:r>
              <a:rPr sz="2000" b="1" spc="80" dirty="0">
                <a:solidFill>
                  <a:srgbClr val="0D0D0D"/>
                </a:solidFill>
                <a:latin typeface="Times New Roman"/>
                <a:cs typeface="Times New Roman"/>
              </a:rPr>
              <a:t>veya  </a:t>
            </a:r>
            <a:r>
              <a:rPr sz="2000" b="1" spc="65" dirty="0">
                <a:solidFill>
                  <a:srgbClr val="0D0D0D"/>
                </a:solidFill>
                <a:latin typeface="Times New Roman"/>
                <a:cs typeface="Times New Roman"/>
              </a:rPr>
              <a:t>başka</a:t>
            </a:r>
            <a:r>
              <a:rPr sz="2000" b="1" spc="-30" dirty="0">
                <a:solidFill>
                  <a:srgbClr val="0D0D0D"/>
                </a:solidFill>
                <a:latin typeface="Times New Roman"/>
                <a:cs typeface="Times New Roman"/>
              </a:rPr>
              <a:t> </a:t>
            </a:r>
            <a:r>
              <a:rPr sz="2000" b="1" spc="55" dirty="0">
                <a:solidFill>
                  <a:srgbClr val="0D0D0D"/>
                </a:solidFill>
                <a:latin typeface="Times New Roman"/>
                <a:cs typeface="Times New Roman"/>
              </a:rPr>
              <a:t>biri</a:t>
            </a:r>
            <a:r>
              <a:rPr sz="2000" b="1" spc="-15" dirty="0">
                <a:solidFill>
                  <a:srgbClr val="0D0D0D"/>
                </a:solidFill>
                <a:latin typeface="Times New Roman"/>
                <a:cs typeface="Times New Roman"/>
              </a:rPr>
              <a:t> </a:t>
            </a:r>
            <a:r>
              <a:rPr sz="2000" b="1" spc="85" dirty="0">
                <a:solidFill>
                  <a:srgbClr val="0D0D0D"/>
                </a:solidFill>
                <a:latin typeface="Times New Roman"/>
                <a:cs typeface="Times New Roman"/>
              </a:rPr>
              <a:t>için</a:t>
            </a:r>
            <a:r>
              <a:rPr sz="2000" b="1" spc="-20" dirty="0">
                <a:solidFill>
                  <a:srgbClr val="0D0D0D"/>
                </a:solidFill>
                <a:latin typeface="Times New Roman"/>
                <a:cs typeface="Times New Roman"/>
              </a:rPr>
              <a:t> </a:t>
            </a:r>
            <a:r>
              <a:rPr sz="2000" b="1" spc="110" dirty="0">
                <a:solidFill>
                  <a:srgbClr val="0D0D0D"/>
                </a:solidFill>
                <a:latin typeface="Times New Roman"/>
                <a:cs typeface="Times New Roman"/>
              </a:rPr>
              <a:t>işin</a:t>
            </a:r>
            <a:r>
              <a:rPr sz="2000" b="1" spc="-20" dirty="0">
                <a:solidFill>
                  <a:srgbClr val="0D0D0D"/>
                </a:solidFill>
                <a:latin typeface="Times New Roman"/>
                <a:cs typeface="Times New Roman"/>
              </a:rPr>
              <a:t> </a:t>
            </a:r>
            <a:r>
              <a:rPr sz="2000" b="1" spc="100" dirty="0">
                <a:solidFill>
                  <a:srgbClr val="0D0D0D"/>
                </a:solidFill>
                <a:latin typeface="Times New Roman"/>
                <a:cs typeface="Times New Roman"/>
              </a:rPr>
              <a:t>saygınlığı</a:t>
            </a:r>
            <a:r>
              <a:rPr sz="2000" b="1" spc="-45" dirty="0">
                <a:solidFill>
                  <a:srgbClr val="0D0D0D"/>
                </a:solidFill>
                <a:latin typeface="Times New Roman"/>
                <a:cs typeface="Times New Roman"/>
              </a:rPr>
              <a:t> </a:t>
            </a:r>
            <a:r>
              <a:rPr sz="2000" b="1" spc="50" dirty="0">
                <a:solidFill>
                  <a:srgbClr val="0D0D0D"/>
                </a:solidFill>
                <a:latin typeface="Times New Roman"/>
                <a:cs typeface="Times New Roman"/>
              </a:rPr>
              <a:t>olabilir.</a:t>
            </a:r>
            <a:endParaRPr sz="2000" dirty="0">
              <a:latin typeface="Times New Roman"/>
              <a:cs typeface="Times New Roman"/>
            </a:endParaRPr>
          </a:p>
          <a:p>
            <a:pPr>
              <a:spcBef>
                <a:spcPts val="30"/>
              </a:spcBef>
              <a:buClr>
                <a:srgbClr val="0D0D0D"/>
              </a:buClr>
              <a:buFont typeface="Arial"/>
              <a:buChar char="•"/>
            </a:pPr>
            <a:endParaRPr sz="2900" dirty="0">
              <a:latin typeface="Times New Roman"/>
              <a:cs typeface="Times New Roman"/>
            </a:endParaRPr>
          </a:p>
          <a:p>
            <a:pPr marL="355600" indent="-342900">
              <a:buFont typeface="Arial"/>
              <a:buChar char="•"/>
              <a:tabLst>
                <a:tab pos="354965" algn="l"/>
                <a:tab pos="355600" algn="l"/>
              </a:tabLst>
            </a:pPr>
            <a:r>
              <a:rPr sz="2000" b="1" spc="105" dirty="0">
                <a:solidFill>
                  <a:srgbClr val="0D0D0D"/>
                </a:solidFill>
                <a:latin typeface="Times New Roman"/>
                <a:cs typeface="Times New Roman"/>
              </a:rPr>
              <a:t>Meslek</a:t>
            </a:r>
            <a:r>
              <a:rPr sz="2000" b="1" spc="265" dirty="0">
                <a:solidFill>
                  <a:srgbClr val="0D0D0D"/>
                </a:solidFill>
                <a:latin typeface="Times New Roman"/>
                <a:cs typeface="Times New Roman"/>
              </a:rPr>
              <a:t> </a:t>
            </a:r>
            <a:r>
              <a:rPr sz="2000" b="1" spc="95" dirty="0">
                <a:solidFill>
                  <a:srgbClr val="0D0D0D"/>
                </a:solidFill>
                <a:latin typeface="Times New Roman"/>
                <a:cs typeface="Times New Roman"/>
              </a:rPr>
              <a:t>seçimine</a:t>
            </a:r>
            <a:r>
              <a:rPr sz="2000" b="1" spc="250" dirty="0">
                <a:solidFill>
                  <a:srgbClr val="0D0D0D"/>
                </a:solidFill>
                <a:latin typeface="Times New Roman"/>
                <a:cs typeface="Times New Roman"/>
              </a:rPr>
              <a:t> </a:t>
            </a:r>
            <a:r>
              <a:rPr sz="2000" b="1" spc="105" dirty="0">
                <a:solidFill>
                  <a:srgbClr val="0D0D0D"/>
                </a:solidFill>
                <a:latin typeface="Times New Roman"/>
                <a:cs typeface="Times New Roman"/>
              </a:rPr>
              <a:t>önemli</a:t>
            </a:r>
            <a:r>
              <a:rPr sz="2000" b="1" spc="250" dirty="0">
                <a:solidFill>
                  <a:srgbClr val="0D0D0D"/>
                </a:solidFill>
                <a:latin typeface="Times New Roman"/>
                <a:cs typeface="Times New Roman"/>
              </a:rPr>
              <a:t> </a:t>
            </a:r>
            <a:r>
              <a:rPr sz="2000" b="1" spc="90" dirty="0">
                <a:solidFill>
                  <a:srgbClr val="0D0D0D"/>
                </a:solidFill>
                <a:latin typeface="Times New Roman"/>
                <a:cs typeface="Times New Roman"/>
              </a:rPr>
              <a:t>ölçüde</a:t>
            </a:r>
            <a:r>
              <a:rPr sz="2000" b="1" spc="254" dirty="0">
                <a:solidFill>
                  <a:srgbClr val="0D0D0D"/>
                </a:solidFill>
                <a:latin typeface="Times New Roman"/>
                <a:cs typeface="Times New Roman"/>
              </a:rPr>
              <a:t> </a:t>
            </a:r>
            <a:r>
              <a:rPr sz="2000" b="1" spc="80" dirty="0">
                <a:solidFill>
                  <a:srgbClr val="0D0D0D"/>
                </a:solidFill>
                <a:latin typeface="Times New Roman"/>
                <a:cs typeface="Times New Roman"/>
              </a:rPr>
              <a:t>etki</a:t>
            </a:r>
            <a:r>
              <a:rPr sz="2000" b="1" spc="250" dirty="0">
                <a:solidFill>
                  <a:srgbClr val="0D0D0D"/>
                </a:solidFill>
                <a:latin typeface="Times New Roman"/>
                <a:cs typeface="Times New Roman"/>
              </a:rPr>
              <a:t> </a:t>
            </a:r>
            <a:r>
              <a:rPr sz="2000" b="1" spc="114" dirty="0">
                <a:solidFill>
                  <a:srgbClr val="0D0D0D"/>
                </a:solidFill>
                <a:latin typeface="Times New Roman"/>
                <a:cs typeface="Times New Roman"/>
              </a:rPr>
              <a:t>eden</a:t>
            </a:r>
            <a:r>
              <a:rPr sz="2000" b="1" spc="245" dirty="0">
                <a:solidFill>
                  <a:srgbClr val="0D0D0D"/>
                </a:solidFill>
                <a:latin typeface="Times New Roman"/>
                <a:cs typeface="Times New Roman"/>
              </a:rPr>
              <a:t> </a:t>
            </a:r>
            <a:r>
              <a:rPr sz="2000" b="1" spc="105" dirty="0">
                <a:solidFill>
                  <a:srgbClr val="0D0D0D"/>
                </a:solidFill>
                <a:latin typeface="Times New Roman"/>
                <a:cs typeface="Times New Roman"/>
              </a:rPr>
              <a:t>meslek</a:t>
            </a:r>
            <a:r>
              <a:rPr sz="2000" b="1" spc="250" dirty="0">
                <a:solidFill>
                  <a:srgbClr val="0D0D0D"/>
                </a:solidFill>
                <a:latin typeface="Times New Roman"/>
                <a:cs typeface="Times New Roman"/>
              </a:rPr>
              <a:t> </a:t>
            </a:r>
            <a:r>
              <a:rPr sz="2000" b="1" spc="75" dirty="0">
                <a:solidFill>
                  <a:srgbClr val="0D0D0D"/>
                </a:solidFill>
                <a:latin typeface="Times New Roman"/>
                <a:cs typeface="Times New Roman"/>
              </a:rPr>
              <a:t>değerlerinden</a:t>
            </a:r>
            <a:r>
              <a:rPr sz="2000" b="1" spc="270" dirty="0">
                <a:solidFill>
                  <a:srgbClr val="0D0D0D"/>
                </a:solidFill>
                <a:latin typeface="Times New Roman"/>
                <a:cs typeface="Times New Roman"/>
              </a:rPr>
              <a:t> </a:t>
            </a:r>
            <a:r>
              <a:rPr sz="2000" b="1" spc="50" dirty="0">
                <a:solidFill>
                  <a:srgbClr val="0D0D0D"/>
                </a:solidFill>
                <a:latin typeface="Times New Roman"/>
                <a:cs typeface="Times New Roman"/>
              </a:rPr>
              <a:t>bazıları</a:t>
            </a:r>
            <a:endParaRPr sz="2000" dirty="0">
              <a:latin typeface="Times New Roman"/>
              <a:cs typeface="Times New Roman"/>
            </a:endParaRPr>
          </a:p>
          <a:p>
            <a:pPr marL="355600">
              <a:spcBef>
                <a:spcPts val="5"/>
              </a:spcBef>
            </a:pPr>
            <a:r>
              <a:rPr sz="2000" b="1" spc="65" dirty="0">
                <a:solidFill>
                  <a:srgbClr val="0D0D0D"/>
                </a:solidFill>
                <a:latin typeface="Times New Roman"/>
                <a:cs typeface="Times New Roman"/>
              </a:rPr>
              <a:t>sonraki </a:t>
            </a:r>
            <a:r>
              <a:rPr sz="2000" b="1" spc="45" dirty="0">
                <a:solidFill>
                  <a:srgbClr val="0D0D0D"/>
                </a:solidFill>
                <a:latin typeface="Times New Roman"/>
                <a:cs typeface="Times New Roman"/>
              </a:rPr>
              <a:t>sayfalarda</a:t>
            </a:r>
            <a:r>
              <a:rPr sz="2000" b="1" spc="-150" dirty="0">
                <a:solidFill>
                  <a:srgbClr val="0D0D0D"/>
                </a:solidFill>
                <a:latin typeface="Times New Roman"/>
                <a:cs typeface="Times New Roman"/>
              </a:rPr>
              <a:t> </a:t>
            </a:r>
            <a:r>
              <a:rPr sz="2000" b="1" spc="45" dirty="0">
                <a:solidFill>
                  <a:srgbClr val="0D0D0D"/>
                </a:solidFill>
                <a:latin typeface="Times New Roman"/>
                <a:cs typeface="Times New Roman"/>
              </a:rPr>
              <a:t>sıralanmıştır…</a:t>
            </a:r>
            <a:endParaRPr sz="2000" dirty="0">
              <a:latin typeface="Times New Roman"/>
              <a:cs typeface="Times New Roman"/>
            </a:endParaRPr>
          </a:p>
        </p:txBody>
      </p:sp>
    </p:spTree>
    <p:extLst>
      <p:ext uri="{BB962C8B-B14F-4D97-AF65-F5344CB8AC3E}">
        <p14:creationId xmlns:p14="http://schemas.microsoft.com/office/powerpoint/2010/main" val="865333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597358"/>
            <a:ext cx="9144000" cy="260985"/>
          </a:xfrm>
          <a:custGeom>
            <a:avLst/>
            <a:gdLst/>
            <a:ahLst/>
            <a:cxnLst/>
            <a:rect l="l" t="t" r="r" b="b"/>
            <a:pathLst>
              <a:path w="9144000" h="260984">
                <a:moveTo>
                  <a:pt x="9144000" y="0"/>
                </a:moveTo>
                <a:lnTo>
                  <a:pt x="0" y="0"/>
                </a:lnTo>
                <a:lnTo>
                  <a:pt x="0" y="260642"/>
                </a:lnTo>
                <a:lnTo>
                  <a:pt x="9144000" y="260642"/>
                </a:lnTo>
                <a:lnTo>
                  <a:pt x="9144000" y="0"/>
                </a:lnTo>
                <a:close/>
              </a:path>
            </a:pathLst>
          </a:custGeom>
          <a:solidFill>
            <a:srgbClr val="585858"/>
          </a:solidFill>
        </p:spPr>
        <p:txBody>
          <a:bodyPr wrap="square" lIns="0" tIns="0" rIns="0" bIns="0" rtlCol="0"/>
          <a:lstStyle/>
          <a:p>
            <a:endParaRPr/>
          </a:p>
        </p:txBody>
      </p:sp>
      <p:sp>
        <p:nvSpPr>
          <p:cNvPr id="3" name="object 3"/>
          <p:cNvSpPr/>
          <p:nvPr/>
        </p:nvSpPr>
        <p:spPr>
          <a:xfrm>
            <a:off x="2278989" y="145999"/>
            <a:ext cx="8110474" cy="10610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946765" y="1440873"/>
            <a:ext cx="7926580" cy="4942379"/>
          </a:xfrm>
          <a:prstGeom prst="rect">
            <a:avLst/>
          </a:prstGeom>
        </p:spPr>
        <p:txBody>
          <a:bodyPr vert="horz" wrap="square" lIns="0" tIns="106680" rIns="0" bIns="0" rtlCol="0">
            <a:spAutoFit/>
          </a:bodyPr>
          <a:lstStyle/>
          <a:p>
            <a:pPr marL="12700">
              <a:spcBef>
                <a:spcPts val="840"/>
              </a:spcBef>
            </a:pPr>
            <a:r>
              <a:rPr b="1" dirty="0">
                <a:solidFill>
                  <a:srgbClr val="FF0000"/>
                </a:solidFill>
                <a:latin typeface="Arial"/>
                <a:cs typeface="Arial"/>
              </a:rPr>
              <a:t>Ekonomik</a:t>
            </a:r>
            <a:r>
              <a:rPr b="1" spc="-25" dirty="0">
                <a:solidFill>
                  <a:srgbClr val="FF0000"/>
                </a:solidFill>
                <a:latin typeface="Arial"/>
                <a:cs typeface="Arial"/>
              </a:rPr>
              <a:t> </a:t>
            </a:r>
            <a:r>
              <a:rPr b="1" spc="-5" dirty="0">
                <a:solidFill>
                  <a:srgbClr val="FF0000"/>
                </a:solidFill>
                <a:latin typeface="Arial"/>
                <a:cs typeface="Arial"/>
              </a:rPr>
              <a:t>Kazanç</a:t>
            </a:r>
            <a:endParaRPr dirty="0">
              <a:latin typeface="Arial"/>
              <a:cs typeface="Arial"/>
            </a:endParaRPr>
          </a:p>
          <a:p>
            <a:pPr marL="17145" marR="368935">
              <a:spcBef>
                <a:spcPts val="745"/>
              </a:spcBef>
            </a:pPr>
            <a:r>
              <a:rPr spc="-5" dirty="0">
                <a:solidFill>
                  <a:srgbClr val="404040"/>
                </a:solidFill>
                <a:latin typeface="Arial"/>
                <a:cs typeface="Arial"/>
              </a:rPr>
              <a:t>Çok </a:t>
            </a:r>
            <a:r>
              <a:rPr dirty="0">
                <a:solidFill>
                  <a:srgbClr val="404040"/>
                </a:solidFill>
                <a:latin typeface="Arial"/>
                <a:cs typeface="Arial"/>
              </a:rPr>
              <a:t>para </a:t>
            </a:r>
            <a:r>
              <a:rPr spc="-5" dirty="0">
                <a:solidFill>
                  <a:srgbClr val="404040"/>
                </a:solidFill>
                <a:latin typeface="Arial"/>
                <a:cs typeface="Arial"/>
              </a:rPr>
              <a:t>kazanma </a:t>
            </a:r>
            <a:r>
              <a:rPr spc="-10" dirty="0">
                <a:solidFill>
                  <a:srgbClr val="404040"/>
                </a:solidFill>
                <a:latin typeface="Arial"/>
                <a:cs typeface="Arial"/>
              </a:rPr>
              <a:t>ve </a:t>
            </a:r>
            <a:r>
              <a:rPr spc="-5" dirty="0">
                <a:solidFill>
                  <a:srgbClr val="404040"/>
                </a:solidFill>
                <a:latin typeface="Arial"/>
                <a:cs typeface="Arial"/>
              </a:rPr>
              <a:t>yüksek</a:t>
            </a:r>
            <a:r>
              <a:rPr spc="-90" dirty="0">
                <a:solidFill>
                  <a:srgbClr val="404040"/>
                </a:solidFill>
                <a:latin typeface="Arial"/>
                <a:cs typeface="Arial"/>
              </a:rPr>
              <a:t> </a:t>
            </a:r>
            <a:r>
              <a:rPr spc="-5" dirty="0">
                <a:solidFill>
                  <a:srgbClr val="404040"/>
                </a:solidFill>
                <a:latin typeface="Arial"/>
                <a:cs typeface="Arial"/>
              </a:rPr>
              <a:t>hayat  standartlarında</a:t>
            </a:r>
            <a:r>
              <a:rPr spc="-50" dirty="0">
                <a:solidFill>
                  <a:srgbClr val="404040"/>
                </a:solidFill>
                <a:latin typeface="Arial"/>
                <a:cs typeface="Arial"/>
              </a:rPr>
              <a:t> </a:t>
            </a:r>
            <a:r>
              <a:rPr spc="-5" dirty="0">
                <a:solidFill>
                  <a:srgbClr val="404040"/>
                </a:solidFill>
                <a:latin typeface="Arial"/>
                <a:cs typeface="Arial"/>
              </a:rPr>
              <a:t>yaşama.</a:t>
            </a:r>
            <a:endParaRPr dirty="0">
              <a:latin typeface="Arial"/>
              <a:cs typeface="Arial"/>
            </a:endParaRPr>
          </a:p>
          <a:p>
            <a:pPr>
              <a:spcBef>
                <a:spcPts val="50"/>
              </a:spcBef>
            </a:pPr>
            <a:endParaRPr dirty="0">
              <a:latin typeface="Arial"/>
              <a:cs typeface="Arial"/>
            </a:endParaRPr>
          </a:p>
          <a:p>
            <a:pPr marL="12700"/>
            <a:r>
              <a:rPr b="1" spc="-10" dirty="0">
                <a:solidFill>
                  <a:srgbClr val="FF0000"/>
                </a:solidFill>
                <a:latin typeface="Arial"/>
                <a:cs typeface="Arial"/>
              </a:rPr>
              <a:t>Toplumsal</a:t>
            </a:r>
            <a:r>
              <a:rPr b="1" spc="-15" dirty="0">
                <a:solidFill>
                  <a:srgbClr val="FF0000"/>
                </a:solidFill>
                <a:latin typeface="Arial"/>
                <a:cs typeface="Arial"/>
              </a:rPr>
              <a:t> </a:t>
            </a:r>
            <a:r>
              <a:rPr b="1" spc="-5" dirty="0">
                <a:solidFill>
                  <a:srgbClr val="FF0000"/>
                </a:solidFill>
                <a:latin typeface="Arial"/>
                <a:cs typeface="Arial"/>
              </a:rPr>
              <a:t>Saygınlık</a:t>
            </a:r>
            <a:endParaRPr dirty="0">
              <a:latin typeface="Arial"/>
              <a:cs typeface="Arial"/>
            </a:endParaRPr>
          </a:p>
          <a:p>
            <a:pPr marL="17145">
              <a:spcBef>
                <a:spcPts val="745"/>
              </a:spcBef>
            </a:pPr>
            <a:r>
              <a:rPr spc="-20" dirty="0">
                <a:solidFill>
                  <a:srgbClr val="404040"/>
                </a:solidFill>
                <a:latin typeface="Arial"/>
                <a:cs typeface="Arial"/>
              </a:rPr>
              <a:t>Toplumda </a:t>
            </a:r>
            <a:r>
              <a:rPr spc="-10" dirty="0">
                <a:solidFill>
                  <a:srgbClr val="404040"/>
                </a:solidFill>
                <a:latin typeface="Arial"/>
                <a:cs typeface="Arial"/>
              </a:rPr>
              <a:t>saygın </a:t>
            </a:r>
            <a:r>
              <a:rPr spc="-5" dirty="0">
                <a:solidFill>
                  <a:srgbClr val="404040"/>
                </a:solidFill>
                <a:latin typeface="Arial"/>
                <a:cs typeface="Arial"/>
              </a:rPr>
              <a:t>bir yer</a:t>
            </a:r>
            <a:r>
              <a:rPr spc="-25" dirty="0">
                <a:solidFill>
                  <a:srgbClr val="404040"/>
                </a:solidFill>
                <a:latin typeface="Arial"/>
                <a:cs typeface="Arial"/>
              </a:rPr>
              <a:t> </a:t>
            </a:r>
            <a:r>
              <a:rPr dirty="0">
                <a:solidFill>
                  <a:srgbClr val="404040"/>
                </a:solidFill>
                <a:latin typeface="Arial"/>
                <a:cs typeface="Arial"/>
              </a:rPr>
              <a:t>edinme,</a:t>
            </a:r>
            <a:endParaRPr dirty="0">
              <a:latin typeface="Arial"/>
              <a:cs typeface="Arial"/>
            </a:endParaRPr>
          </a:p>
          <a:p>
            <a:pPr marL="17145" marR="5080"/>
            <a:r>
              <a:rPr spc="-5" dirty="0">
                <a:solidFill>
                  <a:srgbClr val="404040"/>
                </a:solidFill>
                <a:latin typeface="Arial"/>
                <a:cs typeface="Arial"/>
              </a:rPr>
              <a:t>yaptıklarından </a:t>
            </a:r>
            <a:r>
              <a:rPr dirty="0">
                <a:solidFill>
                  <a:srgbClr val="404040"/>
                </a:solidFill>
                <a:latin typeface="Arial"/>
                <a:cs typeface="Arial"/>
              </a:rPr>
              <a:t>ötürü </a:t>
            </a:r>
            <a:r>
              <a:rPr spc="-5" dirty="0">
                <a:solidFill>
                  <a:srgbClr val="404040"/>
                </a:solidFill>
                <a:latin typeface="Arial"/>
                <a:cs typeface="Arial"/>
              </a:rPr>
              <a:t>onurlandırılma,</a:t>
            </a:r>
            <a:r>
              <a:rPr spc="-105" dirty="0">
                <a:solidFill>
                  <a:srgbClr val="404040"/>
                </a:solidFill>
                <a:latin typeface="Arial"/>
                <a:cs typeface="Arial"/>
              </a:rPr>
              <a:t> </a:t>
            </a:r>
            <a:r>
              <a:rPr dirty="0">
                <a:solidFill>
                  <a:srgbClr val="404040"/>
                </a:solidFill>
                <a:latin typeface="Arial"/>
                <a:cs typeface="Arial"/>
              </a:rPr>
              <a:t>statü  </a:t>
            </a:r>
            <a:r>
              <a:rPr spc="-10" dirty="0">
                <a:solidFill>
                  <a:srgbClr val="404040"/>
                </a:solidFill>
                <a:latin typeface="Arial"/>
                <a:cs typeface="Arial"/>
              </a:rPr>
              <a:t>ve </a:t>
            </a:r>
            <a:r>
              <a:rPr dirty="0">
                <a:solidFill>
                  <a:srgbClr val="404040"/>
                </a:solidFill>
                <a:latin typeface="Arial"/>
                <a:cs typeface="Arial"/>
              </a:rPr>
              <a:t>itibar </a:t>
            </a:r>
            <a:r>
              <a:rPr spc="-5" dirty="0">
                <a:solidFill>
                  <a:srgbClr val="404040"/>
                </a:solidFill>
                <a:latin typeface="Arial"/>
                <a:cs typeface="Arial"/>
              </a:rPr>
              <a:t>sahibi</a:t>
            </a:r>
            <a:r>
              <a:rPr spc="-45" dirty="0">
                <a:solidFill>
                  <a:srgbClr val="404040"/>
                </a:solidFill>
                <a:latin typeface="Arial"/>
                <a:cs typeface="Arial"/>
              </a:rPr>
              <a:t> </a:t>
            </a:r>
            <a:r>
              <a:rPr dirty="0">
                <a:solidFill>
                  <a:srgbClr val="404040"/>
                </a:solidFill>
                <a:latin typeface="Arial"/>
                <a:cs typeface="Arial"/>
              </a:rPr>
              <a:t>olma.</a:t>
            </a:r>
            <a:endParaRPr dirty="0">
              <a:latin typeface="Arial"/>
              <a:cs typeface="Arial"/>
            </a:endParaRPr>
          </a:p>
          <a:p>
            <a:pPr marL="12700">
              <a:spcBef>
                <a:spcPts val="800"/>
              </a:spcBef>
            </a:pPr>
            <a:r>
              <a:rPr b="1" spc="-5" dirty="0">
                <a:solidFill>
                  <a:srgbClr val="FF0000"/>
                </a:solidFill>
                <a:latin typeface="Arial"/>
                <a:cs typeface="Arial"/>
              </a:rPr>
              <a:t>Sosyal Güvence</a:t>
            </a:r>
            <a:endParaRPr dirty="0">
              <a:latin typeface="Arial"/>
              <a:cs typeface="Arial"/>
            </a:endParaRPr>
          </a:p>
          <a:p>
            <a:pPr marL="17145" marR="230504">
              <a:spcBef>
                <a:spcPts val="740"/>
              </a:spcBef>
            </a:pPr>
            <a:r>
              <a:rPr dirty="0">
                <a:solidFill>
                  <a:srgbClr val="404040"/>
                </a:solidFill>
                <a:latin typeface="Arial"/>
                <a:cs typeface="Arial"/>
              </a:rPr>
              <a:t>İşsiz kalmama </a:t>
            </a:r>
            <a:r>
              <a:rPr spc="-10" dirty="0">
                <a:solidFill>
                  <a:srgbClr val="404040"/>
                </a:solidFill>
                <a:latin typeface="Arial"/>
                <a:cs typeface="Arial"/>
              </a:rPr>
              <a:t>veya </a:t>
            </a:r>
            <a:r>
              <a:rPr spc="-5" dirty="0">
                <a:solidFill>
                  <a:srgbClr val="404040"/>
                </a:solidFill>
                <a:latin typeface="Arial"/>
                <a:cs typeface="Arial"/>
              </a:rPr>
              <a:t>gelecekte</a:t>
            </a:r>
            <a:r>
              <a:rPr spc="-100" dirty="0">
                <a:solidFill>
                  <a:srgbClr val="404040"/>
                </a:solidFill>
                <a:latin typeface="Arial"/>
                <a:cs typeface="Arial"/>
              </a:rPr>
              <a:t> </a:t>
            </a:r>
            <a:r>
              <a:rPr spc="-5" dirty="0">
                <a:solidFill>
                  <a:srgbClr val="404040"/>
                </a:solidFill>
                <a:latin typeface="Arial"/>
                <a:cs typeface="Arial"/>
              </a:rPr>
              <a:t>kendini  güvende hissedebilecek gelire </a:t>
            </a:r>
            <a:r>
              <a:rPr spc="-10" dirty="0">
                <a:solidFill>
                  <a:srgbClr val="404040"/>
                </a:solidFill>
                <a:latin typeface="Arial"/>
                <a:cs typeface="Arial"/>
              </a:rPr>
              <a:t>veya  </a:t>
            </a:r>
            <a:r>
              <a:rPr spc="-5" dirty="0">
                <a:solidFill>
                  <a:srgbClr val="404040"/>
                </a:solidFill>
                <a:latin typeface="Arial"/>
                <a:cs typeface="Arial"/>
              </a:rPr>
              <a:t>emeklilik gibi olanaklara sahip</a:t>
            </a:r>
            <a:r>
              <a:rPr spc="-90" dirty="0">
                <a:solidFill>
                  <a:srgbClr val="404040"/>
                </a:solidFill>
                <a:latin typeface="Arial"/>
                <a:cs typeface="Arial"/>
              </a:rPr>
              <a:t> </a:t>
            </a:r>
            <a:r>
              <a:rPr dirty="0">
                <a:solidFill>
                  <a:srgbClr val="404040"/>
                </a:solidFill>
                <a:latin typeface="Arial"/>
                <a:cs typeface="Arial"/>
              </a:rPr>
              <a:t>olma.</a:t>
            </a:r>
            <a:endParaRPr dirty="0">
              <a:latin typeface="Arial"/>
              <a:cs typeface="Arial"/>
            </a:endParaRPr>
          </a:p>
          <a:p>
            <a:pPr marL="12700">
              <a:spcBef>
                <a:spcPts val="805"/>
              </a:spcBef>
            </a:pPr>
            <a:r>
              <a:rPr b="1" spc="-5" dirty="0">
                <a:solidFill>
                  <a:srgbClr val="FF0000"/>
                </a:solidFill>
                <a:latin typeface="Arial"/>
                <a:cs typeface="Arial"/>
              </a:rPr>
              <a:t>Güvenlik</a:t>
            </a:r>
            <a:endParaRPr dirty="0">
              <a:latin typeface="Arial"/>
              <a:cs typeface="Arial"/>
            </a:endParaRPr>
          </a:p>
          <a:p>
            <a:pPr marL="17145">
              <a:spcBef>
                <a:spcPts val="740"/>
              </a:spcBef>
            </a:pPr>
            <a:r>
              <a:rPr dirty="0">
                <a:solidFill>
                  <a:srgbClr val="404040"/>
                </a:solidFill>
                <a:latin typeface="Arial"/>
                <a:cs typeface="Arial"/>
              </a:rPr>
              <a:t>İşin, </a:t>
            </a:r>
            <a:r>
              <a:rPr spc="-5" dirty="0">
                <a:solidFill>
                  <a:srgbClr val="404040"/>
                </a:solidFill>
                <a:latin typeface="Arial"/>
                <a:cs typeface="Arial"/>
              </a:rPr>
              <a:t>tehlikelerden uzak, güvenli ortam</a:t>
            </a:r>
            <a:r>
              <a:rPr spc="-110" dirty="0">
                <a:solidFill>
                  <a:srgbClr val="404040"/>
                </a:solidFill>
                <a:latin typeface="Arial"/>
                <a:cs typeface="Arial"/>
              </a:rPr>
              <a:t> </a:t>
            </a:r>
            <a:r>
              <a:rPr spc="-10" dirty="0">
                <a:solidFill>
                  <a:srgbClr val="404040"/>
                </a:solidFill>
                <a:latin typeface="Arial"/>
                <a:cs typeface="Arial"/>
              </a:rPr>
              <a:t>ve</a:t>
            </a:r>
            <a:endParaRPr dirty="0">
              <a:latin typeface="Arial"/>
              <a:cs typeface="Arial"/>
            </a:endParaRPr>
          </a:p>
          <a:p>
            <a:pPr marL="17145"/>
            <a:r>
              <a:rPr spc="-5" dirty="0">
                <a:solidFill>
                  <a:srgbClr val="404040"/>
                </a:solidFill>
                <a:latin typeface="Arial"/>
                <a:cs typeface="Arial"/>
              </a:rPr>
              <a:t>koşullarda</a:t>
            </a:r>
            <a:r>
              <a:rPr spc="-60" dirty="0">
                <a:solidFill>
                  <a:srgbClr val="404040"/>
                </a:solidFill>
                <a:latin typeface="Arial"/>
                <a:cs typeface="Arial"/>
              </a:rPr>
              <a:t> </a:t>
            </a:r>
            <a:r>
              <a:rPr spc="-5" dirty="0">
                <a:solidFill>
                  <a:srgbClr val="404040"/>
                </a:solidFill>
                <a:latin typeface="Arial"/>
                <a:cs typeface="Arial"/>
              </a:rPr>
              <a:t>yapılması.</a:t>
            </a:r>
            <a:endParaRPr dirty="0">
              <a:latin typeface="Arial"/>
              <a:cs typeface="Arial"/>
            </a:endParaRPr>
          </a:p>
          <a:p>
            <a:pPr>
              <a:spcBef>
                <a:spcPts val="55"/>
              </a:spcBef>
            </a:pPr>
            <a:endParaRPr dirty="0">
              <a:latin typeface="Arial"/>
              <a:cs typeface="Arial"/>
            </a:endParaRPr>
          </a:p>
          <a:p>
            <a:pPr marL="12700"/>
            <a:r>
              <a:rPr b="1" dirty="0">
                <a:solidFill>
                  <a:srgbClr val="FF0000"/>
                </a:solidFill>
                <a:latin typeface="Arial"/>
                <a:cs typeface="Arial"/>
              </a:rPr>
              <a:t>Meslekte</a:t>
            </a:r>
            <a:r>
              <a:rPr b="1" spc="-50" dirty="0">
                <a:solidFill>
                  <a:srgbClr val="FF0000"/>
                </a:solidFill>
                <a:latin typeface="Arial"/>
                <a:cs typeface="Arial"/>
              </a:rPr>
              <a:t> </a:t>
            </a:r>
            <a:r>
              <a:rPr b="1" spc="-5" dirty="0">
                <a:solidFill>
                  <a:srgbClr val="FF0000"/>
                </a:solidFill>
                <a:latin typeface="Arial"/>
                <a:cs typeface="Arial"/>
              </a:rPr>
              <a:t>İlerleme</a:t>
            </a:r>
            <a:endParaRPr dirty="0">
              <a:latin typeface="Arial"/>
              <a:cs typeface="Arial"/>
            </a:endParaRPr>
          </a:p>
          <a:p>
            <a:pPr marL="17145" marR="198120">
              <a:spcBef>
                <a:spcPts val="740"/>
              </a:spcBef>
            </a:pPr>
            <a:r>
              <a:rPr spc="-5" dirty="0">
                <a:solidFill>
                  <a:srgbClr val="404040"/>
                </a:solidFill>
                <a:latin typeface="Arial"/>
                <a:cs typeface="Arial"/>
              </a:rPr>
              <a:t>Bilgi </a:t>
            </a:r>
            <a:r>
              <a:rPr spc="-10" dirty="0">
                <a:solidFill>
                  <a:srgbClr val="404040"/>
                </a:solidFill>
                <a:latin typeface="Arial"/>
                <a:cs typeface="Arial"/>
              </a:rPr>
              <a:t>ve </a:t>
            </a:r>
            <a:r>
              <a:rPr spc="-5" dirty="0">
                <a:solidFill>
                  <a:srgbClr val="404040"/>
                </a:solidFill>
                <a:latin typeface="Arial"/>
                <a:cs typeface="Arial"/>
              </a:rPr>
              <a:t>becerileri geliştirerek </a:t>
            </a:r>
            <a:r>
              <a:rPr dirty="0">
                <a:solidFill>
                  <a:srgbClr val="404040"/>
                </a:solidFill>
                <a:latin typeface="Arial"/>
                <a:cs typeface="Arial"/>
              </a:rPr>
              <a:t>meslekte  </a:t>
            </a:r>
            <a:r>
              <a:rPr spc="-5" dirty="0">
                <a:solidFill>
                  <a:srgbClr val="404040"/>
                </a:solidFill>
                <a:latin typeface="Arial"/>
                <a:cs typeface="Arial"/>
              </a:rPr>
              <a:t>ilerleme olanakları</a:t>
            </a:r>
            <a:r>
              <a:rPr spc="-90" dirty="0">
                <a:solidFill>
                  <a:srgbClr val="404040"/>
                </a:solidFill>
                <a:latin typeface="Arial"/>
                <a:cs typeface="Arial"/>
              </a:rPr>
              <a:t> </a:t>
            </a:r>
            <a:r>
              <a:rPr dirty="0">
                <a:solidFill>
                  <a:srgbClr val="404040"/>
                </a:solidFill>
                <a:latin typeface="Arial"/>
                <a:cs typeface="Arial"/>
              </a:rPr>
              <a:t>bulma.</a:t>
            </a:r>
            <a:endParaRPr dirty="0">
              <a:latin typeface="Arial"/>
              <a:cs typeface="Arial"/>
            </a:endParaRPr>
          </a:p>
        </p:txBody>
      </p:sp>
      <p:grpSp>
        <p:nvGrpSpPr>
          <p:cNvPr id="5" name="object 5"/>
          <p:cNvGrpSpPr/>
          <p:nvPr/>
        </p:nvGrpSpPr>
        <p:grpSpPr>
          <a:xfrm>
            <a:off x="374073" y="1833880"/>
            <a:ext cx="3546763" cy="4286885"/>
            <a:chOff x="681227" y="1833879"/>
            <a:chExt cx="4757420" cy="4286885"/>
          </a:xfrm>
        </p:grpSpPr>
        <p:sp>
          <p:nvSpPr>
            <p:cNvPr id="6" name="object 6"/>
            <p:cNvSpPr/>
            <p:nvPr/>
          </p:nvSpPr>
          <p:spPr>
            <a:xfrm>
              <a:off x="681227" y="2802635"/>
              <a:ext cx="928116" cy="231800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55394" y="3972468"/>
              <a:ext cx="545465" cy="37465"/>
            </a:xfrm>
            <a:custGeom>
              <a:avLst/>
              <a:gdLst/>
              <a:ahLst/>
              <a:cxnLst/>
              <a:rect l="l" t="t" r="r" b="b"/>
              <a:pathLst>
                <a:path w="545464" h="37464">
                  <a:moveTo>
                    <a:pt x="545401" y="0"/>
                  </a:moveTo>
                  <a:lnTo>
                    <a:pt x="0" y="0"/>
                  </a:lnTo>
                  <a:lnTo>
                    <a:pt x="0" y="37175"/>
                  </a:lnTo>
                  <a:lnTo>
                    <a:pt x="545401" y="37175"/>
                  </a:lnTo>
                  <a:lnTo>
                    <a:pt x="545401" y="0"/>
                  </a:lnTo>
                  <a:close/>
                </a:path>
              </a:pathLst>
            </a:custGeom>
            <a:solidFill>
              <a:srgbClr val="A6A6A6"/>
            </a:solidFill>
          </p:spPr>
          <p:txBody>
            <a:bodyPr wrap="square" lIns="0" tIns="0" rIns="0" bIns="0" rtlCol="0"/>
            <a:lstStyle/>
            <a:p>
              <a:endParaRPr/>
            </a:p>
          </p:txBody>
        </p:sp>
        <p:sp>
          <p:nvSpPr>
            <p:cNvPr id="8" name="object 8"/>
            <p:cNvSpPr/>
            <p:nvPr/>
          </p:nvSpPr>
          <p:spPr>
            <a:xfrm>
              <a:off x="1698244" y="3873245"/>
              <a:ext cx="78358" cy="2357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11323" y="3707129"/>
              <a:ext cx="1050290" cy="276860"/>
            </a:xfrm>
            <a:custGeom>
              <a:avLst/>
              <a:gdLst/>
              <a:ahLst/>
              <a:cxnLst/>
              <a:rect l="l" t="t" r="r" b="b"/>
              <a:pathLst>
                <a:path w="1050289" h="276860">
                  <a:moveTo>
                    <a:pt x="1050289" y="0"/>
                  </a:moveTo>
                  <a:lnTo>
                    <a:pt x="532257" y="0"/>
                  </a:lnTo>
                  <a:lnTo>
                    <a:pt x="0" y="276860"/>
                  </a:lnTo>
                  <a:lnTo>
                    <a:pt x="518032" y="276860"/>
                  </a:lnTo>
                  <a:lnTo>
                    <a:pt x="1050289" y="0"/>
                  </a:lnTo>
                  <a:close/>
                </a:path>
              </a:pathLst>
            </a:custGeom>
            <a:solidFill>
              <a:srgbClr val="FCBCC6"/>
            </a:solidFill>
          </p:spPr>
          <p:txBody>
            <a:bodyPr wrap="square" lIns="0" tIns="0" rIns="0" bIns="0" rtlCol="0"/>
            <a:lstStyle/>
            <a:p>
              <a:endParaRPr/>
            </a:p>
          </p:txBody>
        </p:sp>
        <p:sp>
          <p:nvSpPr>
            <p:cNvPr id="10" name="object 10"/>
            <p:cNvSpPr/>
            <p:nvPr/>
          </p:nvSpPr>
          <p:spPr>
            <a:xfrm>
              <a:off x="3366516" y="3794749"/>
              <a:ext cx="725170" cy="55880"/>
            </a:xfrm>
            <a:custGeom>
              <a:avLst/>
              <a:gdLst/>
              <a:ahLst/>
              <a:cxnLst/>
              <a:rect l="l" t="t" r="r" b="b"/>
              <a:pathLst>
                <a:path w="725170" h="55879">
                  <a:moveTo>
                    <a:pt x="724992" y="0"/>
                  </a:moveTo>
                  <a:lnTo>
                    <a:pt x="0" y="0"/>
                  </a:lnTo>
                  <a:lnTo>
                    <a:pt x="0" y="55763"/>
                  </a:lnTo>
                  <a:lnTo>
                    <a:pt x="724992" y="55763"/>
                  </a:lnTo>
                  <a:lnTo>
                    <a:pt x="724992" y="0"/>
                  </a:lnTo>
                  <a:close/>
                </a:path>
              </a:pathLst>
            </a:custGeom>
            <a:solidFill>
              <a:srgbClr val="85C2F8"/>
            </a:solidFill>
          </p:spPr>
          <p:txBody>
            <a:bodyPr wrap="square" lIns="0" tIns="0" rIns="0" bIns="0" rtlCol="0"/>
            <a:lstStyle/>
            <a:p>
              <a:endParaRPr/>
            </a:p>
          </p:txBody>
        </p:sp>
        <p:sp>
          <p:nvSpPr>
            <p:cNvPr id="11" name="object 11"/>
            <p:cNvSpPr/>
            <p:nvPr/>
          </p:nvSpPr>
          <p:spPr>
            <a:xfrm>
              <a:off x="3366516" y="3871965"/>
              <a:ext cx="725170" cy="55880"/>
            </a:xfrm>
            <a:custGeom>
              <a:avLst/>
              <a:gdLst/>
              <a:ahLst/>
              <a:cxnLst/>
              <a:rect l="l" t="t" r="r" b="b"/>
              <a:pathLst>
                <a:path w="725170" h="55879">
                  <a:moveTo>
                    <a:pt x="724992" y="0"/>
                  </a:moveTo>
                  <a:lnTo>
                    <a:pt x="0" y="0"/>
                  </a:lnTo>
                  <a:lnTo>
                    <a:pt x="0" y="55763"/>
                  </a:lnTo>
                  <a:lnTo>
                    <a:pt x="724992" y="55763"/>
                  </a:lnTo>
                  <a:lnTo>
                    <a:pt x="724992" y="0"/>
                  </a:lnTo>
                  <a:close/>
                </a:path>
              </a:pathLst>
            </a:custGeom>
            <a:solidFill>
              <a:srgbClr val="95E4D7"/>
            </a:solidFill>
          </p:spPr>
          <p:txBody>
            <a:bodyPr wrap="square" lIns="0" tIns="0" rIns="0" bIns="0" rtlCol="0"/>
            <a:lstStyle/>
            <a:p>
              <a:endParaRPr/>
            </a:p>
          </p:txBody>
        </p:sp>
        <p:sp>
          <p:nvSpPr>
            <p:cNvPr id="12" name="object 12"/>
            <p:cNvSpPr/>
            <p:nvPr/>
          </p:nvSpPr>
          <p:spPr>
            <a:xfrm>
              <a:off x="3366516" y="3949181"/>
              <a:ext cx="725170" cy="55880"/>
            </a:xfrm>
            <a:custGeom>
              <a:avLst/>
              <a:gdLst/>
              <a:ahLst/>
              <a:cxnLst/>
              <a:rect l="l" t="t" r="r" b="b"/>
              <a:pathLst>
                <a:path w="725170" h="55879">
                  <a:moveTo>
                    <a:pt x="724992" y="0"/>
                  </a:moveTo>
                  <a:lnTo>
                    <a:pt x="0" y="0"/>
                  </a:lnTo>
                  <a:lnTo>
                    <a:pt x="0" y="55763"/>
                  </a:lnTo>
                  <a:lnTo>
                    <a:pt x="724992" y="55763"/>
                  </a:lnTo>
                  <a:lnTo>
                    <a:pt x="724992" y="0"/>
                  </a:lnTo>
                  <a:close/>
                </a:path>
              </a:pathLst>
            </a:custGeom>
            <a:solidFill>
              <a:srgbClr val="BD8AE1">
                <a:alpha val="79998"/>
              </a:srgbClr>
            </a:solidFill>
          </p:spPr>
          <p:txBody>
            <a:bodyPr wrap="square" lIns="0" tIns="0" rIns="0" bIns="0" rtlCol="0"/>
            <a:lstStyle/>
            <a:p>
              <a:endParaRPr/>
            </a:p>
          </p:txBody>
        </p:sp>
        <p:sp>
          <p:nvSpPr>
            <p:cNvPr id="13" name="object 13"/>
            <p:cNvSpPr/>
            <p:nvPr/>
          </p:nvSpPr>
          <p:spPr>
            <a:xfrm>
              <a:off x="3366516" y="4026397"/>
              <a:ext cx="725170" cy="55880"/>
            </a:xfrm>
            <a:custGeom>
              <a:avLst/>
              <a:gdLst/>
              <a:ahLst/>
              <a:cxnLst/>
              <a:rect l="l" t="t" r="r" b="b"/>
              <a:pathLst>
                <a:path w="725170" h="55879">
                  <a:moveTo>
                    <a:pt x="724992" y="0"/>
                  </a:moveTo>
                  <a:lnTo>
                    <a:pt x="0" y="0"/>
                  </a:lnTo>
                  <a:lnTo>
                    <a:pt x="0" y="55763"/>
                  </a:lnTo>
                  <a:lnTo>
                    <a:pt x="724992" y="55763"/>
                  </a:lnTo>
                  <a:lnTo>
                    <a:pt x="724992" y="0"/>
                  </a:lnTo>
                  <a:close/>
                </a:path>
              </a:pathLst>
            </a:custGeom>
            <a:solidFill>
              <a:srgbClr val="FCBCC6"/>
            </a:solidFill>
          </p:spPr>
          <p:txBody>
            <a:bodyPr wrap="square" lIns="0" tIns="0" rIns="0" bIns="0" rtlCol="0"/>
            <a:lstStyle/>
            <a:p>
              <a:endParaRPr/>
            </a:p>
          </p:txBody>
        </p:sp>
        <p:sp>
          <p:nvSpPr>
            <p:cNvPr id="14" name="object 14"/>
            <p:cNvSpPr/>
            <p:nvPr/>
          </p:nvSpPr>
          <p:spPr>
            <a:xfrm>
              <a:off x="2708656" y="4042282"/>
              <a:ext cx="1383030" cy="622300"/>
            </a:xfrm>
            <a:custGeom>
              <a:avLst/>
              <a:gdLst/>
              <a:ahLst/>
              <a:cxnLst/>
              <a:rect l="l" t="t" r="r" b="b"/>
              <a:pathLst>
                <a:path w="1383029" h="622300">
                  <a:moveTo>
                    <a:pt x="951738" y="602869"/>
                  </a:moveTo>
                  <a:lnTo>
                    <a:pt x="546481" y="0"/>
                  </a:lnTo>
                  <a:lnTo>
                    <a:pt x="0" y="19177"/>
                  </a:lnTo>
                  <a:lnTo>
                    <a:pt x="405130" y="622046"/>
                  </a:lnTo>
                  <a:lnTo>
                    <a:pt x="951738" y="602869"/>
                  </a:lnTo>
                  <a:close/>
                </a:path>
                <a:path w="1383029" h="622300">
                  <a:moveTo>
                    <a:pt x="1382852" y="61468"/>
                  </a:moveTo>
                  <a:lnTo>
                    <a:pt x="657860" y="61468"/>
                  </a:lnTo>
                  <a:lnTo>
                    <a:pt x="657860" y="117221"/>
                  </a:lnTo>
                  <a:lnTo>
                    <a:pt x="1382852" y="117221"/>
                  </a:lnTo>
                  <a:lnTo>
                    <a:pt x="1382852" y="61468"/>
                  </a:lnTo>
                  <a:close/>
                </a:path>
              </a:pathLst>
            </a:custGeom>
            <a:solidFill>
              <a:srgbClr val="3E3E3E"/>
            </a:solidFill>
          </p:spPr>
          <p:txBody>
            <a:bodyPr wrap="square" lIns="0" tIns="0" rIns="0" bIns="0" rtlCol="0"/>
            <a:lstStyle/>
            <a:p>
              <a:endParaRPr/>
            </a:p>
          </p:txBody>
        </p:sp>
        <p:sp>
          <p:nvSpPr>
            <p:cNvPr id="15" name="object 15"/>
            <p:cNvSpPr/>
            <p:nvPr/>
          </p:nvSpPr>
          <p:spPr>
            <a:xfrm>
              <a:off x="2708655" y="3312413"/>
              <a:ext cx="951865" cy="622300"/>
            </a:xfrm>
            <a:custGeom>
              <a:avLst/>
              <a:gdLst/>
              <a:ahLst/>
              <a:cxnLst/>
              <a:rect l="l" t="t" r="r" b="b"/>
              <a:pathLst>
                <a:path w="951864" h="622300">
                  <a:moveTo>
                    <a:pt x="405130" y="0"/>
                  </a:moveTo>
                  <a:lnTo>
                    <a:pt x="0" y="602869"/>
                  </a:lnTo>
                  <a:lnTo>
                    <a:pt x="546481" y="621919"/>
                  </a:lnTo>
                  <a:lnTo>
                    <a:pt x="951738" y="19050"/>
                  </a:lnTo>
                  <a:lnTo>
                    <a:pt x="405130" y="0"/>
                  </a:lnTo>
                  <a:close/>
                </a:path>
              </a:pathLst>
            </a:custGeom>
            <a:solidFill>
              <a:srgbClr val="BD8AE1"/>
            </a:solidFill>
          </p:spPr>
          <p:txBody>
            <a:bodyPr wrap="square" lIns="0" tIns="0" rIns="0" bIns="0" rtlCol="0"/>
            <a:lstStyle/>
            <a:p>
              <a:endParaRPr/>
            </a:p>
          </p:txBody>
        </p:sp>
        <p:sp>
          <p:nvSpPr>
            <p:cNvPr id="16" name="object 16"/>
            <p:cNvSpPr/>
            <p:nvPr/>
          </p:nvSpPr>
          <p:spPr>
            <a:xfrm>
              <a:off x="2280285" y="3887723"/>
              <a:ext cx="1085215" cy="207010"/>
            </a:xfrm>
            <a:custGeom>
              <a:avLst/>
              <a:gdLst/>
              <a:ahLst/>
              <a:cxnLst/>
              <a:rect l="l" t="t" r="r" b="b"/>
              <a:pathLst>
                <a:path w="1085214" h="207010">
                  <a:moveTo>
                    <a:pt x="0" y="0"/>
                  </a:moveTo>
                  <a:lnTo>
                    <a:pt x="0" y="206628"/>
                  </a:lnTo>
                  <a:lnTo>
                    <a:pt x="1084834" y="155828"/>
                  </a:lnTo>
                  <a:lnTo>
                    <a:pt x="1084834" y="50926"/>
                  </a:lnTo>
                  <a:lnTo>
                    <a:pt x="0" y="0"/>
                  </a:lnTo>
                  <a:close/>
                </a:path>
              </a:pathLst>
            </a:custGeom>
            <a:solidFill>
              <a:srgbClr val="D9D9D9"/>
            </a:solidFill>
          </p:spPr>
          <p:txBody>
            <a:bodyPr wrap="square" lIns="0" tIns="0" rIns="0" bIns="0" rtlCol="0"/>
            <a:lstStyle/>
            <a:p>
              <a:endParaRPr/>
            </a:p>
          </p:txBody>
        </p:sp>
        <p:sp>
          <p:nvSpPr>
            <p:cNvPr id="17" name="object 17"/>
            <p:cNvSpPr/>
            <p:nvPr/>
          </p:nvSpPr>
          <p:spPr>
            <a:xfrm>
              <a:off x="1774063" y="3863975"/>
              <a:ext cx="506730" cy="254635"/>
            </a:xfrm>
            <a:custGeom>
              <a:avLst/>
              <a:gdLst/>
              <a:ahLst/>
              <a:cxnLst/>
              <a:rect l="l" t="t" r="r" b="b"/>
              <a:pathLst>
                <a:path w="506730" h="254635">
                  <a:moveTo>
                    <a:pt x="0" y="0"/>
                  </a:moveTo>
                  <a:lnTo>
                    <a:pt x="0" y="254126"/>
                  </a:lnTo>
                  <a:lnTo>
                    <a:pt x="506222" y="230377"/>
                  </a:lnTo>
                  <a:lnTo>
                    <a:pt x="506222" y="23749"/>
                  </a:lnTo>
                  <a:lnTo>
                    <a:pt x="0" y="0"/>
                  </a:lnTo>
                  <a:close/>
                </a:path>
              </a:pathLst>
            </a:custGeom>
            <a:solidFill>
              <a:srgbClr val="BEBEBE"/>
            </a:solidFill>
          </p:spPr>
          <p:txBody>
            <a:bodyPr wrap="square" lIns="0" tIns="0" rIns="0" bIns="0" rtlCol="0"/>
            <a:lstStyle/>
            <a:p>
              <a:endParaRPr/>
            </a:p>
          </p:txBody>
        </p:sp>
        <p:sp>
          <p:nvSpPr>
            <p:cNvPr id="18" name="object 18"/>
            <p:cNvSpPr/>
            <p:nvPr/>
          </p:nvSpPr>
          <p:spPr>
            <a:xfrm>
              <a:off x="2715005" y="3983989"/>
              <a:ext cx="1094105" cy="276860"/>
            </a:xfrm>
            <a:custGeom>
              <a:avLst/>
              <a:gdLst/>
              <a:ahLst/>
              <a:cxnLst/>
              <a:rect l="l" t="t" r="r" b="b"/>
              <a:pathLst>
                <a:path w="1094104" h="276860">
                  <a:moveTo>
                    <a:pt x="523875" y="0"/>
                  </a:moveTo>
                  <a:lnTo>
                    <a:pt x="0" y="0"/>
                  </a:lnTo>
                  <a:lnTo>
                    <a:pt x="570103" y="276860"/>
                  </a:lnTo>
                  <a:lnTo>
                    <a:pt x="1093851" y="276860"/>
                  </a:lnTo>
                  <a:lnTo>
                    <a:pt x="523875" y="0"/>
                  </a:lnTo>
                  <a:close/>
                </a:path>
              </a:pathLst>
            </a:custGeom>
            <a:solidFill>
              <a:srgbClr val="85C2F8"/>
            </a:solidFill>
          </p:spPr>
          <p:txBody>
            <a:bodyPr wrap="square" lIns="0" tIns="0" rIns="0" bIns="0" rtlCol="0"/>
            <a:lstStyle/>
            <a:p>
              <a:endParaRPr/>
            </a:p>
          </p:txBody>
        </p:sp>
        <p:sp>
          <p:nvSpPr>
            <p:cNvPr id="19" name="object 19"/>
            <p:cNvSpPr/>
            <p:nvPr/>
          </p:nvSpPr>
          <p:spPr>
            <a:xfrm>
              <a:off x="4992497" y="3679570"/>
              <a:ext cx="446405" cy="594995"/>
            </a:xfrm>
            <a:custGeom>
              <a:avLst/>
              <a:gdLst/>
              <a:ahLst/>
              <a:cxnLst/>
              <a:rect l="l" t="t" r="r" b="b"/>
              <a:pathLst>
                <a:path w="446404" h="594995">
                  <a:moveTo>
                    <a:pt x="446150" y="0"/>
                  </a:moveTo>
                  <a:lnTo>
                    <a:pt x="0" y="0"/>
                  </a:lnTo>
                  <a:lnTo>
                    <a:pt x="0" y="594867"/>
                  </a:lnTo>
                  <a:lnTo>
                    <a:pt x="446150" y="594867"/>
                  </a:lnTo>
                  <a:lnTo>
                    <a:pt x="446150" y="0"/>
                  </a:lnTo>
                  <a:close/>
                </a:path>
              </a:pathLst>
            </a:custGeom>
            <a:solidFill>
              <a:srgbClr val="BD8AE1"/>
            </a:solidFill>
          </p:spPr>
          <p:txBody>
            <a:bodyPr wrap="square" lIns="0" tIns="0" rIns="0" bIns="0" rtlCol="0"/>
            <a:lstStyle/>
            <a:p>
              <a:endParaRPr/>
            </a:p>
          </p:txBody>
        </p:sp>
        <p:sp>
          <p:nvSpPr>
            <p:cNvPr id="20" name="object 20"/>
            <p:cNvSpPr/>
            <p:nvPr/>
          </p:nvSpPr>
          <p:spPr>
            <a:xfrm>
              <a:off x="4992497" y="2756788"/>
              <a:ext cx="446405" cy="594995"/>
            </a:xfrm>
            <a:custGeom>
              <a:avLst/>
              <a:gdLst/>
              <a:ahLst/>
              <a:cxnLst/>
              <a:rect l="l" t="t" r="r" b="b"/>
              <a:pathLst>
                <a:path w="446404" h="594995">
                  <a:moveTo>
                    <a:pt x="446150" y="0"/>
                  </a:moveTo>
                  <a:lnTo>
                    <a:pt x="0" y="0"/>
                  </a:lnTo>
                  <a:lnTo>
                    <a:pt x="0" y="594867"/>
                  </a:lnTo>
                  <a:lnTo>
                    <a:pt x="446150" y="594867"/>
                  </a:lnTo>
                  <a:lnTo>
                    <a:pt x="446150" y="0"/>
                  </a:lnTo>
                  <a:close/>
                </a:path>
              </a:pathLst>
            </a:custGeom>
            <a:solidFill>
              <a:srgbClr val="95E4D7"/>
            </a:solidFill>
          </p:spPr>
          <p:txBody>
            <a:bodyPr wrap="square" lIns="0" tIns="0" rIns="0" bIns="0" rtlCol="0"/>
            <a:lstStyle/>
            <a:p>
              <a:endParaRPr/>
            </a:p>
          </p:txBody>
        </p:sp>
        <p:sp>
          <p:nvSpPr>
            <p:cNvPr id="21" name="object 21"/>
            <p:cNvSpPr/>
            <p:nvPr/>
          </p:nvSpPr>
          <p:spPr>
            <a:xfrm>
              <a:off x="4090289" y="1833879"/>
              <a:ext cx="1348740" cy="2020570"/>
            </a:xfrm>
            <a:custGeom>
              <a:avLst/>
              <a:gdLst/>
              <a:ahLst/>
              <a:cxnLst/>
              <a:rect l="l" t="t" r="r" b="b"/>
              <a:pathLst>
                <a:path w="1348739" h="2020570">
                  <a:moveTo>
                    <a:pt x="1348359" y="0"/>
                  </a:moveTo>
                  <a:lnTo>
                    <a:pt x="902208" y="0"/>
                  </a:lnTo>
                  <a:lnTo>
                    <a:pt x="902208" y="229908"/>
                  </a:lnTo>
                  <a:lnTo>
                    <a:pt x="901319" y="0"/>
                  </a:lnTo>
                  <a:lnTo>
                    <a:pt x="381" y="1963420"/>
                  </a:lnTo>
                  <a:lnTo>
                    <a:pt x="0" y="2020062"/>
                  </a:lnTo>
                  <a:lnTo>
                    <a:pt x="902208" y="593394"/>
                  </a:lnTo>
                  <a:lnTo>
                    <a:pt x="902208" y="594868"/>
                  </a:lnTo>
                  <a:lnTo>
                    <a:pt x="1348359" y="594868"/>
                  </a:lnTo>
                  <a:lnTo>
                    <a:pt x="1348359" y="0"/>
                  </a:lnTo>
                  <a:close/>
                </a:path>
              </a:pathLst>
            </a:custGeom>
            <a:solidFill>
              <a:srgbClr val="A2D1F9"/>
            </a:solidFill>
          </p:spPr>
          <p:txBody>
            <a:bodyPr wrap="square" lIns="0" tIns="0" rIns="0" bIns="0" rtlCol="0"/>
            <a:lstStyle/>
            <a:p>
              <a:endParaRPr/>
            </a:p>
          </p:txBody>
        </p:sp>
        <p:sp>
          <p:nvSpPr>
            <p:cNvPr id="22" name="object 22"/>
            <p:cNvSpPr/>
            <p:nvPr/>
          </p:nvSpPr>
          <p:spPr>
            <a:xfrm>
              <a:off x="4090416" y="2756788"/>
              <a:ext cx="903605" cy="1172210"/>
            </a:xfrm>
            <a:custGeom>
              <a:avLst/>
              <a:gdLst/>
              <a:ahLst/>
              <a:cxnLst/>
              <a:rect l="l" t="t" r="r" b="b"/>
              <a:pathLst>
                <a:path w="903604" h="1172210">
                  <a:moveTo>
                    <a:pt x="902716" y="0"/>
                  </a:moveTo>
                  <a:lnTo>
                    <a:pt x="0" y="1118108"/>
                  </a:lnTo>
                  <a:lnTo>
                    <a:pt x="89" y="1131714"/>
                  </a:lnTo>
                  <a:lnTo>
                    <a:pt x="982" y="1158023"/>
                  </a:lnTo>
                  <a:lnTo>
                    <a:pt x="1143" y="1171702"/>
                  </a:lnTo>
                  <a:lnTo>
                    <a:pt x="903478" y="597788"/>
                  </a:lnTo>
                  <a:lnTo>
                    <a:pt x="902716" y="0"/>
                  </a:lnTo>
                  <a:close/>
                </a:path>
              </a:pathLst>
            </a:custGeom>
            <a:solidFill>
              <a:srgbClr val="95E4D7"/>
            </a:solidFill>
          </p:spPr>
          <p:txBody>
            <a:bodyPr wrap="square" lIns="0" tIns="0" rIns="0" bIns="0" rtlCol="0"/>
            <a:lstStyle/>
            <a:p>
              <a:endParaRPr/>
            </a:p>
          </p:txBody>
        </p:sp>
        <p:sp>
          <p:nvSpPr>
            <p:cNvPr id="23" name="object 23"/>
            <p:cNvSpPr/>
            <p:nvPr/>
          </p:nvSpPr>
          <p:spPr>
            <a:xfrm>
              <a:off x="4090396" y="3679444"/>
              <a:ext cx="903605" cy="594995"/>
            </a:xfrm>
            <a:custGeom>
              <a:avLst/>
              <a:gdLst/>
              <a:ahLst/>
              <a:cxnLst/>
              <a:rect l="l" t="t" r="r" b="b"/>
              <a:pathLst>
                <a:path w="903604" h="594995">
                  <a:moveTo>
                    <a:pt x="901592" y="0"/>
                  </a:moveTo>
                  <a:lnTo>
                    <a:pt x="1797" y="270509"/>
                  </a:lnTo>
                  <a:lnTo>
                    <a:pt x="0" y="288141"/>
                  </a:lnTo>
                  <a:lnTo>
                    <a:pt x="178" y="296211"/>
                  </a:lnTo>
                  <a:lnTo>
                    <a:pt x="976" y="305210"/>
                  </a:lnTo>
                  <a:lnTo>
                    <a:pt x="1035" y="325627"/>
                  </a:lnTo>
                  <a:lnTo>
                    <a:pt x="903497" y="594613"/>
                  </a:lnTo>
                  <a:lnTo>
                    <a:pt x="901592" y="0"/>
                  </a:lnTo>
                  <a:close/>
                </a:path>
              </a:pathLst>
            </a:custGeom>
            <a:solidFill>
              <a:srgbClr val="BD8AE1"/>
            </a:solidFill>
          </p:spPr>
          <p:txBody>
            <a:bodyPr wrap="square" lIns="0" tIns="0" rIns="0" bIns="0" rtlCol="0"/>
            <a:lstStyle/>
            <a:p>
              <a:endParaRPr/>
            </a:p>
          </p:txBody>
        </p:sp>
        <p:sp>
          <p:nvSpPr>
            <p:cNvPr id="24" name="object 24"/>
            <p:cNvSpPr/>
            <p:nvPr/>
          </p:nvSpPr>
          <p:spPr>
            <a:xfrm>
              <a:off x="4992497" y="4602479"/>
              <a:ext cx="446405" cy="594995"/>
            </a:xfrm>
            <a:custGeom>
              <a:avLst/>
              <a:gdLst/>
              <a:ahLst/>
              <a:cxnLst/>
              <a:rect l="l" t="t" r="r" b="b"/>
              <a:pathLst>
                <a:path w="446404" h="594995">
                  <a:moveTo>
                    <a:pt x="446150" y="0"/>
                  </a:moveTo>
                  <a:lnTo>
                    <a:pt x="0" y="0"/>
                  </a:lnTo>
                  <a:lnTo>
                    <a:pt x="0" y="594868"/>
                  </a:lnTo>
                  <a:lnTo>
                    <a:pt x="446150" y="594868"/>
                  </a:lnTo>
                  <a:lnTo>
                    <a:pt x="446150" y="0"/>
                  </a:lnTo>
                  <a:close/>
                </a:path>
              </a:pathLst>
            </a:custGeom>
            <a:solidFill>
              <a:srgbClr val="FCBCC6"/>
            </a:solidFill>
          </p:spPr>
          <p:txBody>
            <a:bodyPr wrap="square" lIns="0" tIns="0" rIns="0" bIns="0" rtlCol="0"/>
            <a:lstStyle/>
            <a:p>
              <a:endParaRPr/>
            </a:p>
          </p:txBody>
        </p:sp>
        <p:sp>
          <p:nvSpPr>
            <p:cNvPr id="25" name="object 25"/>
            <p:cNvSpPr/>
            <p:nvPr/>
          </p:nvSpPr>
          <p:spPr>
            <a:xfrm>
              <a:off x="4091940" y="4102861"/>
              <a:ext cx="1346835" cy="2017395"/>
            </a:xfrm>
            <a:custGeom>
              <a:avLst/>
              <a:gdLst/>
              <a:ahLst/>
              <a:cxnLst/>
              <a:rect l="l" t="t" r="r" b="b"/>
              <a:pathLst>
                <a:path w="1346835" h="2017395">
                  <a:moveTo>
                    <a:pt x="1346708" y="1422438"/>
                  </a:moveTo>
                  <a:lnTo>
                    <a:pt x="901115" y="1422438"/>
                  </a:lnTo>
                  <a:lnTo>
                    <a:pt x="0" y="0"/>
                  </a:lnTo>
                  <a:lnTo>
                    <a:pt x="254" y="58928"/>
                  </a:lnTo>
                  <a:lnTo>
                    <a:pt x="900557" y="2014283"/>
                  </a:lnTo>
                  <a:lnTo>
                    <a:pt x="900557" y="2017306"/>
                  </a:lnTo>
                  <a:lnTo>
                    <a:pt x="1346708" y="2017306"/>
                  </a:lnTo>
                  <a:lnTo>
                    <a:pt x="1346708" y="1422438"/>
                  </a:lnTo>
                  <a:close/>
                </a:path>
              </a:pathLst>
            </a:custGeom>
            <a:solidFill>
              <a:srgbClr val="3E3E3E"/>
            </a:solidFill>
          </p:spPr>
          <p:txBody>
            <a:bodyPr wrap="square" lIns="0" tIns="0" rIns="0" bIns="0" rtlCol="0"/>
            <a:lstStyle/>
            <a:p>
              <a:endParaRPr/>
            </a:p>
          </p:txBody>
        </p:sp>
        <p:sp>
          <p:nvSpPr>
            <p:cNvPr id="26" name="object 26"/>
            <p:cNvSpPr/>
            <p:nvPr/>
          </p:nvSpPr>
          <p:spPr>
            <a:xfrm>
              <a:off x="4090416" y="4026407"/>
              <a:ext cx="903605" cy="1174750"/>
            </a:xfrm>
            <a:custGeom>
              <a:avLst/>
              <a:gdLst/>
              <a:ahLst/>
              <a:cxnLst/>
              <a:rect l="l" t="t" r="r" b="b"/>
              <a:pathLst>
                <a:path w="903604" h="1174750">
                  <a:moveTo>
                    <a:pt x="1143" y="0"/>
                  </a:moveTo>
                  <a:lnTo>
                    <a:pt x="982" y="13680"/>
                  </a:lnTo>
                  <a:lnTo>
                    <a:pt x="89" y="40040"/>
                  </a:lnTo>
                  <a:lnTo>
                    <a:pt x="0" y="53721"/>
                  </a:lnTo>
                  <a:lnTo>
                    <a:pt x="902716" y="1174496"/>
                  </a:lnTo>
                  <a:lnTo>
                    <a:pt x="903478" y="579374"/>
                  </a:lnTo>
                  <a:lnTo>
                    <a:pt x="1143" y="0"/>
                  </a:lnTo>
                  <a:close/>
                </a:path>
              </a:pathLst>
            </a:custGeom>
            <a:solidFill>
              <a:srgbClr val="FCBCC6"/>
            </a:solidFill>
          </p:spPr>
          <p:txBody>
            <a:bodyPr wrap="square" lIns="0" tIns="0" rIns="0" bIns="0" rtlCol="0"/>
            <a:lstStyle/>
            <a:p>
              <a:endParaRPr/>
            </a:p>
          </p:txBody>
        </p:sp>
      </p:grpSp>
    </p:spTree>
    <p:extLst>
      <p:ext uri="{BB962C8B-B14F-4D97-AF65-F5344CB8AC3E}">
        <p14:creationId xmlns:p14="http://schemas.microsoft.com/office/powerpoint/2010/main" val="122980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7731" y="1"/>
            <a:ext cx="8710269" cy="131914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7094220" y="1856232"/>
            <a:ext cx="1587500" cy="3585210"/>
            <a:chOff x="5570220" y="1856232"/>
            <a:chExt cx="1587500" cy="3585210"/>
          </a:xfrm>
        </p:grpSpPr>
        <p:sp>
          <p:nvSpPr>
            <p:cNvPr id="4" name="object 4"/>
            <p:cNvSpPr/>
            <p:nvPr/>
          </p:nvSpPr>
          <p:spPr>
            <a:xfrm>
              <a:off x="6626860" y="4404867"/>
              <a:ext cx="524510" cy="1029969"/>
            </a:xfrm>
            <a:custGeom>
              <a:avLst/>
              <a:gdLst/>
              <a:ahLst/>
              <a:cxnLst/>
              <a:rect l="l" t="t" r="r" b="b"/>
              <a:pathLst>
                <a:path w="524509" h="1029970">
                  <a:moveTo>
                    <a:pt x="0" y="0"/>
                  </a:moveTo>
                  <a:lnTo>
                    <a:pt x="0" y="1029842"/>
                  </a:lnTo>
                  <a:lnTo>
                    <a:pt x="524510" y="514984"/>
                  </a:lnTo>
                  <a:lnTo>
                    <a:pt x="0" y="0"/>
                  </a:lnTo>
                  <a:close/>
                </a:path>
              </a:pathLst>
            </a:custGeom>
            <a:solidFill>
              <a:srgbClr val="6F2F9F"/>
            </a:solidFill>
          </p:spPr>
          <p:txBody>
            <a:bodyPr wrap="square" lIns="0" tIns="0" rIns="0" bIns="0" rtlCol="0"/>
            <a:lstStyle/>
            <a:p>
              <a:endParaRPr/>
            </a:p>
          </p:txBody>
        </p:sp>
        <p:sp>
          <p:nvSpPr>
            <p:cNvPr id="5" name="object 5"/>
            <p:cNvSpPr/>
            <p:nvPr/>
          </p:nvSpPr>
          <p:spPr>
            <a:xfrm>
              <a:off x="6626860" y="4404867"/>
              <a:ext cx="524510" cy="1029969"/>
            </a:xfrm>
            <a:custGeom>
              <a:avLst/>
              <a:gdLst/>
              <a:ahLst/>
              <a:cxnLst/>
              <a:rect l="l" t="t" r="r" b="b"/>
              <a:pathLst>
                <a:path w="524509" h="1029970">
                  <a:moveTo>
                    <a:pt x="0" y="0"/>
                  </a:moveTo>
                  <a:lnTo>
                    <a:pt x="524510" y="514984"/>
                  </a:lnTo>
                  <a:lnTo>
                    <a:pt x="0" y="1029842"/>
                  </a:lnTo>
                  <a:lnTo>
                    <a:pt x="0" y="0"/>
                  </a:lnTo>
                  <a:close/>
                </a:path>
              </a:pathLst>
            </a:custGeom>
            <a:ln w="12700">
              <a:solidFill>
                <a:srgbClr val="6F2F9F"/>
              </a:solidFill>
            </a:ln>
          </p:spPr>
          <p:txBody>
            <a:bodyPr wrap="square" lIns="0" tIns="0" rIns="0" bIns="0" rtlCol="0"/>
            <a:lstStyle/>
            <a:p>
              <a:endParaRPr/>
            </a:p>
          </p:txBody>
        </p:sp>
        <p:sp>
          <p:nvSpPr>
            <p:cNvPr id="6" name="object 6"/>
            <p:cNvSpPr/>
            <p:nvPr/>
          </p:nvSpPr>
          <p:spPr>
            <a:xfrm>
              <a:off x="5570220" y="1856232"/>
              <a:ext cx="1554479" cy="3026664"/>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7096126" y="1857375"/>
            <a:ext cx="1551305" cy="2639184"/>
          </a:xfrm>
          <a:prstGeom prst="rect">
            <a:avLst/>
          </a:prstGeom>
          <a:ln w="63500">
            <a:solidFill>
              <a:srgbClr val="6F2F9F"/>
            </a:solidFill>
          </a:ln>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spcBef>
                <a:spcPts val="30"/>
              </a:spcBef>
            </a:pPr>
            <a:endParaRPr sz="1250">
              <a:latin typeface="Times New Roman"/>
              <a:cs typeface="Times New Roman"/>
            </a:endParaRPr>
          </a:p>
          <a:p>
            <a:pPr marL="288290" marR="176530" indent="-38735" algn="ctr"/>
            <a:r>
              <a:rPr sz="1200" spc="-5" dirty="0">
                <a:solidFill>
                  <a:srgbClr val="404040"/>
                </a:solidFill>
                <a:latin typeface="Arial"/>
                <a:cs typeface="Arial"/>
              </a:rPr>
              <a:t>Çalışma  saatlerini  bireyin  kendisinin  </a:t>
            </a:r>
            <a:r>
              <a:rPr sz="1200" spc="-15" dirty="0">
                <a:solidFill>
                  <a:srgbClr val="404040"/>
                </a:solidFill>
                <a:latin typeface="Arial"/>
                <a:cs typeface="Arial"/>
              </a:rPr>
              <a:t>b</a:t>
            </a:r>
            <a:r>
              <a:rPr sz="1200" spc="-5" dirty="0">
                <a:solidFill>
                  <a:srgbClr val="404040"/>
                </a:solidFill>
                <a:latin typeface="Arial"/>
                <a:cs typeface="Arial"/>
              </a:rPr>
              <a:t>el</a:t>
            </a:r>
            <a:r>
              <a:rPr sz="1200" spc="-10" dirty="0">
                <a:solidFill>
                  <a:srgbClr val="404040"/>
                </a:solidFill>
                <a:latin typeface="Arial"/>
                <a:cs typeface="Arial"/>
              </a:rPr>
              <a:t>i</a:t>
            </a:r>
            <a:r>
              <a:rPr sz="1200" spc="-5" dirty="0">
                <a:solidFill>
                  <a:srgbClr val="404040"/>
                </a:solidFill>
                <a:latin typeface="Arial"/>
                <a:cs typeface="Arial"/>
              </a:rPr>
              <a:t>r</a:t>
            </a:r>
            <a:r>
              <a:rPr sz="1200" spc="-15" dirty="0">
                <a:solidFill>
                  <a:srgbClr val="404040"/>
                </a:solidFill>
                <a:latin typeface="Arial"/>
                <a:cs typeface="Arial"/>
              </a:rPr>
              <a:t>l</a:t>
            </a:r>
            <a:r>
              <a:rPr sz="1200" spc="-5" dirty="0">
                <a:solidFill>
                  <a:srgbClr val="404040"/>
                </a:solidFill>
                <a:latin typeface="Arial"/>
                <a:cs typeface="Arial"/>
              </a:rPr>
              <a:t>e</a:t>
            </a:r>
            <a:r>
              <a:rPr sz="1200" spc="-15" dirty="0">
                <a:solidFill>
                  <a:srgbClr val="404040"/>
                </a:solidFill>
                <a:latin typeface="Arial"/>
                <a:cs typeface="Arial"/>
              </a:rPr>
              <a:t>ye</a:t>
            </a:r>
            <a:r>
              <a:rPr sz="1200" spc="-5" dirty="0">
                <a:solidFill>
                  <a:srgbClr val="404040"/>
                </a:solidFill>
                <a:latin typeface="Arial"/>
                <a:cs typeface="Arial"/>
              </a:rPr>
              <a:t>bi</a:t>
            </a:r>
            <a:r>
              <a:rPr sz="1200" spc="-25" dirty="0">
                <a:solidFill>
                  <a:srgbClr val="404040"/>
                </a:solidFill>
                <a:latin typeface="Arial"/>
                <a:cs typeface="Arial"/>
              </a:rPr>
              <a:t>l</a:t>
            </a:r>
            <a:r>
              <a:rPr sz="1200" spc="-5" dirty="0">
                <a:solidFill>
                  <a:srgbClr val="404040"/>
                </a:solidFill>
                <a:latin typeface="Arial"/>
                <a:cs typeface="Arial"/>
              </a:rPr>
              <a:t>me</a:t>
            </a:r>
            <a:r>
              <a:rPr sz="1200" dirty="0">
                <a:solidFill>
                  <a:srgbClr val="404040"/>
                </a:solidFill>
                <a:latin typeface="Arial"/>
                <a:cs typeface="Arial"/>
              </a:rPr>
              <a:t>si,  </a:t>
            </a:r>
            <a:r>
              <a:rPr sz="1200" spc="-5" dirty="0">
                <a:solidFill>
                  <a:srgbClr val="404040"/>
                </a:solidFill>
                <a:latin typeface="Arial"/>
                <a:cs typeface="Arial"/>
              </a:rPr>
              <a:t>gerektiğinde  </a:t>
            </a:r>
            <a:r>
              <a:rPr sz="1200" dirty="0">
                <a:solidFill>
                  <a:srgbClr val="404040"/>
                </a:solidFill>
                <a:latin typeface="Arial"/>
                <a:cs typeface="Arial"/>
              </a:rPr>
              <a:t>ofise </a:t>
            </a:r>
            <a:r>
              <a:rPr sz="1200" spc="-5" dirty="0">
                <a:solidFill>
                  <a:srgbClr val="404040"/>
                </a:solidFill>
                <a:latin typeface="Arial"/>
                <a:cs typeface="Arial"/>
              </a:rPr>
              <a:t>gelmeden  </a:t>
            </a:r>
            <a:r>
              <a:rPr sz="1200" dirty="0">
                <a:solidFill>
                  <a:srgbClr val="404040"/>
                </a:solidFill>
                <a:latin typeface="Arial"/>
                <a:cs typeface="Arial"/>
              </a:rPr>
              <a:t>de </a:t>
            </a:r>
            <a:r>
              <a:rPr sz="1200" spc="-5" dirty="0">
                <a:solidFill>
                  <a:srgbClr val="404040"/>
                </a:solidFill>
                <a:latin typeface="Arial"/>
                <a:cs typeface="Arial"/>
              </a:rPr>
              <a:t>çalışma  imkanının  olması.</a:t>
            </a:r>
            <a:endParaRPr sz="1200">
              <a:latin typeface="Arial"/>
              <a:cs typeface="Arial"/>
            </a:endParaRPr>
          </a:p>
        </p:txBody>
      </p:sp>
      <p:grpSp>
        <p:nvGrpSpPr>
          <p:cNvPr id="8" name="object 8"/>
          <p:cNvGrpSpPr/>
          <p:nvPr/>
        </p:nvGrpSpPr>
        <p:grpSpPr>
          <a:xfrm>
            <a:off x="5308092" y="1856232"/>
            <a:ext cx="1581785" cy="3578860"/>
            <a:chOff x="3784091" y="1856232"/>
            <a:chExt cx="1581785" cy="3578860"/>
          </a:xfrm>
        </p:grpSpPr>
        <p:sp>
          <p:nvSpPr>
            <p:cNvPr id="9" name="object 9"/>
            <p:cNvSpPr/>
            <p:nvPr/>
          </p:nvSpPr>
          <p:spPr>
            <a:xfrm>
              <a:off x="4840985" y="4404867"/>
              <a:ext cx="524510" cy="1029969"/>
            </a:xfrm>
            <a:custGeom>
              <a:avLst/>
              <a:gdLst/>
              <a:ahLst/>
              <a:cxnLst/>
              <a:rect l="l" t="t" r="r" b="b"/>
              <a:pathLst>
                <a:path w="524510" h="1029970">
                  <a:moveTo>
                    <a:pt x="0" y="0"/>
                  </a:moveTo>
                  <a:lnTo>
                    <a:pt x="0" y="1029842"/>
                  </a:lnTo>
                  <a:lnTo>
                    <a:pt x="524510" y="514984"/>
                  </a:lnTo>
                  <a:lnTo>
                    <a:pt x="0" y="0"/>
                  </a:lnTo>
                  <a:close/>
                </a:path>
              </a:pathLst>
            </a:custGeom>
            <a:solidFill>
              <a:srgbClr val="97DC55"/>
            </a:solidFill>
          </p:spPr>
          <p:txBody>
            <a:bodyPr wrap="square" lIns="0" tIns="0" rIns="0" bIns="0" rtlCol="0"/>
            <a:lstStyle/>
            <a:p>
              <a:endParaRPr/>
            </a:p>
          </p:txBody>
        </p:sp>
        <p:sp>
          <p:nvSpPr>
            <p:cNvPr id="10" name="object 10"/>
            <p:cNvSpPr/>
            <p:nvPr/>
          </p:nvSpPr>
          <p:spPr>
            <a:xfrm>
              <a:off x="3784091" y="1856232"/>
              <a:ext cx="1554480" cy="3026664"/>
            </a:xfrm>
            <a:prstGeom prst="rect">
              <a:avLst/>
            </a:prstGeom>
            <a:blipFill>
              <a:blip r:embed="rId4" cstate="print"/>
              <a:stretch>
                <a:fillRect/>
              </a:stretch>
            </a:blipFill>
          </p:spPr>
          <p:txBody>
            <a:bodyPr wrap="square" lIns="0" tIns="0" rIns="0" bIns="0" rtlCol="0"/>
            <a:lstStyle/>
            <a:p>
              <a:endParaRPr/>
            </a:p>
          </p:txBody>
        </p:sp>
      </p:grpSp>
      <p:sp>
        <p:nvSpPr>
          <p:cNvPr id="11" name="object 11"/>
          <p:cNvSpPr txBox="1"/>
          <p:nvPr/>
        </p:nvSpPr>
        <p:spPr>
          <a:xfrm>
            <a:off x="5310124" y="1857376"/>
            <a:ext cx="1551305" cy="2233945"/>
          </a:xfrm>
          <a:prstGeom prst="rect">
            <a:avLst/>
          </a:prstGeom>
          <a:ln w="63500">
            <a:solidFill>
              <a:srgbClr val="97DC55"/>
            </a:solidFill>
          </a:ln>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340360" marR="229870" indent="1905" algn="ctr">
              <a:spcBef>
                <a:spcPts val="1095"/>
              </a:spcBef>
            </a:pPr>
            <a:r>
              <a:rPr sz="1200" spc="-5" dirty="0">
                <a:solidFill>
                  <a:srgbClr val="404040"/>
                </a:solidFill>
                <a:latin typeface="Arial"/>
                <a:cs typeface="Arial"/>
              </a:rPr>
              <a:t>Bağımsız  olabilme, işini  başkalarına  bağımlı </a:t>
            </a:r>
            <a:r>
              <a:rPr sz="1200" dirty="0">
                <a:solidFill>
                  <a:srgbClr val="404040"/>
                </a:solidFill>
                <a:latin typeface="Arial"/>
                <a:cs typeface="Arial"/>
              </a:rPr>
              <a:t>;</a:t>
            </a:r>
            <a:r>
              <a:rPr sz="1200" spc="-100" dirty="0">
                <a:solidFill>
                  <a:srgbClr val="404040"/>
                </a:solidFill>
                <a:latin typeface="Arial"/>
                <a:cs typeface="Arial"/>
              </a:rPr>
              <a:t> </a:t>
            </a:r>
            <a:r>
              <a:rPr sz="1200" dirty="0">
                <a:solidFill>
                  <a:srgbClr val="404040"/>
                </a:solidFill>
                <a:latin typeface="Arial"/>
                <a:cs typeface="Arial"/>
              </a:rPr>
              <a:t>emre  tabi </a:t>
            </a:r>
            <a:r>
              <a:rPr sz="1200" spc="-5" dirty="0">
                <a:solidFill>
                  <a:srgbClr val="404040"/>
                </a:solidFill>
                <a:latin typeface="Arial"/>
                <a:cs typeface="Arial"/>
              </a:rPr>
              <a:t>olmadan  istediği </a:t>
            </a:r>
            <a:r>
              <a:rPr sz="1200" spc="-10" dirty="0">
                <a:solidFill>
                  <a:srgbClr val="404040"/>
                </a:solidFill>
                <a:latin typeface="Arial"/>
                <a:cs typeface="Arial"/>
              </a:rPr>
              <a:t>gibi  </a:t>
            </a:r>
            <a:r>
              <a:rPr sz="1200" spc="-5" dirty="0">
                <a:solidFill>
                  <a:srgbClr val="404040"/>
                </a:solidFill>
                <a:latin typeface="Arial"/>
                <a:cs typeface="Arial"/>
              </a:rPr>
              <a:t>yapabilme.</a:t>
            </a:r>
            <a:endParaRPr sz="1200">
              <a:latin typeface="Arial"/>
              <a:cs typeface="Arial"/>
            </a:endParaRPr>
          </a:p>
        </p:txBody>
      </p:sp>
      <p:grpSp>
        <p:nvGrpSpPr>
          <p:cNvPr id="12" name="object 12"/>
          <p:cNvGrpSpPr/>
          <p:nvPr/>
        </p:nvGrpSpPr>
        <p:grpSpPr>
          <a:xfrm>
            <a:off x="3521965" y="1856233"/>
            <a:ext cx="1581785" cy="3569335"/>
            <a:chOff x="1997964" y="1856232"/>
            <a:chExt cx="1581785" cy="3569335"/>
          </a:xfrm>
        </p:grpSpPr>
        <p:sp>
          <p:nvSpPr>
            <p:cNvPr id="13" name="object 13"/>
            <p:cNvSpPr/>
            <p:nvPr/>
          </p:nvSpPr>
          <p:spPr>
            <a:xfrm>
              <a:off x="3054985" y="4395342"/>
              <a:ext cx="524510" cy="1029969"/>
            </a:xfrm>
            <a:custGeom>
              <a:avLst/>
              <a:gdLst/>
              <a:ahLst/>
              <a:cxnLst/>
              <a:rect l="l" t="t" r="r" b="b"/>
              <a:pathLst>
                <a:path w="524510" h="1029970">
                  <a:moveTo>
                    <a:pt x="0" y="0"/>
                  </a:moveTo>
                  <a:lnTo>
                    <a:pt x="0" y="1029842"/>
                  </a:lnTo>
                  <a:lnTo>
                    <a:pt x="524510" y="514984"/>
                  </a:lnTo>
                  <a:lnTo>
                    <a:pt x="0" y="0"/>
                  </a:lnTo>
                  <a:close/>
                </a:path>
              </a:pathLst>
            </a:custGeom>
            <a:solidFill>
              <a:srgbClr val="333E50"/>
            </a:solidFill>
          </p:spPr>
          <p:txBody>
            <a:bodyPr wrap="square" lIns="0" tIns="0" rIns="0" bIns="0" rtlCol="0"/>
            <a:lstStyle/>
            <a:p>
              <a:endParaRPr/>
            </a:p>
          </p:txBody>
        </p:sp>
        <p:sp>
          <p:nvSpPr>
            <p:cNvPr id="14" name="object 14"/>
            <p:cNvSpPr/>
            <p:nvPr/>
          </p:nvSpPr>
          <p:spPr>
            <a:xfrm>
              <a:off x="1997964" y="1856232"/>
              <a:ext cx="1554480" cy="3026664"/>
            </a:xfrm>
            <a:prstGeom prst="rect">
              <a:avLst/>
            </a:prstGeom>
            <a:blipFill>
              <a:blip r:embed="rId5" cstate="print"/>
              <a:stretch>
                <a:fillRect/>
              </a:stretch>
            </a:blipFill>
          </p:spPr>
          <p:txBody>
            <a:bodyPr wrap="square" lIns="0" tIns="0" rIns="0" bIns="0" rtlCol="0"/>
            <a:lstStyle/>
            <a:p>
              <a:endParaRPr/>
            </a:p>
          </p:txBody>
        </p:sp>
      </p:grpSp>
      <p:sp>
        <p:nvSpPr>
          <p:cNvPr id="15" name="object 15"/>
          <p:cNvSpPr txBox="1"/>
          <p:nvPr/>
        </p:nvSpPr>
        <p:spPr>
          <a:xfrm>
            <a:off x="3524251" y="1857375"/>
            <a:ext cx="1551305" cy="2562240"/>
          </a:xfrm>
          <a:prstGeom prst="rect">
            <a:avLst/>
          </a:prstGeom>
          <a:ln w="63500">
            <a:solidFill>
              <a:srgbClr val="333E50"/>
            </a:solidFill>
          </a:ln>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268605" marR="302260" indent="-1270" algn="ctr">
              <a:spcBef>
                <a:spcPts val="905"/>
              </a:spcBef>
            </a:pPr>
            <a:r>
              <a:rPr sz="1200" dirty="0">
                <a:solidFill>
                  <a:srgbClr val="404040"/>
                </a:solidFill>
                <a:latin typeface="Arial"/>
                <a:cs typeface="Arial"/>
              </a:rPr>
              <a:t>İşin</a:t>
            </a:r>
            <a:r>
              <a:rPr sz="1200" spc="-85" dirty="0">
                <a:solidFill>
                  <a:srgbClr val="404040"/>
                </a:solidFill>
                <a:latin typeface="Arial"/>
                <a:cs typeface="Arial"/>
              </a:rPr>
              <a:t> </a:t>
            </a:r>
            <a:r>
              <a:rPr sz="1200" spc="-5" dirty="0">
                <a:solidFill>
                  <a:srgbClr val="404040"/>
                </a:solidFill>
                <a:latin typeface="Arial"/>
                <a:cs typeface="Arial"/>
              </a:rPr>
              <a:t>yeniliklere  açık olması,  özgün şeyler  </a:t>
            </a:r>
            <a:r>
              <a:rPr sz="1200" spc="-10" dirty="0">
                <a:solidFill>
                  <a:srgbClr val="404040"/>
                </a:solidFill>
                <a:latin typeface="Arial"/>
                <a:cs typeface="Arial"/>
              </a:rPr>
              <a:t>ve </a:t>
            </a:r>
            <a:r>
              <a:rPr sz="1200" spc="-5" dirty="0">
                <a:solidFill>
                  <a:srgbClr val="404040"/>
                </a:solidFill>
                <a:latin typeface="Arial"/>
                <a:cs typeface="Arial"/>
              </a:rPr>
              <a:t>düşünceler  </a:t>
            </a:r>
            <a:r>
              <a:rPr sz="1200" dirty="0">
                <a:solidFill>
                  <a:srgbClr val="404040"/>
                </a:solidFill>
                <a:latin typeface="Arial"/>
                <a:cs typeface="Arial"/>
              </a:rPr>
              <a:t>keşfetme,  </a:t>
            </a:r>
            <a:r>
              <a:rPr sz="1200" spc="-5" dirty="0">
                <a:solidFill>
                  <a:srgbClr val="404040"/>
                </a:solidFill>
                <a:latin typeface="Arial"/>
                <a:cs typeface="Arial"/>
              </a:rPr>
              <a:t>tasarlama </a:t>
            </a:r>
            <a:r>
              <a:rPr sz="1200" spc="-10" dirty="0">
                <a:solidFill>
                  <a:srgbClr val="404040"/>
                </a:solidFill>
                <a:latin typeface="Arial"/>
                <a:cs typeface="Arial"/>
              </a:rPr>
              <a:t>ve  </a:t>
            </a:r>
            <a:r>
              <a:rPr sz="1200" spc="-5" dirty="0">
                <a:solidFill>
                  <a:srgbClr val="404040"/>
                </a:solidFill>
                <a:latin typeface="Arial"/>
                <a:cs typeface="Arial"/>
              </a:rPr>
              <a:t>bunları  u</a:t>
            </a:r>
            <a:r>
              <a:rPr sz="1200" spc="-15" dirty="0">
                <a:solidFill>
                  <a:srgbClr val="404040"/>
                </a:solidFill>
                <a:latin typeface="Arial"/>
                <a:cs typeface="Arial"/>
              </a:rPr>
              <a:t>yg</a:t>
            </a:r>
            <a:r>
              <a:rPr sz="1200" spc="-5" dirty="0">
                <a:solidFill>
                  <a:srgbClr val="404040"/>
                </a:solidFill>
                <a:latin typeface="Arial"/>
                <a:cs typeface="Arial"/>
              </a:rPr>
              <a:t>ula</a:t>
            </a:r>
            <a:r>
              <a:rPr sz="1200" spc="-15" dirty="0">
                <a:solidFill>
                  <a:srgbClr val="404040"/>
                </a:solidFill>
                <a:latin typeface="Arial"/>
                <a:cs typeface="Arial"/>
              </a:rPr>
              <a:t>y</a:t>
            </a:r>
            <a:r>
              <a:rPr sz="1200" spc="-5" dirty="0">
                <a:solidFill>
                  <a:srgbClr val="404040"/>
                </a:solidFill>
                <a:latin typeface="Arial"/>
                <a:cs typeface="Arial"/>
              </a:rPr>
              <a:t>abi</a:t>
            </a:r>
            <a:r>
              <a:rPr sz="1200" spc="-10" dirty="0">
                <a:solidFill>
                  <a:srgbClr val="404040"/>
                </a:solidFill>
                <a:latin typeface="Arial"/>
                <a:cs typeface="Arial"/>
              </a:rPr>
              <a:t>l</a:t>
            </a:r>
            <a:r>
              <a:rPr sz="1200" spc="5" dirty="0">
                <a:solidFill>
                  <a:srgbClr val="404040"/>
                </a:solidFill>
                <a:latin typeface="Arial"/>
                <a:cs typeface="Arial"/>
              </a:rPr>
              <a:t>m</a:t>
            </a:r>
            <a:r>
              <a:rPr sz="1200" spc="-5" dirty="0">
                <a:solidFill>
                  <a:srgbClr val="404040"/>
                </a:solidFill>
                <a:latin typeface="Arial"/>
                <a:cs typeface="Arial"/>
              </a:rPr>
              <a:t>e  olanağı  bulması.</a:t>
            </a:r>
            <a:endParaRPr sz="1200" dirty="0">
              <a:latin typeface="Arial"/>
              <a:cs typeface="Arial"/>
            </a:endParaRPr>
          </a:p>
        </p:txBody>
      </p:sp>
      <p:sp>
        <p:nvSpPr>
          <p:cNvPr id="16" name="object 16"/>
          <p:cNvSpPr txBox="1"/>
          <p:nvPr/>
        </p:nvSpPr>
        <p:spPr>
          <a:xfrm>
            <a:off x="3524251" y="5572138"/>
            <a:ext cx="1566545" cy="288541"/>
          </a:xfrm>
          <a:prstGeom prst="rect">
            <a:avLst/>
          </a:prstGeom>
          <a:ln w="38100">
            <a:solidFill>
              <a:srgbClr val="333E50"/>
            </a:solidFill>
          </a:ln>
        </p:spPr>
        <p:txBody>
          <a:bodyPr vert="horz" wrap="square" lIns="0" tIns="41910" rIns="0" bIns="0" rtlCol="0">
            <a:spAutoFit/>
          </a:bodyPr>
          <a:lstStyle/>
          <a:p>
            <a:pPr marL="273050">
              <a:spcBef>
                <a:spcPts val="330"/>
              </a:spcBef>
            </a:pPr>
            <a:r>
              <a:rPr sz="1600" b="1" spc="-15" dirty="0">
                <a:solidFill>
                  <a:srgbClr val="404040"/>
                </a:solidFill>
                <a:latin typeface="Arial"/>
                <a:cs typeface="Arial"/>
              </a:rPr>
              <a:t>Yaratıcılık</a:t>
            </a:r>
            <a:endParaRPr sz="1600">
              <a:latin typeface="Arial"/>
              <a:cs typeface="Arial"/>
            </a:endParaRPr>
          </a:p>
        </p:txBody>
      </p:sp>
      <p:sp>
        <p:nvSpPr>
          <p:cNvPr id="17" name="object 17"/>
          <p:cNvSpPr txBox="1"/>
          <p:nvPr/>
        </p:nvSpPr>
        <p:spPr>
          <a:xfrm>
            <a:off x="5310124" y="5572138"/>
            <a:ext cx="1566545" cy="288541"/>
          </a:xfrm>
          <a:prstGeom prst="rect">
            <a:avLst/>
          </a:prstGeom>
          <a:ln w="38100">
            <a:solidFill>
              <a:srgbClr val="97DC55"/>
            </a:solidFill>
          </a:ln>
        </p:spPr>
        <p:txBody>
          <a:bodyPr vert="horz" wrap="square" lIns="0" tIns="41910" rIns="0" bIns="0" rtlCol="0">
            <a:spAutoFit/>
          </a:bodyPr>
          <a:lstStyle/>
          <a:p>
            <a:pPr marL="189230">
              <a:spcBef>
                <a:spcPts val="330"/>
              </a:spcBef>
            </a:pPr>
            <a:r>
              <a:rPr sz="1600" b="1" spc="-10" dirty="0">
                <a:solidFill>
                  <a:srgbClr val="404040"/>
                </a:solidFill>
                <a:latin typeface="Arial"/>
                <a:cs typeface="Arial"/>
              </a:rPr>
              <a:t>Bağımsızlık</a:t>
            </a:r>
            <a:endParaRPr sz="1600">
              <a:latin typeface="Arial"/>
              <a:cs typeface="Arial"/>
            </a:endParaRPr>
          </a:p>
        </p:txBody>
      </p:sp>
      <p:sp>
        <p:nvSpPr>
          <p:cNvPr id="18" name="object 18"/>
          <p:cNvSpPr txBox="1"/>
          <p:nvPr/>
        </p:nvSpPr>
        <p:spPr>
          <a:xfrm>
            <a:off x="7096126" y="5572138"/>
            <a:ext cx="1566545" cy="442429"/>
          </a:xfrm>
          <a:prstGeom prst="rect">
            <a:avLst/>
          </a:prstGeom>
          <a:ln w="38100">
            <a:solidFill>
              <a:srgbClr val="6F2F9F"/>
            </a:solidFill>
          </a:ln>
        </p:spPr>
        <p:txBody>
          <a:bodyPr vert="horz" wrap="square" lIns="0" tIns="41910" rIns="0" bIns="0" rtlCol="0">
            <a:spAutoFit/>
          </a:bodyPr>
          <a:lstStyle/>
          <a:p>
            <a:pPr marL="488315" marR="189865" indent="-283845">
              <a:spcBef>
                <a:spcPts val="330"/>
              </a:spcBef>
            </a:pPr>
            <a:r>
              <a:rPr sz="1300" b="1" spc="-5" dirty="0">
                <a:solidFill>
                  <a:srgbClr val="404040"/>
                </a:solidFill>
                <a:latin typeface="Arial"/>
                <a:cs typeface="Arial"/>
              </a:rPr>
              <a:t>Esnek</a:t>
            </a:r>
            <a:r>
              <a:rPr sz="1300" b="1" spc="-55" dirty="0">
                <a:solidFill>
                  <a:srgbClr val="404040"/>
                </a:solidFill>
                <a:latin typeface="Arial"/>
                <a:cs typeface="Arial"/>
              </a:rPr>
              <a:t> </a:t>
            </a:r>
            <a:r>
              <a:rPr sz="1300" b="1" spc="-10" dirty="0">
                <a:solidFill>
                  <a:srgbClr val="404040"/>
                </a:solidFill>
                <a:latin typeface="Arial"/>
                <a:cs typeface="Arial"/>
              </a:rPr>
              <a:t>Çalışma  Saatleri</a:t>
            </a:r>
            <a:endParaRPr sz="1300">
              <a:latin typeface="Arial"/>
              <a:cs typeface="Arial"/>
            </a:endParaRPr>
          </a:p>
        </p:txBody>
      </p:sp>
      <p:grpSp>
        <p:nvGrpSpPr>
          <p:cNvPr id="19" name="object 19"/>
          <p:cNvGrpSpPr/>
          <p:nvPr/>
        </p:nvGrpSpPr>
        <p:grpSpPr>
          <a:xfrm>
            <a:off x="1737360" y="1856233"/>
            <a:ext cx="1594485" cy="3569335"/>
            <a:chOff x="213359" y="1856232"/>
            <a:chExt cx="1594485" cy="3569335"/>
          </a:xfrm>
        </p:grpSpPr>
        <p:sp>
          <p:nvSpPr>
            <p:cNvPr id="20" name="object 20"/>
            <p:cNvSpPr/>
            <p:nvPr/>
          </p:nvSpPr>
          <p:spPr>
            <a:xfrm>
              <a:off x="1283334" y="4395342"/>
              <a:ext cx="524510" cy="1029969"/>
            </a:xfrm>
            <a:custGeom>
              <a:avLst/>
              <a:gdLst/>
              <a:ahLst/>
              <a:cxnLst/>
              <a:rect l="l" t="t" r="r" b="b"/>
              <a:pathLst>
                <a:path w="524510" h="1029970">
                  <a:moveTo>
                    <a:pt x="0" y="0"/>
                  </a:moveTo>
                  <a:lnTo>
                    <a:pt x="0" y="1029842"/>
                  </a:lnTo>
                  <a:lnTo>
                    <a:pt x="524510" y="514984"/>
                  </a:lnTo>
                  <a:lnTo>
                    <a:pt x="0" y="0"/>
                  </a:lnTo>
                  <a:close/>
                </a:path>
              </a:pathLst>
            </a:custGeom>
            <a:solidFill>
              <a:srgbClr val="5EBDE3"/>
            </a:solidFill>
          </p:spPr>
          <p:txBody>
            <a:bodyPr wrap="square" lIns="0" tIns="0" rIns="0" bIns="0" rtlCol="0"/>
            <a:lstStyle/>
            <a:p>
              <a:endParaRPr/>
            </a:p>
          </p:txBody>
        </p:sp>
        <p:sp>
          <p:nvSpPr>
            <p:cNvPr id="21" name="object 21"/>
            <p:cNvSpPr/>
            <p:nvPr/>
          </p:nvSpPr>
          <p:spPr>
            <a:xfrm>
              <a:off x="213359" y="1856232"/>
              <a:ext cx="1552956" cy="3026664"/>
            </a:xfrm>
            <a:prstGeom prst="rect">
              <a:avLst/>
            </a:prstGeom>
            <a:blipFill>
              <a:blip r:embed="rId6" cstate="print"/>
              <a:stretch>
                <a:fillRect/>
              </a:stretch>
            </a:blipFill>
          </p:spPr>
          <p:txBody>
            <a:bodyPr wrap="square" lIns="0" tIns="0" rIns="0" bIns="0" rtlCol="0"/>
            <a:lstStyle/>
            <a:p>
              <a:endParaRPr/>
            </a:p>
          </p:txBody>
        </p:sp>
      </p:grpSp>
      <p:sp>
        <p:nvSpPr>
          <p:cNvPr id="22" name="object 22"/>
          <p:cNvSpPr txBox="1"/>
          <p:nvPr/>
        </p:nvSpPr>
        <p:spPr>
          <a:xfrm>
            <a:off x="1738288" y="1857376"/>
            <a:ext cx="1551305" cy="2528897"/>
          </a:xfrm>
          <a:prstGeom prst="rect">
            <a:avLst/>
          </a:prstGeom>
          <a:ln w="63500">
            <a:solidFill>
              <a:srgbClr val="5EBDE3"/>
            </a:solidFill>
          </a:ln>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spcBef>
                <a:spcPts val="50"/>
              </a:spcBef>
            </a:pPr>
            <a:endParaRPr sz="1450" dirty="0">
              <a:latin typeface="Times New Roman"/>
              <a:cs typeface="Times New Roman"/>
            </a:endParaRPr>
          </a:p>
          <a:p>
            <a:pPr marL="264795" marR="248920" indent="1270" algn="ctr"/>
            <a:r>
              <a:rPr sz="1200" spc="-5" dirty="0">
                <a:solidFill>
                  <a:srgbClr val="404040"/>
                </a:solidFill>
                <a:latin typeface="Arial"/>
                <a:cs typeface="Arial"/>
              </a:rPr>
              <a:t>Bireyin sahip  olduğu</a:t>
            </a:r>
            <a:r>
              <a:rPr sz="1200" spc="-110" dirty="0">
                <a:solidFill>
                  <a:srgbClr val="404040"/>
                </a:solidFill>
                <a:latin typeface="Arial"/>
                <a:cs typeface="Arial"/>
              </a:rPr>
              <a:t> </a:t>
            </a:r>
            <a:r>
              <a:rPr sz="1200" spc="-5" dirty="0">
                <a:solidFill>
                  <a:srgbClr val="404040"/>
                </a:solidFill>
                <a:latin typeface="Arial"/>
                <a:cs typeface="Arial"/>
              </a:rPr>
              <a:t>yetenek  </a:t>
            </a:r>
            <a:r>
              <a:rPr sz="1200" spc="-10" dirty="0">
                <a:solidFill>
                  <a:srgbClr val="404040"/>
                </a:solidFill>
                <a:latin typeface="Arial"/>
                <a:cs typeface="Arial"/>
              </a:rPr>
              <a:t>ve </a:t>
            </a:r>
            <a:r>
              <a:rPr sz="1200" spc="-5" dirty="0">
                <a:solidFill>
                  <a:srgbClr val="404040"/>
                </a:solidFill>
                <a:latin typeface="Arial"/>
                <a:cs typeface="Arial"/>
              </a:rPr>
              <a:t>becerileri  işinde  kullanabilme  olanağı  bulması.</a:t>
            </a:r>
            <a:endParaRPr sz="1200" dirty="0">
              <a:latin typeface="Arial"/>
              <a:cs typeface="Arial"/>
            </a:endParaRPr>
          </a:p>
        </p:txBody>
      </p:sp>
      <p:sp>
        <p:nvSpPr>
          <p:cNvPr id="23" name="object 23"/>
          <p:cNvSpPr txBox="1"/>
          <p:nvPr/>
        </p:nvSpPr>
        <p:spPr>
          <a:xfrm>
            <a:off x="1744930" y="5540655"/>
            <a:ext cx="1566545" cy="460375"/>
          </a:xfrm>
          <a:prstGeom prst="rect">
            <a:avLst/>
          </a:prstGeom>
          <a:ln w="38100">
            <a:solidFill>
              <a:srgbClr val="5EBDE3"/>
            </a:solidFill>
          </a:ln>
        </p:spPr>
        <p:txBody>
          <a:bodyPr vert="horz" wrap="square" lIns="0" tIns="29209" rIns="0" bIns="0" rtlCol="0">
            <a:spAutoFit/>
          </a:bodyPr>
          <a:lstStyle/>
          <a:p>
            <a:pPr marL="357505" marR="329565" indent="-70485">
              <a:spcBef>
                <a:spcPts val="229"/>
              </a:spcBef>
            </a:pPr>
            <a:r>
              <a:rPr sz="1400" b="1" spc="-75" dirty="0">
                <a:solidFill>
                  <a:srgbClr val="404040"/>
                </a:solidFill>
                <a:latin typeface="Arial"/>
                <a:cs typeface="Arial"/>
              </a:rPr>
              <a:t>Y</a:t>
            </a:r>
            <a:r>
              <a:rPr sz="1400" b="1" dirty="0">
                <a:solidFill>
                  <a:srgbClr val="404040"/>
                </a:solidFill>
                <a:latin typeface="Arial"/>
                <a:cs typeface="Arial"/>
              </a:rPr>
              <a:t>ete</a:t>
            </a:r>
            <a:r>
              <a:rPr sz="1400" b="1" spc="-10" dirty="0">
                <a:solidFill>
                  <a:srgbClr val="404040"/>
                </a:solidFill>
                <a:latin typeface="Arial"/>
                <a:cs typeface="Arial"/>
              </a:rPr>
              <a:t>n</a:t>
            </a:r>
            <a:r>
              <a:rPr sz="1400" b="1" dirty="0">
                <a:solidFill>
                  <a:srgbClr val="404040"/>
                </a:solidFill>
                <a:latin typeface="Arial"/>
                <a:cs typeface="Arial"/>
              </a:rPr>
              <a:t>ekl</a:t>
            </a:r>
            <a:r>
              <a:rPr sz="1400" b="1" spc="-15" dirty="0">
                <a:solidFill>
                  <a:srgbClr val="404040"/>
                </a:solidFill>
                <a:latin typeface="Arial"/>
                <a:cs typeface="Arial"/>
              </a:rPr>
              <a:t>e</a:t>
            </a:r>
            <a:r>
              <a:rPr sz="1400" b="1" dirty="0">
                <a:solidFill>
                  <a:srgbClr val="404040"/>
                </a:solidFill>
                <a:latin typeface="Arial"/>
                <a:cs typeface="Arial"/>
              </a:rPr>
              <a:t>ri  </a:t>
            </a:r>
            <a:r>
              <a:rPr sz="1400" b="1" spc="-5" dirty="0">
                <a:solidFill>
                  <a:srgbClr val="404040"/>
                </a:solidFill>
                <a:latin typeface="Arial"/>
                <a:cs typeface="Arial"/>
              </a:rPr>
              <a:t>Kullanma</a:t>
            </a:r>
            <a:endParaRPr sz="1400">
              <a:latin typeface="Arial"/>
              <a:cs typeface="Arial"/>
            </a:endParaRPr>
          </a:p>
        </p:txBody>
      </p:sp>
      <p:grpSp>
        <p:nvGrpSpPr>
          <p:cNvPr id="24" name="object 24"/>
          <p:cNvGrpSpPr/>
          <p:nvPr/>
        </p:nvGrpSpPr>
        <p:grpSpPr>
          <a:xfrm>
            <a:off x="8880347" y="1856232"/>
            <a:ext cx="1587500" cy="3585210"/>
            <a:chOff x="7356347" y="1856232"/>
            <a:chExt cx="1587500" cy="3585210"/>
          </a:xfrm>
        </p:grpSpPr>
        <p:sp>
          <p:nvSpPr>
            <p:cNvPr id="25" name="object 25"/>
            <p:cNvSpPr/>
            <p:nvPr/>
          </p:nvSpPr>
          <p:spPr>
            <a:xfrm>
              <a:off x="8412860" y="4404867"/>
              <a:ext cx="524510" cy="1029969"/>
            </a:xfrm>
            <a:custGeom>
              <a:avLst/>
              <a:gdLst/>
              <a:ahLst/>
              <a:cxnLst/>
              <a:rect l="l" t="t" r="r" b="b"/>
              <a:pathLst>
                <a:path w="524509" h="1029970">
                  <a:moveTo>
                    <a:pt x="0" y="0"/>
                  </a:moveTo>
                  <a:lnTo>
                    <a:pt x="0" y="1029842"/>
                  </a:lnTo>
                  <a:lnTo>
                    <a:pt x="524510" y="514984"/>
                  </a:lnTo>
                  <a:lnTo>
                    <a:pt x="0" y="0"/>
                  </a:lnTo>
                  <a:close/>
                </a:path>
              </a:pathLst>
            </a:custGeom>
            <a:solidFill>
              <a:srgbClr val="FFFF00"/>
            </a:solidFill>
          </p:spPr>
          <p:txBody>
            <a:bodyPr wrap="square" lIns="0" tIns="0" rIns="0" bIns="0" rtlCol="0"/>
            <a:lstStyle/>
            <a:p>
              <a:endParaRPr/>
            </a:p>
          </p:txBody>
        </p:sp>
        <p:sp>
          <p:nvSpPr>
            <p:cNvPr id="26" name="object 26"/>
            <p:cNvSpPr/>
            <p:nvPr/>
          </p:nvSpPr>
          <p:spPr>
            <a:xfrm>
              <a:off x="8412860" y="4404867"/>
              <a:ext cx="524510" cy="1029969"/>
            </a:xfrm>
            <a:custGeom>
              <a:avLst/>
              <a:gdLst/>
              <a:ahLst/>
              <a:cxnLst/>
              <a:rect l="l" t="t" r="r" b="b"/>
              <a:pathLst>
                <a:path w="524509" h="1029970">
                  <a:moveTo>
                    <a:pt x="0" y="0"/>
                  </a:moveTo>
                  <a:lnTo>
                    <a:pt x="524510" y="514984"/>
                  </a:lnTo>
                  <a:lnTo>
                    <a:pt x="0" y="1029842"/>
                  </a:lnTo>
                  <a:lnTo>
                    <a:pt x="0" y="0"/>
                  </a:lnTo>
                  <a:close/>
                </a:path>
              </a:pathLst>
            </a:custGeom>
            <a:ln w="12700">
              <a:solidFill>
                <a:srgbClr val="FFFF00"/>
              </a:solidFill>
            </a:ln>
          </p:spPr>
          <p:txBody>
            <a:bodyPr wrap="square" lIns="0" tIns="0" rIns="0" bIns="0" rtlCol="0"/>
            <a:lstStyle/>
            <a:p>
              <a:endParaRPr/>
            </a:p>
          </p:txBody>
        </p:sp>
        <p:sp>
          <p:nvSpPr>
            <p:cNvPr id="27" name="object 27"/>
            <p:cNvSpPr/>
            <p:nvPr/>
          </p:nvSpPr>
          <p:spPr>
            <a:xfrm>
              <a:off x="7356347" y="1856232"/>
              <a:ext cx="1554479" cy="3026664"/>
            </a:xfrm>
            <a:prstGeom prst="rect">
              <a:avLst/>
            </a:prstGeom>
            <a:blipFill>
              <a:blip r:embed="rId7" cstate="print"/>
              <a:stretch>
                <a:fillRect/>
              </a:stretch>
            </a:blipFill>
          </p:spPr>
          <p:txBody>
            <a:bodyPr wrap="square" lIns="0" tIns="0" rIns="0" bIns="0" rtlCol="0"/>
            <a:lstStyle/>
            <a:p>
              <a:endParaRPr/>
            </a:p>
          </p:txBody>
        </p:sp>
      </p:grpSp>
      <p:sp>
        <p:nvSpPr>
          <p:cNvPr id="28" name="object 28"/>
          <p:cNvSpPr txBox="1"/>
          <p:nvPr/>
        </p:nvSpPr>
        <p:spPr>
          <a:xfrm>
            <a:off x="8882127" y="1857376"/>
            <a:ext cx="1551305" cy="2023631"/>
          </a:xfrm>
          <a:prstGeom prst="rect">
            <a:avLst/>
          </a:prstGeom>
          <a:ln w="63500">
            <a:solidFill>
              <a:srgbClr val="FFFF00"/>
            </a:solidFill>
          </a:ln>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spcBef>
                <a:spcPts val="35"/>
              </a:spcBef>
            </a:pPr>
            <a:endParaRPr sz="1750">
              <a:latin typeface="Times New Roman"/>
              <a:cs typeface="Times New Roman"/>
            </a:endParaRPr>
          </a:p>
          <a:p>
            <a:pPr marL="197485" marR="170180" algn="ctr"/>
            <a:r>
              <a:rPr sz="1200" dirty="0">
                <a:solidFill>
                  <a:srgbClr val="404040"/>
                </a:solidFill>
                <a:latin typeface="Arial"/>
                <a:cs typeface="Arial"/>
              </a:rPr>
              <a:t>İşin </a:t>
            </a:r>
            <a:r>
              <a:rPr sz="1200" spc="-10" dirty="0">
                <a:solidFill>
                  <a:srgbClr val="404040"/>
                </a:solidFill>
                <a:latin typeface="Arial"/>
                <a:cs typeface="Arial"/>
              </a:rPr>
              <a:t>yalnız</a:t>
            </a:r>
            <a:r>
              <a:rPr sz="1200" spc="-75" dirty="0">
                <a:solidFill>
                  <a:srgbClr val="404040"/>
                </a:solidFill>
                <a:latin typeface="Arial"/>
                <a:cs typeface="Arial"/>
              </a:rPr>
              <a:t> </a:t>
            </a:r>
            <a:r>
              <a:rPr sz="1200" spc="-5" dirty="0">
                <a:solidFill>
                  <a:srgbClr val="404040"/>
                </a:solidFill>
                <a:latin typeface="Arial"/>
                <a:cs typeface="Arial"/>
              </a:rPr>
              <a:t>başına  çalışmayı  gerektirmesi.</a:t>
            </a:r>
            <a:endParaRPr sz="1200">
              <a:latin typeface="Arial"/>
              <a:cs typeface="Arial"/>
            </a:endParaRPr>
          </a:p>
        </p:txBody>
      </p:sp>
      <p:sp>
        <p:nvSpPr>
          <p:cNvPr id="29" name="object 29"/>
          <p:cNvSpPr txBox="1"/>
          <p:nvPr/>
        </p:nvSpPr>
        <p:spPr>
          <a:xfrm>
            <a:off x="8882127" y="5572137"/>
            <a:ext cx="1566545" cy="328936"/>
          </a:xfrm>
          <a:prstGeom prst="rect">
            <a:avLst/>
          </a:prstGeom>
          <a:ln w="38100">
            <a:solidFill>
              <a:srgbClr val="FFFF00"/>
            </a:solidFill>
          </a:ln>
        </p:spPr>
        <p:txBody>
          <a:bodyPr vert="horz" wrap="square" lIns="0" tIns="112395" rIns="0" bIns="0" rtlCol="0">
            <a:spAutoFit/>
          </a:bodyPr>
          <a:lstStyle/>
          <a:p>
            <a:pPr marL="205740">
              <a:spcBef>
                <a:spcPts val="885"/>
              </a:spcBef>
            </a:pPr>
            <a:r>
              <a:rPr sz="1400" b="1" spc="-15" dirty="0">
                <a:solidFill>
                  <a:srgbClr val="404040"/>
                </a:solidFill>
                <a:latin typeface="Arial"/>
                <a:cs typeface="Arial"/>
              </a:rPr>
              <a:t>Yalnız</a:t>
            </a:r>
            <a:r>
              <a:rPr sz="1400" b="1" spc="-70" dirty="0">
                <a:solidFill>
                  <a:srgbClr val="404040"/>
                </a:solidFill>
                <a:latin typeface="Arial"/>
                <a:cs typeface="Arial"/>
              </a:rPr>
              <a:t> </a:t>
            </a:r>
            <a:r>
              <a:rPr sz="1400" b="1" spc="-5" dirty="0">
                <a:solidFill>
                  <a:srgbClr val="404040"/>
                </a:solidFill>
                <a:latin typeface="Arial"/>
                <a:cs typeface="Arial"/>
              </a:rPr>
              <a:t>Çalışma</a:t>
            </a:r>
            <a:endParaRPr sz="1400">
              <a:latin typeface="Arial"/>
              <a:cs typeface="Arial"/>
            </a:endParaRPr>
          </a:p>
        </p:txBody>
      </p:sp>
    </p:spTree>
    <p:extLst>
      <p:ext uri="{BB962C8B-B14F-4D97-AF65-F5344CB8AC3E}">
        <p14:creationId xmlns:p14="http://schemas.microsoft.com/office/powerpoint/2010/main" val="121739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1"/>
            <a:ext cx="9150350" cy="2635885"/>
            <a:chOff x="0" y="0"/>
            <a:chExt cx="9150350" cy="2635885"/>
          </a:xfrm>
        </p:grpSpPr>
        <p:sp>
          <p:nvSpPr>
            <p:cNvPr id="3" name="object 3"/>
            <p:cNvSpPr/>
            <p:nvPr/>
          </p:nvSpPr>
          <p:spPr>
            <a:xfrm>
              <a:off x="6" y="0"/>
              <a:ext cx="8584565" cy="2552700"/>
            </a:xfrm>
            <a:custGeom>
              <a:avLst/>
              <a:gdLst/>
              <a:ahLst/>
              <a:cxnLst/>
              <a:rect l="l" t="t" r="r" b="b"/>
              <a:pathLst>
                <a:path w="8584565" h="2552700">
                  <a:moveTo>
                    <a:pt x="0" y="2552319"/>
                  </a:moveTo>
                  <a:lnTo>
                    <a:pt x="8584431" y="2552319"/>
                  </a:lnTo>
                  <a:lnTo>
                    <a:pt x="8584431" y="0"/>
                  </a:lnTo>
                  <a:lnTo>
                    <a:pt x="0" y="0"/>
                  </a:lnTo>
                  <a:lnTo>
                    <a:pt x="0" y="2552319"/>
                  </a:lnTo>
                  <a:close/>
                </a:path>
              </a:pathLst>
            </a:custGeom>
            <a:solidFill>
              <a:srgbClr val="5EBDE3"/>
            </a:solidFill>
          </p:spPr>
          <p:txBody>
            <a:bodyPr wrap="square" lIns="0" tIns="0" rIns="0" bIns="0" rtlCol="0"/>
            <a:lstStyle/>
            <a:p>
              <a:endParaRPr/>
            </a:p>
          </p:txBody>
        </p:sp>
        <p:sp>
          <p:nvSpPr>
            <p:cNvPr id="4" name="object 4"/>
            <p:cNvSpPr/>
            <p:nvPr/>
          </p:nvSpPr>
          <p:spPr>
            <a:xfrm>
              <a:off x="3047999" y="2543131"/>
              <a:ext cx="3048000" cy="92710"/>
            </a:xfrm>
            <a:custGeom>
              <a:avLst/>
              <a:gdLst/>
              <a:ahLst/>
              <a:cxnLst/>
              <a:rect l="l" t="t" r="r" b="b"/>
              <a:pathLst>
                <a:path w="3048000" h="92710">
                  <a:moveTo>
                    <a:pt x="3048000" y="0"/>
                  </a:moveTo>
                  <a:lnTo>
                    <a:pt x="0" y="0"/>
                  </a:lnTo>
                  <a:lnTo>
                    <a:pt x="0" y="92499"/>
                  </a:lnTo>
                  <a:lnTo>
                    <a:pt x="3048000" y="92499"/>
                  </a:lnTo>
                  <a:lnTo>
                    <a:pt x="3048000" y="0"/>
                  </a:lnTo>
                  <a:close/>
                </a:path>
              </a:pathLst>
            </a:custGeom>
            <a:solidFill>
              <a:srgbClr val="97DC55"/>
            </a:solidFill>
          </p:spPr>
          <p:txBody>
            <a:bodyPr wrap="square" lIns="0" tIns="0" rIns="0" bIns="0" rtlCol="0"/>
            <a:lstStyle/>
            <a:p>
              <a:endParaRPr/>
            </a:p>
          </p:txBody>
        </p:sp>
        <p:sp>
          <p:nvSpPr>
            <p:cNvPr id="5" name="object 5"/>
            <p:cNvSpPr/>
            <p:nvPr/>
          </p:nvSpPr>
          <p:spPr>
            <a:xfrm>
              <a:off x="0" y="2543131"/>
              <a:ext cx="3048000" cy="92710"/>
            </a:xfrm>
            <a:custGeom>
              <a:avLst/>
              <a:gdLst/>
              <a:ahLst/>
              <a:cxnLst/>
              <a:rect l="l" t="t" r="r" b="b"/>
              <a:pathLst>
                <a:path w="3048000" h="92710">
                  <a:moveTo>
                    <a:pt x="3048000" y="0"/>
                  </a:moveTo>
                  <a:lnTo>
                    <a:pt x="0" y="0"/>
                  </a:lnTo>
                  <a:lnTo>
                    <a:pt x="0" y="92499"/>
                  </a:lnTo>
                  <a:lnTo>
                    <a:pt x="3048000" y="92499"/>
                  </a:lnTo>
                  <a:lnTo>
                    <a:pt x="3048000" y="0"/>
                  </a:lnTo>
                  <a:close/>
                </a:path>
              </a:pathLst>
            </a:custGeom>
            <a:solidFill>
              <a:srgbClr val="4BD5AF"/>
            </a:solidFill>
          </p:spPr>
          <p:txBody>
            <a:bodyPr wrap="square" lIns="0" tIns="0" rIns="0" bIns="0" rtlCol="0"/>
            <a:lstStyle/>
            <a:p>
              <a:endParaRPr/>
            </a:p>
          </p:txBody>
        </p:sp>
        <p:sp>
          <p:nvSpPr>
            <p:cNvPr id="6" name="object 6"/>
            <p:cNvSpPr/>
            <p:nvPr/>
          </p:nvSpPr>
          <p:spPr>
            <a:xfrm>
              <a:off x="6096000" y="2543136"/>
              <a:ext cx="3048000" cy="92710"/>
            </a:xfrm>
            <a:custGeom>
              <a:avLst/>
              <a:gdLst/>
              <a:ahLst/>
              <a:cxnLst/>
              <a:rect l="l" t="t" r="r" b="b"/>
              <a:pathLst>
                <a:path w="3048000" h="92710">
                  <a:moveTo>
                    <a:pt x="3048000" y="9182"/>
                  </a:moveTo>
                  <a:lnTo>
                    <a:pt x="2768219" y="9182"/>
                  </a:lnTo>
                  <a:lnTo>
                    <a:pt x="2768219" y="0"/>
                  </a:lnTo>
                  <a:lnTo>
                    <a:pt x="0" y="0"/>
                  </a:lnTo>
                  <a:lnTo>
                    <a:pt x="0" y="9182"/>
                  </a:lnTo>
                  <a:lnTo>
                    <a:pt x="0" y="92494"/>
                  </a:lnTo>
                  <a:lnTo>
                    <a:pt x="3048000" y="92494"/>
                  </a:lnTo>
                  <a:lnTo>
                    <a:pt x="3048000" y="9182"/>
                  </a:lnTo>
                  <a:close/>
                </a:path>
              </a:pathLst>
            </a:custGeom>
            <a:solidFill>
              <a:srgbClr val="404040"/>
            </a:solidFill>
          </p:spPr>
          <p:txBody>
            <a:bodyPr wrap="square" lIns="0" tIns="0" rIns="0" bIns="0" rtlCol="0"/>
            <a:lstStyle/>
            <a:p>
              <a:endParaRPr/>
            </a:p>
          </p:txBody>
        </p:sp>
        <p:sp>
          <p:nvSpPr>
            <p:cNvPr id="7" name="object 7"/>
            <p:cNvSpPr/>
            <p:nvPr/>
          </p:nvSpPr>
          <p:spPr>
            <a:xfrm>
              <a:off x="8347837" y="59943"/>
              <a:ext cx="734695" cy="1022350"/>
            </a:xfrm>
            <a:custGeom>
              <a:avLst/>
              <a:gdLst/>
              <a:ahLst/>
              <a:cxnLst/>
              <a:rect l="l" t="t" r="r" b="b"/>
              <a:pathLst>
                <a:path w="734695" h="1022350">
                  <a:moveTo>
                    <a:pt x="179832" y="282066"/>
                  </a:moveTo>
                  <a:lnTo>
                    <a:pt x="420751" y="603250"/>
                  </a:lnTo>
                </a:path>
                <a:path w="734695" h="1022350">
                  <a:moveTo>
                    <a:pt x="0" y="670432"/>
                  </a:moveTo>
                  <a:lnTo>
                    <a:pt x="420751" y="603250"/>
                  </a:lnTo>
                </a:path>
                <a:path w="734695" h="1022350">
                  <a:moveTo>
                    <a:pt x="0" y="670432"/>
                  </a:moveTo>
                  <a:lnTo>
                    <a:pt x="179832" y="282066"/>
                  </a:lnTo>
                </a:path>
                <a:path w="734695" h="1022350">
                  <a:moveTo>
                    <a:pt x="600456" y="0"/>
                  </a:moveTo>
                  <a:lnTo>
                    <a:pt x="734695" y="442721"/>
                  </a:lnTo>
                </a:path>
                <a:path w="734695" h="1022350">
                  <a:moveTo>
                    <a:pt x="420751" y="603250"/>
                  </a:moveTo>
                  <a:lnTo>
                    <a:pt x="600456" y="0"/>
                  </a:lnTo>
                </a:path>
                <a:path w="734695" h="1022350">
                  <a:moveTo>
                    <a:pt x="179832" y="282066"/>
                  </a:moveTo>
                  <a:lnTo>
                    <a:pt x="600456" y="0"/>
                  </a:lnTo>
                </a:path>
                <a:path w="734695" h="1022350">
                  <a:moveTo>
                    <a:pt x="89916" y="1022095"/>
                  </a:moveTo>
                  <a:lnTo>
                    <a:pt x="420751" y="602360"/>
                  </a:lnTo>
                </a:path>
                <a:path w="734695" h="1022350">
                  <a:moveTo>
                    <a:pt x="0" y="670432"/>
                  </a:moveTo>
                  <a:lnTo>
                    <a:pt x="89916" y="1022095"/>
                  </a:lnTo>
                </a:path>
                <a:path w="734695" h="1022350">
                  <a:moveTo>
                    <a:pt x="420751" y="603250"/>
                  </a:moveTo>
                  <a:lnTo>
                    <a:pt x="691261" y="863345"/>
                  </a:lnTo>
                </a:path>
              </a:pathLst>
            </a:custGeom>
            <a:ln w="12700">
              <a:solidFill>
                <a:srgbClr val="9ED7EE"/>
              </a:solidFill>
            </a:ln>
          </p:spPr>
          <p:txBody>
            <a:bodyPr wrap="square" lIns="0" tIns="0" rIns="0" bIns="0" rtlCol="0"/>
            <a:lstStyle/>
            <a:p>
              <a:endParaRPr/>
            </a:p>
          </p:txBody>
        </p:sp>
        <p:sp>
          <p:nvSpPr>
            <p:cNvPr id="8" name="object 8"/>
            <p:cNvSpPr/>
            <p:nvPr/>
          </p:nvSpPr>
          <p:spPr>
            <a:xfrm>
              <a:off x="8522842" y="343788"/>
              <a:ext cx="61594" cy="0"/>
            </a:xfrm>
            <a:custGeom>
              <a:avLst/>
              <a:gdLst/>
              <a:ahLst/>
              <a:cxnLst/>
              <a:rect l="l" t="t" r="r" b="b"/>
              <a:pathLst>
                <a:path w="61595">
                  <a:moveTo>
                    <a:pt x="0" y="0"/>
                  </a:moveTo>
                  <a:lnTo>
                    <a:pt x="61595" y="0"/>
                  </a:lnTo>
                </a:path>
              </a:pathLst>
            </a:custGeom>
            <a:ln w="18033">
              <a:solidFill>
                <a:srgbClr val="9ED7EE"/>
              </a:solidFill>
            </a:ln>
          </p:spPr>
          <p:txBody>
            <a:bodyPr wrap="square" lIns="0" tIns="0" rIns="0" bIns="0" rtlCol="0"/>
            <a:lstStyle/>
            <a:p>
              <a:endParaRPr/>
            </a:p>
          </p:txBody>
        </p:sp>
        <p:sp>
          <p:nvSpPr>
            <p:cNvPr id="9" name="object 9"/>
            <p:cNvSpPr/>
            <p:nvPr/>
          </p:nvSpPr>
          <p:spPr>
            <a:xfrm>
              <a:off x="8437753" y="59943"/>
              <a:ext cx="645160" cy="1226185"/>
            </a:xfrm>
            <a:custGeom>
              <a:avLst/>
              <a:gdLst/>
              <a:ahLst/>
              <a:cxnLst/>
              <a:rect l="l" t="t" r="r" b="b"/>
              <a:pathLst>
                <a:path w="645159" h="1226185">
                  <a:moveTo>
                    <a:pt x="510540" y="0"/>
                  </a:moveTo>
                  <a:lnTo>
                    <a:pt x="300227" y="286384"/>
                  </a:lnTo>
                </a:path>
                <a:path w="645159" h="1226185">
                  <a:moveTo>
                    <a:pt x="0" y="1022095"/>
                  </a:moveTo>
                  <a:lnTo>
                    <a:pt x="329311" y="1226184"/>
                  </a:lnTo>
                </a:path>
                <a:path w="645159" h="1226185">
                  <a:moveTo>
                    <a:pt x="329311" y="1226184"/>
                  </a:moveTo>
                  <a:lnTo>
                    <a:pt x="601345" y="863345"/>
                  </a:lnTo>
                </a:path>
                <a:path w="645159" h="1226185">
                  <a:moveTo>
                    <a:pt x="330835" y="602360"/>
                  </a:moveTo>
                  <a:lnTo>
                    <a:pt x="644778" y="442721"/>
                  </a:lnTo>
                </a:path>
                <a:path w="645159" h="1226185">
                  <a:moveTo>
                    <a:pt x="644778" y="442721"/>
                  </a:moveTo>
                  <a:lnTo>
                    <a:pt x="602869" y="863345"/>
                  </a:lnTo>
                </a:path>
              </a:pathLst>
            </a:custGeom>
            <a:ln w="12700">
              <a:solidFill>
                <a:srgbClr val="9ED7EE"/>
              </a:solidFill>
            </a:ln>
          </p:spPr>
          <p:txBody>
            <a:bodyPr wrap="square" lIns="0" tIns="0" rIns="0" bIns="0" rtlCol="0"/>
            <a:lstStyle/>
            <a:p>
              <a:endParaRPr/>
            </a:p>
          </p:txBody>
        </p:sp>
        <p:sp>
          <p:nvSpPr>
            <p:cNvPr id="10" name="object 10"/>
            <p:cNvSpPr/>
            <p:nvPr/>
          </p:nvSpPr>
          <p:spPr>
            <a:xfrm>
              <a:off x="8346440" y="1080008"/>
              <a:ext cx="90805" cy="1270"/>
            </a:xfrm>
            <a:custGeom>
              <a:avLst/>
              <a:gdLst/>
              <a:ahLst/>
              <a:cxnLst/>
              <a:rect l="l" t="t" r="r" b="b"/>
              <a:pathLst>
                <a:path w="90804" h="1269">
                  <a:moveTo>
                    <a:pt x="-6350" y="571"/>
                  </a:moveTo>
                  <a:lnTo>
                    <a:pt x="96773" y="571"/>
                  </a:lnTo>
                </a:path>
              </a:pathLst>
            </a:custGeom>
            <a:ln w="13842">
              <a:solidFill>
                <a:srgbClr val="9ED7EE"/>
              </a:solidFill>
            </a:ln>
          </p:spPr>
          <p:txBody>
            <a:bodyPr wrap="square" lIns="0" tIns="0" rIns="0" bIns="0" rtlCol="0"/>
            <a:lstStyle/>
            <a:p>
              <a:endParaRPr/>
            </a:p>
          </p:txBody>
        </p:sp>
        <p:sp>
          <p:nvSpPr>
            <p:cNvPr id="11" name="object 11"/>
            <p:cNvSpPr/>
            <p:nvPr/>
          </p:nvSpPr>
          <p:spPr>
            <a:xfrm>
              <a:off x="7398130" y="71755"/>
              <a:ext cx="1644014" cy="2432050"/>
            </a:xfrm>
            <a:custGeom>
              <a:avLst/>
              <a:gdLst/>
              <a:ahLst/>
              <a:cxnLst/>
              <a:rect l="l" t="t" r="r" b="b"/>
              <a:pathLst>
                <a:path w="1644015" h="2432050">
                  <a:moveTo>
                    <a:pt x="1039622" y="107569"/>
                  </a:moveTo>
                  <a:lnTo>
                    <a:pt x="1131062" y="274574"/>
                  </a:lnTo>
                </a:path>
                <a:path w="1644015" h="2432050">
                  <a:moveTo>
                    <a:pt x="949705" y="658622"/>
                  </a:moveTo>
                  <a:lnTo>
                    <a:pt x="1036701" y="107569"/>
                  </a:lnTo>
                </a:path>
                <a:path w="1644015" h="2432050">
                  <a:moveTo>
                    <a:pt x="1038733" y="113029"/>
                  </a:moveTo>
                  <a:lnTo>
                    <a:pt x="1550162" y="0"/>
                  </a:lnTo>
                </a:path>
                <a:path w="1644015" h="2432050">
                  <a:moveTo>
                    <a:pt x="949705" y="658622"/>
                  </a:moveTo>
                  <a:lnTo>
                    <a:pt x="946785" y="1008253"/>
                  </a:lnTo>
                </a:path>
                <a:path w="1644015" h="2432050">
                  <a:moveTo>
                    <a:pt x="286003" y="1083564"/>
                  </a:moveTo>
                  <a:lnTo>
                    <a:pt x="480822" y="732536"/>
                  </a:lnTo>
                </a:path>
                <a:path w="1644015" h="2432050">
                  <a:moveTo>
                    <a:pt x="607187" y="1281303"/>
                  </a:moveTo>
                  <a:lnTo>
                    <a:pt x="480822" y="732536"/>
                  </a:lnTo>
                </a:path>
                <a:path w="1644015" h="2432050">
                  <a:moveTo>
                    <a:pt x="607187" y="1281303"/>
                  </a:moveTo>
                  <a:lnTo>
                    <a:pt x="286003" y="1083564"/>
                  </a:lnTo>
                </a:path>
                <a:path w="1644015" h="2432050">
                  <a:moveTo>
                    <a:pt x="0" y="556768"/>
                  </a:moveTo>
                  <a:lnTo>
                    <a:pt x="304419" y="334137"/>
                  </a:lnTo>
                </a:path>
                <a:path w="1644015" h="2432050">
                  <a:moveTo>
                    <a:pt x="480822" y="732536"/>
                  </a:moveTo>
                  <a:lnTo>
                    <a:pt x="0" y="556768"/>
                  </a:lnTo>
                </a:path>
                <a:path w="1644015" h="2432050">
                  <a:moveTo>
                    <a:pt x="286003" y="1083564"/>
                  </a:moveTo>
                  <a:lnTo>
                    <a:pt x="0" y="556768"/>
                  </a:lnTo>
                </a:path>
                <a:path w="1644015" h="2432050">
                  <a:moveTo>
                    <a:pt x="852170" y="1126617"/>
                  </a:moveTo>
                  <a:lnTo>
                    <a:pt x="480187" y="732663"/>
                  </a:lnTo>
                </a:path>
                <a:path w="1644015" h="2432050">
                  <a:moveTo>
                    <a:pt x="607187" y="1281303"/>
                  </a:moveTo>
                  <a:lnTo>
                    <a:pt x="852170" y="1126617"/>
                  </a:lnTo>
                </a:path>
                <a:path w="1644015" h="2432050">
                  <a:moveTo>
                    <a:pt x="943610" y="668782"/>
                  </a:moveTo>
                  <a:lnTo>
                    <a:pt x="480187" y="732663"/>
                  </a:lnTo>
                </a:path>
                <a:path w="1644015" h="2432050">
                  <a:moveTo>
                    <a:pt x="480822" y="732536"/>
                  </a:moveTo>
                  <a:lnTo>
                    <a:pt x="624967" y="348488"/>
                  </a:lnTo>
                </a:path>
                <a:path w="1644015" h="2432050">
                  <a:moveTo>
                    <a:pt x="284988" y="1081659"/>
                  </a:moveTo>
                  <a:lnTo>
                    <a:pt x="251078" y="805307"/>
                  </a:lnTo>
                </a:path>
                <a:path w="1644015" h="2432050">
                  <a:moveTo>
                    <a:pt x="0" y="556768"/>
                  </a:moveTo>
                  <a:lnTo>
                    <a:pt x="250951" y="805307"/>
                  </a:lnTo>
                </a:path>
                <a:path w="1644015" h="2432050">
                  <a:moveTo>
                    <a:pt x="852170" y="1126617"/>
                  </a:moveTo>
                  <a:lnTo>
                    <a:pt x="943991" y="670814"/>
                  </a:lnTo>
                </a:path>
                <a:path w="1644015" h="2432050">
                  <a:moveTo>
                    <a:pt x="943991" y="670814"/>
                  </a:moveTo>
                  <a:lnTo>
                    <a:pt x="624967" y="348488"/>
                  </a:lnTo>
                </a:path>
                <a:path w="1644015" h="2432050">
                  <a:moveTo>
                    <a:pt x="480187" y="732663"/>
                  </a:moveTo>
                  <a:lnTo>
                    <a:pt x="304419" y="334137"/>
                  </a:lnTo>
                </a:path>
                <a:path w="1644015" h="2432050">
                  <a:moveTo>
                    <a:pt x="304419" y="334137"/>
                  </a:moveTo>
                  <a:lnTo>
                    <a:pt x="624586" y="346583"/>
                  </a:lnTo>
                </a:path>
                <a:path w="1644015" h="2432050">
                  <a:moveTo>
                    <a:pt x="247015" y="805815"/>
                  </a:moveTo>
                  <a:lnTo>
                    <a:pt x="480187" y="732663"/>
                  </a:lnTo>
                </a:path>
                <a:path w="1644015" h="2432050">
                  <a:moveTo>
                    <a:pt x="851662" y="1127887"/>
                  </a:moveTo>
                  <a:lnTo>
                    <a:pt x="867283" y="1247521"/>
                  </a:lnTo>
                </a:path>
                <a:path w="1644015" h="2432050">
                  <a:moveTo>
                    <a:pt x="181355" y="1218946"/>
                  </a:moveTo>
                  <a:lnTo>
                    <a:pt x="288925" y="1081151"/>
                  </a:lnTo>
                </a:path>
                <a:path w="1644015" h="2432050">
                  <a:moveTo>
                    <a:pt x="607187" y="1281303"/>
                  </a:moveTo>
                  <a:lnTo>
                    <a:pt x="181991" y="1222883"/>
                  </a:lnTo>
                </a:path>
                <a:path w="1644015" h="2432050">
                  <a:moveTo>
                    <a:pt x="185674" y="1219581"/>
                  </a:moveTo>
                  <a:lnTo>
                    <a:pt x="8636" y="555498"/>
                  </a:lnTo>
                </a:path>
                <a:path w="1644015" h="2432050">
                  <a:moveTo>
                    <a:pt x="607187" y="1281303"/>
                  </a:moveTo>
                  <a:lnTo>
                    <a:pt x="867537" y="1249553"/>
                  </a:lnTo>
                </a:path>
                <a:path w="1644015" h="2432050">
                  <a:moveTo>
                    <a:pt x="977138" y="1928749"/>
                  </a:moveTo>
                  <a:lnTo>
                    <a:pt x="690879" y="2082927"/>
                  </a:lnTo>
                </a:path>
                <a:path w="1644015" h="2432050">
                  <a:moveTo>
                    <a:pt x="844550" y="1653540"/>
                  </a:moveTo>
                  <a:lnTo>
                    <a:pt x="690879" y="2082927"/>
                  </a:lnTo>
                </a:path>
                <a:path w="1644015" h="2432050">
                  <a:moveTo>
                    <a:pt x="844550" y="1653540"/>
                  </a:moveTo>
                  <a:lnTo>
                    <a:pt x="977138" y="1928749"/>
                  </a:lnTo>
                </a:path>
                <a:path w="1644015" h="2432050">
                  <a:moveTo>
                    <a:pt x="941832" y="2412873"/>
                  </a:moveTo>
                  <a:lnTo>
                    <a:pt x="637032" y="2431542"/>
                  </a:lnTo>
                </a:path>
                <a:path w="1644015" h="2432050">
                  <a:moveTo>
                    <a:pt x="690879" y="2082927"/>
                  </a:moveTo>
                  <a:lnTo>
                    <a:pt x="941832" y="2412873"/>
                  </a:lnTo>
                </a:path>
                <a:path w="1644015" h="2432050">
                  <a:moveTo>
                    <a:pt x="977138" y="1928749"/>
                  </a:moveTo>
                  <a:lnTo>
                    <a:pt x="941832" y="2412873"/>
                  </a:lnTo>
                </a:path>
                <a:path w="1644015" h="2432050">
                  <a:moveTo>
                    <a:pt x="609853" y="1651889"/>
                  </a:moveTo>
                  <a:lnTo>
                    <a:pt x="691388" y="2083054"/>
                  </a:lnTo>
                </a:path>
                <a:path w="1644015" h="2432050">
                  <a:moveTo>
                    <a:pt x="844550" y="1653540"/>
                  </a:moveTo>
                  <a:lnTo>
                    <a:pt x="609853" y="1651889"/>
                  </a:lnTo>
                </a:path>
                <a:path w="1644015" h="2432050">
                  <a:moveTo>
                    <a:pt x="347472" y="1924050"/>
                  </a:moveTo>
                  <a:lnTo>
                    <a:pt x="691388" y="2083054"/>
                  </a:lnTo>
                </a:path>
                <a:path w="1644015" h="2432050">
                  <a:moveTo>
                    <a:pt x="690879" y="2082927"/>
                  </a:moveTo>
                  <a:lnTo>
                    <a:pt x="424815" y="2281682"/>
                  </a:lnTo>
                </a:path>
                <a:path w="1644015" h="2432050">
                  <a:moveTo>
                    <a:pt x="976884" y="1930400"/>
                  </a:moveTo>
                  <a:lnTo>
                    <a:pt x="879221" y="2133727"/>
                  </a:lnTo>
                </a:path>
                <a:path w="1644015" h="2432050">
                  <a:moveTo>
                    <a:pt x="941832" y="2412873"/>
                  </a:moveTo>
                  <a:lnTo>
                    <a:pt x="879348" y="2133727"/>
                  </a:lnTo>
                </a:path>
                <a:path w="1644015" h="2432050">
                  <a:moveTo>
                    <a:pt x="609853" y="1651889"/>
                  </a:moveTo>
                  <a:lnTo>
                    <a:pt x="348107" y="1922653"/>
                  </a:lnTo>
                </a:path>
                <a:path w="1644015" h="2432050">
                  <a:moveTo>
                    <a:pt x="348107" y="1922653"/>
                  </a:moveTo>
                  <a:lnTo>
                    <a:pt x="424815" y="2281682"/>
                  </a:lnTo>
                </a:path>
                <a:path w="1644015" h="2432050">
                  <a:moveTo>
                    <a:pt x="691388" y="2083054"/>
                  </a:moveTo>
                  <a:lnTo>
                    <a:pt x="637032" y="2431542"/>
                  </a:lnTo>
                </a:path>
                <a:path w="1644015" h="2432050">
                  <a:moveTo>
                    <a:pt x="637032" y="2431542"/>
                  </a:moveTo>
                  <a:lnTo>
                    <a:pt x="424179" y="2283206"/>
                  </a:lnTo>
                </a:path>
                <a:path w="1644015" h="2432050">
                  <a:moveTo>
                    <a:pt x="882269" y="2134997"/>
                  </a:moveTo>
                  <a:lnTo>
                    <a:pt x="691388" y="2083054"/>
                  </a:lnTo>
                </a:path>
                <a:path w="1644015" h="2432050">
                  <a:moveTo>
                    <a:pt x="610743" y="1651254"/>
                  </a:moveTo>
                  <a:lnTo>
                    <a:pt x="652399" y="1562862"/>
                  </a:lnTo>
                </a:path>
                <a:path w="1644015" h="2432050">
                  <a:moveTo>
                    <a:pt x="1107440" y="1882140"/>
                  </a:moveTo>
                  <a:lnTo>
                    <a:pt x="974090" y="1929003"/>
                  </a:lnTo>
                </a:path>
                <a:path w="1644015" h="2432050">
                  <a:moveTo>
                    <a:pt x="844550" y="1653540"/>
                  </a:moveTo>
                  <a:lnTo>
                    <a:pt x="1108837" y="1879092"/>
                  </a:lnTo>
                </a:path>
                <a:path w="1644015" h="2432050">
                  <a:moveTo>
                    <a:pt x="1104900" y="1879854"/>
                  </a:moveTo>
                  <a:lnTo>
                    <a:pt x="935354" y="2409825"/>
                  </a:lnTo>
                </a:path>
                <a:path w="1644015" h="2432050">
                  <a:moveTo>
                    <a:pt x="844550" y="1653540"/>
                  </a:moveTo>
                  <a:lnTo>
                    <a:pt x="653034" y="1561465"/>
                  </a:lnTo>
                </a:path>
                <a:path w="1644015" h="2432050">
                  <a:moveTo>
                    <a:pt x="962278" y="1118997"/>
                  </a:moveTo>
                  <a:lnTo>
                    <a:pt x="1365377" y="1371219"/>
                  </a:lnTo>
                </a:path>
                <a:path w="1644015" h="2432050">
                  <a:moveTo>
                    <a:pt x="929132" y="1624838"/>
                  </a:moveTo>
                  <a:lnTo>
                    <a:pt x="1365377" y="1371219"/>
                  </a:lnTo>
                </a:path>
                <a:path w="1644015" h="2432050">
                  <a:moveTo>
                    <a:pt x="929132" y="1624838"/>
                  </a:moveTo>
                  <a:lnTo>
                    <a:pt x="962278" y="1118997"/>
                  </a:lnTo>
                </a:path>
                <a:path w="1644015" h="2432050">
                  <a:moveTo>
                    <a:pt x="1306957" y="628015"/>
                  </a:moveTo>
                  <a:lnTo>
                    <a:pt x="1643888" y="1059942"/>
                  </a:lnTo>
                </a:path>
                <a:path w="1644015" h="2432050">
                  <a:moveTo>
                    <a:pt x="1365377" y="1371219"/>
                  </a:moveTo>
                  <a:lnTo>
                    <a:pt x="1306957" y="628015"/>
                  </a:lnTo>
                </a:path>
                <a:path w="1644015" h="2432050">
                  <a:moveTo>
                    <a:pt x="962278" y="1118997"/>
                  </a:moveTo>
                  <a:lnTo>
                    <a:pt x="1306957" y="628015"/>
                  </a:lnTo>
                </a:path>
                <a:path w="1644015" h="2432050">
                  <a:moveTo>
                    <a:pt x="1178433" y="1975231"/>
                  </a:moveTo>
                  <a:lnTo>
                    <a:pt x="1364996" y="1370330"/>
                  </a:lnTo>
                </a:path>
                <a:path w="1644015" h="2432050">
                  <a:moveTo>
                    <a:pt x="929132" y="1624838"/>
                  </a:moveTo>
                  <a:lnTo>
                    <a:pt x="1178433" y="1975231"/>
                  </a:lnTo>
                </a:path>
                <a:path w="1644015" h="2432050">
                  <a:moveTo>
                    <a:pt x="1630934" y="2059686"/>
                  </a:moveTo>
                  <a:lnTo>
                    <a:pt x="1364996" y="1370330"/>
                  </a:lnTo>
                </a:path>
              </a:pathLst>
            </a:custGeom>
            <a:ln w="12700">
              <a:solidFill>
                <a:srgbClr val="9ED7EE"/>
              </a:solidFill>
            </a:ln>
          </p:spPr>
          <p:txBody>
            <a:bodyPr wrap="square" lIns="0" tIns="0" rIns="0" bIns="0" rtlCol="0"/>
            <a:lstStyle/>
            <a:p>
              <a:endParaRPr/>
            </a:p>
          </p:txBody>
        </p:sp>
        <p:sp>
          <p:nvSpPr>
            <p:cNvPr id="12" name="object 12"/>
            <p:cNvSpPr/>
            <p:nvPr/>
          </p:nvSpPr>
          <p:spPr>
            <a:xfrm>
              <a:off x="8763507" y="1442974"/>
              <a:ext cx="381000" cy="160020"/>
            </a:xfrm>
            <a:custGeom>
              <a:avLst/>
              <a:gdLst/>
              <a:ahLst/>
              <a:cxnLst/>
              <a:rect l="l" t="t" r="r" b="b"/>
              <a:pathLst>
                <a:path w="381000" h="160019">
                  <a:moveTo>
                    <a:pt x="0" y="0"/>
                  </a:moveTo>
                  <a:lnTo>
                    <a:pt x="380492" y="159766"/>
                  </a:lnTo>
                </a:path>
              </a:pathLst>
            </a:custGeom>
            <a:ln w="12699">
              <a:solidFill>
                <a:srgbClr val="9ED7EE"/>
              </a:solidFill>
            </a:ln>
          </p:spPr>
          <p:txBody>
            <a:bodyPr wrap="square" lIns="0" tIns="0" rIns="0" bIns="0" rtlCol="0"/>
            <a:lstStyle/>
            <a:p>
              <a:endParaRPr/>
            </a:p>
          </p:txBody>
        </p:sp>
        <p:sp>
          <p:nvSpPr>
            <p:cNvPr id="13" name="object 13"/>
            <p:cNvSpPr/>
            <p:nvPr/>
          </p:nvSpPr>
          <p:spPr>
            <a:xfrm>
              <a:off x="8361679" y="699769"/>
              <a:ext cx="666115" cy="1432560"/>
            </a:xfrm>
            <a:custGeom>
              <a:avLst/>
              <a:gdLst/>
              <a:ahLst/>
              <a:cxnLst/>
              <a:rect l="l" t="t" r="r" b="b"/>
              <a:pathLst>
                <a:path w="666115" h="1432560">
                  <a:moveTo>
                    <a:pt x="0" y="489330"/>
                  </a:moveTo>
                  <a:lnTo>
                    <a:pt x="233045" y="406272"/>
                  </a:lnTo>
                </a:path>
                <a:path w="666115" h="1432560">
                  <a:moveTo>
                    <a:pt x="343408" y="0"/>
                  </a:moveTo>
                  <a:lnTo>
                    <a:pt x="233045" y="406145"/>
                  </a:lnTo>
                </a:path>
                <a:path w="666115" h="1432560">
                  <a:moveTo>
                    <a:pt x="214884" y="1347215"/>
                  </a:moveTo>
                  <a:lnTo>
                    <a:pt x="665734" y="1432305"/>
                  </a:lnTo>
                </a:path>
              </a:pathLst>
            </a:custGeom>
            <a:ln w="12700">
              <a:solidFill>
                <a:srgbClr val="9ED7EE"/>
              </a:solidFill>
            </a:ln>
          </p:spPr>
          <p:txBody>
            <a:bodyPr wrap="square" lIns="0" tIns="0" rIns="0" bIns="0" rtlCol="0"/>
            <a:lstStyle/>
            <a:p>
              <a:endParaRPr/>
            </a:p>
          </p:txBody>
        </p:sp>
        <p:sp>
          <p:nvSpPr>
            <p:cNvPr id="14" name="object 14"/>
            <p:cNvSpPr/>
            <p:nvPr/>
          </p:nvSpPr>
          <p:spPr>
            <a:xfrm>
              <a:off x="9027414" y="1719002"/>
              <a:ext cx="116839" cy="413384"/>
            </a:xfrm>
            <a:custGeom>
              <a:avLst/>
              <a:gdLst/>
              <a:ahLst/>
              <a:cxnLst/>
              <a:rect l="l" t="t" r="r" b="b"/>
              <a:pathLst>
                <a:path w="116840" h="413385">
                  <a:moveTo>
                    <a:pt x="0" y="413073"/>
                  </a:moveTo>
                  <a:lnTo>
                    <a:pt x="116585" y="0"/>
                  </a:lnTo>
                </a:path>
              </a:pathLst>
            </a:custGeom>
            <a:ln w="12700">
              <a:solidFill>
                <a:srgbClr val="9ED7EE"/>
              </a:solidFill>
            </a:ln>
          </p:spPr>
          <p:txBody>
            <a:bodyPr wrap="square" lIns="0" tIns="0" rIns="0" bIns="0" rtlCol="0"/>
            <a:lstStyle/>
            <a:p>
              <a:endParaRPr/>
            </a:p>
          </p:txBody>
        </p:sp>
        <p:sp>
          <p:nvSpPr>
            <p:cNvPr id="15" name="object 15"/>
            <p:cNvSpPr/>
            <p:nvPr/>
          </p:nvSpPr>
          <p:spPr>
            <a:xfrm>
              <a:off x="8763127" y="1131697"/>
              <a:ext cx="279400" cy="310515"/>
            </a:xfrm>
            <a:custGeom>
              <a:avLst/>
              <a:gdLst/>
              <a:ahLst/>
              <a:cxnLst/>
              <a:rect l="l" t="t" r="r" b="b"/>
              <a:pathLst>
                <a:path w="279400" h="310515">
                  <a:moveTo>
                    <a:pt x="0" y="310388"/>
                  </a:moveTo>
                  <a:lnTo>
                    <a:pt x="278892" y="0"/>
                  </a:lnTo>
                </a:path>
              </a:pathLst>
            </a:custGeom>
            <a:ln w="12700">
              <a:solidFill>
                <a:srgbClr val="9ED7EE"/>
              </a:solidFill>
            </a:ln>
          </p:spPr>
          <p:txBody>
            <a:bodyPr wrap="square" lIns="0" tIns="0" rIns="0" bIns="0" rtlCol="0"/>
            <a:lstStyle/>
            <a:p>
              <a:endParaRPr/>
            </a:p>
          </p:txBody>
        </p:sp>
        <p:sp>
          <p:nvSpPr>
            <p:cNvPr id="16" name="object 16"/>
            <p:cNvSpPr/>
            <p:nvPr/>
          </p:nvSpPr>
          <p:spPr>
            <a:xfrm>
              <a:off x="9042018" y="1131697"/>
              <a:ext cx="102235" cy="370840"/>
            </a:xfrm>
            <a:custGeom>
              <a:avLst/>
              <a:gdLst/>
              <a:ahLst/>
              <a:cxnLst/>
              <a:rect l="l" t="t" r="r" b="b"/>
              <a:pathLst>
                <a:path w="102234" h="370840">
                  <a:moveTo>
                    <a:pt x="0" y="0"/>
                  </a:moveTo>
                  <a:lnTo>
                    <a:pt x="101980" y="370229"/>
                  </a:lnTo>
                </a:path>
              </a:pathLst>
            </a:custGeom>
            <a:ln w="12700">
              <a:solidFill>
                <a:srgbClr val="9ED7EE"/>
              </a:solidFill>
            </a:ln>
          </p:spPr>
          <p:txBody>
            <a:bodyPr wrap="square" lIns="0" tIns="0" rIns="0" bIns="0" rtlCol="0"/>
            <a:lstStyle/>
            <a:p>
              <a:endParaRPr/>
            </a:p>
          </p:txBody>
        </p:sp>
        <p:sp>
          <p:nvSpPr>
            <p:cNvPr id="17" name="object 17"/>
            <p:cNvSpPr/>
            <p:nvPr/>
          </p:nvSpPr>
          <p:spPr>
            <a:xfrm>
              <a:off x="6754241" y="31750"/>
              <a:ext cx="2009139" cy="2052955"/>
            </a:xfrm>
            <a:custGeom>
              <a:avLst/>
              <a:gdLst/>
              <a:ahLst/>
              <a:cxnLst/>
              <a:rect l="l" t="t" r="r" b="b"/>
              <a:pathLst>
                <a:path w="2009140" h="2052955">
                  <a:moveTo>
                    <a:pt x="1838198" y="1068324"/>
                  </a:moveTo>
                  <a:lnTo>
                    <a:pt x="2008885" y="1410335"/>
                  </a:lnTo>
                </a:path>
                <a:path w="2009140" h="2052955">
                  <a:moveTo>
                    <a:pt x="1820926" y="2014601"/>
                  </a:moveTo>
                  <a:lnTo>
                    <a:pt x="1720468" y="2051939"/>
                  </a:lnTo>
                </a:path>
                <a:path w="2009140" h="2052955">
                  <a:moveTo>
                    <a:pt x="1437512" y="1017524"/>
                  </a:moveTo>
                  <a:lnTo>
                    <a:pt x="1609598" y="1163192"/>
                  </a:lnTo>
                </a:path>
                <a:path w="2009140" h="2052955">
                  <a:moveTo>
                    <a:pt x="1573022" y="1664842"/>
                  </a:moveTo>
                  <a:lnTo>
                    <a:pt x="1434210" y="1018794"/>
                  </a:lnTo>
                </a:path>
                <a:path w="2009140" h="2052955">
                  <a:moveTo>
                    <a:pt x="1438782" y="1024001"/>
                  </a:moveTo>
                  <a:lnTo>
                    <a:pt x="1955800" y="680974"/>
                  </a:lnTo>
                </a:path>
                <a:path w="2009140" h="2052955">
                  <a:moveTo>
                    <a:pt x="1573022" y="1664842"/>
                  </a:moveTo>
                  <a:lnTo>
                    <a:pt x="1718817" y="2052574"/>
                  </a:lnTo>
                </a:path>
                <a:path w="2009140" h="2052955">
                  <a:moveTo>
                    <a:pt x="101600" y="274193"/>
                  </a:moveTo>
                  <a:lnTo>
                    <a:pt x="343153" y="387985"/>
                  </a:lnTo>
                </a:path>
                <a:path w="2009140" h="2052955">
                  <a:moveTo>
                    <a:pt x="57150" y="541527"/>
                  </a:moveTo>
                  <a:lnTo>
                    <a:pt x="343153" y="387985"/>
                  </a:lnTo>
                </a:path>
                <a:path w="2009140" h="2052955">
                  <a:moveTo>
                    <a:pt x="57150" y="541527"/>
                  </a:moveTo>
                  <a:lnTo>
                    <a:pt x="101600" y="274193"/>
                  </a:lnTo>
                </a:path>
                <a:path w="2009140" h="2052955">
                  <a:moveTo>
                    <a:pt x="341122" y="0"/>
                  </a:moveTo>
                  <a:lnTo>
                    <a:pt x="532891" y="211327"/>
                  </a:lnTo>
                </a:path>
                <a:path w="2009140" h="2052955">
                  <a:moveTo>
                    <a:pt x="343153" y="387985"/>
                  </a:moveTo>
                  <a:lnTo>
                    <a:pt x="341122" y="0"/>
                  </a:lnTo>
                </a:path>
                <a:path w="2009140" h="2052955">
                  <a:moveTo>
                    <a:pt x="101600" y="274193"/>
                  </a:moveTo>
                  <a:lnTo>
                    <a:pt x="341122" y="0"/>
                  </a:lnTo>
                </a:path>
                <a:path w="2009140" h="2052955">
                  <a:moveTo>
                    <a:pt x="197484" y="714121"/>
                  </a:moveTo>
                  <a:lnTo>
                    <a:pt x="343026" y="387476"/>
                  </a:lnTo>
                </a:path>
                <a:path w="2009140" h="2052955">
                  <a:moveTo>
                    <a:pt x="57150" y="541527"/>
                  </a:moveTo>
                  <a:lnTo>
                    <a:pt x="197484" y="714121"/>
                  </a:lnTo>
                </a:path>
                <a:path w="2009140" h="2052955">
                  <a:moveTo>
                    <a:pt x="478027" y="737488"/>
                  </a:moveTo>
                  <a:lnTo>
                    <a:pt x="343026" y="387476"/>
                  </a:lnTo>
                </a:path>
                <a:path w="2009140" h="2052955">
                  <a:moveTo>
                    <a:pt x="343153" y="387985"/>
                  </a:moveTo>
                  <a:lnTo>
                    <a:pt x="592835" y="459232"/>
                  </a:lnTo>
                </a:path>
                <a:path w="2009140" h="2052955">
                  <a:moveTo>
                    <a:pt x="102361" y="273303"/>
                  </a:moveTo>
                  <a:lnTo>
                    <a:pt x="252856" y="218694"/>
                  </a:lnTo>
                </a:path>
                <a:path w="2009140" h="2052955">
                  <a:moveTo>
                    <a:pt x="341122" y="0"/>
                  </a:moveTo>
                  <a:lnTo>
                    <a:pt x="252729" y="218567"/>
                  </a:lnTo>
                </a:path>
                <a:path w="2009140" h="2052955">
                  <a:moveTo>
                    <a:pt x="477011" y="737870"/>
                  </a:moveTo>
                  <a:lnTo>
                    <a:pt x="592835" y="459232"/>
                  </a:lnTo>
                </a:path>
                <a:path w="2009140" h="2052955">
                  <a:moveTo>
                    <a:pt x="343026" y="387476"/>
                  </a:moveTo>
                  <a:lnTo>
                    <a:pt x="532891" y="211327"/>
                  </a:lnTo>
                </a:path>
                <a:path w="2009140" h="2052955">
                  <a:moveTo>
                    <a:pt x="532891" y="211327"/>
                  </a:moveTo>
                  <a:lnTo>
                    <a:pt x="593978" y="458850"/>
                  </a:lnTo>
                </a:path>
                <a:path w="2009140" h="2052955">
                  <a:moveTo>
                    <a:pt x="251713" y="215646"/>
                  </a:moveTo>
                  <a:lnTo>
                    <a:pt x="343026" y="387476"/>
                  </a:lnTo>
                </a:path>
                <a:path w="2009140" h="2052955">
                  <a:moveTo>
                    <a:pt x="196595" y="713866"/>
                  </a:moveTo>
                  <a:lnTo>
                    <a:pt x="131699" y="738251"/>
                  </a:lnTo>
                </a:path>
                <a:path w="2009140" h="2052955">
                  <a:moveTo>
                    <a:pt x="2031" y="207645"/>
                  </a:moveTo>
                  <a:lnTo>
                    <a:pt x="103504" y="276098"/>
                  </a:lnTo>
                </a:path>
                <a:path w="2009140" h="2052955">
                  <a:moveTo>
                    <a:pt x="57150" y="541527"/>
                  </a:moveTo>
                  <a:lnTo>
                    <a:pt x="0" y="208533"/>
                  </a:lnTo>
                </a:path>
                <a:path w="2009140" h="2052955">
                  <a:moveTo>
                    <a:pt x="2666" y="210947"/>
                  </a:moveTo>
                  <a:lnTo>
                    <a:pt x="343661" y="6603"/>
                  </a:lnTo>
                </a:path>
                <a:path w="2009140" h="2052955">
                  <a:moveTo>
                    <a:pt x="57150" y="541527"/>
                  </a:moveTo>
                  <a:lnTo>
                    <a:pt x="130682" y="738632"/>
                  </a:lnTo>
                </a:path>
                <a:path w="2009140" h="2052955">
                  <a:moveTo>
                    <a:pt x="604265" y="1631061"/>
                  </a:moveTo>
                  <a:lnTo>
                    <a:pt x="854709" y="1675257"/>
                  </a:lnTo>
                </a:path>
                <a:path w="2009140" h="2052955">
                  <a:moveTo>
                    <a:pt x="630174" y="1887854"/>
                  </a:moveTo>
                  <a:lnTo>
                    <a:pt x="854709" y="1675257"/>
                  </a:lnTo>
                </a:path>
              </a:pathLst>
            </a:custGeom>
            <a:ln w="12700">
              <a:solidFill>
                <a:srgbClr val="9ED7EE"/>
              </a:solidFill>
            </a:ln>
          </p:spPr>
          <p:txBody>
            <a:bodyPr wrap="square" lIns="0" tIns="0" rIns="0" bIns="0" rtlCol="0"/>
            <a:lstStyle/>
            <a:p>
              <a:endParaRPr/>
            </a:p>
          </p:txBody>
        </p:sp>
        <p:sp>
          <p:nvSpPr>
            <p:cNvPr id="18" name="object 18"/>
            <p:cNvSpPr/>
            <p:nvPr/>
          </p:nvSpPr>
          <p:spPr>
            <a:xfrm>
              <a:off x="7358506" y="1662810"/>
              <a:ext cx="26034" cy="257175"/>
            </a:xfrm>
            <a:custGeom>
              <a:avLst/>
              <a:gdLst/>
              <a:ahLst/>
              <a:cxnLst/>
              <a:rect l="l" t="t" r="r" b="b"/>
              <a:pathLst>
                <a:path w="26034" h="257175">
                  <a:moveTo>
                    <a:pt x="12954" y="-6350"/>
                  </a:moveTo>
                  <a:lnTo>
                    <a:pt x="12954" y="263143"/>
                  </a:lnTo>
                </a:path>
              </a:pathLst>
            </a:custGeom>
            <a:ln w="38608">
              <a:solidFill>
                <a:srgbClr val="9ED7EE"/>
              </a:solidFill>
            </a:ln>
          </p:spPr>
          <p:txBody>
            <a:bodyPr wrap="square" lIns="0" tIns="0" rIns="0" bIns="0" rtlCol="0"/>
            <a:lstStyle/>
            <a:p>
              <a:endParaRPr/>
            </a:p>
          </p:txBody>
        </p:sp>
        <p:sp>
          <p:nvSpPr>
            <p:cNvPr id="19" name="object 19"/>
            <p:cNvSpPr/>
            <p:nvPr/>
          </p:nvSpPr>
          <p:spPr>
            <a:xfrm>
              <a:off x="7248779" y="1351025"/>
              <a:ext cx="608330" cy="731520"/>
            </a:xfrm>
            <a:custGeom>
              <a:avLst/>
              <a:gdLst/>
              <a:ahLst/>
              <a:cxnLst/>
              <a:rect l="l" t="t" r="r" b="b"/>
              <a:pathLst>
                <a:path w="608329" h="731519">
                  <a:moveTo>
                    <a:pt x="261366" y="0"/>
                  </a:moveTo>
                  <a:lnTo>
                    <a:pt x="490220" y="146303"/>
                  </a:lnTo>
                </a:path>
                <a:path w="608329" h="731519">
                  <a:moveTo>
                    <a:pt x="360172" y="355981"/>
                  </a:moveTo>
                  <a:lnTo>
                    <a:pt x="261366" y="0"/>
                  </a:lnTo>
                </a:path>
                <a:path w="608329" h="731519">
                  <a:moveTo>
                    <a:pt x="109727" y="311785"/>
                  </a:moveTo>
                  <a:lnTo>
                    <a:pt x="261366" y="0"/>
                  </a:lnTo>
                </a:path>
                <a:path w="608329" h="731519">
                  <a:moveTo>
                    <a:pt x="307721" y="692023"/>
                  </a:moveTo>
                  <a:lnTo>
                    <a:pt x="359791" y="355600"/>
                  </a:lnTo>
                </a:path>
                <a:path w="608329" h="731519">
                  <a:moveTo>
                    <a:pt x="135636" y="568578"/>
                  </a:moveTo>
                  <a:lnTo>
                    <a:pt x="307721" y="692023"/>
                  </a:lnTo>
                </a:path>
                <a:path w="608329" h="731519">
                  <a:moveTo>
                    <a:pt x="571246" y="643382"/>
                  </a:moveTo>
                  <a:lnTo>
                    <a:pt x="359791" y="355600"/>
                  </a:lnTo>
                </a:path>
                <a:path w="608329" h="731519">
                  <a:moveTo>
                    <a:pt x="360172" y="355981"/>
                  </a:moveTo>
                  <a:lnTo>
                    <a:pt x="607314" y="359156"/>
                  </a:lnTo>
                </a:path>
                <a:path w="608329" h="731519">
                  <a:moveTo>
                    <a:pt x="110236" y="310641"/>
                  </a:moveTo>
                  <a:lnTo>
                    <a:pt x="234823" y="223012"/>
                  </a:lnTo>
                </a:path>
                <a:path w="608329" h="731519">
                  <a:moveTo>
                    <a:pt x="261366" y="0"/>
                  </a:moveTo>
                  <a:lnTo>
                    <a:pt x="234823" y="222885"/>
                  </a:lnTo>
                </a:path>
                <a:path w="608329" h="731519">
                  <a:moveTo>
                    <a:pt x="307721" y="692023"/>
                  </a:moveTo>
                  <a:lnTo>
                    <a:pt x="570356" y="644016"/>
                  </a:lnTo>
                </a:path>
                <a:path w="608329" h="731519">
                  <a:moveTo>
                    <a:pt x="570356" y="644016"/>
                  </a:moveTo>
                  <a:lnTo>
                    <a:pt x="607314" y="359156"/>
                  </a:lnTo>
                </a:path>
                <a:path w="608329" h="731519">
                  <a:moveTo>
                    <a:pt x="359791" y="355600"/>
                  </a:moveTo>
                  <a:lnTo>
                    <a:pt x="490220" y="146303"/>
                  </a:lnTo>
                </a:path>
                <a:path w="608329" h="731519">
                  <a:moveTo>
                    <a:pt x="490220" y="146303"/>
                  </a:moveTo>
                  <a:lnTo>
                    <a:pt x="608202" y="358521"/>
                  </a:lnTo>
                </a:path>
                <a:path w="608329" h="731519">
                  <a:moveTo>
                    <a:pt x="233045" y="220599"/>
                  </a:moveTo>
                  <a:lnTo>
                    <a:pt x="359791" y="355600"/>
                  </a:lnTo>
                </a:path>
                <a:path w="608329" h="731519">
                  <a:moveTo>
                    <a:pt x="306831" y="692023"/>
                  </a:moveTo>
                  <a:lnTo>
                    <a:pt x="253238" y="730503"/>
                  </a:lnTo>
                </a:path>
                <a:path w="608329" h="731519">
                  <a:moveTo>
                    <a:pt x="1777" y="275463"/>
                  </a:moveTo>
                  <a:lnTo>
                    <a:pt x="112014" y="313054"/>
                  </a:lnTo>
                </a:path>
                <a:path w="608329" h="731519">
                  <a:moveTo>
                    <a:pt x="135636" y="568578"/>
                  </a:moveTo>
                  <a:lnTo>
                    <a:pt x="0" y="276860"/>
                  </a:lnTo>
                </a:path>
                <a:path w="608329" h="731519">
                  <a:moveTo>
                    <a:pt x="3048" y="278384"/>
                  </a:moveTo>
                  <a:lnTo>
                    <a:pt x="265302" y="5461"/>
                  </a:lnTo>
                </a:path>
                <a:path w="608329" h="731519">
                  <a:moveTo>
                    <a:pt x="135636" y="568578"/>
                  </a:moveTo>
                  <a:lnTo>
                    <a:pt x="252475" y="731138"/>
                  </a:lnTo>
                </a:path>
              </a:pathLst>
            </a:custGeom>
            <a:ln w="12700">
              <a:solidFill>
                <a:srgbClr val="9ED7EE"/>
              </a:solidFill>
            </a:ln>
          </p:spPr>
          <p:txBody>
            <a:bodyPr wrap="square" lIns="0" tIns="0" rIns="0" bIns="0" rtlCol="0"/>
            <a:lstStyle/>
            <a:p>
              <a:endParaRPr/>
            </a:p>
          </p:txBody>
        </p:sp>
        <p:sp>
          <p:nvSpPr>
            <p:cNvPr id="20" name="object 20"/>
            <p:cNvSpPr/>
            <p:nvPr/>
          </p:nvSpPr>
          <p:spPr>
            <a:xfrm>
              <a:off x="6887082" y="1298066"/>
              <a:ext cx="401447" cy="479933"/>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8031606" y="18288"/>
              <a:ext cx="362712" cy="433450"/>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8584438" y="0"/>
              <a:ext cx="280035" cy="2552700"/>
            </a:xfrm>
            <a:custGeom>
              <a:avLst/>
              <a:gdLst/>
              <a:ahLst/>
              <a:cxnLst/>
              <a:rect l="l" t="t" r="r" b="b"/>
              <a:pathLst>
                <a:path w="280034" h="2552700">
                  <a:moveTo>
                    <a:pt x="279780" y="0"/>
                  </a:moveTo>
                  <a:lnTo>
                    <a:pt x="0" y="0"/>
                  </a:lnTo>
                  <a:lnTo>
                    <a:pt x="0" y="2552319"/>
                  </a:lnTo>
                  <a:lnTo>
                    <a:pt x="279780" y="2552319"/>
                  </a:lnTo>
                  <a:lnTo>
                    <a:pt x="279780" y="0"/>
                  </a:lnTo>
                  <a:close/>
                </a:path>
              </a:pathLst>
            </a:custGeom>
            <a:solidFill>
              <a:srgbClr val="229ECF"/>
            </a:solidFill>
          </p:spPr>
          <p:txBody>
            <a:bodyPr wrap="square" lIns="0" tIns="0" rIns="0" bIns="0" rtlCol="0"/>
            <a:lstStyle/>
            <a:p>
              <a:endParaRPr/>
            </a:p>
          </p:txBody>
        </p:sp>
        <p:sp>
          <p:nvSpPr>
            <p:cNvPr id="23" name="object 23"/>
            <p:cNvSpPr/>
            <p:nvPr/>
          </p:nvSpPr>
          <p:spPr>
            <a:xfrm>
              <a:off x="8864218" y="0"/>
              <a:ext cx="280035" cy="2552700"/>
            </a:xfrm>
            <a:custGeom>
              <a:avLst/>
              <a:gdLst/>
              <a:ahLst/>
              <a:cxnLst/>
              <a:rect l="l" t="t" r="r" b="b"/>
              <a:pathLst>
                <a:path w="280034" h="2552700">
                  <a:moveTo>
                    <a:pt x="279780" y="0"/>
                  </a:moveTo>
                  <a:lnTo>
                    <a:pt x="0" y="0"/>
                  </a:lnTo>
                  <a:lnTo>
                    <a:pt x="0" y="2552319"/>
                  </a:lnTo>
                  <a:lnTo>
                    <a:pt x="279780" y="2552319"/>
                  </a:lnTo>
                  <a:lnTo>
                    <a:pt x="279780" y="0"/>
                  </a:lnTo>
                  <a:close/>
                </a:path>
              </a:pathLst>
            </a:custGeom>
            <a:solidFill>
              <a:srgbClr val="176989"/>
            </a:solidFill>
          </p:spPr>
          <p:txBody>
            <a:bodyPr wrap="square" lIns="0" tIns="0" rIns="0" bIns="0" rtlCol="0"/>
            <a:lstStyle/>
            <a:p>
              <a:endParaRPr/>
            </a:p>
          </p:txBody>
        </p:sp>
      </p:grpSp>
      <p:sp>
        <p:nvSpPr>
          <p:cNvPr id="24" name="object 24"/>
          <p:cNvSpPr txBox="1">
            <a:spLocks noGrp="1"/>
          </p:cNvSpPr>
          <p:nvPr>
            <p:ph type="title"/>
          </p:nvPr>
        </p:nvSpPr>
        <p:spPr>
          <a:xfrm>
            <a:off x="3926205" y="0"/>
            <a:ext cx="5316855" cy="848994"/>
          </a:xfrm>
          <a:prstGeom prst="rect">
            <a:avLst/>
          </a:prstGeom>
        </p:spPr>
        <p:txBody>
          <a:bodyPr vert="horz" wrap="square" lIns="0" tIns="12700" rIns="0" bIns="0" rtlCol="0" anchor="b">
            <a:spAutoFit/>
          </a:bodyPr>
          <a:lstStyle/>
          <a:p>
            <a:pPr marL="12700">
              <a:lnSpc>
                <a:spcPct val="100000"/>
              </a:lnSpc>
              <a:spcBef>
                <a:spcPts val="100"/>
              </a:spcBef>
            </a:pPr>
            <a:r>
              <a:rPr sz="5400" b="1" spc="-1035" dirty="0">
                <a:solidFill>
                  <a:srgbClr val="FFFFFF"/>
                </a:solidFill>
                <a:latin typeface="Arial"/>
                <a:cs typeface="Arial"/>
              </a:rPr>
              <a:t>MESLEK</a:t>
            </a:r>
            <a:r>
              <a:rPr sz="5400" b="1" spc="-815" dirty="0">
                <a:solidFill>
                  <a:srgbClr val="FFFFFF"/>
                </a:solidFill>
                <a:latin typeface="Arial"/>
                <a:cs typeface="Arial"/>
              </a:rPr>
              <a:t> </a:t>
            </a:r>
            <a:r>
              <a:rPr sz="5400" b="1" spc="-925" dirty="0">
                <a:solidFill>
                  <a:srgbClr val="FFFFFF"/>
                </a:solidFill>
                <a:latin typeface="Arial"/>
                <a:cs typeface="Arial"/>
              </a:rPr>
              <a:t>DEĞERLE</a:t>
            </a:r>
            <a:r>
              <a:rPr sz="5400" b="1" u="heavy" spc="-925" dirty="0">
                <a:solidFill>
                  <a:srgbClr val="FFFFFF"/>
                </a:solidFill>
                <a:uFill>
                  <a:solidFill>
                    <a:srgbClr val="9ED7EE"/>
                  </a:solidFill>
                </a:uFill>
                <a:latin typeface="Arial"/>
                <a:cs typeface="Arial"/>
              </a:rPr>
              <a:t>R</a:t>
            </a:r>
            <a:r>
              <a:rPr sz="5400" b="1" spc="-925" dirty="0">
                <a:solidFill>
                  <a:srgbClr val="FFFFFF"/>
                </a:solidFill>
                <a:latin typeface="Arial"/>
                <a:cs typeface="Arial"/>
              </a:rPr>
              <a:t>İ</a:t>
            </a:r>
            <a:endParaRPr sz="5400">
              <a:latin typeface="Arial"/>
              <a:cs typeface="Arial"/>
            </a:endParaRPr>
          </a:p>
        </p:txBody>
      </p:sp>
      <p:grpSp>
        <p:nvGrpSpPr>
          <p:cNvPr id="25" name="object 25"/>
          <p:cNvGrpSpPr/>
          <p:nvPr/>
        </p:nvGrpSpPr>
        <p:grpSpPr>
          <a:xfrm>
            <a:off x="3446398" y="636523"/>
            <a:ext cx="6565900" cy="1231900"/>
            <a:chOff x="1922398" y="636523"/>
            <a:chExt cx="6565900" cy="1231900"/>
          </a:xfrm>
        </p:grpSpPr>
        <p:sp>
          <p:nvSpPr>
            <p:cNvPr id="26" name="object 26"/>
            <p:cNvSpPr/>
            <p:nvPr/>
          </p:nvSpPr>
          <p:spPr>
            <a:xfrm>
              <a:off x="2411094" y="855598"/>
              <a:ext cx="6070600" cy="960119"/>
            </a:xfrm>
            <a:custGeom>
              <a:avLst/>
              <a:gdLst/>
              <a:ahLst/>
              <a:cxnLst/>
              <a:rect l="l" t="t" r="r" b="b"/>
              <a:pathLst>
                <a:path w="6070600" h="960119">
                  <a:moveTo>
                    <a:pt x="5590412" y="0"/>
                  </a:moveTo>
                  <a:lnTo>
                    <a:pt x="0" y="0"/>
                  </a:lnTo>
                  <a:lnTo>
                    <a:pt x="0" y="959992"/>
                  </a:lnTo>
                  <a:lnTo>
                    <a:pt x="5590412" y="959992"/>
                  </a:lnTo>
                  <a:lnTo>
                    <a:pt x="6070473" y="480060"/>
                  </a:lnTo>
                  <a:lnTo>
                    <a:pt x="5590412" y="0"/>
                  </a:lnTo>
                  <a:close/>
                </a:path>
              </a:pathLst>
            </a:custGeom>
            <a:solidFill>
              <a:srgbClr val="FF0000"/>
            </a:solidFill>
          </p:spPr>
          <p:txBody>
            <a:bodyPr wrap="square" lIns="0" tIns="0" rIns="0" bIns="0" rtlCol="0"/>
            <a:lstStyle/>
            <a:p>
              <a:endParaRPr/>
            </a:p>
          </p:txBody>
        </p:sp>
        <p:sp>
          <p:nvSpPr>
            <p:cNvPr id="27" name="object 27"/>
            <p:cNvSpPr/>
            <p:nvPr/>
          </p:nvSpPr>
          <p:spPr>
            <a:xfrm>
              <a:off x="2411094" y="855598"/>
              <a:ext cx="6070600" cy="960119"/>
            </a:xfrm>
            <a:custGeom>
              <a:avLst/>
              <a:gdLst/>
              <a:ahLst/>
              <a:cxnLst/>
              <a:rect l="l" t="t" r="r" b="b"/>
              <a:pathLst>
                <a:path w="6070600" h="960119">
                  <a:moveTo>
                    <a:pt x="0" y="0"/>
                  </a:moveTo>
                  <a:lnTo>
                    <a:pt x="5590412" y="0"/>
                  </a:lnTo>
                  <a:lnTo>
                    <a:pt x="6070473" y="480060"/>
                  </a:lnTo>
                  <a:lnTo>
                    <a:pt x="5590412" y="959992"/>
                  </a:lnTo>
                  <a:lnTo>
                    <a:pt x="0" y="959992"/>
                  </a:lnTo>
                  <a:lnTo>
                    <a:pt x="0" y="0"/>
                  </a:lnTo>
                  <a:close/>
                </a:path>
              </a:pathLst>
            </a:custGeom>
            <a:ln w="12700">
              <a:solidFill>
                <a:srgbClr val="FF0000"/>
              </a:solidFill>
            </a:ln>
          </p:spPr>
          <p:txBody>
            <a:bodyPr wrap="square" lIns="0" tIns="0" rIns="0" bIns="0" rtlCol="0"/>
            <a:lstStyle/>
            <a:p>
              <a:endParaRPr/>
            </a:p>
          </p:txBody>
        </p:sp>
        <p:sp>
          <p:nvSpPr>
            <p:cNvPr id="28" name="object 28"/>
            <p:cNvSpPr/>
            <p:nvPr/>
          </p:nvSpPr>
          <p:spPr>
            <a:xfrm>
              <a:off x="2411094" y="772540"/>
              <a:ext cx="5915025" cy="960119"/>
            </a:xfrm>
            <a:custGeom>
              <a:avLst/>
              <a:gdLst/>
              <a:ahLst/>
              <a:cxnLst/>
              <a:rect l="l" t="t" r="r" b="b"/>
              <a:pathLst>
                <a:path w="5915025" h="960119">
                  <a:moveTo>
                    <a:pt x="5434964" y="0"/>
                  </a:moveTo>
                  <a:lnTo>
                    <a:pt x="0" y="0"/>
                  </a:lnTo>
                  <a:lnTo>
                    <a:pt x="0" y="959993"/>
                  </a:lnTo>
                  <a:lnTo>
                    <a:pt x="5434964" y="959993"/>
                  </a:lnTo>
                  <a:lnTo>
                    <a:pt x="5915025" y="479933"/>
                  </a:lnTo>
                  <a:lnTo>
                    <a:pt x="5434964" y="0"/>
                  </a:lnTo>
                  <a:close/>
                </a:path>
              </a:pathLst>
            </a:custGeom>
            <a:solidFill>
              <a:srgbClr val="FFFFFF"/>
            </a:solidFill>
          </p:spPr>
          <p:txBody>
            <a:bodyPr wrap="square" lIns="0" tIns="0" rIns="0" bIns="0" rtlCol="0"/>
            <a:lstStyle/>
            <a:p>
              <a:endParaRPr/>
            </a:p>
          </p:txBody>
        </p:sp>
        <p:sp>
          <p:nvSpPr>
            <p:cNvPr id="29" name="object 29"/>
            <p:cNvSpPr/>
            <p:nvPr/>
          </p:nvSpPr>
          <p:spPr>
            <a:xfrm>
              <a:off x="2411094" y="772540"/>
              <a:ext cx="5915025" cy="960119"/>
            </a:xfrm>
            <a:custGeom>
              <a:avLst/>
              <a:gdLst/>
              <a:ahLst/>
              <a:cxnLst/>
              <a:rect l="l" t="t" r="r" b="b"/>
              <a:pathLst>
                <a:path w="5915025" h="960119">
                  <a:moveTo>
                    <a:pt x="0" y="0"/>
                  </a:moveTo>
                  <a:lnTo>
                    <a:pt x="5434964" y="0"/>
                  </a:lnTo>
                  <a:lnTo>
                    <a:pt x="5915025" y="479933"/>
                  </a:lnTo>
                  <a:lnTo>
                    <a:pt x="5434964" y="959993"/>
                  </a:lnTo>
                  <a:lnTo>
                    <a:pt x="0" y="959993"/>
                  </a:lnTo>
                  <a:lnTo>
                    <a:pt x="0" y="0"/>
                  </a:lnTo>
                  <a:close/>
                </a:path>
              </a:pathLst>
            </a:custGeom>
            <a:ln w="38100">
              <a:solidFill>
                <a:srgbClr val="FF0000"/>
              </a:solidFill>
            </a:ln>
          </p:spPr>
          <p:txBody>
            <a:bodyPr wrap="square" lIns="0" tIns="0" rIns="0" bIns="0" rtlCol="0"/>
            <a:lstStyle/>
            <a:p>
              <a:endParaRPr/>
            </a:p>
          </p:txBody>
        </p:sp>
        <p:sp>
          <p:nvSpPr>
            <p:cNvPr id="30" name="object 30"/>
            <p:cNvSpPr/>
            <p:nvPr/>
          </p:nvSpPr>
          <p:spPr>
            <a:xfrm>
              <a:off x="1928748" y="642873"/>
              <a:ext cx="914400" cy="1219200"/>
            </a:xfrm>
            <a:custGeom>
              <a:avLst/>
              <a:gdLst/>
              <a:ahLst/>
              <a:cxnLst/>
              <a:rect l="l" t="t" r="r" b="b"/>
              <a:pathLst>
                <a:path w="914400" h="1219200">
                  <a:moveTo>
                    <a:pt x="457200" y="0"/>
                  </a:moveTo>
                  <a:lnTo>
                    <a:pt x="0" y="609600"/>
                  </a:lnTo>
                  <a:lnTo>
                    <a:pt x="457200" y="1219200"/>
                  </a:lnTo>
                  <a:lnTo>
                    <a:pt x="914400" y="609600"/>
                  </a:lnTo>
                  <a:lnTo>
                    <a:pt x="457200" y="0"/>
                  </a:lnTo>
                  <a:close/>
                </a:path>
              </a:pathLst>
            </a:custGeom>
            <a:solidFill>
              <a:srgbClr val="FF0000"/>
            </a:solidFill>
          </p:spPr>
          <p:txBody>
            <a:bodyPr wrap="square" lIns="0" tIns="0" rIns="0" bIns="0" rtlCol="0"/>
            <a:lstStyle/>
            <a:p>
              <a:endParaRPr/>
            </a:p>
          </p:txBody>
        </p:sp>
        <p:sp>
          <p:nvSpPr>
            <p:cNvPr id="31" name="object 31"/>
            <p:cNvSpPr/>
            <p:nvPr/>
          </p:nvSpPr>
          <p:spPr>
            <a:xfrm>
              <a:off x="1928748" y="642873"/>
              <a:ext cx="914400" cy="1219200"/>
            </a:xfrm>
            <a:custGeom>
              <a:avLst/>
              <a:gdLst/>
              <a:ahLst/>
              <a:cxnLst/>
              <a:rect l="l" t="t" r="r" b="b"/>
              <a:pathLst>
                <a:path w="914400" h="1219200">
                  <a:moveTo>
                    <a:pt x="0" y="609600"/>
                  </a:moveTo>
                  <a:lnTo>
                    <a:pt x="457200" y="0"/>
                  </a:lnTo>
                  <a:lnTo>
                    <a:pt x="914400" y="609600"/>
                  </a:lnTo>
                  <a:lnTo>
                    <a:pt x="457200" y="1219200"/>
                  </a:lnTo>
                  <a:lnTo>
                    <a:pt x="0" y="609600"/>
                  </a:lnTo>
                  <a:close/>
                </a:path>
              </a:pathLst>
            </a:custGeom>
            <a:ln w="12700">
              <a:solidFill>
                <a:srgbClr val="FF0000"/>
              </a:solidFill>
            </a:ln>
          </p:spPr>
          <p:txBody>
            <a:bodyPr wrap="square" lIns="0" tIns="0" rIns="0" bIns="0" rtlCol="0"/>
            <a:lstStyle/>
            <a:p>
              <a:endParaRPr/>
            </a:p>
          </p:txBody>
        </p:sp>
      </p:grpSp>
      <p:sp>
        <p:nvSpPr>
          <p:cNvPr id="32" name="object 32"/>
          <p:cNvSpPr txBox="1"/>
          <p:nvPr/>
        </p:nvSpPr>
        <p:spPr>
          <a:xfrm>
            <a:off x="4603495" y="957453"/>
            <a:ext cx="4194810" cy="567690"/>
          </a:xfrm>
          <a:prstGeom prst="rect">
            <a:avLst/>
          </a:prstGeom>
        </p:spPr>
        <p:txBody>
          <a:bodyPr vert="horz" wrap="square" lIns="0" tIns="12700" rIns="0" bIns="0" rtlCol="0">
            <a:spAutoFit/>
          </a:bodyPr>
          <a:lstStyle/>
          <a:p>
            <a:pPr marL="12700">
              <a:spcBef>
                <a:spcPts val="100"/>
              </a:spcBef>
            </a:pPr>
            <a:r>
              <a:rPr sz="1200" b="1" dirty="0">
                <a:solidFill>
                  <a:srgbClr val="404040"/>
                </a:solidFill>
                <a:latin typeface="Arial"/>
                <a:cs typeface="Arial"/>
              </a:rPr>
              <a:t>Özel</a:t>
            </a:r>
            <a:r>
              <a:rPr sz="1200" b="1" spc="-40" dirty="0">
                <a:solidFill>
                  <a:srgbClr val="404040"/>
                </a:solidFill>
                <a:latin typeface="Arial"/>
                <a:cs typeface="Arial"/>
              </a:rPr>
              <a:t> </a:t>
            </a:r>
            <a:r>
              <a:rPr sz="1200" b="1" spc="-15" dirty="0">
                <a:solidFill>
                  <a:srgbClr val="404040"/>
                </a:solidFill>
                <a:latin typeface="Arial"/>
                <a:cs typeface="Arial"/>
              </a:rPr>
              <a:t>Yaşam</a:t>
            </a:r>
            <a:endParaRPr sz="1200">
              <a:latin typeface="Arial"/>
              <a:cs typeface="Arial"/>
            </a:endParaRPr>
          </a:p>
          <a:p>
            <a:pPr>
              <a:spcBef>
                <a:spcPts val="5"/>
              </a:spcBef>
            </a:pPr>
            <a:endParaRPr sz="1200">
              <a:latin typeface="Arial"/>
              <a:cs typeface="Arial"/>
            </a:endParaRPr>
          </a:p>
          <a:p>
            <a:pPr marL="12700"/>
            <a:r>
              <a:rPr sz="1200" dirty="0">
                <a:solidFill>
                  <a:srgbClr val="404040"/>
                </a:solidFill>
                <a:latin typeface="Arial"/>
                <a:cs typeface="Arial"/>
              </a:rPr>
              <a:t>İşin </a:t>
            </a:r>
            <a:r>
              <a:rPr sz="1200" spc="-5" dirty="0">
                <a:solidFill>
                  <a:srgbClr val="404040"/>
                </a:solidFill>
                <a:latin typeface="Arial"/>
                <a:cs typeface="Arial"/>
              </a:rPr>
              <a:t>kişinin özel yaşamına zaman ayırabilme olanağı</a:t>
            </a:r>
            <a:r>
              <a:rPr sz="1200" spc="-70" dirty="0">
                <a:solidFill>
                  <a:srgbClr val="404040"/>
                </a:solidFill>
                <a:latin typeface="Arial"/>
                <a:cs typeface="Arial"/>
              </a:rPr>
              <a:t> </a:t>
            </a:r>
            <a:r>
              <a:rPr sz="1200" spc="-5" dirty="0">
                <a:solidFill>
                  <a:srgbClr val="404040"/>
                </a:solidFill>
                <a:latin typeface="Arial"/>
                <a:cs typeface="Arial"/>
              </a:rPr>
              <a:t>tanıması.</a:t>
            </a:r>
            <a:endParaRPr sz="1200">
              <a:latin typeface="Arial"/>
              <a:cs typeface="Arial"/>
            </a:endParaRPr>
          </a:p>
        </p:txBody>
      </p:sp>
      <p:grpSp>
        <p:nvGrpSpPr>
          <p:cNvPr id="33" name="object 33"/>
          <p:cNvGrpSpPr/>
          <p:nvPr/>
        </p:nvGrpSpPr>
        <p:grpSpPr>
          <a:xfrm>
            <a:off x="3452748" y="1857375"/>
            <a:ext cx="6553200" cy="1219200"/>
            <a:chOff x="1928748" y="1857375"/>
            <a:chExt cx="6553200" cy="1219200"/>
          </a:xfrm>
        </p:grpSpPr>
        <p:sp>
          <p:nvSpPr>
            <p:cNvPr id="34" name="object 34"/>
            <p:cNvSpPr/>
            <p:nvPr/>
          </p:nvSpPr>
          <p:spPr>
            <a:xfrm>
              <a:off x="2411094" y="2070100"/>
              <a:ext cx="6070600" cy="960119"/>
            </a:xfrm>
            <a:custGeom>
              <a:avLst/>
              <a:gdLst/>
              <a:ahLst/>
              <a:cxnLst/>
              <a:rect l="l" t="t" r="r" b="b"/>
              <a:pathLst>
                <a:path w="6070600" h="960119">
                  <a:moveTo>
                    <a:pt x="5590412" y="0"/>
                  </a:moveTo>
                  <a:lnTo>
                    <a:pt x="0" y="0"/>
                  </a:lnTo>
                  <a:lnTo>
                    <a:pt x="0" y="959992"/>
                  </a:lnTo>
                  <a:lnTo>
                    <a:pt x="5590412" y="959992"/>
                  </a:lnTo>
                  <a:lnTo>
                    <a:pt x="6070473" y="479933"/>
                  </a:lnTo>
                  <a:lnTo>
                    <a:pt x="5590412" y="0"/>
                  </a:lnTo>
                  <a:close/>
                </a:path>
              </a:pathLst>
            </a:custGeom>
            <a:solidFill>
              <a:srgbClr val="4BD5AF"/>
            </a:solidFill>
          </p:spPr>
          <p:txBody>
            <a:bodyPr wrap="square" lIns="0" tIns="0" rIns="0" bIns="0" rtlCol="0"/>
            <a:lstStyle/>
            <a:p>
              <a:endParaRPr/>
            </a:p>
          </p:txBody>
        </p:sp>
        <p:sp>
          <p:nvSpPr>
            <p:cNvPr id="35" name="object 35"/>
            <p:cNvSpPr/>
            <p:nvPr/>
          </p:nvSpPr>
          <p:spPr>
            <a:xfrm>
              <a:off x="2411094" y="1986914"/>
              <a:ext cx="5915025" cy="960119"/>
            </a:xfrm>
            <a:custGeom>
              <a:avLst/>
              <a:gdLst/>
              <a:ahLst/>
              <a:cxnLst/>
              <a:rect l="l" t="t" r="r" b="b"/>
              <a:pathLst>
                <a:path w="5915025" h="960119">
                  <a:moveTo>
                    <a:pt x="5434964" y="0"/>
                  </a:moveTo>
                  <a:lnTo>
                    <a:pt x="0" y="0"/>
                  </a:lnTo>
                  <a:lnTo>
                    <a:pt x="0" y="959993"/>
                  </a:lnTo>
                  <a:lnTo>
                    <a:pt x="5434964" y="959993"/>
                  </a:lnTo>
                  <a:lnTo>
                    <a:pt x="5915025" y="480060"/>
                  </a:lnTo>
                  <a:lnTo>
                    <a:pt x="5434964" y="0"/>
                  </a:lnTo>
                  <a:close/>
                </a:path>
              </a:pathLst>
            </a:custGeom>
            <a:solidFill>
              <a:srgbClr val="FFFFFF"/>
            </a:solidFill>
          </p:spPr>
          <p:txBody>
            <a:bodyPr wrap="square" lIns="0" tIns="0" rIns="0" bIns="0" rtlCol="0"/>
            <a:lstStyle/>
            <a:p>
              <a:endParaRPr/>
            </a:p>
          </p:txBody>
        </p:sp>
        <p:sp>
          <p:nvSpPr>
            <p:cNvPr id="36" name="object 36"/>
            <p:cNvSpPr/>
            <p:nvPr/>
          </p:nvSpPr>
          <p:spPr>
            <a:xfrm>
              <a:off x="2411094" y="1986914"/>
              <a:ext cx="5915025" cy="960119"/>
            </a:xfrm>
            <a:custGeom>
              <a:avLst/>
              <a:gdLst/>
              <a:ahLst/>
              <a:cxnLst/>
              <a:rect l="l" t="t" r="r" b="b"/>
              <a:pathLst>
                <a:path w="5915025" h="960119">
                  <a:moveTo>
                    <a:pt x="0" y="0"/>
                  </a:moveTo>
                  <a:lnTo>
                    <a:pt x="5434964" y="0"/>
                  </a:lnTo>
                  <a:lnTo>
                    <a:pt x="5915025" y="480060"/>
                  </a:lnTo>
                  <a:lnTo>
                    <a:pt x="5434964" y="959993"/>
                  </a:lnTo>
                  <a:lnTo>
                    <a:pt x="0" y="959993"/>
                  </a:lnTo>
                  <a:lnTo>
                    <a:pt x="0" y="0"/>
                  </a:lnTo>
                  <a:close/>
                </a:path>
              </a:pathLst>
            </a:custGeom>
            <a:ln w="38100">
              <a:solidFill>
                <a:srgbClr val="4BD5AF"/>
              </a:solidFill>
            </a:ln>
          </p:spPr>
          <p:txBody>
            <a:bodyPr wrap="square" lIns="0" tIns="0" rIns="0" bIns="0" rtlCol="0"/>
            <a:lstStyle/>
            <a:p>
              <a:endParaRPr/>
            </a:p>
          </p:txBody>
        </p:sp>
        <p:sp>
          <p:nvSpPr>
            <p:cNvPr id="37" name="object 37"/>
            <p:cNvSpPr/>
            <p:nvPr/>
          </p:nvSpPr>
          <p:spPr>
            <a:xfrm>
              <a:off x="1928748" y="1857375"/>
              <a:ext cx="914400" cy="1219200"/>
            </a:xfrm>
            <a:custGeom>
              <a:avLst/>
              <a:gdLst/>
              <a:ahLst/>
              <a:cxnLst/>
              <a:rect l="l" t="t" r="r" b="b"/>
              <a:pathLst>
                <a:path w="914400" h="1219200">
                  <a:moveTo>
                    <a:pt x="457200" y="0"/>
                  </a:moveTo>
                  <a:lnTo>
                    <a:pt x="0" y="609600"/>
                  </a:lnTo>
                  <a:lnTo>
                    <a:pt x="457200" y="1219200"/>
                  </a:lnTo>
                  <a:lnTo>
                    <a:pt x="914400" y="609600"/>
                  </a:lnTo>
                  <a:lnTo>
                    <a:pt x="457200" y="0"/>
                  </a:lnTo>
                  <a:close/>
                </a:path>
              </a:pathLst>
            </a:custGeom>
            <a:solidFill>
              <a:srgbClr val="4BD5AF"/>
            </a:solidFill>
          </p:spPr>
          <p:txBody>
            <a:bodyPr wrap="square" lIns="0" tIns="0" rIns="0" bIns="0" rtlCol="0"/>
            <a:lstStyle/>
            <a:p>
              <a:endParaRPr/>
            </a:p>
          </p:txBody>
        </p:sp>
      </p:grpSp>
      <p:grpSp>
        <p:nvGrpSpPr>
          <p:cNvPr id="38" name="object 38"/>
          <p:cNvGrpSpPr/>
          <p:nvPr/>
        </p:nvGrpSpPr>
        <p:grpSpPr>
          <a:xfrm>
            <a:off x="3452748" y="3143250"/>
            <a:ext cx="6553200" cy="1219200"/>
            <a:chOff x="1928748" y="3143250"/>
            <a:chExt cx="6553200" cy="1219200"/>
          </a:xfrm>
        </p:grpSpPr>
        <p:sp>
          <p:nvSpPr>
            <p:cNvPr id="39" name="object 39"/>
            <p:cNvSpPr/>
            <p:nvPr/>
          </p:nvSpPr>
          <p:spPr>
            <a:xfrm>
              <a:off x="2411094" y="3355975"/>
              <a:ext cx="6070600" cy="960119"/>
            </a:xfrm>
            <a:custGeom>
              <a:avLst/>
              <a:gdLst/>
              <a:ahLst/>
              <a:cxnLst/>
              <a:rect l="l" t="t" r="r" b="b"/>
              <a:pathLst>
                <a:path w="6070600" h="960120">
                  <a:moveTo>
                    <a:pt x="5590412" y="0"/>
                  </a:moveTo>
                  <a:lnTo>
                    <a:pt x="0" y="0"/>
                  </a:lnTo>
                  <a:lnTo>
                    <a:pt x="0" y="959993"/>
                  </a:lnTo>
                  <a:lnTo>
                    <a:pt x="5590412" y="959993"/>
                  </a:lnTo>
                  <a:lnTo>
                    <a:pt x="6070473" y="479932"/>
                  </a:lnTo>
                  <a:lnTo>
                    <a:pt x="5590412" y="0"/>
                  </a:lnTo>
                  <a:close/>
                </a:path>
              </a:pathLst>
            </a:custGeom>
            <a:solidFill>
              <a:srgbClr val="97DC55"/>
            </a:solidFill>
          </p:spPr>
          <p:txBody>
            <a:bodyPr wrap="square" lIns="0" tIns="0" rIns="0" bIns="0" rtlCol="0"/>
            <a:lstStyle/>
            <a:p>
              <a:endParaRPr/>
            </a:p>
          </p:txBody>
        </p:sp>
        <p:sp>
          <p:nvSpPr>
            <p:cNvPr id="40" name="object 40"/>
            <p:cNvSpPr/>
            <p:nvPr/>
          </p:nvSpPr>
          <p:spPr>
            <a:xfrm>
              <a:off x="2411094" y="3272789"/>
              <a:ext cx="5915025" cy="960119"/>
            </a:xfrm>
            <a:custGeom>
              <a:avLst/>
              <a:gdLst/>
              <a:ahLst/>
              <a:cxnLst/>
              <a:rect l="l" t="t" r="r" b="b"/>
              <a:pathLst>
                <a:path w="5915025" h="960120">
                  <a:moveTo>
                    <a:pt x="5434964" y="0"/>
                  </a:moveTo>
                  <a:lnTo>
                    <a:pt x="0" y="0"/>
                  </a:lnTo>
                  <a:lnTo>
                    <a:pt x="0" y="960120"/>
                  </a:lnTo>
                  <a:lnTo>
                    <a:pt x="5434964" y="960120"/>
                  </a:lnTo>
                  <a:lnTo>
                    <a:pt x="5915025" y="480060"/>
                  </a:lnTo>
                  <a:lnTo>
                    <a:pt x="5434964" y="0"/>
                  </a:lnTo>
                  <a:close/>
                </a:path>
              </a:pathLst>
            </a:custGeom>
            <a:solidFill>
              <a:srgbClr val="FFFFFF"/>
            </a:solidFill>
          </p:spPr>
          <p:txBody>
            <a:bodyPr wrap="square" lIns="0" tIns="0" rIns="0" bIns="0" rtlCol="0"/>
            <a:lstStyle/>
            <a:p>
              <a:endParaRPr/>
            </a:p>
          </p:txBody>
        </p:sp>
        <p:sp>
          <p:nvSpPr>
            <p:cNvPr id="41" name="object 41"/>
            <p:cNvSpPr/>
            <p:nvPr/>
          </p:nvSpPr>
          <p:spPr>
            <a:xfrm>
              <a:off x="2411094" y="3272789"/>
              <a:ext cx="5915025" cy="960119"/>
            </a:xfrm>
            <a:custGeom>
              <a:avLst/>
              <a:gdLst/>
              <a:ahLst/>
              <a:cxnLst/>
              <a:rect l="l" t="t" r="r" b="b"/>
              <a:pathLst>
                <a:path w="5915025" h="960120">
                  <a:moveTo>
                    <a:pt x="0" y="0"/>
                  </a:moveTo>
                  <a:lnTo>
                    <a:pt x="5434964" y="0"/>
                  </a:lnTo>
                  <a:lnTo>
                    <a:pt x="5915025" y="480060"/>
                  </a:lnTo>
                  <a:lnTo>
                    <a:pt x="5434964" y="960120"/>
                  </a:lnTo>
                  <a:lnTo>
                    <a:pt x="0" y="960120"/>
                  </a:lnTo>
                  <a:lnTo>
                    <a:pt x="0" y="0"/>
                  </a:lnTo>
                  <a:close/>
                </a:path>
              </a:pathLst>
            </a:custGeom>
            <a:ln w="38100">
              <a:solidFill>
                <a:srgbClr val="97DC55"/>
              </a:solidFill>
            </a:ln>
          </p:spPr>
          <p:txBody>
            <a:bodyPr wrap="square" lIns="0" tIns="0" rIns="0" bIns="0" rtlCol="0"/>
            <a:lstStyle/>
            <a:p>
              <a:endParaRPr/>
            </a:p>
          </p:txBody>
        </p:sp>
        <p:sp>
          <p:nvSpPr>
            <p:cNvPr id="42" name="object 42"/>
            <p:cNvSpPr/>
            <p:nvPr/>
          </p:nvSpPr>
          <p:spPr>
            <a:xfrm>
              <a:off x="1928748" y="3143250"/>
              <a:ext cx="914400" cy="1219200"/>
            </a:xfrm>
            <a:custGeom>
              <a:avLst/>
              <a:gdLst/>
              <a:ahLst/>
              <a:cxnLst/>
              <a:rect l="l" t="t" r="r" b="b"/>
              <a:pathLst>
                <a:path w="914400" h="1219200">
                  <a:moveTo>
                    <a:pt x="457200" y="0"/>
                  </a:moveTo>
                  <a:lnTo>
                    <a:pt x="0" y="609600"/>
                  </a:lnTo>
                  <a:lnTo>
                    <a:pt x="457200" y="1219200"/>
                  </a:lnTo>
                  <a:lnTo>
                    <a:pt x="914400" y="609600"/>
                  </a:lnTo>
                  <a:lnTo>
                    <a:pt x="457200" y="0"/>
                  </a:lnTo>
                  <a:close/>
                </a:path>
              </a:pathLst>
            </a:custGeom>
            <a:solidFill>
              <a:srgbClr val="97DC55"/>
            </a:solidFill>
          </p:spPr>
          <p:txBody>
            <a:bodyPr wrap="square" lIns="0" tIns="0" rIns="0" bIns="0" rtlCol="0"/>
            <a:lstStyle/>
            <a:p>
              <a:endParaRPr/>
            </a:p>
          </p:txBody>
        </p:sp>
      </p:grpSp>
      <p:grpSp>
        <p:nvGrpSpPr>
          <p:cNvPr id="43" name="object 43"/>
          <p:cNvGrpSpPr/>
          <p:nvPr/>
        </p:nvGrpSpPr>
        <p:grpSpPr>
          <a:xfrm>
            <a:off x="3452748" y="4429126"/>
            <a:ext cx="6553200" cy="1219835"/>
            <a:chOff x="1928748" y="4429125"/>
            <a:chExt cx="6553200" cy="1219835"/>
          </a:xfrm>
        </p:grpSpPr>
        <p:sp>
          <p:nvSpPr>
            <p:cNvPr id="44" name="object 44"/>
            <p:cNvSpPr/>
            <p:nvPr/>
          </p:nvSpPr>
          <p:spPr>
            <a:xfrm>
              <a:off x="2411094" y="4641850"/>
              <a:ext cx="6070600" cy="960119"/>
            </a:xfrm>
            <a:custGeom>
              <a:avLst/>
              <a:gdLst/>
              <a:ahLst/>
              <a:cxnLst/>
              <a:rect l="l" t="t" r="r" b="b"/>
              <a:pathLst>
                <a:path w="6070600" h="960120">
                  <a:moveTo>
                    <a:pt x="5590412" y="0"/>
                  </a:moveTo>
                  <a:lnTo>
                    <a:pt x="0" y="0"/>
                  </a:lnTo>
                  <a:lnTo>
                    <a:pt x="0" y="959993"/>
                  </a:lnTo>
                  <a:lnTo>
                    <a:pt x="5590412" y="959993"/>
                  </a:lnTo>
                  <a:lnTo>
                    <a:pt x="6070473" y="479932"/>
                  </a:lnTo>
                  <a:lnTo>
                    <a:pt x="5590412" y="0"/>
                  </a:lnTo>
                  <a:close/>
                </a:path>
              </a:pathLst>
            </a:custGeom>
            <a:solidFill>
              <a:srgbClr val="5EBDE3"/>
            </a:solidFill>
          </p:spPr>
          <p:txBody>
            <a:bodyPr wrap="square" lIns="0" tIns="0" rIns="0" bIns="0" rtlCol="0"/>
            <a:lstStyle/>
            <a:p>
              <a:endParaRPr/>
            </a:p>
          </p:txBody>
        </p:sp>
        <p:sp>
          <p:nvSpPr>
            <p:cNvPr id="45" name="object 45"/>
            <p:cNvSpPr/>
            <p:nvPr/>
          </p:nvSpPr>
          <p:spPr>
            <a:xfrm>
              <a:off x="2411094" y="4558792"/>
              <a:ext cx="5915025" cy="960119"/>
            </a:xfrm>
            <a:custGeom>
              <a:avLst/>
              <a:gdLst/>
              <a:ahLst/>
              <a:cxnLst/>
              <a:rect l="l" t="t" r="r" b="b"/>
              <a:pathLst>
                <a:path w="5915025" h="960120">
                  <a:moveTo>
                    <a:pt x="5434964" y="0"/>
                  </a:moveTo>
                  <a:lnTo>
                    <a:pt x="0" y="0"/>
                  </a:lnTo>
                  <a:lnTo>
                    <a:pt x="0" y="959992"/>
                  </a:lnTo>
                  <a:lnTo>
                    <a:pt x="5434964" y="959992"/>
                  </a:lnTo>
                  <a:lnTo>
                    <a:pt x="5915025" y="479932"/>
                  </a:lnTo>
                  <a:lnTo>
                    <a:pt x="5434964" y="0"/>
                  </a:lnTo>
                  <a:close/>
                </a:path>
              </a:pathLst>
            </a:custGeom>
            <a:solidFill>
              <a:srgbClr val="FFFFFF"/>
            </a:solidFill>
          </p:spPr>
          <p:txBody>
            <a:bodyPr wrap="square" lIns="0" tIns="0" rIns="0" bIns="0" rtlCol="0"/>
            <a:lstStyle/>
            <a:p>
              <a:endParaRPr/>
            </a:p>
          </p:txBody>
        </p:sp>
        <p:sp>
          <p:nvSpPr>
            <p:cNvPr id="46" name="object 46"/>
            <p:cNvSpPr/>
            <p:nvPr/>
          </p:nvSpPr>
          <p:spPr>
            <a:xfrm>
              <a:off x="2411094" y="4558792"/>
              <a:ext cx="5915025" cy="960119"/>
            </a:xfrm>
            <a:custGeom>
              <a:avLst/>
              <a:gdLst/>
              <a:ahLst/>
              <a:cxnLst/>
              <a:rect l="l" t="t" r="r" b="b"/>
              <a:pathLst>
                <a:path w="5915025" h="960120">
                  <a:moveTo>
                    <a:pt x="0" y="0"/>
                  </a:moveTo>
                  <a:lnTo>
                    <a:pt x="5434964" y="0"/>
                  </a:lnTo>
                  <a:lnTo>
                    <a:pt x="5915025" y="479932"/>
                  </a:lnTo>
                  <a:lnTo>
                    <a:pt x="5434964" y="959992"/>
                  </a:lnTo>
                  <a:lnTo>
                    <a:pt x="0" y="959992"/>
                  </a:lnTo>
                  <a:lnTo>
                    <a:pt x="0" y="0"/>
                  </a:lnTo>
                  <a:close/>
                </a:path>
              </a:pathLst>
            </a:custGeom>
            <a:ln w="38100">
              <a:solidFill>
                <a:srgbClr val="5EBDE3"/>
              </a:solidFill>
            </a:ln>
          </p:spPr>
          <p:txBody>
            <a:bodyPr wrap="square" lIns="0" tIns="0" rIns="0" bIns="0" rtlCol="0"/>
            <a:lstStyle/>
            <a:p>
              <a:endParaRPr/>
            </a:p>
          </p:txBody>
        </p:sp>
        <p:sp>
          <p:nvSpPr>
            <p:cNvPr id="47" name="object 47"/>
            <p:cNvSpPr/>
            <p:nvPr/>
          </p:nvSpPr>
          <p:spPr>
            <a:xfrm>
              <a:off x="1928748" y="4429125"/>
              <a:ext cx="914400" cy="1219835"/>
            </a:xfrm>
            <a:custGeom>
              <a:avLst/>
              <a:gdLst/>
              <a:ahLst/>
              <a:cxnLst/>
              <a:rect l="l" t="t" r="r" b="b"/>
              <a:pathLst>
                <a:path w="914400" h="1219835">
                  <a:moveTo>
                    <a:pt x="457200" y="0"/>
                  </a:moveTo>
                  <a:lnTo>
                    <a:pt x="0" y="609600"/>
                  </a:lnTo>
                  <a:lnTo>
                    <a:pt x="457200" y="1219212"/>
                  </a:lnTo>
                  <a:lnTo>
                    <a:pt x="914400" y="609600"/>
                  </a:lnTo>
                  <a:lnTo>
                    <a:pt x="457200" y="0"/>
                  </a:lnTo>
                  <a:close/>
                </a:path>
              </a:pathLst>
            </a:custGeom>
            <a:solidFill>
              <a:srgbClr val="5EBDE3"/>
            </a:solidFill>
          </p:spPr>
          <p:txBody>
            <a:bodyPr wrap="square" lIns="0" tIns="0" rIns="0" bIns="0" rtlCol="0"/>
            <a:lstStyle/>
            <a:p>
              <a:endParaRPr/>
            </a:p>
          </p:txBody>
        </p:sp>
      </p:grpSp>
      <p:sp>
        <p:nvSpPr>
          <p:cNvPr id="48" name="object 48"/>
          <p:cNvSpPr txBox="1"/>
          <p:nvPr/>
        </p:nvSpPr>
        <p:spPr>
          <a:xfrm>
            <a:off x="4603496" y="2140712"/>
            <a:ext cx="4222115" cy="808555"/>
          </a:xfrm>
          <a:prstGeom prst="rect">
            <a:avLst/>
          </a:prstGeom>
        </p:spPr>
        <p:txBody>
          <a:bodyPr vert="horz" wrap="square" lIns="0" tIns="43815" rIns="0" bIns="0" rtlCol="0">
            <a:spAutoFit/>
          </a:bodyPr>
          <a:lstStyle/>
          <a:p>
            <a:pPr marL="12700">
              <a:spcBef>
                <a:spcPts val="345"/>
              </a:spcBef>
            </a:pPr>
            <a:r>
              <a:rPr sz="1200" b="1" dirty="0" err="1" smtClean="0">
                <a:solidFill>
                  <a:srgbClr val="404040"/>
                </a:solidFill>
                <a:latin typeface="Arial"/>
                <a:cs typeface="Arial"/>
              </a:rPr>
              <a:t>İş</a:t>
            </a:r>
            <a:r>
              <a:rPr lang="tr-TR" sz="1200" b="1" dirty="0" smtClean="0">
                <a:solidFill>
                  <a:srgbClr val="404040"/>
                </a:solidFill>
                <a:latin typeface="Arial"/>
                <a:cs typeface="Arial"/>
              </a:rPr>
              <a:t>in </a:t>
            </a:r>
            <a:r>
              <a:rPr lang="tr-TR" sz="1200" b="1" dirty="0" err="1" smtClean="0">
                <a:solidFill>
                  <a:srgbClr val="404040"/>
                </a:solidFill>
                <a:latin typeface="Arial"/>
                <a:cs typeface="Arial"/>
              </a:rPr>
              <a:t>çalıişma</a:t>
            </a:r>
            <a:r>
              <a:rPr lang="tr-TR" sz="1200" b="1" dirty="0" smtClean="0">
                <a:solidFill>
                  <a:srgbClr val="404040"/>
                </a:solidFill>
                <a:latin typeface="Arial"/>
                <a:cs typeface="Arial"/>
              </a:rPr>
              <a:t> ortamı</a:t>
            </a:r>
            <a:endParaRPr sz="1200" dirty="0">
              <a:latin typeface="Arial"/>
              <a:cs typeface="Arial"/>
            </a:endParaRPr>
          </a:p>
          <a:p>
            <a:pPr marL="12700" marR="5080">
              <a:spcBef>
                <a:spcPts val="245"/>
              </a:spcBef>
            </a:pPr>
            <a:r>
              <a:rPr sz="1200" dirty="0">
                <a:solidFill>
                  <a:srgbClr val="404040"/>
                </a:solidFill>
                <a:latin typeface="Arial"/>
                <a:cs typeface="Arial"/>
              </a:rPr>
              <a:t>İşin sakin </a:t>
            </a:r>
            <a:r>
              <a:rPr sz="1200" spc="-10" dirty="0">
                <a:solidFill>
                  <a:srgbClr val="404040"/>
                </a:solidFill>
                <a:latin typeface="Arial"/>
                <a:cs typeface="Arial"/>
              </a:rPr>
              <a:t>ve </a:t>
            </a:r>
            <a:r>
              <a:rPr sz="1200" spc="-5" dirty="0">
                <a:solidFill>
                  <a:srgbClr val="404040"/>
                </a:solidFill>
                <a:latin typeface="Arial"/>
                <a:cs typeface="Arial"/>
              </a:rPr>
              <a:t>huzurlu bir </a:t>
            </a:r>
            <a:r>
              <a:rPr sz="1200" dirty="0">
                <a:solidFill>
                  <a:srgbClr val="404040"/>
                </a:solidFill>
                <a:latin typeface="Arial"/>
                <a:cs typeface="Arial"/>
              </a:rPr>
              <a:t>ortamda; stres </a:t>
            </a:r>
            <a:r>
              <a:rPr sz="1200" spc="-10" dirty="0">
                <a:solidFill>
                  <a:srgbClr val="404040"/>
                </a:solidFill>
                <a:latin typeface="Arial"/>
                <a:cs typeface="Arial"/>
              </a:rPr>
              <a:t>ve </a:t>
            </a:r>
            <a:r>
              <a:rPr sz="1200" spc="-5" dirty="0">
                <a:solidFill>
                  <a:srgbClr val="404040"/>
                </a:solidFill>
                <a:latin typeface="Arial"/>
                <a:cs typeface="Arial"/>
              </a:rPr>
              <a:t>gerginlikten uzak bir  </a:t>
            </a:r>
            <a:r>
              <a:rPr sz="1200" dirty="0">
                <a:solidFill>
                  <a:srgbClr val="404040"/>
                </a:solidFill>
                <a:latin typeface="Arial"/>
                <a:cs typeface="Arial"/>
              </a:rPr>
              <a:t>ortamda </a:t>
            </a:r>
            <a:r>
              <a:rPr sz="1200" spc="-5" dirty="0" err="1">
                <a:solidFill>
                  <a:srgbClr val="404040"/>
                </a:solidFill>
                <a:latin typeface="Arial"/>
                <a:cs typeface="Arial"/>
              </a:rPr>
              <a:t>icra</a:t>
            </a:r>
            <a:r>
              <a:rPr sz="1200" spc="-60" dirty="0">
                <a:solidFill>
                  <a:srgbClr val="404040"/>
                </a:solidFill>
                <a:latin typeface="Arial"/>
                <a:cs typeface="Arial"/>
              </a:rPr>
              <a:t> </a:t>
            </a:r>
            <a:r>
              <a:rPr sz="1200" spc="-5" dirty="0" err="1" smtClean="0">
                <a:solidFill>
                  <a:srgbClr val="404040"/>
                </a:solidFill>
                <a:latin typeface="Arial"/>
                <a:cs typeface="Arial"/>
              </a:rPr>
              <a:t>edilmesi</a:t>
            </a:r>
            <a:r>
              <a:rPr sz="1200" spc="-5" dirty="0" smtClean="0">
                <a:solidFill>
                  <a:srgbClr val="404040"/>
                </a:solidFill>
                <a:latin typeface="Arial"/>
                <a:cs typeface="Arial"/>
              </a:rPr>
              <a:t>.</a:t>
            </a:r>
            <a:r>
              <a:rPr lang="tr-TR" sz="1200" spc="-5" dirty="0" smtClean="0">
                <a:solidFill>
                  <a:srgbClr val="404040"/>
                </a:solidFill>
                <a:latin typeface="Arial"/>
                <a:cs typeface="Arial"/>
              </a:rPr>
              <a:t>ya da daha hareketli bir ortamda çalışılması </a:t>
            </a:r>
            <a:r>
              <a:rPr lang="tr-TR" sz="1200" spc="-5" dirty="0" err="1" smtClean="0">
                <a:solidFill>
                  <a:srgbClr val="404040"/>
                </a:solidFill>
                <a:latin typeface="Arial"/>
                <a:cs typeface="Arial"/>
              </a:rPr>
              <a:t>v.b</a:t>
            </a:r>
            <a:r>
              <a:rPr lang="tr-TR" sz="1200" spc="-5" dirty="0" smtClean="0">
                <a:solidFill>
                  <a:srgbClr val="404040"/>
                </a:solidFill>
                <a:latin typeface="Arial"/>
                <a:cs typeface="Arial"/>
              </a:rPr>
              <a:t>. Özelliklere sahip olması</a:t>
            </a:r>
            <a:endParaRPr sz="1200" dirty="0">
              <a:latin typeface="Arial"/>
              <a:cs typeface="Arial"/>
            </a:endParaRPr>
          </a:p>
        </p:txBody>
      </p:sp>
      <p:sp>
        <p:nvSpPr>
          <p:cNvPr id="49" name="object 49"/>
          <p:cNvSpPr txBox="1"/>
          <p:nvPr/>
        </p:nvSpPr>
        <p:spPr>
          <a:xfrm>
            <a:off x="4603495" y="3386709"/>
            <a:ext cx="4112260" cy="567690"/>
          </a:xfrm>
          <a:prstGeom prst="rect">
            <a:avLst/>
          </a:prstGeom>
        </p:spPr>
        <p:txBody>
          <a:bodyPr vert="horz" wrap="square" lIns="0" tIns="12700" rIns="0" bIns="0" rtlCol="0">
            <a:spAutoFit/>
          </a:bodyPr>
          <a:lstStyle/>
          <a:p>
            <a:pPr marL="12700">
              <a:spcBef>
                <a:spcPts val="100"/>
              </a:spcBef>
            </a:pPr>
            <a:r>
              <a:rPr sz="1200" b="1" spc="-5" dirty="0">
                <a:solidFill>
                  <a:srgbClr val="404040"/>
                </a:solidFill>
                <a:latin typeface="Arial"/>
                <a:cs typeface="Arial"/>
              </a:rPr>
              <a:t>Değerlerle</a:t>
            </a:r>
            <a:r>
              <a:rPr sz="1200" b="1" spc="-10" dirty="0">
                <a:solidFill>
                  <a:srgbClr val="404040"/>
                </a:solidFill>
                <a:latin typeface="Arial"/>
                <a:cs typeface="Arial"/>
              </a:rPr>
              <a:t> Uyuşum</a:t>
            </a:r>
            <a:endParaRPr sz="1200">
              <a:latin typeface="Arial"/>
              <a:cs typeface="Arial"/>
            </a:endParaRPr>
          </a:p>
          <a:p>
            <a:pPr>
              <a:spcBef>
                <a:spcPts val="10"/>
              </a:spcBef>
            </a:pPr>
            <a:endParaRPr sz="1200">
              <a:latin typeface="Arial"/>
              <a:cs typeface="Arial"/>
            </a:endParaRPr>
          </a:p>
          <a:p>
            <a:pPr marL="12700"/>
            <a:r>
              <a:rPr sz="1200" spc="-20" dirty="0">
                <a:solidFill>
                  <a:srgbClr val="404040"/>
                </a:solidFill>
                <a:latin typeface="Arial"/>
                <a:cs typeface="Arial"/>
              </a:rPr>
              <a:t>Yapılan </a:t>
            </a:r>
            <a:r>
              <a:rPr sz="1200" spc="-5" dirty="0">
                <a:solidFill>
                  <a:srgbClr val="404040"/>
                </a:solidFill>
                <a:latin typeface="Arial"/>
                <a:cs typeface="Arial"/>
              </a:rPr>
              <a:t>işin bireyin inanç, değer </a:t>
            </a:r>
            <a:r>
              <a:rPr sz="1200" spc="-10" dirty="0">
                <a:solidFill>
                  <a:srgbClr val="404040"/>
                </a:solidFill>
                <a:latin typeface="Arial"/>
                <a:cs typeface="Arial"/>
              </a:rPr>
              <a:t>ve </a:t>
            </a:r>
            <a:r>
              <a:rPr sz="1200" spc="-5" dirty="0">
                <a:solidFill>
                  <a:srgbClr val="404040"/>
                </a:solidFill>
                <a:latin typeface="Arial"/>
                <a:cs typeface="Arial"/>
              </a:rPr>
              <a:t>düşünceleriyle</a:t>
            </a:r>
            <a:r>
              <a:rPr sz="1200" spc="-55" dirty="0">
                <a:solidFill>
                  <a:srgbClr val="404040"/>
                </a:solidFill>
                <a:latin typeface="Arial"/>
                <a:cs typeface="Arial"/>
              </a:rPr>
              <a:t> </a:t>
            </a:r>
            <a:r>
              <a:rPr sz="1200" spc="-5" dirty="0">
                <a:solidFill>
                  <a:srgbClr val="404040"/>
                </a:solidFill>
                <a:latin typeface="Arial"/>
                <a:cs typeface="Arial"/>
              </a:rPr>
              <a:t>uyuşması.</a:t>
            </a:r>
            <a:endParaRPr sz="1200">
              <a:latin typeface="Arial"/>
              <a:cs typeface="Arial"/>
            </a:endParaRPr>
          </a:p>
        </p:txBody>
      </p:sp>
      <p:sp>
        <p:nvSpPr>
          <p:cNvPr id="50" name="object 50"/>
          <p:cNvSpPr txBox="1"/>
          <p:nvPr/>
        </p:nvSpPr>
        <p:spPr>
          <a:xfrm>
            <a:off x="4675124" y="4672966"/>
            <a:ext cx="4311015" cy="751205"/>
          </a:xfrm>
          <a:prstGeom prst="rect">
            <a:avLst/>
          </a:prstGeom>
        </p:spPr>
        <p:txBody>
          <a:bodyPr vert="horz" wrap="square" lIns="0" tIns="12700" rIns="0" bIns="0" rtlCol="0">
            <a:spAutoFit/>
          </a:bodyPr>
          <a:lstStyle/>
          <a:p>
            <a:pPr marL="12700">
              <a:spcBef>
                <a:spcPts val="100"/>
              </a:spcBef>
            </a:pPr>
            <a:r>
              <a:rPr sz="1200" b="1" spc="-5" dirty="0">
                <a:solidFill>
                  <a:srgbClr val="404040"/>
                </a:solidFill>
                <a:latin typeface="Arial"/>
                <a:cs typeface="Arial"/>
              </a:rPr>
              <a:t>Macera</a:t>
            </a:r>
            <a:endParaRPr sz="1200">
              <a:latin typeface="Arial"/>
              <a:cs typeface="Arial"/>
            </a:endParaRPr>
          </a:p>
          <a:p>
            <a:pPr>
              <a:spcBef>
                <a:spcPts val="5"/>
              </a:spcBef>
            </a:pPr>
            <a:endParaRPr sz="1200">
              <a:latin typeface="Arial"/>
              <a:cs typeface="Arial"/>
            </a:endParaRPr>
          </a:p>
          <a:p>
            <a:pPr marL="12700"/>
            <a:r>
              <a:rPr sz="1200" dirty="0">
                <a:solidFill>
                  <a:srgbClr val="404040"/>
                </a:solidFill>
                <a:latin typeface="Arial"/>
                <a:cs typeface="Arial"/>
              </a:rPr>
              <a:t>İşin </a:t>
            </a:r>
            <a:r>
              <a:rPr sz="1200" spc="-5" dirty="0">
                <a:solidFill>
                  <a:srgbClr val="404040"/>
                </a:solidFill>
                <a:latin typeface="Arial"/>
                <a:cs typeface="Arial"/>
              </a:rPr>
              <a:t>tehlikeli, ilginç </a:t>
            </a:r>
            <a:r>
              <a:rPr sz="1200" spc="-10" dirty="0">
                <a:solidFill>
                  <a:srgbClr val="404040"/>
                </a:solidFill>
                <a:latin typeface="Arial"/>
                <a:cs typeface="Arial"/>
              </a:rPr>
              <a:t>ve </a:t>
            </a:r>
            <a:r>
              <a:rPr sz="1200" dirty="0">
                <a:solidFill>
                  <a:srgbClr val="404040"/>
                </a:solidFill>
                <a:latin typeface="Arial"/>
                <a:cs typeface="Arial"/>
              </a:rPr>
              <a:t>çetrefilli </a:t>
            </a:r>
            <a:r>
              <a:rPr sz="1200" spc="-5" dirty="0">
                <a:solidFill>
                  <a:srgbClr val="404040"/>
                </a:solidFill>
                <a:latin typeface="Arial"/>
                <a:cs typeface="Arial"/>
              </a:rPr>
              <a:t>durumlarla karşılaşabilme</a:t>
            </a:r>
            <a:r>
              <a:rPr sz="1200" spc="-110" dirty="0">
                <a:solidFill>
                  <a:srgbClr val="404040"/>
                </a:solidFill>
                <a:latin typeface="Arial"/>
                <a:cs typeface="Arial"/>
              </a:rPr>
              <a:t> </a:t>
            </a:r>
            <a:r>
              <a:rPr sz="1200" spc="-5" dirty="0">
                <a:solidFill>
                  <a:srgbClr val="404040"/>
                </a:solidFill>
                <a:latin typeface="Arial"/>
                <a:cs typeface="Arial"/>
              </a:rPr>
              <a:t>olanağı</a:t>
            </a:r>
            <a:endParaRPr sz="1200">
              <a:latin typeface="Arial"/>
              <a:cs typeface="Arial"/>
            </a:endParaRPr>
          </a:p>
          <a:p>
            <a:pPr marL="12700">
              <a:spcBef>
                <a:spcPts val="5"/>
              </a:spcBef>
            </a:pPr>
            <a:r>
              <a:rPr sz="1200" spc="-5" dirty="0">
                <a:solidFill>
                  <a:srgbClr val="404040"/>
                </a:solidFill>
                <a:latin typeface="Arial"/>
                <a:cs typeface="Arial"/>
              </a:rPr>
              <a:t>tanıması.</a:t>
            </a:r>
            <a:endParaRPr sz="1200">
              <a:latin typeface="Arial"/>
              <a:cs typeface="Arial"/>
            </a:endParaRPr>
          </a:p>
        </p:txBody>
      </p:sp>
      <p:grpSp>
        <p:nvGrpSpPr>
          <p:cNvPr id="51" name="object 51"/>
          <p:cNvGrpSpPr/>
          <p:nvPr/>
        </p:nvGrpSpPr>
        <p:grpSpPr>
          <a:xfrm>
            <a:off x="3446398" y="5632450"/>
            <a:ext cx="6565900" cy="1231900"/>
            <a:chOff x="1922398" y="5632450"/>
            <a:chExt cx="6565900" cy="1231900"/>
          </a:xfrm>
        </p:grpSpPr>
        <p:sp>
          <p:nvSpPr>
            <p:cNvPr id="52" name="object 52"/>
            <p:cNvSpPr/>
            <p:nvPr/>
          </p:nvSpPr>
          <p:spPr>
            <a:xfrm>
              <a:off x="2411094" y="5851499"/>
              <a:ext cx="6070600" cy="960119"/>
            </a:xfrm>
            <a:custGeom>
              <a:avLst/>
              <a:gdLst/>
              <a:ahLst/>
              <a:cxnLst/>
              <a:rect l="l" t="t" r="r" b="b"/>
              <a:pathLst>
                <a:path w="6070600" h="960120">
                  <a:moveTo>
                    <a:pt x="5590412" y="0"/>
                  </a:moveTo>
                  <a:lnTo>
                    <a:pt x="0" y="0"/>
                  </a:lnTo>
                  <a:lnTo>
                    <a:pt x="0" y="960004"/>
                  </a:lnTo>
                  <a:lnTo>
                    <a:pt x="5590412" y="960004"/>
                  </a:lnTo>
                  <a:lnTo>
                    <a:pt x="6070473" y="480009"/>
                  </a:lnTo>
                  <a:lnTo>
                    <a:pt x="5590412" y="0"/>
                  </a:lnTo>
                  <a:close/>
                </a:path>
              </a:pathLst>
            </a:custGeom>
            <a:solidFill>
              <a:srgbClr val="176989"/>
            </a:solidFill>
          </p:spPr>
          <p:txBody>
            <a:bodyPr wrap="square" lIns="0" tIns="0" rIns="0" bIns="0" rtlCol="0"/>
            <a:lstStyle/>
            <a:p>
              <a:endParaRPr/>
            </a:p>
          </p:txBody>
        </p:sp>
        <p:sp>
          <p:nvSpPr>
            <p:cNvPr id="53" name="object 53"/>
            <p:cNvSpPr/>
            <p:nvPr/>
          </p:nvSpPr>
          <p:spPr>
            <a:xfrm>
              <a:off x="2411094" y="5851499"/>
              <a:ext cx="6070600" cy="960119"/>
            </a:xfrm>
            <a:custGeom>
              <a:avLst/>
              <a:gdLst/>
              <a:ahLst/>
              <a:cxnLst/>
              <a:rect l="l" t="t" r="r" b="b"/>
              <a:pathLst>
                <a:path w="6070600" h="960120">
                  <a:moveTo>
                    <a:pt x="0" y="0"/>
                  </a:moveTo>
                  <a:lnTo>
                    <a:pt x="5590412" y="0"/>
                  </a:lnTo>
                  <a:lnTo>
                    <a:pt x="6070473" y="480009"/>
                  </a:lnTo>
                  <a:lnTo>
                    <a:pt x="5590412" y="960004"/>
                  </a:lnTo>
                  <a:lnTo>
                    <a:pt x="0" y="960004"/>
                  </a:lnTo>
                  <a:lnTo>
                    <a:pt x="0" y="0"/>
                  </a:lnTo>
                  <a:close/>
                </a:path>
              </a:pathLst>
            </a:custGeom>
            <a:ln w="12700">
              <a:solidFill>
                <a:srgbClr val="176989"/>
              </a:solidFill>
            </a:ln>
          </p:spPr>
          <p:txBody>
            <a:bodyPr wrap="square" lIns="0" tIns="0" rIns="0" bIns="0" rtlCol="0"/>
            <a:lstStyle/>
            <a:p>
              <a:endParaRPr/>
            </a:p>
          </p:txBody>
        </p:sp>
        <p:sp>
          <p:nvSpPr>
            <p:cNvPr id="54" name="object 54"/>
            <p:cNvSpPr/>
            <p:nvPr/>
          </p:nvSpPr>
          <p:spPr>
            <a:xfrm>
              <a:off x="2411094" y="5768403"/>
              <a:ext cx="5915025" cy="960119"/>
            </a:xfrm>
            <a:custGeom>
              <a:avLst/>
              <a:gdLst/>
              <a:ahLst/>
              <a:cxnLst/>
              <a:rect l="l" t="t" r="r" b="b"/>
              <a:pathLst>
                <a:path w="5915025" h="960120">
                  <a:moveTo>
                    <a:pt x="5434964" y="0"/>
                  </a:moveTo>
                  <a:lnTo>
                    <a:pt x="0" y="0"/>
                  </a:lnTo>
                  <a:lnTo>
                    <a:pt x="0" y="959993"/>
                  </a:lnTo>
                  <a:lnTo>
                    <a:pt x="5434964" y="959993"/>
                  </a:lnTo>
                  <a:lnTo>
                    <a:pt x="5915025" y="479996"/>
                  </a:lnTo>
                  <a:lnTo>
                    <a:pt x="5434964" y="0"/>
                  </a:lnTo>
                  <a:close/>
                </a:path>
              </a:pathLst>
            </a:custGeom>
            <a:solidFill>
              <a:srgbClr val="FFFFFF"/>
            </a:solidFill>
          </p:spPr>
          <p:txBody>
            <a:bodyPr wrap="square" lIns="0" tIns="0" rIns="0" bIns="0" rtlCol="0"/>
            <a:lstStyle/>
            <a:p>
              <a:endParaRPr/>
            </a:p>
          </p:txBody>
        </p:sp>
        <p:sp>
          <p:nvSpPr>
            <p:cNvPr id="55" name="object 55"/>
            <p:cNvSpPr/>
            <p:nvPr/>
          </p:nvSpPr>
          <p:spPr>
            <a:xfrm>
              <a:off x="2411094" y="5768403"/>
              <a:ext cx="5915025" cy="960119"/>
            </a:xfrm>
            <a:custGeom>
              <a:avLst/>
              <a:gdLst/>
              <a:ahLst/>
              <a:cxnLst/>
              <a:rect l="l" t="t" r="r" b="b"/>
              <a:pathLst>
                <a:path w="5915025" h="960120">
                  <a:moveTo>
                    <a:pt x="0" y="0"/>
                  </a:moveTo>
                  <a:lnTo>
                    <a:pt x="5434964" y="0"/>
                  </a:lnTo>
                  <a:lnTo>
                    <a:pt x="5915025" y="479996"/>
                  </a:lnTo>
                  <a:lnTo>
                    <a:pt x="5434964" y="959993"/>
                  </a:lnTo>
                  <a:lnTo>
                    <a:pt x="0" y="959993"/>
                  </a:lnTo>
                  <a:lnTo>
                    <a:pt x="0" y="0"/>
                  </a:lnTo>
                  <a:close/>
                </a:path>
              </a:pathLst>
            </a:custGeom>
            <a:ln w="38100">
              <a:solidFill>
                <a:srgbClr val="176989"/>
              </a:solidFill>
            </a:ln>
          </p:spPr>
          <p:txBody>
            <a:bodyPr wrap="square" lIns="0" tIns="0" rIns="0" bIns="0" rtlCol="0"/>
            <a:lstStyle/>
            <a:p>
              <a:endParaRPr/>
            </a:p>
          </p:txBody>
        </p:sp>
        <p:sp>
          <p:nvSpPr>
            <p:cNvPr id="56" name="object 56"/>
            <p:cNvSpPr/>
            <p:nvPr/>
          </p:nvSpPr>
          <p:spPr>
            <a:xfrm>
              <a:off x="1928748" y="5638800"/>
              <a:ext cx="914400" cy="1219200"/>
            </a:xfrm>
            <a:custGeom>
              <a:avLst/>
              <a:gdLst/>
              <a:ahLst/>
              <a:cxnLst/>
              <a:rect l="l" t="t" r="r" b="b"/>
              <a:pathLst>
                <a:path w="914400" h="1219200">
                  <a:moveTo>
                    <a:pt x="457200" y="0"/>
                  </a:moveTo>
                  <a:lnTo>
                    <a:pt x="0" y="609600"/>
                  </a:lnTo>
                  <a:lnTo>
                    <a:pt x="457200" y="1219199"/>
                  </a:lnTo>
                  <a:lnTo>
                    <a:pt x="914400" y="609600"/>
                  </a:lnTo>
                  <a:lnTo>
                    <a:pt x="457200" y="0"/>
                  </a:lnTo>
                  <a:close/>
                </a:path>
              </a:pathLst>
            </a:custGeom>
            <a:solidFill>
              <a:srgbClr val="176989"/>
            </a:solidFill>
          </p:spPr>
          <p:txBody>
            <a:bodyPr wrap="square" lIns="0" tIns="0" rIns="0" bIns="0" rtlCol="0"/>
            <a:lstStyle/>
            <a:p>
              <a:endParaRPr/>
            </a:p>
          </p:txBody>
        </p:sp>
        <p:sp>
          <p:nvSpPr>
            <p:cNvPr id="57" name="object 57"/>
            <p:cNvSpPr/>
            <p:nvPr/>
          </p:nvSpPr>
          <p:spPr>
            <a:xfrm>
              <a:off x="1928748" y="5638800"/>
              <a:ext cx="914400" cy="1219200"/>
            </a:xfrm>
            <a:custGeom>
              <a:avLst/>
              <a:gdLst/>
              <a:ahLst/>
              <a:cxnLst/>
              <a:rect l="l" t="t" r="r" b="b"/>
              <a:pathLst>
                <a:path w="914400" h="1219200">
                  <a:moveTo>
                    <a:pt x="0" y="609600"/>
                  </a:moveTo>
                  <a:lnTo>
                    <a:pt x="457200" y="0"/>
                  </a:lnTo>
                  <a:lnTo>
                    <a:pt x="914400" y="609600"/>
                  </a:lnTo>
                  <a:lnTo>
                    <a:pt x="457200" y="1219199"/>
                  </a:lnTo>
                  <a:lnTo>
                    <a:pt x="0" y="609600"/>
                  </a:lnTo>
                  <a:close/>
                </a:path>
              </a:pathLst>
            </a:custGeom>
            <a:ln w="12700">
              <a:solidFill>
                <a:srgbClr val="176989"/>
              </a:solidFill>
            </a:ln>
          </p:spPr>
          <p:txBody>
            <a:bodyPr wrap="square" lIns="0" tIns="0" rIns="0" bIns="0" rtlCol="0"/>
            <a:lstStyle/>
            <a:p>
              <a:endParaRPr/>
            </a:p>
          </p:txBody>
        </p:sp>
      </p:grpSp>
      <p:sp>
        <p:nvSpPr>
          <p:cNvPr id="58" name="object 58"/>
          <p:cNvSpPr txBox="1"/>
          <p:nvPr/>
        </p:nvSpPr>
        <p:spPr>
          <a:xfrm>
            <a:off x="4603495" y="5959247"/>
            <a:ext cx="4390390" cy="571951"/>
          </a:xfrm>
          <a:prstGeom prst="rect">
            <a:avLst/>
          </a:prstGeom>
        </p:spPr>
        <p:txBody>
          <a:bodyPr vert="horz" wrap="square" lIns="0" tIns="12700" rIns="0" bIns="0" rtlCol="0">
            <a:spAutoFit/>
          </a:bodyPr>
          <a:lstStyle/>
          <a:p>
            <a:pPr marL="12700">
              <a:spcBef>
                <a:spcPts val="100"/>
              </a:spcBef>
            </a:pPr>
            <a:r>
              <a:rPr sz="1200" b="1" spc="-5" dirty="0">
                <a:solidFill>
                  <a:srgbClr val="404040"/>
                </a:solidFill>
                <a:latin typeface="Arial"/>
                <a:cs typeface="Arial"/>
              </a:rPr>
              <a:t>Üniforma</a:t>
            </a:r>
            <a:r>
              <a:rPr sz="1200" b="1" spc="-10" dirty="0">
                <a:solidFill>
                  <a:srgbClr val="404040"/>
                </a:solidFill>
                <a:latin typeface="Arial"/>
                <a:cs typeface="Arial"/>
              </a:rPr>
              <a:t> Giyme</a:t>
            </a:r>
            <a:endParaRPr sz="1200">
              <a:latin typeface="Arial"/>
              <a:cs typeface="Arial"/>
            </a:endParaRPr>
          </a:p>
          <a:p>
            <a:pPr>
              <a:spcBef>
                <a:spcPts val="50"/>
              </a:spcBef>
            </a:pPr>
            <a:endParaRPr sz="1150">
              <a:latin typeface="Arial"/>
              <a:cs typeface="Arial"/>
            </a:endParaRPr>
          </a:p>
          <a:p>
            <a:pPr marL="12700"/>
            <a:r>
              <a:rPr sz="1200" spc="-5" dirty="0">
                <a:solidFill>
                  <a:srgbClr val="404040"/>
                </a:solidFill>
                <a:latin typeface="Arial"/>
                <a:cs typeface="Arial"/>
              </a:rPr>
              <a:t>Üniforma </a:t>
            </a:r>
            <a:r>
              <a:rPr sz="1200" spc="-10" dirty="0">
                <a:solidFill>
                  <a:srgbClr val="404040"/>
                </a:solidFill>
                <a:latin typeface="Arial"/>
                <a:cs typeface="Arial"/>
              </a:rPr>
              <a:t>giyilen </a:t>
            </a:r>
            <a:r>
              <a:rPr sz="1200" dirty="0">
                <a:solidFill>
                  <a:srgbClr val="404040"/>
                </a:solidFill>
                <a:latin typeface="Arial"/>
                <a:cs typeface="Arial"/>
              </a:rPr>
              <a:t>bir </a:t>
            </a:r>
            <a:r>
              <a:rPr sz="1200" spc="-5" dirty="0">
                <a:solidFill>
                  <a:srgbClr val="404040"/>
                </a:solidFill>
                <a:latin typeface="Arial"/>
                <a:cs typeface="Arial"/>
              </a:rPr>
              <a:t>iş sahibi olma. (Subaylık, hakimlik,</a:t>
            </a:r>
            <a:r>
              <a:rPr sz="1200" spc="-25" dirty="0">
                <a:solidFill>
                  <a:srgbClr val="404040"/>
                </a:solidFill>
                <a:latin typeface="Arial"/>
                <a:cs typeface="Arial"/>
              </a:rPr>
              <a:t> </a:t>
            </a:r>
            <a:r>
              <a:rPr sz="1200" spc="-5" dirty="0">
                <a:solidFill>
                  <a:srgbClr val="404040"/>
                </a:solidFill>
                <a:latin typeface="Arial"/>
                <a:cs typeface="Arial"/>
              </a:rPr>
              <a:t>doktorluk)</a:t>
            </a:r>
            <a:endParaRPr sz="1200">
              <a:latin typeface="Arial"/>
              <a:cs typeface="Arial"/>
            </a:endParaRPr>
          </a:p>
        </p:txBody>
      </p:sp>
    </p:spTree>
    <p:extLst>
      <p:ext uri="{BB962C8B-B14F-4D97-AF65-F5344CB8AC3E}">
        <p14:creationId xmlns:p14="http://schemas.microsoft.com/office/powerpoint/2010/main" val="863105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597358"/>
            <a:ext cx="9144000" cy="260985"/>
          </a:xfrm>
          <a:custGeom>
            <a:avLst/>
            <a:gdLst/>
            <a:ahLst/>
            <a:cxnLst/>
            <a:rect l="l" t="t" r="r" b="b"/>
            <a:pathLst>
              <a:path w="9144000" h="260984">
                <a:moveTo>
                  <a:pt x="9144000" y="0"/>
                </a:moveTo>
                <a:lnTo>
                  <a:pt x="0" y="0"/>
                </a:lnTo>
                <a:lnTo>
                  <a:pt x="0" y="260642"/>
                </a:lnTo>
                <a:lnTo>
                  <a:pt x="9144000" y="260642"/>
                </a:lnTo>
                <a:lnTo>
                  <a:pt x="9144000" y="0"/>
                </a:lnTo>
                <a:close/>
              </a:path>
            </a:pathLst>
          </a:custGeom>
          <a:solidFill>
            <a:srgbClr val="585858"/>
          </a:solidFill>
        </p:spPr>
        <p:txBody>
          <a:bodyPr wrap="square" lIns="0" tIns="0" rIns="0" bIns="0" rtlCol="0"/>
          <a:lstStyle/>
          <a:p>
            <a:endParaRPr/>
          </a:p>
        </p:txBody>
      </p:sp>
      <p:sp>
        <p:nvSpPr>
          <p:cNvPr id="3" name="object 3"/>
          <p:cNvSpPr txBox="1">
            <a:spLocks noGrp="1"/>
          </p:cNvSpPr>
          <p:nvPr>
            <p:ph type="title"/>
          </p:nvPr>
        </p:nvSpPr>
        <p:spPr>
          <a:xfrm>
            <a:off x="2547010" y="130555"/>
            <a:ext cx="7091680" cy="756920"/>
          </a:xfrm>
          <a:prstGeom prst="rect">
            <a:avLst/>
          </a:prstGeom>
        </p:spPr>
        <p:txBody>
          <a:bodyPr vert="horz" wrap="square" lIns="0" tIns="12700" rIns="0" bIns="0" rtlCol="0" anchor="b">
            <a:spAutoFit/>
          </a:bodyPr>
          <a:lstStyle/>
          <a:p>
            <a:pPr marL="12700">
              <a:lnSpc>
                <a:spcPct val="100000"/>
              </a:lnSpc>
              <a:spcBef>
                <a:spcPts val="100"/>
              </a:spcBef>
            </a:pPr>
            <a:r>
              <a:rPr b="1" spc="140" dirty="0">
                <a:solidFill>
                  <a:srgbClr val="585858"/>
                </a:solidFill>
                <a:latin typeface="Verdana"/>
                <a:cs typeface="Verdana"/>
              </a:rPr>
              <a:t>MESLEK</a:t>
            </a:r>
            <a:r>
              <a:rPr b="1" spc="175" dirty="0">
                <a:solidFill>
                  <a:srgbClr val="585858"/>
                </a:solidFill>
                <a:latin typeface="Verdana"/>
                <a:cs typeface="Verdana"/>
              </a:rPr>
              <a:t> </a:t>
            </a:r>
            <a:r>
              <a:rPr b="1" spc="75" dirty="0">
                <a:solidFill>
                  <a:srgbClr val="585858"/>
                </a:solidFill>
                <a:latin typeface="Verdana"/>
                <a:cs typeface="Verdana"/>
              </a:rPr>
              <a:t>DEĞERLERİ</a:t>
            </a:r>
            <a:endParaRPr>
              <a:latin typeface="Verdana"/>
              <a:cs typeface="Verdana"/>
            </a:endParaRPr>
          </a:p>
        </p:txBody>
      </p:sp>
      <p:grpSp>
        <p:nvGrpSpPr>
          <p:cNvPr id="4" name="object 4"/>
          <p:cNvGrpSpPr/>
          <p:nvPr/>
        </p:nvGrpSpPr>
        <p:grpSpPr>
          <a:xfrm>
            <a:off x="1521739" y="717169"/>
            <a:ext cx="9149080" cy="5881370"/>
            <a:chOff x="-2261" y="717169"/>
            <a:chExt cx="9149080" cy="5881370"/>
          </a:xfrm>
        </p:grpSpPr>
        <p:sp>
          <p:nvSpPr>
            <p:cNvPr id="5" name="object 5"/>
            <p:cNvSpPr/>
            <p:nvPr/>
          </p:nvSpPr>
          <p:spPr>
            <a:xfrm>
              <a:off x="-2260" y="717168"/>
              <a:ext cx="9149080" cy="5881370"/>
            </a:xfrm>
            <a:custGeom>
              <a:avLst/>
              <a:gdLst/>
              <a:ahLst/>
              <a:cxnLst/>
              <a:rect l="l" t="t" r="r" b="b"/>
              <a:pathLst>
                <a:path w="9149080" h="5881370">
                  <a:moveTo>
                    <a:pt x="1980666" y="2515108"/>
                  </a:moveTo>
                  <a:lnTo>
                    <a:pt x="689127" y="2515108"/>
                  </a:lnTo>
                  <a:lnTo>
                    <a:pt x="0" y="3788410"/>
                  </a:lnTo>
                  <a:lnTo>
                    <a:pt x="0" y="5876772"/>
                  </a:lnTo>
                  <a:lnTo>
                    <a:pt x="177546" y="5881179"/>
                  </a:lnTo>
                  <a:lnTo>
                    <a:pt x="1980666" y="2515108"/>
                  </a:lnTo>
                  <a:close/>
                </a:path>
                <a:path w="9149080" h="5881370">
                  <a:moveTo>
                    <a:pt x="9148674" y="2522474"/>
                  </a:moveTo>
                  <a:lnTo>
                    <a:pt x="9145626" y="0"/>
                  </a:lnTo>
                  <a:lnTo>
                    <a:pt x="7152995" y="3880993"/>
                  </a:lnTo>
                  <a:lnTo>
                    <a:pt x="8449285" y="3880993"/>
                  </a:lnTo>
                  <a:lnTo>
                    <a:pt x="9148674" y="2522474"/>
                  </a:lnTo>
                  <a:close/>
                </a:path>
              </a:pathLst>
            </a:custGeom>
            <a:solidFill>
              <a:srgbClr val="034060"/>
            </a:solidFill>
          </p:spPr>
          <p:txBody>
            <a:bodyPr wrap="square" lIns="0" tIns="0" rIns="0" bIns="0" rtlCol="0"/>
            <a:lstStyle/>
            <a:p>
              <a:endParaRPr/>
            </a:p>
          </p:txBody>
        </p:sp>
        <p:sp>
          <p:nvSpPr>
            <p:cNvPr id="6" name="object 6"/>
            <p:cNvSpPr/>
            <p:nvPr/>
          </p:nvSpPr>
          <p:spPr>
            <a:xfrm>
              <a:off x="2299462" y="2511298"/>
              <a:ext cx="2913380" cy="3168650"/>
            </a:xfrm>
            <a:custGeom>
              <a:avLst/>
              <a:gdLst/>
              <a:ahLst/>
              <a:cxnLst/>
              <a:rect l="l" t="t" r="r" b="b"/>
              <a:pathLst>
                <a:path w="2913379" h="3168650">
                  <a:moveTo>
                    <a:pt x="2913126" y="0"/>
                  </a:moveTo>
                  <a:lnTo>
                    <a:pt x="1988058" y="0"/>
                  </a:lnTo>
                  <a:lnTo>
                    <a:pt x="0" y="3168472"/>
                  </a:lnTo>
                  <a:lnTo>
                    <a:pt x="925068" y="3168472"/>
                  </a:lnTo>
                  <a:lnTo>
                    <a:pt x="2913126" y="0"/>
                  </a:lnTo>
                  <a:close/>
                </a:path>
              </a:pathLst>
            </a:custGeom>
            <a:solidFill>
              <a:srgbClr val="7C5100"/>
            </a:solidFill>
          </p:spPr>
          <p:txBody>
            <a:bodyPr wrap="square" lIns="0" tIns="0" rIns="0" bIns="0" rtlCol="0"/>
            <a:lstStyle/>
            <a:p>
              <a:endParaRPr/>
            </a:p>
          </p:txBody>
        </p:sp>
        <p:sp>
          <p:nvSpPr>
            <p:cNvPr id="7" name="object 7"/>
            <p:cNvSpPr/>
            <p:nvPr/>
          </p:nvSpPr>
          <p:spPr>
            <a:xfrm>
              <a:off x="3916553" y="2150744"/>
              <a:ext cx="2913380" cy="3168650"/>
            </a:xfrm>
            <a:custGeom>
              <a:avLst/>
              <a:gdLst/>
              <a:ahLst/>
              <a:cxnLst/>
              <a:rect l="l" t="t" r="r" b="b"/>
              <a:pathLst>
                <a:path w="2913379" h="3168650">
                  <a:moveTo>
                    <a:pt x="2913126" y="0"/>
                  </a:moveTo>
                  <a:lnTo>
                    <a:pt x="1988058" y="0"/>
                  </a:lnTo>
                  <a:lnTo>
                    <a:pt x="0" y="3168522"/>
                  </a:lnTo>
                  <a:lnTo>
                    <a:pt x="925068" y="3168522"/>
                  </a:lnTo>
                  <a:lnTo>
                    <a:pt x="2913126" y="0"/>
                  </a:lnTo>
                  <a:close/>
                </a:path>
              </a:pathLst>
            </a:custGeom>
            <a:solidFill>
              <a:srgbClr val="47600F"/>
            </a:solidFill>
          </p:spPr>
          <p:txBody>
            <a:bodyPr wrap="square" lIns="0" tIns="0" rIns="0" bIns="0" rtlCol="0"/>
            <a:lstStyle/>
            <a:p>
              <a:endParaRPr/>
            </a:p>
          </p:txBody>
        </p:sp>
        <p:sp>
          <p:nvSpPr>
            <p:cNvPr id="8" name="object 8"/>
            <p:cNvSpPr/>
            <p:nvPr/>
          </p:nvSpPr>
          <p:spPr>
            <a:xfrm>
              <a:off x="5533643" y="1790191"/>
              <a:ext cx="2913380" cy="3168650"/>
            </a:xfrm>
            <a:custGeom>
              <a:avLst/>
              <a:gdLst/>
              <a:ahLst/>
              <a:cxnLst/>
              <a:rect l="l" t="t" r="r" b="b"/>
              <a:pathLst>
                <a:path w="2913379" h="3168650">
                  <a:moveTo>
                    <a:pt x="2913126" y="0"/>
                  </a:moveTo>
                  <a:lnTo>
                    <a:pt x="1988057" y="0"/>
                  </a:lnTo>
                  <a:lnTo>
                    <a:pt x="0" y="3168523"/>
                  </a:lnTo>
                  <a:lnTo>
                    <a:pt x="925067" y="3168523"/>
                  </a:lnTo>
                  <a:lnTo>
                    <a:pt x="2913126" y="0"/>
                  </a:lnTo>
                  <a:close/>
                </a:path>
              </a:pathLst>
            </a:custGeom>
            <a:solidFill>
              <a:srgbClr val="03524B"/>
            </a:solidFill>
          </p:spPr>
          <p:txBody>
            <a:bodyPr wrap="square" lIns="0" tIns="0" rIns="0" bIns="0" rtlCol="0"/>
            <a:lstStyle/>
            <a:p>
              <a:endParaRPr/>
            </a:p>
          </p:txBody>
        </p:sp>
        <p:sp>
          <p:nvSpPr>
            <p:cNvPr id="9" name="object 9"/>
            <p:cNvSpPr/>
            <p:nvPr/>
          </p:nvSpPr>
          <p:spPr>
            <a:xfrm>
              <a:off x="682396" y="2871723"/>
              <a:ext cx="2913380" cy="3168650"/>
            </a:xfrm>
            <a:custGeom>
              <a:avLst/>
              <a:gdLst/>
              <a:ahLst/>
              <a:cxnLst/>
              <a:rect l="l" t="t" r="r" b="b"/>
              <a:pathLst>
                <a:path w="2913379" h="3168650">
                  <a:moveTo>
                    <a:pt x="2913100" y="0"/>
                  </a:moveTo>
                  <a:lnTo>
                    <a:pt x="1988032" y="0"/>
                  </a:lnTo>
                  <a:lnTo>
                    <a:pt x="0" y="3168586"/>
                  </a:lnTo>
                  <a:lnTo>
                    <a:pt x="925042" y="3168586"/>
                  </a:lnTo>
                  <a:lnTo>
                    <a:pt x="2913100" y="0"/>
                  </a:lnTo>
                  <a:close/>
                </a:path>
              </a:pathLst>
            </a:custGeom>
            <a:solidFill>
              <a:srgbClr val="731200"/>
            </a:solidFill>
          </p:spPr>
          <p:txBody>
            <a:bodyPr wrap="square" lIns="0" tIns="0" rIns="0" bIns="0" rtlCol="0"/>
            <a:lstStyle/>
            <a:p>
              <a:endParaRPr/>
            </a:p>
          </p:txBody>
        </p:sp>
      </p:grpSp>
      <p:sp>
        <p:nvSpPr>
          <p:cNvPr id="10" name="object 10"/>
          <p:cNvSpPr txBox="1"/>
          <p:nvPr/>
        </p:nvSpPr>
        <p:spPr>
          <a:xfrm>
            <a:off x="2206397" y="3232340"/>
            <a:ext cx="1296035" cy="1841530"/>
          </a:xfrm>
          <a:prstGeom prst="rect">
            <a:avLst/>
          </a:prstGeom>
          <a:solidFill>
            <a:srgbClr val="E62500"/>
          </a:solidFill>
        </p:spPr>
        <p:txBody>
          <a:bodyPr vert="horz" wrap="square" lIns="0" tIns="0" rIns="0" bIns="0" rtlCol="0">
            <a:spAutoFit/>
          </a:bodyPr>
          <a:lstStyle/>
          <a:p>
            <a:pPr>
              <a:lnSpc>
                <a:spcPct val="100000"/>
              </a:lnSpc>
            </a:pPr>
            <a:endParaRPr sz="1300">
              <a:latin typeface="Times New Roman"/>
              <a:cs typeface="Times New Roman"/>
            </a:endParaRPr>
          </a:p>
          <a:p>
            <a:pPr marL="123189" marR="539750">
              <a:spcBef>
                <a:spcPts val="965"/>
              </a:spcBef>
            </a:pPr>
            <a:r>
              <a:rPr sz="1200" b="1" dirty="0">
                <a:solidFill>
                  <a:srgbClr val="FFFFFF"/>
                </a:solidFill>
                <a:latin typeface="Arial"/>
                <a:cs typeface="Arial"/>
              </a:rPr>
              <a:t>Sa</a:t>
            </a:r>
            <a:r>
              <a:rPr sz="1200" b="1" spc="-35" dirty="0">
                <a:solidFill>
                  <a:srgbClr val="FFFFFF"/>
                </a:solidFill>
                <a:latin typeface="Arial"/>
                <a:cs typeface="Arial"/>
              </a:rPr>
              <a:t>y</a:t>
            </a:r>
            <a:r>
              <a:rPr sz="1200" b="1" dirty="0">
                <a:solidFill>
                  <a:srgbClr val="FFFFFF"/>
                </a:solidFill>
                <a:latin typeface="Arial"/>
                <a:cs typeface="Arial"/>
              </a:rPr>
              <a:t>ıla</a:t>
            </a:r>
            <a:r>
              <a:rPr sz="1200" b="1" spc="-5" dirty="0">
                <a:solidFill>
                  <a:srgbClr val="FFFFFF"/>
                </a:solidFill>
                <a:latin typeface="Arial"/>
                <a:cs typeface="Arial"/>
              </a:rPr>
              <a:t>rla  Çalışma</a:t>
            </a:r>
            <a:endParaRPr sz="1200">
              <a:latin typeface="Arial"/>
              <a:cs typeface="Arial"/>
            </a:endParaRPr>
          </a:p>
          <a:p>
            <a:pPr>
              <a:spcBef>
                <a:spcPts val="50"/>
              </a:spcBef>
            </a:pPr>
            <a:endParaRPr sz="1350">
              <a:latin typeface="Arial"/>
              <a:cs typeface="Arial"/>
            </a:endParaRPr>
          </a:p>
          <a:p>
            <a:pPr marL="123189" marR="292100"/>
            <a:r>
              <a:rPr sz="1200" dirty="0">
                <a:solidFill>
                  <a:srgbClr val="FFFFFF"/>
                </a:solidFill>
                <a:latin typeface="Arial"/>
                <a:cs typeface="Arial"/>
              </a:rPr>
              <a:t>İşin </a:t>
            </a:r>
            <a:r>
              <a:rPr sz="1200" spc="-5" dirty="0">
                <a:solidFill>
                  <a:srgbClr val="FFFFFF"/>
                </a:solidFill>
                <a:latin typeface="Arial"/>
                <a:cs typeface="Arial"/>
              </a:rPr>
              <a:t>icrasının  sayılarla </a:t>
            </a:r>
            <a:r>
              <a:rPr sz="1200" spc="-10" dirty="0">
                <a:solidFill>
                  <a:srgbClr val="FFFFFF"/>
                </a:solidFill>
                <a:latin typeface="Arial"/>
                <a:cs typeface="Arial"/>
              </a:rPr>
              <a:t>ve  </a:t>
            </a:r>
            <a:r>
              <a:rPr sz="1200" spc="-5" dirty="0">
                <a:solidFill>
                  <a:srgbClr val="FFFFFF"/>
                </a:solidFill>
                <a:latin typeface="Arial"/>
                <a:cs typeface="Arial"/>
              </a:rPr>
              <a:t>verilerle  çalışmayı  </a:t>
            </a:r>
            <a:r>
              <a:rPr sz="1200" spc="-15" dirty="0">
                <a:solidFill>
                  <a:srgbClr val="FFFFFF"/>
                </a:solidFill>
                <a:latin typeface="Arial"/>
                <a:cs typeface="Arial"/>
              </a:rPr>
              <a:t>g</a:t>
            </a:r>
            <a:r>
              <a:rPr sz="1200" spc="-5" dirty="0">
                <a:solidFill>
                  <a:srgbClr val="FFFFFF"/>
                </a:solidFill>
                <a:latin typeface="Arial"/>
                <a:cs typeface="Arial"/>
              </a:rPr>
              <a:t>e</a:t>
            </a:r>
            <a:r>
              <a:rPr sz="1200" dirty="0">
                <a:solidFill>
                  <a:srgbClr val="FFFFFF"/>
                </a:solidFill>
                <a:latin typeface="Arial"/>
                <a:cs typeface="Arial"/>
              </a:rPr>
              <a:t>rekt</a:t>
            </a:r>
            <a:r>
              <a:rPr sz="1200" spc="-5" dirty="0">
                <a:solidFill>
                  <a:srgbClr val="FFFFFF"/>
                </a:solidFill>
                <a:latin typeface="Arial"/>
                <a:cs typeface="Arial"/>
              </a:rPr>
              <a:t>i</a:t>
            </a:r>
            <a:r>
              <a:rPr sz="1200" spc="-15" dirty="0">
                <a:solidFill>
                  <a:srgbClr val="FFFFFF"/>
                </a:solidFill>
                <a:latin typeface="Arial"/>
                <a:cs typeface="Arial"/>
              </a:rPr>
              <a:t>r</a:t>
            </a:r>
            <a:r>
              <a:rPr sz="1200" spc="5" dirty="0">
                <a:solidFill>
                  <a:srgbClr val="FFFFFF"/>
                </a:solidFill>
                <a:latin typeface="Arial"/>
                <a:cs typeface="Arial"/>
              </a:rPr>
              <a:t>m</a:t>
            </a:r>
            <a:r>
              <a:rPr sz="1200" spc="-5" dirty="0">
                <a:solidFill>
                  <a:srgbClr val="FFFFFF"/>
                </a:solidFill>
                <a:latin typeface="Arial"/>
                <a:cs typeface="Arial"/>
              </a:rPr>
              <a:t>e</a:t>
            </a:r>
            <a:r>
              <a:rPr sz="1200" dirty="0">
                <a:solidFill>
                  <a:srgbClr val="FFFFFF"/>
                </a:solidFill>
                <a:latin typeface="Arial"/>
                <a:cs typeface="Arial"/>
              </a:rPr>
              <a:t>si.</a:t>
            </a:r>
            <a:endParaRPr sz="1200">
              <a:latin typeface="Arial"/>
              <a:cs typeface="Arial"/>
            </a:endParaRPr>
          </a:p>
        </p:txBody>
      </p:sp>
      <p:sp>
        <p:nvSpPr>
          <p:cNvPr id="11" name="object 11"/>
          <p:cNvSpPr txBox="1"/>
          <p:nvPr/>
        </p:nvSpPr>
        <p:spPr>
          <a:xfrm>
            <a:off x="3823462" y="2871801"/>
            <a:ext cx="1296035" cy="2475037"/>
          </a:xfrm>
          <a:prstGeom prst="rect">
            <a:avLst/>
          </a:prstGeom>
          <a:solidFill>
            <a:srgbClr val="FAA100"/>
          </a:solidFill>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pPr>
            <a:endParaRPr sz="1350">
              <a:latin typeface="Times New Roman"/>
              <a:cs typeface="Times New Roman"/>
            </a:endParaRPr>
          </a:p>
          <a:p>
            <a:pPr marL="149860" marR="407670"/>
            <a:r>
              <a:rPr sz="1200" b="1" spc="-5" dirty="0">
                <a:solidFill>
                  <a:srgbClr val="FFFFFF"/>
                </a:solidFill>
                <a:latin typeface="Arial"/>
                <a:cs typeface="Arial"/>
              </a:rPr>
              <a:t>Fiziksel  </a:t>
            </a:r>
            <a:r>
              <a:rPr sz="1200" b="1" dirty="0">
                <a:solidFill>
                  <a:srgbClr val="FFFFFF"/>
                </a:solidFill>
                <a:latin typeface="Arial"/>
                <a:cs typeface="Arial"/>
              </a:rPr>
              <a:t>Etkinl</a:t>
            </a:r>
            <a:r>
              <a:rPr sz="1200" b="1" spc="-5" dirty="0">
                <a:solidFill>
                  <a:srgbClr val="FFFFFF"/>
                </a:solidFill>
                <a:latin typeface="Arial"/>
                <a:cs typeface="Arial"/>
              </a:rPr>
              <a:t>i</a:t>
            </a:r>
            <a:r>
              <a:rPr sz="1200" b="1" dirty="0">
                <a:solidFill>
                  <a:srgbClr val="FFFFFF"/>
                </a:solidFill>
                <a:latin typeface="Arial"/>
                <a:cs typeface="Arial"/>
              </a:rPr>
              <a:t>k</a:t>
            </a:r>
            <a:r>
              <a:rPr sz="1200" b="1" spc="-5" dirty="0">
                <a:solidFill>
                  <a:srgbClr val="FFFFFF"/>
                </a:solidFill>
                <a:latin typeface="Arial"/>
                <a:cs typeface="Arial"/>
              </a:rPr>
              <a:t>l</a:t>
            </a:r>
            <a:r>
              <a:rPr sz="1200" b="1" dirty="0">
                <a:solidFill>
                  <a:srgbClr val="FFFFFF"/>
                </a:solidFill>
                <a:latin typeface="Arial"/>
                <a:cs typeface="Arial"/>
              </a:rPr>
              <a:t>e</a:t>
            </a:r>
            <a:r>
              <a:rPr sz="1200" b="1" spc="-5" dirty="0">
                <a:solidFill>
                  <a:srgbClr val="FFFFFF"/>
                </a:solidFill>
                <a:latin typeface="Arial"/>
                <a:cs typeface="Arial"/>
              </a:rPr>
              <a:t>r</a:t>
            </a:r>
            <a:endParaRPr sz="1200">
              <a:latin typeface="Arial"/>
              <a:cs typeface="Arial"/>
            </a:endParaRPr>
          </a:p>
          <a:p>
            <a:pPr>
              <a:spcBef>
                <a:spcPts val="50"/>
              </a:spcBef>
            </a:pPr>
            <a:endParaRPr sz="1350">
              <a:latin typeface="Arial"/>
              <a:cs typeface="Arial"/>
            </a:endParaRPr>
          </a:p>
          <a:p>
            <a:pPr marL="149860" marR="169545"/>
            <a:r>
              <a:rPr sz="1200" dirty="0">
                <a:solidFill>
                  <a:srgbClr val="FFFFFF"/>
                </a:solidFill>
                <a:latin typeface="Arial"/>
                <a:cs typeface="Arial"/>
              </a:rPr>
              <a:t>İşin </a:t>
            </a:r>
            <a:r>
              <a:rPr sz="1200" spc="-5" dirty="0">
                <a:solidFill>
                  <a:srgbClr val="FFFFFF"/>
                </a:solidFill>
                <a:latin typeface="Arial"/>
                <a:cs typeface="Arial"/>
              </a:rPr>
              <a:t>önemli  oranda</a:t>
            </a:r>
            <a:r>
              <a:rPr sz="1200" spc="-90" dirty="0">
                <a:solidFill>
                  <a:srgbClr val="FFFFFF"/>
                </a:solidFill>
                <a:latin typeface="Arial"/>
                <a:cs typeface="Arial"/>
              </a:rPr>
              <a:t> </a:t>
            </a:r>
            <a:r>
              <a:rPr sz="1200" spc="-5" dirty="0">
                <a:solidFill>
                  <a:srgbClr val="FFFFFF"/>
                </a:solidFill>
                <a:latin typeface="Arial"/>
                <a:cs typeface="Arial"/>
              </a:rPr>
              <a:t>fiziksel  etkinlikler  yapmayı,  bedensel  olarak  çalışmayı  gerektirmesi.</a:t>
            </a:r>
            <a:endParaRPr sz="1200">
              <a:latin typeface="Arial"/>
              <a:cs typeface="Arial"/>
            </a:endParaRPr>
          </a:p>
        </p:txBody>
      </p:sp>
      <p:sp>
        <p:nvSpPr>
          <p:cNvPr id="12" name="object 12"/>
          <p:cNvSpPr txBox="1"/>
          <p:nvPr/>
        </p:nvSpPr>
        <p:spPr>
          <a:xfrm>
            <a:off x="5440554" y="2511299"/>
            <a:ext cx="1296035" cy="1991571"/>
          </a:xfrm>
          <a:prstGeom prst="rect">
            <a:avLst/>
          </a:prstGeom>
          <a:solidFill>
            <a:srgbClr val="90C220"/>
          </a:solidFill>
        </p:spPr>
        <p:txBody>
          <a:bodyPr vert="horz" wrap="square" lIns="0" tIns="1270" rIns="0" bIns="0" rtlCol="0">
            <a:spAutoFit/>
          </a:bodyPr>
          <a:lstStyle/>
          <a:p>
            <a:pPr>
              <a:spcBef>
                <a:spcPts val="10"/>
              </a:spcBef>
            </a:pPr>
            <a:endParaRPr sz="1200">
              <a:latin typeface="Times New Roman"/>
              <a:cs typeface="Times New Roman"/>
            </a:endParaRPr>
          </a:p>
          <a:p>
            <a:pPr marL="175895" marR="425450"/>
            <a:r>
              <a:rPr sz="1200" b="1" spc="-10" dirty="0">
                <a:solidFill>
                  <a:srgbClr val="FFFFFF"/>
                </a:solidFill>
                <a:latin typeface="Arial"/>
                <a:cs typeface="Arial"/>
              </a:rPr>
              <a:t>Alet </a:t>
            </a:r>
            <a:r>
              <a:rPr sz="1200" b="1" spc="-15" dirty="0">
                <a:solidFill>
                  <a:srgbClr val="FFFFFF"/>
                </a:solidFill>
                <a:latin typeface="Arial"/>
                <a:cs typeface="Arial"/>
              </a:rPr>
              <a:t>ve  </a:t>
            </a:r>
            <a:r>
              <a:rPr sz="1200" b="1" spc="-5" dirty="0">
                <a:solidFill>
                  <a:srgbClr val="FFFFFF"/>
                </a:solidFill>
                <a:latin typeface="Arial"/>
                <a:cs typeface="Arial"/>
              </a:rPr>
              <a:t>Makine  Kullanma</a:t>
            </a:r>
            <a:endParaRPr sz="1200">
              <a:latin typeface="Arial"/>
              <a:cs typeface="Arial"/>
            </a:endParaRPr>
          </a:p>
          <a:p>
            <a:pPr>
              <a:lnSpc>
                <a:spcPct val="100000"/>
              </a:lnSpc>
            </a:pPr>
            <a:endParaRPr sz="1300">
              <a:latin typeface="Arial"/>
              <a:cs typeface="Arial"/>
            </a:endParaRPr>
          </a:p>
          <a:p>
            <a:pPr marL="144145" marR="162560">
              <a:spcBef>
                <a:spcPts val="980"/>
              </a:spcBef>
            </a:pPr>
            <a:r>
              <a:rPr sz="1200" dirty="0">
                <a:solidFill>
                  <a:srgbClr val="FFFFFF"/>
                </a:solidFill>
                <a:latin typeface="Arial"/>
                <a:cs typeface="Arial"/>
              </a:rPr>
              <a:t>İşin </a:t>
            </a:r>
            <a:r>
              <a:rPr sz="1200" spc="-5" dirty="0">
                <a:solidFill>
                  <a:srgbClr val="FFFFFF"/>
                </a:solidFill>
                <a:latin typeface="Arial"/>
                <a:cs typeface="Arial"/>
              </a:rPr>
              <a:t>icrasının  </a:t>
            </a:r>
            <a:r>
              <a:rPr sz="1200" dirty="0">
                <a:solidFill>
                  <a:srgbClr val="FFFFFF"/>
                </a:solidFill>
                <a:latin typeface="Arial"/>
                <a:cs typeface="Arial"/>
              </a:rPr>
              <a:t>önemli oranda  </a:t>
            </a:r>
            <a:r>
              <a:rPr sz="1200" spc="-5" dirty="0">
                <a:solidFill>
                  <a:srgbClr val="FFFFFF"/>
                </a:solidFill>
                <a:latin typeface="Arial"/>
                <a:cs typeface="Arial"/>
              </a:rPr>
              <a:t>alet </a:t>
            </a:r>
            <a:r>
              <a:rPr sz="1200" spc="-10" dirty="0">
                <a:solidFill>
                  <a:srgbClr val="FFFFFF"/>
                </a:solidFill>
                <a:latin typeface="Arial"/>
                <a:cs typeface="Arial"/>
              </a:rPr>
              <a:t>ve</a:t>
            </a:r>
            <a:r>
              <a:rPr sz="1200" spc="-85" dirty="0">
                <a:solidFill>
                  <a:srgbClr val="FFFFFF"/>
                </a:solidFill>
                <a:latin typeface="Arial"/>
                <a:cs typeface="Arial"/>
              </a:rPr>
              <a:t> </a:t>
            </a:r>
            <a:r>
              <a:rPr sz="1200" dirty="0">
                <a:solidFill>
                  <a:srgbClr val="FFFFFF"/>
                </a:solidFill>
                <a:latin typeface="Arial"/>
                <a:cs typeface="Arial"/>
              </a:rPr>
              <a:t>makine  </a:t>
            </a:r>
            <a:r>
              <a:rPr sz="1200" spc="-5" dirty="0">
                <a:solidFill>
                  <a:srgbClr val="FFFFFF"/>
                </a:solidFill>
                <a:latin typeface="Arial"/>
                <a:cs typeface="Arial"/>
              </a:rPr>
              <a:t>kullanmayı  gerektirmesi.</a:t>
            </a:r>
            <a:endParaRPr sz="1200">
              <a:latin typeface="Arial"/>
              <a:cs typeface="Arial"/>
            </a:endParaRPr>
          </a:p>
        </p:txBody>
      </p:sp>
      <p:sp>
        <p:nvSpPr>
          <p:cNvPr id="13" name="object 13"/>
          <p:cNvSpPr txBox="1"/>
          <p:nvPr/>
        </p:nvSpPr>
        <p:spPr>
          <a:xfrm>
            <a:off x="7057645" y="2150745"/>
            <a:ext cx="1296035" cy="2174954"/>
          </a:xfrm>
          <a:prstGeom prst="rect">
            <a:avLst/>
          </a:prstGeom>
          <a:solidFill>
            <a:srgbClr val="07A297"/>
          </a:solidFill>
        </p:spPr>
        <p:txBody>
          <a:bodyPr vert="horz" wrap="square" lIns="0" tIns="0" rIns="0" bIns="0" rtlCol="0">
            <a:spAutoFit/>
          </a:bodyPr>
          <a:lstStyle/>
          <a:p>
            <a:pPr>
              <a:lnSpc>
                <a:spcPct val="100000"/>
              </a:lnSpc>
            </a:pPr>
            <a:endParaRPr sz="1300">
              <a:latin typeface="Times New Roman"/>
              <a:cs typeface="Times New Roman"/>
            </a:endParaRPr>
          </a:p>
          <a:p>
            <a:pPr marL="130175" marR="277495">
              <a:spcBef>
                <a:spcPts val="1040"/>
              </a:spcBef>
            </a:pPr>
            <a:r>
              <a:rPr sz="1200" b="1" spc="-20" dirty="0">
                <a:solidFill>
                  <a:srgbClr val="FFFFFF"/>
                </a:solidFill>
                <a:latin typeface="Arial"/>
                <a:cs typeface="Arial"/>
              </a:rPr>
              <a:t>Takma </a:t>
            </a:r>
            <a:r>
              <a:rPr sz="1200" b="1" spc="-15" dirty="0">
                <a:solidFill>
                  <a:srgbClr val="FFFFFF"/>
                </a:solidFill>
                <a:latin typeface="Arial"/>
                <a:cs typeface="Arial"/>
              </a:rPr>
              <a:t>ve  </a:t>
            </a:r>
            <a:r>
              <a:rPr sz="1200" b="1" spc="-5" dirty="0">
                <a:solidFill>
                  <a:srgbClr val="FFFFFF"/>
                </a:solidFill>
                <a:latin typeface="Arial"/>
                <a:cs typeface="Arial"/>
              </a:rPr>
              <a:t>Kurma</a:t>
            </a:r>
            <a:r>
              <a:rPr sz="1200" b="1" spc="-105" dirty="0">
                <a:solidFill>
                  <a:srgbClr val="FFFFFF"/>
                </a:solidFill>
                <a:latin typeface="Arial"/>
                <a:cs typeface="Arial"/>
              </a:rPr>
              <a:t> </a:t>
            </a:r>
            <a:r>
              <a:rPr sz="1200" b="1" dirty="0">
                <a:solidFill>
                  <a:srgbClr val="FFFFFF"/>
                </a:solidFill>
                <a:latin typeface="Arial"/>
                <a:cs typeface="Arial"/>
              </a:rPr>
              <a:t>İşleri</a:t>
            </a:r>
            <a:endParaRPr sz="1200">
              <a:latin typeface="Arial"/>
              <a:cs typeface="Arial"/>
            </a:endParaRPr>
          </a:p>
          <a:p>
            <a:pPr>
              <a:lnSpc>
                <a:spcPct val="100000"/>
              </a:lnSpc>
            </a:pPr>
            <a:endParaRPr sz="1300">
              <a:latin typeface="Arial"/>
              <a:cs typeface="Arial"/>
            </a:endParaRPr>
          </a:p>
          <a:p>
            <a:pPr>
              <a:spcBef>
                <a:spcPts val="25"/>
              </a:spcBef>
            </a:pPr>
            <a:endParaRPr sz="1100">
              <a:latin typeface="Arial"/>
              <a:cs typeface="Arial"/>
            </a:endParaRPr>
          </a:p>
          <a:p>
            <a:pPr marL="144145" marR="180340"/>
            <a:r>
              <a:rPr sz="1200" dirty="0">
                <a:solidFill>
                  <a:srgbClr val="FFFFFF"/>
                </a:solidFill>
                <a:latin typeface="Arial"/>
                <a:cs typeface="Arial"/>
              </a:rPr>
              <a:t>İşin </a:t>
            </a:r>
            <a:r>
              <a:rPr sz="1200" spc="-5" dirty="0">
                <a:solidFill>
                  <a:srgbClr val="FFFFFF"/>
                </a:solidFill>
                <a:latin typeface="Arial"/>
                <a:cs typeface="Arial"/>
              </a:rPr>
              <a:t>icrasının  </a:t>
            </a:r>
            <a:r>
              <a:rPr sz="1200" dirty="0">
                <a:solidFill>
                  <a:srgbClr val="FFFFFF"/>
                </a:solidFill>
                <a:latin typeface="Arial"/>
                <a:cs typeface="Arial"/>
              </a:rPr>
              <a:t>önemli</a:t>
            </a:r>
            <a:r>
              <a:rPr sz="1200" spc="-140" dirty="0">
                <a:solidFill>
                  <a:srgbClr val="FFFFFF"/>
                </a:solidFill>
                <a:latin typeface="Arial"/>
                <a:cs typeface="Arial"/>
              </a:rPr>
              <a:t> </a:t>
            </a:r>
            <a:r>
              <a:rPr sz="1200" dirty="0">
                <a:solidFill>
                  <a:srgbClr val="FFFFFF"/>
                </a:solidFill>
                <a:latin typeface="Arial"/>
                <a:cs typeface="Arial"/>
              </a:rPr>
              <a:t>oranda  takma </a:t>
            </a:r>
            <a:r>
              <a:rPr sz="1200" spc="-10" dirty="0">
                <a:solidFill>
                  <a:srgbClr val="FFFFFF"/>
                </a:solidFill>
                <a:latin typeface="Arial"/>
                <a:cs typeface="Arial"/>
              </a:rPr>
              <a:t>ve  </a:t>
            </a:r>
            <a:r>
              <a:rPr sz="1200" spc="-5" dirty="0">
                <a:solidFill>
                  <a:srgbClr val="FFFFFF"/>
                </a:solidFill>
                <a:latin typeface="Arial"/>
                <a:cs typeface="Arial"/>
              </a:rPr>
              <a:t>kurma  işlerinden  oluşması.</a:t>
            </a:r>
            <a:endParaRPr sz="1200">
              <a:latin typeface="Arial"/>
              <a:cs typeface="Arial"/>
            </a:endParaRPr>
          </a:p>
        </p:txBody>
      </p:sp>
      <p:sp>
        <p:nvSpPr>
          <p:cNvPr id="14" name="object 14"/>
          <p:cNvSpPr txBox="1"/>
          <p:nvPr/>
        </p:nvSpPr>
        <p:spPr>
          <a:xfrm>
            <a:off x="8674735" y="1790193"/>
            <a:ext cx="1296035" cy="2031325"/>
          </a:xfrm>
          <a:prstGeom prst="rect">
            <a:avLst/>
          </a:prstGeom>
          <a:solidFill>
            <a:srgbClr val="0580C3"/>
          </a:solidFill>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spcBef>
                <a:spcPts val="40"/>
              </a:spcBef>
            </a:pPr>
            <a:endParaRPr sz="1550">
              <a:latin typeface="Times New Roman"/>
              <a:cs typeface="Times New Roman"/>
            </a:endParaRPr>
          </a:p>
          <a:p>
            <a:pPr marL="156845" marR="141605"/>
            <a:r>
              <a:rPr sz="1200" b="1" dirty="0">
                <a:solidFill>
                  <a:srgbClr val="FFFFFF"/>
                </a:solidFill>
                <a:latin typeface="Arial"/>
                <a:cs typeface="Arial"/>
              </a:rPr>
              <a:t>El Becerisi</a:t>
            </a:r>
            <a:r>
              <a:rPr sz="1200" b="1" spc="-120" dirty="0">
                <a:solidFill>
                  <a:srgbClr val="FFFFFF"/>
                </a:solidFill>
                <a:latin typeface="Arial"/>
                <a:cs typeface="Arial"/>
              </a:rPr>
              <a:t> </a:t>
            </a:r>
            <a:r>
              <a:rPr sz="1200" b="1" spc="-5" dirty="0">
                <a:solidFill>
                  <a:srgbClr val="FFFFFF"/>
                </a:solidFill>
                <a:latin typeface="Arial"/>
                <a:cs typeface="Arial"/>
              </a:rPr>
              <a:t>ile  Çalışma</a:t>
            </a:r>
            <a:endParaRPr sz="1200">
              <a:latin typeface="Arial"/>
              <a:cs typeface="Arial"/>
            </a:endParaRPr>
          </a:p>
          <a:p>
            <a:pPr>
              <a:spcBef>
                <a:spcPts val="35"/>
              </a:spcBef>
            </a:pPr>
            <a:endParaRPr sz="1850">
              <a:latin typeface="Arial"/>
              <a:cs typeface="Arial"/>
            </a:endParaRPr>
          </a:p>
          <a:p>
            <a:pPr marL="156845" marR="258445"/>
            <a:r>
              <a:rPr sz="1200" dirty="0">
                <a:solidFill>
                  <a:srgbClr val="FFFFFF"/>
                </a:solidFill>
                <a:latin typeface="Arial"/>
                <a:cs typeface="Arial"/>
              </a:rPr>
              <a:t>İşin el </a:t>
            </a:r>
            <a:r>
              <a:rPr sz="1200" spc="-10" dirty="0">
                <a:solidFill>
                  <a:srgbClr val="FFFFFF"/>
                </a:solidFill>
                <a:latin typeface="Arial"/>
                <a:cs typeface="Arial"/>
              </a:rPr>
              <a:t>ve  </a:t>
            </a:r>
            <a:r>
              <a:rPr sz="1200" spc="-5" dirty="0">
                <a:solidFill>
                  <a:srgbClr val="FFFFFF"/>
                </a:solidFill>
                <a:latin typeface="Arial"/>
                <a:cs typeface="Arial"/>
              </a:rPr>
              <a:t>parmak  becerisi  </a:t>
            </a:r>
            <a:r>
              <a:rPr sz="1200" spc="-15" dirty="0">
                <a:solidFill>
                  <a:srgbClr val="FFFFFF"/>
                </a:solidFill>
                <a:latin typeface="Arial"/>
                <a:cs typeface="Arial"/>
              </a:rPr>
              <a:t>g</a:t>
            </a:r>
            <a:r>
              <a:rPr sz="1200" spc="-5" dirty="0">
                <a:solidFill>
                  <a:srgbClr val="FFFFFF"/>
                </a:solidFill>
                <a:latin typeface="Arial"/>
                <a:cs typeface="Arial"/>
              </a:rPr>
              <a:t>e</a:t>
            </a:r>
            <a:r>
              <a:rPr sz="1200" dirty="0">
                <a:solidFill>
                  <a:srgbClr val="FFFFFF"/>
                </a:solidFill>
                <a:latin typeface="Arial"/>
                <a:cs typeface="Arial"/>
              </a:rPr>
              <a:t>rekt</a:t>
            </a:r>
            <a:r>
              <a:rPr sz="1200" spc="-5" dirty="0">
                <a:solidFill>
                  <a:srgbClr val="FFFFFF"/>
                </a:solidFill>
                <a:latin typeface="Arial"/>
                <a:cs typeface="Arial"/>
              </a:rPr>
              <a:t>i</a:t>
            </a:r>
            <a:r>
              <a:rPr sz="1200" spc="-15" dirty="0">
                <a:solidFill>
                  <a:srgbClr val="FFFFFF"/>
                </a:solidFill>
                <a:latin typeface="Arial"/>
                <a:cs typeface="Arial"/>
              </a:rPr>
              <a:t>r</a:t>
            </a:r>
            <a:r>
              <a:rPr sz="1200" spc="5" dirty="0">
                <a:solidFill>
                  <a:srgbClr val="FFFFFF"/>
                </a:solidFill>
                <a:latin typeface="Arial"/>
                <a:cs typeface="Arial"/>
              </a:rPr>
              <a:t>m</a:t>
            </a:r>
            <a:r>
              <a:rPr sz="1200" spc="-5" dirty="0">
                <a:solidFill>
                  <a:srgbClr val="FFFFFF"/>
                </a:solidFill>
                <a:latin typeface="Arial"/>
                <a:cs typeface="Arial"/>
              </a:rPr>
              <a:t>e</a:t>
            </a:r>
            <a:r>
              <a:rPr sz="1200" dirty="0">
                <a:solidFill>
                  <a:srgbClr val="FFFFFF"/>
                </a:solidFill>
                <a:latin typeface="Arial"/>
                <a:cs typeface="Arial"/>
              </a:rPr>
              <a:t>si.</a:t>
            </a:r>
            <a:endParaRPr sz="1200">
              <a:latin typeface="Arial"/>
              <a:cs typeface="Arial"/>
            </a:endParaRPr>
          </a:p>
        </p:txBody>
      </p:sp>
    </p:spTree>
    <p:extLst>
      <p:ext uri="{BB962C8B-B14F-4D97-AF65-F5344CB8AC3E}">
        <p14:creationId xmlns:p14="http://schemas.microsoft.com/office/powerpoint/2010/main" val="328368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3398" y="5414390"/>
            <a:ext cx="873760" cy="627380"/>
          </a:xfrm>
          <a:custGeom>
            <a:avLst/>
            <a:gdLst/>
            <a:ahLst/>
            <a:cxnLst/>
            <a:rect l="l" t="t" r="r" b="b"/>
            <a:pathLst>
              <a:path w="873760" h="627379">
                <a:moveTo>
                  <a:pt x="547038" y="0"/>
                </a:moveTo>
                <a:lnTo>
                  <a:pt x="484785" y="7774"/>
                </a:lnTo>
                <a:lnTo>
                  <a:pt x="435161" y="31227"/>
                </a:lnTo>
                <a:lnTo>
                  <a:pt x="397597" y="64154"/>
                </a:lnTo>
                <a:lnTo>
                  <a:pt x="371528" y="100348"/>
                </a:lnTo>
                <a:lnTo>
                  <a:pt x="356385" y="133604"/>
                </a:lnTo>
                <a:lnTo>
                  <a:pt x="327132" y="118213"/>
                </a:lnTo>
                <a:lnTo>
                  <a:pt x="293006" y="109728"/>
                </a:lnTo>
                <a:lnTo>
                  <a:pt x="256766" y="111815"/>
                </a:lnTo>
                <a:lnTo>
                  <a:pt x="221168" y="128143"/>
                </a:lnTo>
                <a:lnTo>
                  <a:pt x="196265" y="151718"/>
                </a:lnTo>
                <a:lnTo>
                  <a:pt x="178481" y="184729"/>
                </a:lnTo>
                <a:lnTo>
                  <a:pt x="169255" y="224324"/>
                </a:lnTo>
                <a:lnTo>
                  <a:pt x="170026" y="267652"/>
                </a:lnTo>
                <a:lnTo>
                  <a:pt x="114785" y="268474"/>
                </a:lnTo>
                <a:lnTo>
                  <a:pt x="68819" y="289474"/>
                </a:lnTo>
                <a:lnTo>
                  <a:pt x="35084" y="319423"/>
                </a:lnTo>
                <a:lnTo>
                  <a:pt x="5268" y="385425"/>
                </a:lnTo>
                <a:lnTo>
                  <a:pt x="0" y="433047"/>
                </a:lnTo>
                <a:lnTo>
                  <a:pt x="4287" y="483779"/>
                </a:lnTo>
                <a:lnTo>
                  <a:pt x="21690" y="531444"/>
                </a:lnTo>
                <a:lnTo>
                  <a:pt x="51333" y="570057"/>
                </a:lnTo>
                <a:lnTo>
                  <a:pt x="85380" y="599103"/>
                </a:lnTo>
                <a:lnTo>
                  <a:pt x="124713" y="618290"/>
                </a:lnTo>
                <a:lnTo>
                  <a:pt x="170216" y="627329"/>
                </a:lnTo>
                <a:lnTo>
                  <a:pt x="693786" y="625271"/>
                </a:lnTo>
                <a:lnTo>
                  <a:pt x="754299" y="611060"/>
                </a:lnTo>
                <a:lnTo>
                  <a:pt x="791481" y="591756"/>
                </a:lnTo>
                <a:lnTo>
                  <a:pt x="826694" y="562487"/>
                </a:lnTo>
                <a:lnTo>
                  <a:pt x="855000" y="521878"/>
                </a:lnTo>
                <a:lnTo>
                  <a:pt x="871459" y="468553"/>
                </a:lnTo>
                <a:lnTo>
                  <a:pt x="873379" y="435842"/>
                </a:lnTo>
                <a:lnTo>
                  <a:pt x="869968" y="396754"/>
                </a:lnTo>
                <a:lnTo>
                  <a:pt x="858331" y="355319"/>
                </a:lnTo>
                <a:lnTo>
                  <a:pt x="835570" y="315563"/>
                </a:lnTo>
                <a:lnTo>
                  <a:pt x="798790" y="281514"/>
                </a:lnTo>
                <a:lnTo>
                  <a:pt x="745094" y="257200"/>
                </a:lnTo>
                <a:lnTo>
                  <a:pt x="742733" y="219322"/>
                </a:lnTo>
                <a:lnTo>
                  <a:pt x="734539" y="176563"/>
                </a:lnTo>
                <a:lnTo>
                  <a:pt x="719502" y="132132"/>
                </a:lnTo>
                <a:lnTo>
                  <a:pt x="696609" y="89240"/>
                </a:lnTo>
                <a:lnTo>
                  <a:pt x="664850" y="51097"/>
                </a:lnTo>
                <a:lnTo>
                  <a:pt x="623212" y="20915"/>
                </a:lnTo>
                <a:lnTo>
                  <a:pt x="570685" y="1905"/>
                </a:lnTo>
                <a:lnTo>
                  <a:pt x="554670" y="127"/>
                </a:lnTo>
                <a:lnTo>
                  <a:pt x="547038" y="0"/>
                </a:lnTo>
                <a:close/>
              </a:path>
            </a:pathLst>
          </a:custGeom>
          <a:solidFill>
            <a:srgbClr val="FFFFFF">
              <a:alpha val="39999"/>
            </a:srgbClr>
          </a:solidFill>
        </p:spPr>
        <p:txBody>
          <a:bodyPr wrap="square" lIns="0" tIns="0" rIns="0" bIns="0" rtlCol="0"/>
          <a:lstStyle/>
          <a:p>
            <a:endParaRPr/>
          </a:p>
        </p:txBody>
      </p:sp>
      <p:sp>
        <p:nvSpPr>
          <p:cNvPr id="4" name="object 4"/>
          <p:cNvSpPr/>
          <p:nvPr/>
        </p:nvSpPr>
        <p:spPr>
          <a:xfrm>
            <a:off x="10056625" y="2214916"/>
            <a:ext cx="610235" cy="489584"/>
          </a:xfrm>
          <a:custGeom>
            <a:avLst/>
            <a:gdLst/>
            <a:ahLst/>
            <a:cxnLst/>
            <a:rect l="l" t="t" r="r" b="b"/>
            <a:pathLst>
              <a:path w="610234" h="489585">
                <a:moveTo>
                  <a:pt x="168399" y="489548"/>
                </a:moveTo>
                <a:lnTo>
                  <a:pt x="497202" y="487262"/>
                </a:lnTo>
                <a:lnTo>
                  <a:pt x="544532" y="475814"/>
                </a:lnTo>
                <a:lnTo>
                  <a:pt x="578421" y="448254"/>
                </a:lnTo>
                <a:lnTo>
                  <a:pt x="599935" y="410873"/>
                </a:lnTo>
                <a:lnTo>
                  <a:pt x="610141" y="369963"/>
                </a:lnTo>
                <a:lnTo>
                  <a:pt x="610105" y="331814"/>
                </a:lnTo>
                <a:lnTo>
                  <a:pt x="605499" y="294914"/>
                </a:lnTo>
                <a:lnTo>
                  <a:pt x="596976" y="271410"/>
                </a:lnTo>
                <a:lnTo>
                  <a:pt x="584477" y="257215"/>
                </a:lnTo>
                <a:lnTo>
                  <a:pt x="567941" y="248248"/>
                </a:lnTo>
                <a:lnTo>
                  <a:pt x="544452" y="249577"/>
                </a:lnTo>
                <a:lnTo>
                  <a:pt x="529381" y="263837"/>
                </a:lnTo>
                <a:lnTo>
                  <a:pt x="524096" y="272715"/>
                </a:lnTo>
                <a:lnTo>
                  <a:pt x="529968" y="257900"/>
                </a:lnTo>
                <a:lnTo>
                  <a:pt x="536181" y="232105"/>
                </a:lnTo>
                <a:lnTo>
                  <a:pt x="537572" y="194035"/>
                </a:lnTo>
                <a:lnTo>
                  <a:pt x="532272" y="155226"/>
                </a:lnTo>
                <a:lnTo>
                  <a:pt x="518411" y="127217"/>
                </a:lnTo>
                <a:lnTo>
                  <a:pt x="498549" y="109014"/>
                </a:lnTo>
                <a:lnTo>
                  <a:pt x="474675" y="97229"/>
                </a:lnTo>
                <a:lnTo>
                  <a:pt x="447206" y="97517"/>
                </a:lnTo>
                <a:lnTo>
                  <a:pt x="416557" y="115533"/>
                </a:lnTo>
                <a:lnTo>
                  <a:pt x="421611" y="145229"/>
                </a:lnTo>
                <a:lnTo>
                  <a:pt x="422796" y="170984"/>
                </a:lnTo>
                <a:lnTo>
                  <a:pt x="418004" y="198668"/>
                </a:lnTo>
                <a:lnTo>
                  <a:pt x="405127" y="234151"/>
                </a:lnTo>
                <a:lnTo>
                  <a:pt x="419116" y="193016"/>
                </a:lnTo>
                <a:lnTo>
                  <a:pt x="423523" y="151196"/>
                </a:lnTo>
                <a:lnTo>
                  <a:pt x="416684" y="110104"/>
                </a:lnTo>
                <a:lnTo>
                  <a:pt x="396933" y="71149"/>
                </a:lnTo>
                <a:lnTo>
                  <a:pt x="362606" y="35743"/>
                </a:lnTo>
                <a:lnTo>
                  <a:pt x="312036" y="5297"/>
                </a:lnTo>
                <a:lnTo>
                  <a:pt x="273996" y="0"/>
                </a:lnTo>
                <a:lnTo>
                  <a:pt x="233633" y="11259"/>
                </a:lnTo>
                <a:lnTo>
                  <a:pt x="195971" y="36368"/>
                </a:lnTo>
                <a:lnTo>
                  <a:pt x="166033" y="72621"/>
                </a:lnTo>
                <a:lnTo>
                  <a:pt x="148841" y="117311"/>
                </a:lnTo>
                <a:lnTo>
                  <a:pt x="183760" y="129142"/>
                </a:lnTo>
                <a:lnTo>
                  <a:pt x="218643" y="151093"/>
                </a:lnTo>
                <a:lnTo>
                  <a:pt x="249550" y="190856"/>
                </a:lnTo>
                <a:lnTo>
                  <a:pt x="272539" y="256122"/>
                </a:lnTo>
                <a:lnTo>
                  <a:pt x="257329" y="207856"/>
                </a:lnTo>
                <a:lnTo>
                  <a:pt x="231820" y="165746"/>
                </a:lnTo>
                <a:lnTo>
                  <a:pt x="195333" y="134375"/>
                </a:lnTo>
                <a:lnTo>
                  <a:pt x="147190" y="118327"/>
                </a:lnTo>
                <a:lnTo>
                  <a:pt x="102500" y="125923"/>
                </a:lnTo>
                <a:lnTo>
                  <a:pt x="60941" y="153474"/>
                </a:lnTo>
                <a:lnTo>
                  <a:pt x="27264" y="193551"/>
                </a:lnTo>
                <a:lnTo>
                  <a:pt x="6220" y="238723"/>
                </a:lnTo>
                <a:lnTo>
                  <a:pt x="0" y="285041"/>
                </a:lnTo>
                <a:lnTo>
                  <a:pt x="1771" y="330332"/>
                </a:lnTo>
                <a:lnTo>
                  <a:pt x="11323" y="372970"/>
                </a:lnTo>
                <a:lnTo>
                  <a:pt x="28445" y="411332"/>
                </a:lnTo>
                <a:lnTo>
                  <a:pt x="52925" y="443794"/>
                </a:lnTo>
                <a:lnTo>
                  <a:pt x="84551" y="468734"/>
                </a:lnTo>
                <a:lnTo>
                  <a:pt x="123113" y="484526"/>
                </a:lnTo>
                <a:lnTo>
                  <a:pt x="168399" y="489548"/>
                </a:lnTo>
                <a:close/>
              </a:path>
            </a:pathLst>
          </a:custGeom>
          <a:ln w="50800">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414267" y="131826"/>
            <a:ext cx="3330575" cy="391160"/>
          </a:xfrm>
          <a:prstGeom prst="rect">
            <a:avLst/>
          </a:prstGeom>
        </p:spPr>
        <p:txBody>
          <a:bodyPr vert="horz" wrap="square" lIns="0" tIns="12700" rIns="0" bIns="0" rtlCol="0" anchor="b">
            <a:spAutoFit/>
          </a:bodyPr>
          <a:lstStyle/>
          <a:p>
            <a:pPr marL="12700">
              <a:lnSpc>
                <a:spcPct val="100000"/>
              </a:lnSpc>
              <a:spcBef>
                <a:spcPts val="100"/>
              </a:spcBef>
            </a:pPr>
            <a:r>
              <a:rPr sz="2400" u="heavy" spc="-600" dirty="0">
                <a:solidFill>
                  <a:srgbClr val="FF0000"/>
                </a:solidFill>
                <a:uFill>
                  <a:solidFill>
                    <a:srgbClr val="FF0000"/>
                  </a:solidFill>
                </a:uFill>
                <a:latin typeface="Times New Roman"/>
                <a:cs typeface="Times New Roman"/>
              </a:rPr>
              <a:t> </a:t>
            </a:r>
            <a:r>
              <a:rPr sz="2400" b="1" u="heavy" dirty="0">
                <a:solidFill>
                  <a:srgbClr val="FF0000"/>
                </a:solidFill>
                <a:uFill>
                  <a:solidFill>
                    <a:srgbClr val="FF0000"/>
                  </a:solidFill>
                </a:uFill>
              </a:rPr>
              <a:t>MESLEKİ</a:t>
            </a:r>
            <a:r>
              <a:rPr sz="2400" b="1" u="heavy" spc="-45" dirty="0">
                <a:solidFill>
                  <a:srgbClr val="FF0000"/>
                </a:solidFill>
                <a:uFill>
                  <a:solidFill>
                    <a:srgbClr val="FF0000"/>
                  </a:solidFill>
                </a:uFill>
              </a:rPr>
              <a:t> </a:t>
            </a:r>
            <a:r>
              <a:rPr sz="2400" b="1" u="heavy" spc="-5" dirty="0">
                <a:solidFill>
                  <a:srgbClr val="FF0000"/>
                </a:solidFill>
                <a:uFill>
                  <a:solidFill>
                    <a:srgbClr val="FF0000"/>
                  </a:solidFill>
                </a:uFill>
              </a:rPr>
              <a:t>GELİŞİMİNİZİ</a:t>
            </a:r>
            <a:endParaRPr sz="2400" b="1" dirty="0">
              <a:latin typeface="Times New Roman"/>
              <a:cs typeface="Times New Roman"/>
            </a:endParaRPr>
          </a:p>
        </p:txBody>
      </p:sp>
      <p:sp>
        <p:nvSpPr>
          <p:cNvPr id="6" name="object 6"/>
          <p:cNvSpPr txBox="1"/>
          <p:nvPr/>
        </p:nvSpPr>
        <p:spPr>
          <a:xfrm>
            <a:off x="4153660" y="522986"/>
            <a:ext cx="3891217" cy="382156"/>
          </a:xfrm>
          <a:prstGeom prst="rect">
            <a:avLst/>
          </a:prstGeom>
        </p:spPr>
        <p:txBody>
          <a:bodyPr vert="horz" wrap="square" lIns="0" tIns="12700" rIns="0" bIns="0" rtlCol="0">
            <a:spAutoFit/>
          </a:bodyPr>
          <a:lstStyle/>
          <a:p>
            <a:pPr marL="12700">
              <a:spcBef>
                <a:spcPts val="100"/>
              </a:spcBef>
            </a:pPr>
            <a:r>
              <a:rPr sz="2400" u="heavy" spc="-600" dirty="0">
                <a:solidFill>
                  <a:srgbClr val="FF0000"/>
                </a:solidFill>
                <a:uFill>
                  <a:solidFill>
                    <a:srgbClr val="FF0000"/>
                  </a:solidFill>
                </a:uFill>
                <a:latin typeface="Times New Roman"/>
                <a:cs typeface="Times New Roman"/>
              </a:rPr>
              <a:t> </a:t>
            </a:r>
            <a:r>
              <a:rPr sz="2400" u="heavy" spc="-5" dirty="0">
                <a:solidFill>
                  <a:srgbClr val="FF0000"/>
                </a:solidFill>
                <a:uFill>
                  <a:solidFill>
                    <a:srgbClr val="FF0000"/>
                  </a:solidFill>
                </a:uFill>
                <a:latin typeface="Arial"/>
                <a:cs typeface="Arial"/>
              </a:rPr>
              <a:t>DESTEKLEYİCİ</a:t>
            </a:r>
            <a:r>
              <a:rPr sz="2400" u="heavy" spc="-45" dirty="0">
                <a:solidFill>
                  <a:srgbClr val="FF0000"/>
                </a:solidFill>
                <a:uFill>
                  <a:solidFill>
                    <a:srgbClr val="FF0000"/>
                  </a:solidFill>
                </a:uFill>
                <a:latin typeface="Arial"/>
                <a:cs typeface="Arial"/>
              </a:rPr>
              <a:t> </a:t>
            </a:r>
            <a:r>
              <a:rPr sz="2400" u="heavy" dirty="0">
                <a:solidFill>
                  <a:srgbClr val="FF0000"/>
                </a:solidFill>
                <a:uFill>
                  <a:solidFill>
                    <a:srgbClr val="FF0000"/>
                  </a:solidFill>
                </a:uFill>
                <a:latin typeface="Arial"/>
                <a:cs typeface="Arial"/>
              </a:rPr>
              <a:t>ÖNERİLER</a:t>
            </a:r>
            <a:endParaRPr sz="2400" dirty="0">
              <a:latin typeface="Arial"/>
              <a:cs typeface="Arial"/>
            </a:endParaRPr>
          </a:p>
        </p:txBody>
      </p:sp>
      <p:sp>
        <p:nvSpPr>
          <p:cNvPr id="21" name="object 21"/>
          <p:cNvSpPr/>
          <p:nvPr/>
        </p:nvSpPr>
        <p:spPr>
          <a:xfrm>
            <a:off x="9934957" y="3572002"/>
            <a:ext cx="733425" cy="527050"/>
          </a:xfrm>
          <a:custGeom>
            <a:avLst/>
            <a:gdLst/>
            <a:ahLst/>
            <a:cxnLst/>
            <a:rect l="l" t="t" r="r" b="b"/>
            <a:pathLst>
              <a:path w="733425" h="527050">
                <a:moveTo>
                  <a:pt x="465581" y="126"/>
                </a:moveTo>
                <a:lnTo>
                  <a:pt x="406874" y="6542"/>
                </a:lnTo>
                <a:lnTo>
                  <a:pt x="365232" y="26214"/>
                </a:lnTo>
                <a:lnTo>
                  <a:pt x="333704" y="53830"/>
                </a:lnTo>
                <a:lnTo>
                  <a:pt x="299084" y="112141"/>
                </a:lnTo>
                <a:lnTo>
                  <a:pt x="274540" y="99228"/>
                </a:lnTo>
                <a:lnTo>
                  <a:pt x="245887" y="92090"/>
                </a:lnTo>
                <a:lnTo>
                  <a:pt x="215449" y="93835"/>
                </a:lnTo>
                <a:lnTo>
                  <a:pt x="185546" y="107568"/>
                </a:lnTo>
                <a:lnTo>
                  <a:pt x="164677" y="127311"/>
                </a:lnTo>
                <a:lnTo>
                  <a:pt x="149748" y="155019"/>
                </a:lnTo>
                <a:lnTo>
                  <a:pt x="141987" y="188275"/>
                </a:lnTo>
                <a:lnTo>
                  <a:pt x="142620" y="224662"/>
                </a:lnTo>
                <a:lnTo>
                  <a:pt x="96317" y="225329"/>
                </a:lnTo>
                <a:lnTo>
                  <a:pt x="57753" y="242951"/>
                </a:lnTo>
                <a:lnTo>
                  <a:pt x="13842" y="291338"/>
                </a:lnTo>
                <a:lnTo>
                  <a:pt x="0" y="363489"/>
                </a:lnTo>
                <a:lnTo>
                  <a:pt x="3591" y="406048"/>
                </a:lnTo>
                <a:lnTo>
                  <a:pt x="18160" y="446024"/>
                </a:lnTo>
                <a:lnTo>
                  <a:pt x="43076" y="478464"/>
                </a:lnTo>
                <a:lnTo>
                  <a:pt x="104671" y="518961"/>
                </a:lnTo>
                <a:lnTo>
                  <a:pt x="142874" y="526542"/>
                </a:lnTo>
                <a:lnTo>
                  <a:pt x="582294" y="524764"/>
                </a:lnTo>
                <a:lnTo>
                  <a:pt x="645494" y="507353"/>
                </a:lnTo>
                <a:lnTo>
                  <a:pt x="682458" y="483058"/>
                </a:lnTo>
                <a:lnTo>
                  <a:pt x="713472" y="445711"/>
                </a:lnTo>
                <a:lnTo>
                  <a:pt x="731392" y="393319"/>
                </a:lnTo>
                <a:lnTo>
                  <a:pt x="732873" y="359590"/>
                </a:lnTo>
                <a:lnTo>
                  <a:pt x="727203" y="319144"/>
                </a:lnTo>
                <a:lnTo>
                  <a:pt x="710188" y="277821"/>
                </a:lnTo>
                <a:lnTo>
                  <a:pt x="677634" y="241459"/>
                </a:lnTo>
                <a:lnTo>
                  <a:pt x="625347" y="215900"/>
                </a:lnTo>
                <a:lnTo>
                  <a:pt x="622615" y="178333"/>
                </a:lnTo>
                <a:lnTo>
                  <a:pt x="613010" y="135800"/>
                </a:lnTo>
                <a:lnTo>
                  <a:pt x="595185" y="92583"/>
                </a:lnTo>
                <a:lnTo>
                  <a:pt x="567793" y="52963"/>
                </a:lnTo>
                <a:lnTo>
                  <a:pt x="529486" y="21225"/>
                </a:lnTo>
                <a:lnTo>
                  <a:pt x="478916" y="1650"/>
                </a:lnTo>
                <a:lnTo>
                  <a:pt x="472185" y="635"/>
                </a:lnTo>
                <a:lnTo>
                  <a:pt x="465581" y="126"/>
                </a:lnTo>
                <a:close/>
              </a:path>
            </a:pathLst>
          </a:custGeom>
          <a:solidFill>
            <a:srgbClr val="FFFFFF">
              <a:alpha val="39999"/>
            </a:srgbClr>
          </a:solidFill>
        </p:spPr>
        <p:txBody>
          <a:bodyPr wrap="square" lIns="0" tIns="0" rIns="0" bIns="0" rtlCol="0"/>
          <a:lstStyle/>
          <a:p>
            <a:endParaRPr/>
          </a:p>
        </p:txBody>
      </p:sp>
      <p:sp>
        <p:nvSpPr>
          <p:cNvPr id="50" name="object 50"/>
          <p:cNvSpPr/>
          <p:nvPr/>
        </p:nvSpPr>
        <p:spPr>
          <a:xfrm>
            <a:off x="1524053" y="3500501"/>
            <a:ext cx="756285" cy="543560"/>
          </a:xfrm>
          <a:custGeom>
            <a:avLst/>
            <a:gdLst/>
            <a:ahLst/>
            <a:cxnLst/>
            <a:rect l="l" t="t" r="r" b="b"/>
            <a:pathLst>
              <a:path w="756285" h="543560">
                <a:moveTo>
                  <a:pt x="473594" y="0"/>
                </a:moveTo>
                <a:lnTo>
                  <a:pt x="419703" y="6790"/>
                </a:lnTo>
                <a:lnTo>
                  <a:pt x="376741" y="27108"/>
                </a:lnTo>
                <a:lnTo>
                  <a:pt x="344220" y="55613"/>
                </a:lnTo>
                <a:lnTo>
                  <a:pt x="321647" y="86965"/>
                </a:lnTo>
                <a:lnTo>
                  <a:pt x="308532" y="115824"/>
                </a:lnTo>
                <a:lnTo>
                  <a:pt x="283207" y="102425"/>
                </a:lnTo>
                <a:lnTo>
                  <a:pt x="253666" y="95027"/>
                </a:lnTo>
                <a:lnTo>
                  <a:pt x="222294" y="96821"/>
                </a:lnTo>
                <a:lnTo>
                  <a:pt x="191476" y="110998"/>
                </a:lnTo>
                <a:lnTo>
                  <a:pt x="169913" y="131369"/>
                </a:lnTo>
                <a:lnTo>
                  <a:pt x="154517" y="159956"/>
                </a:lnTo>
                <a:lnTo>
                  <a:pt x="146529" y="194258"/>
                </a:lnTo>
                <a:lnTo>
                  <a:pt x="147191" y="231775"/>
                </a:lnTo>
                <a:lnTo>
                  <a:pt x="99371" y="232493"/>
                </a:lnTo>
                <a:lnTo>
                  <a:pt x="59579" y="250666"/>
                </a:lnTo>
                <a:lnTo>
                  <a:pt x="30373" y="276602"/>
                </a:lnTo>
                <a:lnTo>
                  <a:pt x="4559" y="333765"/>
                </a:lnTo>
                <a:lnTo>
                  <a:pt x="0" y="374983"/>
                </a:lnTo>
                <a:lnTo>
                  <a:pt x="3712" y="418891"/>
                </a:lnTo>
                <a:lnTo>
                  <a:pt x="18779" y="460121"/>
                </a:lnTo>
                <a:lnTo>
                  <a:pt x="44440" y="493583"/>
                </a:lnTo>
                <a:lnTo>
                  <a:pt x="73916" y="518747"/>
                </a:lnTo>
                <a:lnTo>
                  <a:pt x="147369" y="543179"/>
                </a:lnTo>
                <a:lnTo>
                  <a:pt x="600670" y="541401"/>
                </a:lnTo>
                <a:lnTo>
                  <a:pt x="665832" y="523375"/>
                </a:lnTo>
                <a:lnTo>
                  <a:pt x="703979" y="498314"/>
                </a:lnTo>
                <a:lnTo>
                  <a:pt x="735993" y="459799"/>
                </a:lnTo>
                <a:lnTo>
                  <a:pt x="754492" y="405765"/>
                </a:lnTo>
                <a:lnTo>
                  <a:pt x="755998" y="370968"/>
                </a:lnTo>
                <a:lnTo>
                  <a:pt x="750143" y="329258"/>
                </a:lnTo>
                <a:lnTo>
                  <a:pt x="732592" y="286646"/>
                </a:lnTo>
                <a:lnTo>
                  <a:pt x="699013" y="249142"/>
                </a:lnTo>
                <a:lnTo>
                  <a:pt x="645069" y="222757"/>
                </a:lnTo>
                <a:lnTo>
                  <a:pt x="642221" y="183995"/>
                </a:lnTo>
                <a:lnTo>
                  <a:pt x="632302" y="140118"/>
                </a:lnTo>
                <a:lnTo>
                  <a:pt x="613921" y="95535"/>
                </a:lnTo>
                <a:lnTo>
                  <a:pt x="585683" y="54657"/>
                </a:lnTo>
                <a:lnTo>
                  <a:pt x="546196" y="21892"/>
                </a:lnTo>
                <a:lnTo>
                  <a:pt x="494066" y="1650"/>
                </a:lnTo>
                <a:lnTo>
                  <a:pt x="487030" y="762"/>
                </a:lnTo>
                <a:lnTo>
                  <a:pt x="473594" y="0"/>
                </a:lnTo>
                <a:close/>
              </a:path>
            </a:pathLst>
          </a:custGeom>
          <a:solidFill>
            <a:srgbClr val="FFFFFF">
              <a:alpha val="39999"/>
            </a:srgbClr>
          </a:solidFill>
        </p:spPr>
        <p:txBody>
          <a:bodyPr wrap="square" lIns="0" tIns="0" rIns="0" bIns="0" rtlCol="0"/>
          <a:lstStyle/>
          <a:p>
            <a:endParaRPr/>
          </a:p>
        </p:txBody>
      </p:sp>
      <p:sp>
        <p:nvSpPr>
          <p:cNvPr id="51" name="object 51"/>
          <p:cNvSpPr/>
          <p:nvPr/>
        </p:nvSpPr>
        <p:spPr>
          <a:xfrm>
            <a:off x="4024328" y="6072289"/>
            <a:ext cx="662940" cy="476250"/>
          </a:xfrm>
          <a:custGeom>
            <a:avLst/>
            <a:gdLst/>
            <a:ahLst/>
            <a:cxnLst/>
            <a:rect l="l" t="t" r="r" b="b"/>
            <a:pathLst>
              <a:path w="662939" h="476250">
                <a:moveTo>
                  <a:pt x="415337" y="0"/>
                </a:moveTo>
                <a:lnTo>
                  <a:pt x="357764" y="9445"/>
                </a:lnTo>
                <a:lnTo>
                  <a:pt x="314991" y="35625"/>
                </a:lnTo>
                <a:lnTo>
                  <a:pt x="286196" y="69360"/>
                </a:lnTo>
                <a:lnTo>
                  <a:pt x="270557" y="101473"/>
                </a:lnTo>
                <a:lnTo>
                  <a:pt x="248380" y="89781"/>
                </a:lnTo>
                <a:lnTo>
                  <a:pt x="222488" y="83324"/>
                </a:lnTo>
                <a:lnTo>
                  <a:pt x="194976" y="84906"/>
                </a:lnTo>
                <a:lnTo>
                  <a:pt x="167941" y="97332"/>
                </a:lnTo>
                <a:lnTo>
                  <a:pt x="149028" y="115198"/>
                </a:lnTo>
                <a:lnTo>
                  <a:pt x="135509" y="140252"/>
                </a:lnTo>
                <a:lnTo>
                  <a:pt x="128490" y="170316"/>
                </a:lnTo>
                <a:lnTo>
                  <a:pt x="129079" y="203212"/>
                </a:lnTo>
                <a:lnTo>
                  <a:pt x="87165" y="203835"/>
                </a:lnTo>
                <a:lnTo>
                  <a:pt x="52276" y="219775"/>
                </a:lnTo>
                <a:lnTo>
                  <a:pt x="12620" y="263512"/>
                </a:lnTo>
                <a:lnTo>
                  <a:pt x="0" y="328763"/>
                </a:lnTo>
                <a:lnTo>
                  <a:pt x="3244" y="367273"/>
                </a:lnTo>
                <a:lnTo>
                  <a:pt x="16430" y="403453"/>
                </a:lnTo>
                <a:lnTo>
                  <a:pt x="64817" y="454815"/>
                </a:lnTo>
                <a:lnTo>
                  <a:pt x="129206" y="476250"/>
                </a:lnTo>
                <a:lnTo>
                  <a:pt x="526716" y="474675"/>
                </a:lnTo>
                <a:lnTo>
                  <a:pt x="600821" y="449241"/>
                </a:lnTo>
                <a:lnTo>
                  <a:pt x="639194" y="412751"/>
                </a:lnTo>
                <a:lnTo>
                  <a:pt x="661590" y="355714"/>
                </a:lnTo>
                <a:lnTo>
                  <a:pt x="662908" y="325237"/>
                </a:lnTo>
                <a:lnTo>
                  <a:pt x="657776" y="288671"/>
                </a:lnTo>
                <a:lnTo>
                  <a:pt x="642397" y="251299"/>
                </a:lnTo>
                <a:lnTo>
                  <a:pt x="612972" y="218406"/>
                </a:lnTo>
                <a:lnTo>
                  <a:pt x="565705" y="195275"/>
                </a:lnTo>
                <a:lnTo>
                  <a:pt x="563196" y="161305"/>
                </a:lnTo>
                <a:lnTo>
                  <a:pt x="554477" y="122844"/>
                </a:lnTo>
                <a:lnTo>
                  <a:pt x="538337" y="83762"/>
                </a:lnTo>
                <a:lnTo>
                  <a:pt x="513560" y="47927"/>
                </a:lnTo>
                <a:lnTo>
                  <a:pt x="478934" y="19208"/>
                </a:lnTo>
                <a:lnTo>
                  <a:pt x="433244" y="1473"/>
                </a:lnTo>
                <a:lnTo>
                  <a:pt x="421052" y="165"/>
                </a:lnTo>
                <a:lnTo>
                  <a:pt x="415337" y="0"/>
                </a:lnTo>
                <a:close/>
              </a:path>
            </a:pathLst>
          </a:custGeom>
          <a:solidFill>
            <a:srgbClr val="FFFFFF">
              <a:alpha val="39999"/>
            </a:srgbClr>
          </a:solidFill>
        </p:spPr>
        <p:txBody>
          <a:bodyPr wrap="square" lIns="0" tIns="0" rIns="0" bIns="0" rtlCol="0"/>
          <a:lstStyle/>
          <a:p>
            <a:endParaRPr/>
          </a:p>
        </p:txBody>
      </p:sp>
      <p:sp>
        <p:nvSpPr>
          <p:cNvPr id="66" name="object 66"/>
          <p:cNvSpPr/>
          <p:nvPr/>
        </p:nvSpPr>
        <p:spPr>
          <a:xfrm>
            <a:off x="5596263" y="6072566"/>
            <a:ext cx="610235" cy="489584"/>
          </a:xfrm>
          <a:custGeom>
            <a:avLst/>
            <a:gdLst/>
            <a:ahLst/>
            <a:cxnLst/>
            <a:rect l="l" t="t" r="r" b="b"/>
            <a:pathLst>
              <a:path w="610235" h="489584">
                <a:moveTo>
                  <a:pt x="168394" y="489574"/>
                </a:moveTo>
                <a:lnTo>
                  <a:pt x="497324" y="487301"/>
                </a:lnTo>
                <a:lnTo>
                  <a:pt x="544642" y="475837"/>
                </a:lnTo>
                <a:lnTo>
                  <a:pt x="578506" y="448262"/>
                </a:lnTo>
                <a:lnTo>
                  <a:pt x="600002" y="410866"/>
                </a:lnTo>
                <a:lnTo>
                  <a:pt x="610214" y="369940"/>
                </a:lnTo>
                <a:lnTo>
                  <a:pt x="610227" y="331776"/>
                </a:lnTo>
                <a:lnTo>
                  <a:pt x="605601" y="294875"/>
                </a:lnTo>
                <a:lnTo>
                  <a:pt x="597035" y="271393"/>
                </a:lnTo>
                <a:lnTo>
                  <a:pt x="584491" y="257233"/>
                </a:lnTo>
                <a:lnTo>
                  <a:pt x="567936" y="248299"/>
                </a:lnTo>
                <a:lnTo>
                  <a:pt x="544520" y="249597"/>
                </a:lnTo>
                <a:lnTo>
                  <a:pt x="529487" y="263855"/>
                </a:lnTo>
                <a:lnTo>
                  <a:pt x="524216" y="272729"/>
                </a:lnTo>
                <a:lnTo>
                  <a:pt x="530090" y="257875"/>
                </a:lnTo>
                <a:lnTo>
                  <a:pt x="536283" y="232079"/>
                </a:lnTo>
                <a:lnTo>
                  <a:pt x="537630" y="194013"/>
                </a:lnTo>
                <a:lnTo>
                  <a:pt x="532287" y="155223"/>
                </a:lnTo>
                <a:lnTo>
                  <a:pt x="518406" y="127256"/>
                </a:lnTo>
                <a:lnTo>
                  <a:pt x="498544" y="109010"/>
                </a:lnTo>
                <a:lnTo>
                  <a:pt x="474670" y="97204"/>
                </a:lnTo>
                <a:lnTo>
                  <a:pt x="447200" y="97480"/>
                </a:lnTo>
                <a:lnTo>
                  <a:pt x="416552" y="115483"/>
                </a:lnTo>
                <a:lnTo>
                  <a:pt x="421677" y="145223"/>
                </a:lnTo>
                <a:lnTo>
                  <a:pt x="422886" y="171004"/>
                </a:lnTo>
                <a:lnTo>
                  <a:pt x="418070" y="198704"/>
                </a:lnTo>
                <a:lnTo>
                  <a:pt x="405122" y="234202"/>
                </a:lnTo>
                <a:lnTo>
                  <a:pt x="419111" y="193058"/>
                </a:lnTo>
                <a:lnTo>
                  <a:pt x="423523" y="151234"/>
                </a:lnTo>
                <a:lnTo>
                  <a:pt x="416695" y="110136"/>
                </a:lnTo>
                <a:lnTo>
                  <a:pt x="396966" y="71172"/>
                </a:lnTo>
                <a:lnTo>
                  <a:pt x="362674" y="35748"/>
                </a:lnTo>
                <a:lnTo>
                  <a:pt x="312158" y="5272"/>
                </a:lnTo>
                <a:lnTo>
                  <a:pt x="274105" y="0"/>
                </a:lnTo>
                <a:lnTo>
                  <a:pt x="233710" y="11274"/>
                </a:lnTo>
                <a:lnTo>
                  <a:pt x="196011" y="36391"/>
                </a:lnTo>
                <a:lnTo>
                  <a:pt x="166041" y="72647"/>
                </a:lnTo>
                <a:lnTo>
                  <a:pt x="148836" y="117337"/>
                </a:lnTo>
                <a:lnTo>
                  <a:pt x="183773" y="129165"/>
                </a:lnTo>
                <a:lnTo>
                  <a:pt x="218686" y="151097"/>
                </a:lnTo>
                <a:lnTo>
                  <a:pt x="249598" y="190835"/>
                </a:lnTo>
                <a:lnTo>
                  <a:pt x="272534" y="256084"/>
                </a:lnTo>
                <a:lnTo>
                  <a:pt x="257326" y="207852"/>
                </a:lnTo>
                <a:lnTo>
                  <a:pt x="231830" y="165757"/>
                </a:lnTo>
                <a:lnTo>
                  <a:pt x="195381" y="134400"/>
                </a:lnTo>
                <a:lnTo>
                  <a:pt x="147312" y="118378"/>
                </a:lnTo>
                <a:lnTo>
                  <a:pt x="102566" y="125944"/>
                </a:lnTo>
                <a:lnTo>
                  <a:pt x="60999" y="153481"/>
                </a:lnTo>
                <a:lnTo>
                  <a:pt x="27315" y="193563"/>
                </a:lnTo>
                <a:lnTo>
                  <a:pt x="6215" y="238762"/>
                </a:lnTo>
                <a:lnTo>
                  <a:pt x="0" y="285064"/>
                </a:lnTo>
                <a:lnTo>
                  <a:pt x="1784" y="330343"/>
                </a:lnTo>
                <a:lnTo>
                  <a:pt x="11352" y="372975"/>
                </a:lnTo>
                <a:lnTo>
                  <a:pt x="28487" y="411336"/>
                </a:lnTo>
                <a:lnTo>
                  <a:pt x="52975" y="443800"/>
                </a:lnTo>
                <a:lnTo>
                  <a:pt x="84600" y="468744"/>
                </a:lnTo>
                <a:lnTo>
                  <a:pt x="123144" y="484543"/>
                </a:lnTo>
                <a:lnTo>
                  <a:pt x="168394" y="489574"/>
                </a:lnTo>
                <a:close/>
              </a:path>
            </a:pathLst>
          </a:custGeom>
          <a:ln w="50800">
            <a:solidFill>
              <a:srgbClr val="FFFFFF"/>
            </a:solidFill>
          </a:ln>
        </p:spPr>
        <p:txBody>
          <a:bodyPr wrap="square" lIns="0" tIns="0" rIns="0" bIns="0" rtlCol="0"/>
          <a:lstStyle/>
          <a:p>
            <a:endParaRPr/>
          </a:p>
        </p:txBody>
      </p:sp>
      <p:sp>
        <p:nvSpPr>
          <p:cNvPr id="67" name="object 67"/>
          <p:cNvSpPr/>
          <p:nvPr/>
        </p:nvSpPr>
        <p:spPr>
          <a:xfrm>
            <a:off x="1524298" y="2143477"/>
            <a:ext cx="610235" cy="490220"/>
          </a:xfrm>
          <a:custGeom>
            <a:avLst/>
            <a:gdLst/>
            <a:ahLst/>
            <a:cxnLst/>
            <a:rect l="l" t="t" r="r" b="b"/>
            <a:pathLst>
              <a:path w="610235" h="490219">
                <a:moveTo>
                  <a:pt x="168460" y="489613"/>
                </a:moveTo>
                <a:lnTo>
                  <a:pt x="497288" y="487327"/>
                </a:lnTo>
                <a:lnTo>
                  <a:pt x="544618" y="475865"/>
                </a:lnTo>
                <a:lnTo>
                  <a:pt x="578496" y="448274"/>
                </a:lnTo>
                <a:lnTo>
                  <a:pt x="600003" y="410856"/>
                </a:lnTo>
                <a:lnTo>
                  <a:pt x="610217" y="369914"/>
                </a:lnTo>
                <a:lnTo>
                  <a:pt x="610217" y="331752"/>
                </a:lnTo>
                <a:lnTo>
                  <a:pt x="605593" y="294872"/>
                </a:lnTo>
                <a:lnTo>
                  <a:pt x="597045" y="271411"/>
                </a:lnTo>
                <a:lnTo>
                  <a:pt x="584533" y="257260"/>
                </a:lnTo>
                <a:lnTo>
                  <a:pt x="568015" y="248313"/>
                </a:lnTo>
                <a:lnTo>
                  <a:pt x="544546" y="249587"/>
                </a:lnTo>
                <a:lnTo>
                  <a:pt x="529483" y="263839"/>
                </a:lnTo>
                <a:lnTo>
                  <a:pt x="524202" y="272709"/>
                </a:lnTo>
                <a:lnTo>
                  <a:pt x="530080" y="257838"/>
                </a:lnTo>
                <a:lnTo>
                  <a:pt x="536275" y="232045"/>
                </a:lnTo>
                <a:lnTo>
                  <a:pt x="537630" y="193989"/>
                </a:lnTo>
                <a:lnTo>
                  <a:pt x="532298" y="155218"/>
                </a:lnTo>
                <a:lnTo>
                  <a:pt x="518434" y="127282"/>
                </a:lnTo>
                <a:lnTo>
                  <a:pt x="498562" y="109006"/>
                </a:lnTo>
                <a:lnTo>
                  <a:pt x="474690" y="97183"/>
                </a:lnTo>
                <a:lnTo>
                  <a:pt x="447230" y="97457"/>
                </a:lnTo>
                <a:lnTo>
                  <a:pt x="416593" y="115471"/>
                </a:lnTo>
                <a:lnTo>
                  <a:pt x="421685" y="145241"/>
                </a:lnTo>
                <a:lnTo>
                  <a:pt x="422885" y="171033"/>
                </a:lnTo>
                <a:lnTo>
                  <a:pt x="418086" y="198731"/>
                </a:lnTo>
                <a:lnTo>
                  <a:pt x="405175" y="234216"/>
                </a:lnTo>
                <a:lnTo>
                  <a:pt x="419148" y="193080"/>
                </a:lnTo>
                <a:lnTo>
                  <a:pt x="423554" y="151257"/>
                </a:lnTo>
                <a:lnTo>
                  <a:pt x="416726" y="110153"/>
                </a:lnTo>
                <a:lnTo>
                  <a:pt x="396995" y="71176"/>
                </a:lnTo>
                <a:lnTo>
                  <a:pt x="362691" y="35734"/>
                </a:lnTo>
                <a:lnTo>
                  <a:pt x="312148" y="5235"/>
                </a:lnTo>
                <a:lnTo>
                  <a:pt x="274096" y="0"/>
                </a:lnTo>
                <a:lnTo>
                  <a:pt x="233710" y="11296"/>
                </a:lnTo>
                <a:lnTo>
                  <a:pt x="196025" y="36425"/>
                </a:lnTo>
                <a:lnTo>
                  <a:pt x="166081" y="72685"/>
                </a:lnTo>
                <a:lnTo>
                  <a:pt x="148915" y="117376"/>
                </a:lnTo>
                <a:lnTo>
                  <a:pt x="183812" y="129187"/>
                </a:lnTo>
                <a:lnTo>
                  <a:pt x="218708" y="151094"/>
                </a:lnTo>
                <a:lnTo>
                  <a:pt x="249631" y="190814"/>
                </a:lnTo>
                <a:lnTo>
                  <a:pt x="272613" y="256060"/>
                </a:lnTo>
                <a:lnTo>
                  <a:pt x="257382" y="207850"/>
                </a:lnTo>
                <a:lnTo>
                  <a:pt x="231860" y="165747"/>
                </a:lnTo>
                <a:lnTo>
                  <a:pt x="195387" y="134384"/>
                </a:lnTo>
                <a:lnTo>
                  <a:pt x="147302" y="118392"/>
                </a:lnTo>
                <a:lnTo>
                  <a:pt x="102575" y="125917"/>
                </a:lnTo>
                <a:lnTo>
                  <a:pt x="61008" y="153444"/>
                </a:lnTo>
                <a:lnTo>
                  <a:pt x="27316" y="193544"/>
                </a:lnTo>
                <a:lnTo>
                  <a:pt x="6212" y="238788"/>
                </a:lnTo>
                <a:lnTo>
                  <a:pt x="0" y="285070"/>
                </a:lnTo>
                <a:lnTo>
                  <a:pt x="1785" y="330343"/>
                </a:lnTo>
                <a:lnTo>
                  <a:pt x="11355" y="372979"/>
                </a:lnTo>
                <a:lnTo>
                  <a:pt x="28494" y="411349"/>
                </a:lnTo>
                <a:lnTo>
                  <a:pt x="52988" y="443826"/>
                </a:lnTo>
                <a:lnTo>
                  <a:pt x="84623" y="468781"/>
                </a:lnTo>
                <a:lnTo>
                  <a:pt x="123185" y="484586"/>
                </a:lnTo>
                <a:lnTo>
                  <a:pt x="168460" y="489613"/>
                </a:lnTo>
                <a:close/>
              </a:path>
            </a:pathLst>
          </a:custGeom>
          <a:ln w="50800">
            <a:solidFill>
              <a:srgbClr val="FFFFFF"/>
            </a:solidFill>
          </a:ln>
        </p:spPr>
        <p:txBody>
          <a:bodyPr wrap="square" lIns="0" tIns="0" rIns="0" bIns="0" rtlCol="0"/>
          <a:lstStyle/>
          <a:p>
            <a:endParaRPr/>
          </a:p>
        </p:txBody>
      </p:sp>
      <p:sp>
        <p:nvSpPr>
          <p:cNvPr id="68" name="object 68"/>
          <p:cNvSpPr/>
          <p:nvPr/>
        </p:nvSpPr>
        <p:spPr>
          <a:xfrm>
            <a:off x="7381938" y="6072289"/>
            <a:ext cx="662940" cy="476250"/>
          </a:xfrm>
          <a:custGeom>
            <a:avLst/>
            <a:gdLst/>
            <a:ahLst/>
            <a:cxnLst/>
            <a:rect l="l" t="t" r="r" b="b"/>
            <a:pathLst>
              <a:path w="662940" h="476250">
                <a:moveTo>
                  <a:pt x="415226" y="0"/>
                </a:moveTo>
                <a:lnTo>
                  <a:pt x="357673" y="9445"/>
                </a:lnTo>
                <a:lnTo>
                  <a:pt x="314944" y="35625"/>
                </a:lnTo>
                <a:lnTo>
                  <a:pt x="286192" y="69360"/>
                </a:lnTo>
                <a:lnTo>
                  <a:pt x="270573" y="101473"/>
                </a:lnTo>
                <a:lnTo>
                  <a:pt x="248322" y="89781"/>
                </a:lnTo>
                <a:lnTo>
                  <a:pt x="222392" y="83324"/>
                </a:lnTo>
                <a:lnTo>
                  <a:pt x="194867" y="84906"/>
                </a:lnTo>
                <a:lnTo>
                  <a:pt x="167830" y="97332"/>
                </a:lnTo>
                <a:lnTo>
                  <a:pt x="148937" y="115198"/>
                </a:lnTo>
                <a:lnTo>
                  <a:pt x="135461" y="140252"/>
                </a:lnTo>
                <a:lnTo>
                  <a:pt x="128486" y="170316"/>
                </a:lnTo>
                <a:lnTo>
                  <a:pt x="129095" y="203212"/>
                </a:lnTo>
                <a:lnTo>
                  <a:pt x="87125" y="203835"/>
                </a:lnTo>
                <a:lnTo>
                  <a:pt x="52228" y="219775"/>
                </a:lnTo>
                <a:lnTo>
                  <a:pt x="12509" y="263512"/>
                </a:lnTo>
                <a:lnTo>
                  <a:pt x="0" y="328763"/>
                </a:lnTo>
                <a:lnTo>
                  <a:pt x="3258" y="367273"/>
                </a:lnTo>
                <a:lnTo>
                  <a:pt x="16446" y="403453"/>
                </a:lnTo>
                <a:lnTo>
                  <a:pt x="64785" y="454815"/>
                </a:lnTo>
                <a:lnTo>
                  <a:pt x="129222" y="476250"/>
                </a:lnTo>
                <a:lnTo>
                  <a:pt x="526732" y="474675"/>
                </a:lnTo>
                <a:lnTo>
                  <a:pt x="600837" y="449241"/>
                </a:lnTo>
                <a:lnTo>
                  <a:pt x="639210" y="412751"/>
                </a:lnTo>
                <a:lnTo>
                  <a:pt x="661606" y="355714"/>
                </a:lnTo>
                <a:lnTo>
                  <a:pt x="662923" y="325237"/>
                </a:lnTo>
                <a:lnTo>
                  <a:pt x="657784" y="288671"/>
                </a:lnTo>
                <a:lnTo>
                  <a:pt x="642385" y="251299"/>
                </a:lnTo>
                <a:lnTo>
                  <a:pt x="612923" y="218406"/>
                </a:lnTo>
                <a:lnTo>
                  <a:pt x="565594" y="195275"/>
                </a:lnTo>
                <a:lnTo>
                  <a:pt x="563094" y="161305"/>
                </a:lnTo>
                <a:lnTo>
                  <a:pt x="554399" y="122844"/>
                </a:lnTo>
                <a:lnTo>
                  <a:pt x="538289" y="83762"/>
                </a:lnTo>
                <a:lnTo>
                  <a:pt x="513543" y="47927"/>
                </a:lnTo>
                <a:lnTo>
                  <a:pt x="478940" y="19208"/>
                </a:lnTo>
                <a:lnTo>
                  <a:pt x="433260" y="1473"/>
                </a:lnTo>
                <a:lnTo>
                  <a:pt x="421068" y="165"/>
                </a:lnTo>
                <a:lnTo>
                  <a:pt x="415226" y="0"/>
                </a:lnTo>
                <a:close/>
              </a:path>
            </a:pathLst>
          </a:custGeom>
          <a:solidFill>
            <a:srgbClr val="FFFFFF">
              <a:alpha val="39999"/>
            </a:srgbClr>
          </a:solidFill>
        </p:spPr>
        <p:txBody>
          <a:bodyPr wrap="square" lIns="0" tIns="0" rIns="0" bIns="0" rtlCol="0"/>
          <a:lstStyle/>
          <a:p>
            <a:endParaRPr/>
          </a:p>
        </p:txBody>
      </p:sp>
      <p:sp>
        <p:nvSpPr>
          <p:cNvPr id="69" name="object 69"/>
          <p:cNvSpPr txBox="1"/>
          <p:nvPr/>
        </p:nvSpPr>
        <p:spPr>
          <a:xfrm>
            <a:off x="415636" y="845127"/>
            <a:ext cx="11457709" cy="6167714"/>
          </a:xfrm>
          <a:prstGeom prst="rect">
            <a:avLst/>
          </a:prstGeom>
        </p:spPr>
        <p:txBody>
          <a:bodyPr vert="horz" wrap="square" lIns="0" tIns="12065" rIns="0" bIns="0" rtlCol="0">
            <a:spAutoFit/>
          </a:bodyPr>
          <a:lstStyle/>
          <a:p>
            <a:pPr marL="12700" marR="5080" algn="just">
              <a:spcBef>
                <a:spcPts val="95"/>
              </a:spcBef>
              <a:buSzPct val="93750"/>
              <a:buFont typeface="Wingdings"/>
              <a:buChar char=""/>
              <a:tabLst>
                <a:tab pos="194310" algn="l"/>
              </a:tabLst>
            </a:pPr>
            <a:r>
              <a:rPr sz="2000" spc="-10" dirty="0">
                <a:latin typeface="Arial"/>
                <a:cs typeface="Arial"/>
              </a:rPr>
              <a:t>Bilmeliyiz ki </a:t>
            </a:r>
            <a:r>
              <a:rPr sz="2000" spc="-5" dirty="0">
                <a:latin typeface="Arial"/>
                <a:cs typeface="Arial"/>
              </a:rPr>
              <a:t>zaman, geçtiğinde geri getirilemediği </a:t>
            </a:r>
            <a:r>
              <a:rPr sz="2000" spc="-10" dirty="0">
                <a:latin typeface="Arial"/>
                <a:cs typeface="Arial"/>
              </a:rPr>
              <a:t>için sahip olduğumuz </a:t>
            </a:r>
            <a:r>
              <a:rPr sz="2000" spc="-5" dirty="0">
                <a:latin typeface="Arial"/>
                <a:cs typeface="Arial"/>
              </a:rPr>
              <a:t>en  </a:t>
            </a:r>
            <a:r>
              <a:rPr sz="2000" spc="-10" dirty="0">
                <a:latin typeface="Arial"/>
                <a:cs typeface="Arial"/>
              </a:rPr>
              <a:t>değerli </a:t>
            </a:r>
            <a:r>
              <a:rPr sz="2000" spc="-5" dirty="0">
                <a:latin typeface="Arial"/>
                <a:cs typeface="Arial"/>
              </a:rPr>
              <a:t>nimetlerden </a:t>
            </a:r>
            <a:r>
              <a:rPr sz="2000" spc="-15" dirty="0">
                <a:latin typeface="Arial"/>
                <a:cs typeface="Arial"/>
              </a:rPr>
              <a:t>birisidir. </a:t>
            </a:r>
            <a:r>
              <a:rPr sz="2000" spc="-5" dirty="0">
                <a:latin typeface="Arial"/>
                <a:cs typeface="Arial"/>
              </a:rPr>
              <a:t>Öyleyse her geçen saniyesi bizim ömrümüzden  giden </a:t>
            </a:r>
            <a:r>
              <a:rPr sz="2000" spc="-10" dirty="0">
                <a:latin typeface="Arial"/>
                <a:cs typeface="Arial"/>
              </a:rPr>
              <a:t>zamanın </a:t>
            </a:r>
            <a:r>
              <a:rPr sz="2000" spc="-5" dirty="0">
                <a:latin typeface="Arial"/>
                <a:cs typeface="Arial"/>
              </a:rPr>
              <a:t>israfına neden olabilecek eylemlerden kaçınmalı, bir dakika  boşluğu bile </a:t>
            </a:r>
            <a:r>
              <a:rPr sz="2000" spc="-10" dirty="0">
                <a:latin typeface="Arial"/>
                <a:cs typeface="Arial"/>
              </a:rPr>
              <a:t>kişisel </a:t>
            </a:r>
            <a:r>
              <a:rPr sz="2000" spc="-5" dirty="0">
                <a:latin typeface="Arial"/>
                <a:cs typeface="Arial"/>
              </a:rPr>
              <a:t>gelişimimiz için fırsat görüp faydalı bir </a:t>
            </a:r>
            <a:r>
              <a:rPr sz="2000" spc="-10" dirty="0">
                <a:latin typeface="Arial"/>
                <a:cs typeface="Arial"/>
              </a:rPr>
              <a:t>şekilde </a:t>
            </a:r>
            <a:r>
              <a:rPr sz="2000" spc="-5" dirty="0">
                <a:latin typeface="Arial"/>
                <a:cs typeface="Arial"/>
              </a:rPr>
              <a:t>zamanımızı  </a:t>
            </a:r>
            <a:r>
              <a:rPr sz="2000" spc="-10" dirty="0">
                <a:latin typeface="Arial"/>
                <a:cs typeface="Arial"/>
              </a:rPr>
              <a:t>harcamalıyız.</a:t>
            </a:r>
            <a:endParaRPr sz="2000" dirty="0">
              <a:latin typeface="Arial"/>
              <a:cs typeface="Arial"/>
            </a:endParaRPr>
          </a:p>
          <a:p>
            <a:pPr>
              <a:spcBef>
                <a:spcPts val="25"/>
              </a:spcBef>
              <a:buFont typeface="Wingdings"/>
              <a:buChar char=""/>
            </a:pPr>
            <a:endParaRPr sz="2000" dirty="0">
              <a:latin typeface="Arial"/>
              <a:cs typeface="Arial"/>
            </a:endParaRPr>
          </a:p>
          <a:p>
            <a:pPr marL="12700" marR="5715" algn="just">
              <a:buSzPct val="93750"/>
              <a:buFont typeface="Wingdings"/>
              <a:buChar char=""/>
              <a:tabLst>
                <a:tab pos="194310" algn="l"/>
              </a:tabLst>
            </a:pPr>
            <a:r>
              <a:rPr sz="2000" spc="-5" dirty="0">
                <a:latin typeface="Arial"/>
                <a:cs typeface="Arial"/>
              </a:rPr>
              <a:t>Kendimizi </a:t>
            </a:r>
            <a:r>
              <a:rPr sz="2000" spc="-10" dirty="0">
                <a:latin typeface="Arial"/>
                <a:cs typeface="Arial"/>
              </a:rPr>
              <a:t>geliştirmeye </a:t>
            </a:r>
            <a:r>
              <a:rPr sz="2000" spc="-5" dirty="0">
                <a:latin typeface="Arial"/>
                <a:cs typeface="Arial"/>
              </a:rPr>
              <a:t>en fazla katkı sağlayacak olan kitap oluma alışkanlığını  kazanmalı </a:t>
            </a:r>
            <a:r>
              <a:rPr sz="2000" dirty="0">
                <a:latin typeface="Arial"/>
                <a:cs typeface="Arial"/>
              </a:rPr>
              <a:t>ve </a:t>
            </a:r>
            <a:r>
              <a:rPr sz="2000" spc="-5" dirty="0">
                <a:latin typeface="Arial"/>
                <a:cs typeface="Arial"/>
              </a:rPr>
              <a:t>düzenli kitap</a:t>
            </a:r>
            <a:r>
              <a:rPr sz="2000" spc="-15" dirty="0">
                <a:latin typeface="Arial"/>
                <a:cs typeface="Arial"/>
              </a:rPr>
              <a:t> </a:t>
            </a:r>
            <a:r>
              <a:rPr sz="2000" spc="-10" dirty="0">
                <a:latin typeface="Arial"/>
                <a:cs typeface="Arial"/>
              </a:rPr>
              <a:t>okumalıyız.</a:t>
            </a:r>
            <a:endParaRPr sz="2000" dirty="0">
              <a:latin typeface="Arial"/>
              <a:cs typeface="Arial"/>
            </a:endParaRPr>
          </a:p>
          <a:p>
            <a:pPr>
              <a:spcBef>
                <a:spcPts val="25"/>
              </a:spcBef>
              <a:buFont typeface="Wingdings"/>
              <a:buChar char=""/>
            </a:pPr>
            <a:endParaRPr sz="2000" dirty="0">
              <a:latin typeface="Arial"/>
              <a:cs typeface="Arial"/>
            </a:endParaRPr>
          </a:p>
          <a:p>
            <a:pPr marL="12700" marR="5715" algn="just">
              <a:buSzPct val="93750"/>
              <a:buFont typeface="Wingdings"/>
              <a:buChar char=""/>
              <a:tabLst>
                <a:tab pos="194310" algn="l"/>
              </a:tabLst>
            </a:pPr>
            <a:r>
              <a:rPr sz="2000" spc="-25" dirty="0">
                <a:latin typeface="Arial"/>
                <a:cs typeface="Arial"/>
              </a:rPr>
              <a:t>Teknolojik </a:t>
            </a:r>
            <a:r>
              <a:rPr sz="2000" spc="-5" dirty="0">
                <a:latin typeface="Arial"/>
                <a:cs typeface="Arial"/>
              </a:rPr>
              <a:t>imkanları bilgiye ulaşmak, araştırmak, proje üretmek, kişisel  gelişimimizi </a:t>
            </a:r>
            <a:r>
              <a:rPr sz="2000" spc="-10" dirty="0">
                <a:latin typeface="Arial"/>
                <a:cs typeface="Arial"/>
              </a:rPr>
              <a:t>sağlamak amacıyla doğru </a:t>
            </a:r>
            <a:r>
              <a:rPr sz="2000" spc="-5" dirty="0">
                <a:latin typeface="Arial"/>
                <a:cs typeface="Arial"/>
              </a:rPr>
              <a:t>biçimde kullanmalıyız. </a:t>
            </a:r>
            <a:r>
              <a:rPr sz="2000" spc="-25" dirty="0">
                <a:latin typeface="Arial"/>
                <a:cs typeface="Arial"/>
              </a:rPr>
              <a:t>Teknolojiye  </a:t>
            </a:r>
            <a:r>
              <a:rPr sz="2000" spc="-10" dirty="0">
                <a:latin typeface="Arial"/>
                <a:cs typeface="Arial"/>
              </a:rPr>
              <a:t>bağımlılıkla </a:t>
            </a:r>
            <a:r>
              <a:rPr sz="2000" spc="-5" dirty="0">
                <a:latin typeface="Arial"/>
                <a:cs typeface="Arial"/>
              </a:rPr>
              <a:t>esir olmamalı </a:t>
            </a:r>
            <a:r>
              <a:rPr sz="2000" dirty="0">
                <a:latin typeface="Arial"/>
                <a:cs typeface="Arial"/>
              </a:rPr>
              <a:t>ve </a:t>
            </a:r>
            <a:r>
              <a:rPr sz="2000" spc="-10" dirty="0">
                <a:latin typeface="Arial"/>
                <a:cs typeface="Arial"/>
              </a:rPr>
              <a:t>yalnızca </a:t>
            </a:r>
            <a:r>
              <a:rPr sz="2000" spc="-5" dirty="0" err="1">
                <a:latin typeface="Arial"/>
                <a:cs typeface="Arial"/>
              </a:rPr>
              <a:t>ihtiyaca</a:t>
            </a:r>
            <a:r>
              <a:rPr sz="2000" spc="-5" dirty="0">
                <a:latin typeface="Arial"/>
                <a:cs typeface="Arial"/>
              </a:rPr>
              <a:t> </a:t>
            </a:r>
            <a:r>
              <a:rPr sz="2000" spc="-10" dirty="0" err="1" smtClean="0">
                <a:latin typeface="Arial"/>
                <a:cs typeface="Arial"/>
              </a:rPr>
              <a:t>kullanmalıyız</a:t>
            </a:r>
            <a:r>
              <a:rPr sz="2000" spc="-10" dirty="0">
                <a:latin typeface="Arial"/>
                <a:cs typeface="Arial"/>
              </a:rPr>
              <a:t>.</a:t>
            </a:r>
            <a:endParaRPr sz="2000" dirty="0">
              <a:latin typeface="Arial"/>
              <a:cs typeface="Arial"/>
            </a:endParaRPr>
          </a:p>
          <a:p>
            <a:pPr>
              <a:spcBef>
                <a:spcPts val="25"/>
              </a:spcBef>
              <a:buFont typeface="Wingdings"/>
              <a:buChar char=""/>
            </a:pPr>
            <a:endParaRPr sz="2000" dirty="0">
              <a:latin typeface="Arial"/>
              <a:cs typeface="Arial"/>
            </a:endParaRPr>
          </a:p>
          <a:p>
            <a:pPr marL="12700" marR="5080" algn="just">
              <a:buSzPct val="93750"/>
              <a:buFont typeface="Wingdings"/>
              <a:buChar char=""/>
              <a:tabLst>
                <a:tab pos="250825" algn="l"/>
              </a:tabLst>
            </a:pPr>
            <a:r>
              <a:rPr sz="2000" spc="-5" dirty="0">
                <a:latin typeface="Arial"/>
                <a:cs typeface="Arial"/>
              </a:rPr>
              <a:t>Resim yapmak, </a:t>
            </a:r>
            <a:r>
              <a:rPr sz="2000" dirty="0">
                <a:latin typeface="Arial"/>
                <a:cs typeface="Arial"/>
              </a:rPr>
              <a:t>müzik </a:t>
            </a:r>
            <a:r>
              <a:rPr sz="2000" spc="-10" dirty="0">
                <a:latin typeface="Arial"/>
                <a:cs typeface="Arial"/>
              </a:rPr>
              <a:t>enstrümanı </a:t>
            </a:r>
            <a:r>
              <a:rPr sz="2000" spc="-5" dirty="0">
                <a:latin typeface="Arial"/>
                <a:cs typeface="Arial"/>
              </a:rPr>
              <a:t>çalmak, </a:t>
            </a:r>
            <a:r>
              <a:rPr sz="2000" dirty="0">
                <a:latin typeface="Arial"/>
                <a:cs typeface="Arial"/>
              </a:rPr>
              <a:t>şarkı </a:t>
            </a:r>
            <a:r>
              <a:rPr sz="2000" spc="-5" dirty="0">
                <a:latin typeface="Arial"/>
                <a:cs typeface="Arial"/>
              </a:rPr>
              <a:t>söylemek, şiir okumak, kitap  okumak, yazı yazma etkinlikleri, spor faaliyetleri, zeka oyunları oynama, bahçe  işleri… gibi aktivitelerle </a:t>
            </a:r>
            <a:r>
              <a:rPr sz="2000" spc="-10" dirty="0">
                <a:latin typeface="Arial"/>
                <a:cs typeface="Arial"/>
              </a:rPr>
              <a:t>zamanımızı </a:t>
            </a:r>
            <a:r>
              <a:rPr sz="2000" spc="-5" dirty="0">
                <a:latin typeface="Arial"/>
                <a:cs typeface="Arial"/>
              </a:rPr>
              <a:t>dolu dolu</a:t>
            </a:r>
            <a:r>
              <a:rPr sz="2000" spc="30" dirty="0">
                <a:latin typeface="Arial"/>
                <a:cs typeface="Arial"/>
              </a:rPr>
              <a:t> </a:t>
            </a:r>
            <a:r>
              <a:rPr sz="2000" spc="-5" dirty="0">
                <a:latin typeface="Arial"/>
                <a:cs typeface="Arial"/>
              </a:rPr>
              <a:t>geçirmeliyiz…</a:t>
            </a:r>
            <a:endParaRPr sz="2000" dirty="0">
              <a:latin typeface="Arial"/>
              <a:cs typeface="Arial"/>
            </a:endParaRPr>
          </a:p>
          <a:p>
            <a:pPr>
              <a:spcBef>
                <a:spcPts val="20"/>
              </a:spcBef>
              <a:buFont typeface="Wingdings"/>
              <a:buChar char=""/>
            </a:pPr>
            <a:endParaRPr sz="2000" dirty="0">
              <a:latin typeface="Arial"/>
              <a:cs typeface="Arial"/>
            </a:endParaRPr>
          </a:p>
          <a:p>
            <a:pPr marL="12700" marR="6350" algn="just">
              <a:buSzPct val="93750"/>
              <a:buFont typeface="Wingdings"/>
              <a:buChar char=""/>
              <a:tabLst>
                <a:tab pos="194310" algn="l"/>
              </a:tabLst>
            </a:pPr>
            <a:r>
              <a:rPr sz="2000" spc="-15" dirty="0">
                <a:latin typeface="Arial"/>
                <a:cs typeface="Arial"/>
              </a:rPr>
              <a:t>Yaptığımız </a:t>
            </a:r>
            <a:r>
              <a:rPr sz="2000" spc="-5" dirty="0">
                <a:latin typeface="Arial"/>
                <a:cs typeface="Arial"/>
              </a:rPr>
              <a:t>aktiviteler </a:t>
            </a:r>
            <a:r>
              <a:rPr sz="2000" spc="-10" dirty="0">
                <a:latin typeface="Arial"/>
                <a:cs typeface="Arial"/>
              </a:rPr>
              <a:t>arasından </a:t>
            </a:r>
            <a:r>
              <a:rPr sz="2000" spc="-5" dirty="0">
                <a:latin typeface="Arial"/>
                <a:cs typeface="Arial"/>
              </a:rPr>
              <a:t>hangilerini severek </a:t>
            </a:r>
            <a:r>
              <a:rPr sz="2000" dirty="0">
                <a:latin typeface="Arial"/>
                <a:cs typeface="Arial"/>
              </a:rPr>
              <a:t>ve </a:t>
            </a:r>
            <a:r>
              <a:rPr sz="2000" spc="-10" dirty="0">
                <a:latin typeface="Arial"/>
                <a:cs typeface="Arial"/>
              </a:rPr>
              <a:t>sıklıkla </a:t>
            </a:r>
            <a:r>
              <a:rPr sz="2000" spc="-5" dirty="0">
                <a:latin typeface="Arial"/>
                <a:cs typeface="Arial"/>
              </a:rPr>
              <a:t>yaptığımızı,  hangilerinde daha </a:t>
            </a:r>
            <a:r>
              <a:rPr sz="2000" spc="-10" dirty="0">
                <a:latin typeface="Arial"/>
                <a:cs typeface="Arial"/>
              </a:rPr>
              <a:t>iyi </a:t>
            </a:r>
            <a:r>
              <a:rPr sz="2000" spc="-5" dirty="0">
                <a:latin typeface="Arial"/>
                <a:cs typeface="Arial"/>
              </a:rPr>
              <a:t>olduğumuzu </a:t>
            </a:r>
            <a:r>
              <a:rPr sz="2000" spc="-10" dirty="0">
                <a:latin typeface="Arial"/>
                <a:cs typeface="Arial"/>
              </a:rPr>
              <a:t>düşünerek ilgilerimizi </a:t>
            </a:r>
            <a:r>
              <a:rPr sz="2000" spc="-5" dirty="0">
                <a:latin typeface="Arial"/>
                <a:cs typeface="Arial"/>
              </a:rPr>
              <a:t>ve yeteneklerimizi  keşfedici </a:t>
            </a:r>
            <a:r>
              <a:rPr sz="2000" spc="-10" dirty="0">
                <a:latin typeface="Arial"/>
                <a:cs typeface="Arial"/>
              </a:rPr>
              <a:t>soruları </a:t>
            </a:r>
            <a:r>
              <a:rPr sz="2000" spc="-5" dirty="0">
                <a:latin typeface="Arial"/>
                <a:cs typeface="Arial"/>
              </a:rPr>
              <a:t>kendimize</a:t>
            </a:r>
            <a:r>
              <a:rPr sz="2000" spc="-10" dirty="0">
                <a:latin typeface="Arial"/>
                <a:cs typeface="Arial"/>
              </a:rPr>
              <a:t> sormalıyız</a:t>
            </a:r>
            <a:endParaRPr sz="2000" dirty="0">
              <a:latin typeface="Arial"/>
              <a:cs typeface="Arial"/>
            </a:endParaRPr>
          </a:p>
          <a:p>
            <a:pPr>
              <a:spcBef>
                <a:spcPts val="25"/>
              </a:spcBef>
            </a:pPr>
            <a:endParaRPr sz="2000" dirty="0">
              <a:latin typeface="Arial"/>
              <a:cs typeface="Arial"/>
            </a:endParaRPr>
          </a:p>
          <a:p>
            <a:pPr marL="12700"/>
            <a:r>
              <a:rPr sz="2000" spc="-5" dirty="0">
                <a:latin typeface="Arial"/>
                <a:cs typeface="Arial"/>
              </a:rPr>
              <a:t>.</a:t>
            </a:r>
            <a:endParaRPr sz="2000" dirty="0">
              <a:latin typeface="Arial"/>
              <a:cs typeface="Arial"/>
            </a:endParaRPr>
          </a:p>
        </p:txBody>
      </p:sp>
    </p:spTree>
    <p:extLst>
      <p:ext uri="{BB962C8B-B14F-4D97-AF65-F5344CB8AC3E}">
        <p14:creationId xmlns:p14="http://schemas.microsoft.com/office/powerpoint/2010/main" val="21418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3398" y="5414390"/>
            <a:ext cx="873760" cy="627380"/>
          </a:xfrm>
          <a:custGeom>
            <a:avLst/>
            <a:gdLst/>
            <a:ahLst/>
            <a:cxnLst/>
            <a:rect l="l" t="t" r="r" b="b"/>
            <a:pathLst>
              <a:path w="873760" h="627379">
                <a:moveTo>
                  <a:pt x="547038" y="0"/>
                </a:moveTo>
                <a:lnTo>
                  <a:pt x="484785" y="7774"/>
                </a:lnTo>
                <a:lnTo>
                  <a:pt x="435161" y="31227"/>
                </a:lnTo>
                <a:lnTo>
                  <a:pt x="397597" y="64154"/>
                </a:lnTo>
                <a:lnTo>
                  <a:pt x="371528" y="100348"/>
                </a:lnTo>
                <a:lnTo>
                  <a:pt x="356385" y="133604"/>
                </a:lnTo>
                <a:lnTo>
                  <a:pt x="327132" y="118213"/>
                </a:lnTo>
                <a:lnTo>
                  <a:pt x="293006" y="109728"/>
                </a:lnTo>
                <a:lnTo>
                  <a:pt x="256766" y="111815"/>
                </a:lnTo>
                <a:lnTo>
                  <a:pt x="221168" y="128143"/>
                </a:lnTo>
                <a:lnTo>
                  <a:pt x="196265" y="151718"/>
                </a:lnTo>
                <a:lnTo>
                  <a:pt x="178481" y="184729"/>
                </a:lnTo>
                <a:lnTo>
                  <a:pt x="169255" y="224324"/>
                </a:lnTo>
                <a:lnTo>
                  <a:pt x="170026" y="267652"/>
                </a:lnTo>
                <a:lnTo>
                  <a:pt x="114785" y="268474"/>
                </a:lnTo>
                <a:lnTo>
                  <a:pt x="68819" y="289474"/>
                </a:lnTo>
                <a:lnTo>
                  <a:pt x="35084" y="319423"/>
                </a:lnTo>
                <a:lnTo>
                  <a:pt x="5268" y="385425"/>
                </a:lnTo>
                <a:lnTo>
                  <a:pt x="0" y="433047"/>
                </a:lnTo>
                <a:lnTo>
                  <a:pt x="4287" y="483779"/>
                </a:lnTo>
                <a:lnTo>
                  <a:pt x="21690" y="531444"/>
                </a:lnTo>
                <a:lnTo>
                  <a:pt x="51333" y="570057"/>
                </a:lnTo>
                <a:lnTo>
                  <a:pt x="85380" y="599103"/>
                </a:lnTo>
                <a:lnTo>
                  <a:pt x="124713" y="618290"/>
                </a:lnTo>
                <a:lnTo>
                  <a:pt x="170216" y="627329"/>
                </a:lnTo>
                <a:lnTo>
                  <a:pt x="693786" y="625271"/>
                </a:lnTo>
                <a:lnTo>
                  <a:pt x="754299" y="611060"/>
                </a:lnTo>
                <a:lnTo>
                  <a:pt x="791481" y="591756"/>
                </a:lnTo>
                <a:lnTo>
                  <a:pt x="826694" y="562487"/>
                </a:lnTo>
                <a:lnTo>
                  <a:pt x="855000" y="521878"/>
                </a:lnTo>
                <a:lnTo>
                  <a:pt x="871459" y="468553"/>
                </a:lnTo>
                <a:lnTo>
                  <a:pt x="873379" y="435842"/>
                </a:lnTo>
                <a:lnTo>
                  <a:pt x="869968" y="396754"/>
                </a:lnTo>
                <a:lnTo>
                  <a:pt x="858331" y="355319"/>
                </a:lnTo>
                <a:lnTo>
                  <a:pt x="835570" y="315563"/>
                </a:lnTo>
                <a:lnTo>
                  <a:pt x="798790" y="281514"/>
                </a:lnTo>
                <a:lnTo>
                  <a:pt x="745094" y="257200"/>
                </a:lnTo>
                <a:lnTo>
                  <a:pt x="742733" y="219322"/>
                </a:lnTo>
                <a:lnTo>
                  <a:pt x="734539" y="176563"/>
                </a:lnTo>
                <a:lnTo>
                  <a:pt x="719502" y="132132"/>
                </a:lnTo>
                <a:lnTo>
                  <a:pt x="696609" y="89240"/>
                </a:lnTo>
                <a:lnTo>
                  <a:pt x="664850" y="51097"/>
                </a:lnTo>
                <a:lnTo>
                  <a:pt x="623212" y="20915"/>
                </a:lnTo>
                <a:lnTo>
                  <a:pt x="570685" y="1905"/>
                </a:lnTo>
                <a:lnTo>
                  <a:pt x="554670" y="127"/>
                </a:lnTo>
                <a:lnTo>
                  <a:pt x="547038" y="0"/>
                </a:lnTo>
                <a:close/>
              </a:path>
            </a:pathLst>
          </a:custGeom>
          <a:solidFill>
            <a:srgbClr val="FFFFFF">
              <a:alpha val="39999"/>
            </a:srgbClr>
          </a:solidFill>
        </p:spPr>
        <p:txBody>
          <a:bodyPr wrap="square" lIns="0" tIns="0" rIns="0" bIns="0" rtlCol="0"/>
          <a:lstStyle/>
          <a:p>
            <a:endParaRPr/>
          </a:p>
        </p:txBody>
      </p:sp>
      <p:sp>
        <p:nvSpPr>
          <p:cNvPr id="4" name="object 4"/>
          <p:cNvSpPr/>
          <p:nvPr/>
        </p:nvSpPr>
        <p:spPr>
          <a:xfrm>
            <a:off x="10056625" y="2214916"/>
            <a:ext cx="610235" cy="489584"/>
          </a:xfrm>
          <a:custGeom>
            <a:avLst/>
            <a:gdLst/>
            <a:ahLst/>
            <a:cxnLst/>
            <a:rect l="l" t="t" r="r" b="b"/>
            <a:pathLst>
              <a:path w="610234" h="489585">
                <a:moveTo>
                  <a:pt x="168399" y="489548"/>
                </a:moveTo>
                <a:lnTo>
                  <a:pt x="497202" y="487262"/>
                </a:lnTo>
                <a:lnTo>
                  <a:pt x="544532" y="475814"/>
                </a:lnTo>
                <a:lnTo>
                  <a:pt x="578421" y="448254"/>
                </a:lnTo>
                <a:lnTo>
                  <a:pt x="599935" y="410873"/>
                </a:lnTo>
                <a:lnTo>
                  <a:pt x="610141" y="369963"/>
                </a:lnTo>
                <a:lnTo>
                  <a:pt x="610105" y="331814"/>
                </a:lnTo>
                <a:lnTo>
                  <a:pt x="605499" y="294914"/>
                </a:lnTo>
                <a:lnTo>
                  <a:pt x="596976" y="271410"/>
                </a:lnTo>
                <a:lnTo>
                  <a:pt x="584477" y="257215"/>
                </a:lnTo>
                <a:lnTo>
                  <a:pt x="567941" y="248248"/>
                </a:lnTo>
                <a:lnTo>
                  <a:pt x="544452" y="249577"/>
                </a:lnTo>
                <a:lnTo>
                  <a:pt x="529381" y="263837"/>
                </a:lnTo>
                <a:lnTo>
                  <a:pt x="524096" y="272715"/>
                </a:lnTo>
                <a:lnTo>
                  <a:pt x="529968" y="257900"/>
                </a:lnTo>
                <a:lnTo>
                  <a:pt x="536181" y="232105"/>
                </a:lnTo>
                <a:lnTo>
                  <a:pt x="537572" y="194035"/>
                </a:lnTo>
                <a:lnTo>
                  <a:pt x="532272" y="155226"/>
                </a:lnTo>
                <a:lnTo>
                  <a:pt x="518411" y="127217"/>
                </a:lnTo>
                <a:lnTo>
                  <a:pt x="498549" y="109014"/>
                </a:lnTo>
                <a:lnTo>
                  <a:pt x="474675" y="97229"/>
                </a:lnTo>
                <a:lnTo>
                  <a:pt x="447206" y="97517"/>
                </a:lnTo>
                <a:lnTo>
                  <a:pt x="416557" y="115533"/>
                </a:lnTo>
                <a:lnTo>
                  <a:pt x="421611" y="145229"/>
                </a:lnTo>
                <a:lnTo>
                  <a:pt x="422796" y="170984"/>
                </a:lnTo>
                <a:lnTo>
                  <a:pt x="418004" y="198668"/>
                </a:lnTo>
                <a:lnTo>
                  <a:pt x="405127" y="234151"/>
                </a:lnTo>
                <a:lnTo>
                  <a:pt x="419116" y="193016"/>
                </a:lnTo>
                <a:lnTo>
                  <a:pt x="423523" y="151196"/>
                </a:lnTo>
                <a:lnTo>
                  <a:pt x="416684" y="110104"/>
                </a:lnTo>
                <a:lnTo>
                  <a:pt x="396933" y="71149"/>
                </a:lnTo>
                <a:lnTo>
                  <a:pt x="362606" y="35743"/>
                </a:lnTo>
                <a:lnTo>
                  <a:pt x="312036" y="5297"/>
                </a:lnTo>
                <a:lnTo>
                  <a:pt x="273996" y="0"/>
                </a:lnTo>
                <a:lnTo>
                  <a:pt x="233633" y="11259"/>
                </a:lnTo>
                <a:lnTo>
                  <a:pt x="195971" y="36368"/>
                </a:lnTo>
                <a:lnTo>
                  <a:pt x="166033" y="72621"/>
                </a:lnTo>
                <a:lnTo>
                  <a:pt x="148841" y="117311"/>
                </a:lnTo>
                <a:lnTo>
                  <a:pt x="183760" y="129142"/>
                </a:lnTo>
                <a:lnTo>
                  <a:pt x="218643" y="151093"/>
                </a:lnTo>
                <a:lnTo>
                  <a:pt x="249550" y="190856"/>
                </a:lnTo>
                <a:lnTo>
                  <a:pt x="272539" y="256122"/>
                </a:lnTo>
                <a:lnTo>
                  <a:pt x="257329" y="207856"/>
                </a:lnTo>
                <a:lnTo>
                  <a:pt x="231820" y="165746"/>
                </a:lnTo>
                <a:lnTo>
                  <a:pt x="195333" y="134375"/>
                </a:lnTo>
                <a:lnTo>
                  <a:pt x="147190" y="118327"/>
                </a:lnTo>
                <a:lnTo>
                  <a:pt x="102500" y="125923"/>
                </a:lnTo>
                <a:lnTo>
                  <a:pt x="60941" y="153474"/>
                </a:lnTo>
                <a:lnTo>
                  <a:pt x="27264" y="193551"/>
                </a:lnTo>
                <a:lnTo>
                  <a:pt x="6220" y="238723"/>
                </a:lnTo>
                <a:lnTo>
                  <a:pt x="0" y="285041"/>
                </a:lnTo>
                <a:lnTo>
                  <a:pt x="1771" y="330332"/>
                </a:lnTo>
                <a:lnTo>
                  <a:pt x="11323" y="372970"/>
                </a:lnTo>
                <a:lnTo>
                  <a:pt x="28445" y="411332"/>
                </a:lnTo>
                <a:lnTo>
                  <a:pt x="52925" y="443794"/>
                </a:lnTo>
                <a:lnTo>
                  <a:pt x="84551" y="468734"/>
                </a:lnTo>
                <a:lnTo>
                  <a:pt x="123113" y="484526"/>
                </a:lnTo>
                <a:lnTo>
                  <a:pt x="168399" y="489548"/>
                </a:lnTo>
                <a:close/>
              </a:path>
            </a:pathLst>
          </a:custGeom>
          <a:ln w="50800">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414267" y="131826"/>
            <a:ext cx="3330575" cy="391160"/>
          </a:xfrm>
          <a:prstGeom prst="rect">
            <a:avLst/>
          </a:prstGeom>
        </p:spPr>
        <p:txBody>
          <a:bodyPr vert="horz" wrap="square" lIns="0" tIns="12700" rIns="0" bIns="0" rtlCol="0" anchor="b">
            <a:spAutoFit/>
          </a:bodyPr>
          <a:lstStyle/>
          <a:p>
            <a:pPr marL="12700">
              <a:lnSpc>
                <a:spcPct val="100000"/>
              </a:lnSpc>
              <a:spcBef>
                <a:spcPts val="100"/>
              </a:spcBef>
            </a:pPr>
            <a:r>
              <a:rPr sz="2400" u="heavy" spc="-600" dirty="0">
                <a:solidFill>
                  <a:srgbClr val="FF0000"/>
                </a:solidFill>
                <a:uFill>
                  <a:solidFill>
                    <a:srgbClr val="FF0000"/>
                  </a:solidFill>
                </a:uFill>
                <a:latin typeface="Times New Roman"/>
                <a:cs typeface="Times New Roman"/>
              </a:rPr>
              <a:t> </a:t>
            </a:r>
            <a:r>
              <a:rPr sz="2400" u="heavy" dirty="0">
                <a:solidFill>
                  <a:srgbClr val="FF0000"/>
                </a:solidFill>
                <a:uFill>
                  <a:solidFill>
                    <a:srgbClr val="FF0000"/>
                  </a:solidFill>
                </a:uFill>
              </a:rPr>
              <a:t>MESLEKİ</a:t>
            </a:r>
            <a:r>
              <a:rPr sz="2400" u="heavy" spc="-45" dirty="0">
                <a:solidFill>
                  <a:srgbClr val="FF0000"/>
                </a:solidFill>
                <a:uFill>
                  <a:solidFill>
                    <a:srgbClr val="FF0000"/>
                  </a:solidFill>
                </a:uFill>
              </a:rPr>
              <a:t> </a:t>
            </a:r>
            <a:r>
              <a:rPr sz="2400" u="heavy" spc="-5" dirty="0">
                <a:solidFill>
                  <a:srgbClr val="FF0000"/>
                </a:solidFill>
                <a:uFill>
                  <a:solidFill>
                    <a:srgbClr val="FF0000"/>
                  </a:solidFill>
                </a:uFill>
              </a:rPr>
              <a:t>GELİŞİMİNİZİ</a:t>
            </a:r>
            <a:endParaRPr sz="2400">
              <a:latin typeface="Times New Roman"/>
              <a:cs typeface="Times New Roman"/>
            </a:endParaRPr>
          </a:p>
        </p:txBody>
      </p:sp>
      <p:sp>
        <p:nvSpPr>
          <p:cNvPr id="6" name="object 6"/>
          <p:cNvSpPr txBox="1"/>
          <p:nvPr/>
        </p:nvSpPr>
        <p:spPr>
          <a:xfrm>
            <a:off x="4153661" y="651509"/>
            <a:ext cx="3855720" cy="391160"/>
          </a:xfrm>
          <a:prstGeom prst="rect">
            <a:avLst/>
          </a:prstGeom>
        </p:spPr>
        <p:txBody>
          <a:bodyPr vert="horz" wrap="square" lIns="0" tIns="12700" rIns="0" bIns="0" rtlCol="0">
            <a:spAutoFit/>
          </a:bodyPr>
          <a:lstStyle/>
          <a:p>
            <a:pPr marL="12700">
              <a:spcBef>
                <a:spcPts val="100"/>
              </a:spcBef>
            </a:pPr>
            <a:r>
              <a:rPr sz="2400" u="heavy" spc="-600" dirty="0">
                <a:solidFill>
                  <a:srgbClr val="FF0000"/>
                </a:solidFill>
                <a:uFill>
                  <a:solidFill>
                    <a:srgbClr val="FF0000"/>
                  </a:solidFill>
                </a:uFill>
                <a:latin typeface="Times New Roman"/>
                <a:cs typeface="Times New Roman"/>
              </a:rPr>
              <a:t> </a:t>
            </a:r>
            <a:r>
              <a:rPr sz="2400" u="heavy" spc="-5" dirty="0">
                <a:solidFill>
                  <a:srgbClr val="FF0000"/>
                </a:solidFill>
                <a:uFill>
                  <a:solidFill>
                    <a:srgbClr val="FF0000"/>
                  </a:solidFill>
                </a:uFill>
                <a:latin typeface="Arial"/>
                <a:cs typeface="Arial"/>
              </a:rPr>
              <a:t>DESTEKLEYİCİ</a:t>
            </a:r>
            <a:r>
              <a:rPr sz="2400" u="heavy" spc="-45" dirty="0">
                <a:solidFill>
                  <a:srgbClr val="FF0000"/>
                </a:solidFill>
                <a:uFill>
                  <a:solidFill>
                    <a:srgbClr val="FF0000"/>
                  </a:solidFill>
                </a:uFill>
                <a:latin typeface="Arial"/>
                <a:cs typeface="Arial"/>
              </a:rPr>
              <a:t> </a:t>
            </a:r>
            <a:r>
              <a:rPr sz="2400" u="heavy" dirty="0">
                <a:solidFill>
                  <a:srgbClr val="FF0000"/>
                </a:solidFill>
                <a:uFill>
                  <a:solidFill>
                    <a:srgbClr val="FF0000"/>
                  </a:solidFill>
                </a:uFill>
                <a:latin typeface="Arial"/>
                <a:cs typeface="Arial"/>
              </a:rPr>
              <a:t>ÖNERİLER</a:t>
            </a:r>
            <a:endParaRPr sz="2400">
              <a:latin typeface="Arial"/>
              <a:cs typeface="Arial"/>
            </a:endParaRPr>
          </a:p>
        </p:txBody>
      </p:sp>
      <p:sp>
        <p:nvSpPr>
          <p:cNvPr id="21" name="object 21"/>
          <p:cNvSpPr/>
          <p:nvPr/>
        </p:nvSpPr>
        <p:spPr>
          <a:xfrm>
            <a:off x="9934957" y="3572002"/>
            <a:ext cx="733425" cy="527050"/>
          </a:xfrm>
          <a:custGeom>
            <a:avLst/>
            <a:gdLst/>
            <a:ahLst/>
            <a:cxnLst/>
            <a:rect l="l" t="t" r="r" b="b"/>
            <a:pathLst>
              <a:path w="733425" h="527050">
                <a:moveTo>
                  <a:pt x="465581" y="126"/>
                </a:moveTo>
                <a:lnTo>
                  <a:pt x="406874" y="6542"/>
                </a:lnTo>
                <a:lnTo>
                  <a:pt x="365232" y="26214"/>
                </a:lnTo>
                <a:lnTo>
                  <a:pt x="333704" y="53830"/>
                </a:lnTo>
                <a:lnTo>
                  <a:pt x="299084" y="112141"/>
                </a:lnTo>
                <a:lnTo>
                  <a:pt x="274540" y="99228"/>
                </a:lnTo>
                <a:lnTo>
                  <a:pt x="245887" y="92090"/>
                </a:lnTo>
                <a:lnTo>
                  <a:pt x="215449" y="93835"/>
                </a:lnTo>
                <a:lnTo>
                  <a:pt x="185546" y="107568"/>
                </a:lnTo>
                <a:lnTo>
                  <a:pt x="164677" y="127311"/>
                </a:lnTo>
                <a:lnTo>
                  <a:pt x="149748" y="155019"/>
                </a:lnTo>
                <a:lnTo>
                  <a:pt x="141987" y="188275"/>
                </a:lnTo>
                <a:lnTo>
                  <a:pt x="142620" y="224662"/>
                </a:lnTo>
                <a:lnTo>
                  <a:pt x="96317" y="225329"/>
                </a:lnTo>
                <a:lnTo>
                  <a:pt x="57753" y="242951"/>
                </a:lnTo>
                <a:lnTo>
                  <a:pt x="13842" y="291338"/>
                </a:lnTo>
                <a:lnTo>
                  <a:pt x="0" y="363489"/>
                </a:lnTo>
                <a:lnTo>
                  <a:pt x="3591" y="406048"/>
                </a:lnTo>
                <a:lnTo>
                  <a:pt x="18160" y="446024"/>
                </a:lnTo>
                <a:lnTo>
                  <a:pt x="43076" y="478464"/>
                </a:lnTo>
                <a:lnTo>
                  <a:pt x="104671" y="518961"/>
                </a:lnTo>
                <a:lnTo>
                  <a:pt x="142874" y="526542"/>
                </a:lnTo>
                <a:lnTo>
                  <a:pt x="582294" y="524764"/>
                </a:lnTo>
                <a:lnTo>
                  <a:pt x="645494" y="507353"/>
                </a:lnTo>
                <a:lnTo>
                  <a:pt x="682458" y="483058"/>
                </a:lnTo>
                <a:lnTo>
                  <a:pt x="713472" y="445711"/>
                </a:lnTo>
                <a:lnTo>
                  <a:pt x="731392" y="393319"/>
                </a:lnTo>
                <a:lnTo>
                  <a:pt x="732873" y="359590"/>
                </a:lnTo>
                <a:lnTo>
                  <a:pt x="727203" y="319144"/>
                </a:lnTo>
                <a:lnTo>
                  <a:pt x="710188" y="277821"/>
                </a:lnTo>
                <a:lnTo>
                  <a:pt x="677634" y="241459"/>
                </a:lnTo>
                <a:lnTo>
                  <a:pt x="625347" y="215900"/>
                </a:lnTo>
                <a:lnTo>
                  <a:pt x="622615" y="178333"/>
                </a:lnTo>
                <a:lnTo>
                  <a:pt x="613010" y="135800"/>
                </a:lnTo>
                <a:lnTo>
                  <a:pt x="595185" y="92583"/>
                </a:lnTo>
                <a:lnTo>
                  <a:pt x="567793" y="52963"/>
                </a:lnTo>
                <a:lnTo>
                  <a:pt x="529486" y="21225"/>
                </a:lnTo>
                <a:lnTo>
                  <a:pt x="478916" y="1650"/>
                </a:lnTo>
                <a:lnTo>
                  <a:pt x="472185" y="635"/>
                </a:lnTo>
                <a:lnTo>
                  <a:pt x="465581" y="126"/>
                </a:lnTo>
                <a:close/>
              </a:path>
            </a:pathLst>
          </a:custGeom>
          <a:solidFill>
            <a:srgbClr val="FFFFFF">
              <a:alpha val="39999"/>
            </a:srgbClr>
          </a:solidFill>
        </p:spPr>
        <p:txBody>
          <a:bodyPr wrap="square" lIns="0" tIns="0" rIns="0" bIns="0" rtlCol="0"/>
          <a:lstStyle/>
          <a:p>
            <a:endParaRPr/>
          </a:p>
        </p:txBody>
      </p:sp>
      <p:sp>
        <p:nvSpPr>
          <p:cNvPr id="50" name="object 50"/>
          <p:cNvSpPr/>
          <p:nvPr/>
        </p:nvSpPr>
        <p:spPr>
          <a:xfrm>
            <a:off x="1524053" y="3500501"/>
            <a:ext cx="756285" cy="543560"/>
          </a:xfrm>
          <a:custGeom>
            <a:avLst/>
            <a:gdLst/>
            <a:ahLst/>
            <a:cxnLst/>
            <a:rect l="l" t="t" r="r" b="b"/>
            <a:pathLst>
              <a:path w="756285" h="543560">
                <a:moveTo>
                  <a:pt x="473594" y="0"/>
                </a:moveTo>
                <a:lnTo>
                  <a:pt x="419703" y="6790"/>
                </a:lnTo>
                <a:lnTo>
                  <a:pt x="376741" y="27108"/>
                </a:lnTo>
                <a:lnTo>
                  <a:pt x="344220" y="55613"/>
                </a:lnTo>
                <a:lnTo>
                  <a:pt x="321647" y="86965"/>
                </a:lnTo>
                <a:lnTo>
                  <a:pt x="308532" y="115824"/>
                </a:lnTo>
                <a:lnTo>
                  <a:pt x="283207" y="102425"/>
                </a:lnTo>
                <a:lnTo>
                  <a:pt x="253666" y="95027"/>
                </a:lnTo>
                <a:lnTo>
                  <a:pt x="222294" y="96821"/>
                </a:lnTo>
                <a:lnTo>
                  <a:pt x="191476" y="110998"/>
                </a:lnTo>
                <a:lnTo>
                  <a:pt x="169913" y="131369"/>
                </a:lnTo>
                <a:lnTo>
                  <a:pt x="154517" y="159956"/>
                </a:lnTo>
                <a:lnTo>
                  <a:pt x="146529" y="194258"/>
                </a:lnTo>
                <a:lnTo>
                  <a:pt x="147191" y="231775"/>
                </a:lnTo>
                <a:lnTo>
                  <a:pt x="99371" y="232493"/>
                </a:lnTo>
                <a:lnTo>
                  <a:pt x="59579" y="250666"/>
                </a:lnTo>
                <a:lnTo>
                  <a:pt x="30373" y="276602"/>
                </a:lnTo>
                <a:lnTo>
                  <a:pt x="4559" y="333765"/>
                </a:lnTo>
                <a:lnTo>
                  <a:pt x="0" y="374983"/>
                </a:lnTo>
                <a:lnTo>
                  <a:pt x="3712" y="418891"/>
                </a:lnTo>
                <a:lnTo>
                  <a:pt x="18779" y="460121"/>
                </a:lnTo>
                <a:lnTo>
                  <a:pt x="44440" y="493583"/>
                </a:lnTo>
                <a:lnTo>
                  <a:pt x="73916" y="518747"/>
                </a:lnTo>
                <a:lnTo>
                  <a:pt x="147369" y="543179"/>
                </a:lnTo>
                <a:lnTo>
                  <a:pt x="600670" y="541401"/>
                </a:lnTo>
                <a:lnTo>
                  <a:pt x="665832" y="523375"/>
                </a:lnTo>
                <a:lnTo>
                  <a:pt x="703979" y="498314"/>
                </a:lnTo>
                <a:lnTo>
                  <a:pt x="735993" y="459799"/>
                </a:lnTo>
                <a:lnTo>
                  <a:pt x="754492" y="405765"/>
                </a:lnTo>
                <a:lnTo>
                  <a:pt x="755998" y="370968"/>
                </a:lnTo>
                <a:lnTo>
                  <a:pt x="750143" y="329258"/>
                </a:lnTo>
                <a:lnTo>
                  <a:pt x="732592" y="286646"/>
                </a:lnTo>
                <a:lnTo>
                  <a:pt x="699013" y="249142"/>
                </a:lnTo>
                <a:lnTo>
                  <a:pt x="645069" y="222757"/>
                </a:lnTo>
                <a:lnTo>
                  <a:pt x="642221" y="183995"/>
                </a:lnTo>
                <a:lnTo>
                  <a:pt x="632302" y="140118"/>
                </a:lnTo>
                <a:lnTo>
                  <a:pt x="613921" y="95535"/>
                </a:lnTo>
                <a:lnTo>
                  <a:pt x="585683" y="54657"/>
                </a:lnTo>
                <a:lnTo>
                  <a:pt x="546196" y="21892"/>
                </a:lnTo>
                <a:lnTo>
                  <a:pt x="494066" y="1650"/>
                </a:lnTo>
                <a:lnTo>
                  <a:pt x="487030" y="762"/>
                </a:lnTo>
                <a:lnTo>
                  <a:pt x="473594" y="0"/>
                </a:lnTo>
                <a:close/>
              </a:path>
            </a:pathLst>
          </a:custGeom>
          <a:solidFill>
            <a:srgbClr val="FFFFFF">
              <a:alpha val="39999"/>
            </a:srgbClr>
          </a:solidFill>
        </p:spPr>
        <p:txBody>
          <a:bodyPr wrap="square" lIns="0" tIns="0" rIns="0" bIns="0" rtlCol="0"/>
          <a:lstStyle/>
          <a:p>
            <a:endParaRPr/>
          </a:p>
        </p:txBody>
      </p:sp>
      <p:sp>
        <p:nvSpPr>
          <p:cNvPr id="51" name="object 51"/>
          <p:cNvSpPr/>
          <p:nvPr/>
        </p:nvSpPr>
        <p:spPr>
          <a:xfrm>
            <a:off x="4024328" y="6072289"/>
            <a:ext cx="662940" cy="476250"/>
          </a:xfrm>
          <a:custGeom>
            <a:avLst/>
            <a:gdLst/>
            <a:ahLst/>
            <a:cxnLst/>
            <a:rect l="l" t="t" r="r" b="b"/>
            <a:pathLst>
              <a:path w="662939" h="476250">
                <a:moveTo>
                  <a:pt x="415337" y="0"/>
                </a:moveTo>
                <a:lnTo>
                  <a:pt x="357764" y="9445"/>
                </a:lnTo>
                <a:lnTo>
                  <a:pt x="314991" y="35625"/>
                </a:lnTo>
                <a:lnTo>
                  <a:pt x="286196" y="69360"/>
                </a:lnTo>
                <a:lnTo>
                  <a:pt x="270557" y="101473"/>
                </a:lnTo>
                <a:lnTo>
                  <a:pt x="248380" y="89781"/>
                </a:lnTo>
                <a:lnTo>
                  <a:pt x="222488" y="83324"/>
                </a:lnTo>
                <a:lnTo>
                  <a:pt x="194976" y="84906"/>
                </a:lnTo>
                <a:lnTo>
                  <a:pt x="167941" y="97332"/>
                </a:lnTo>
                <a:lnTo>
                  <a:pt x="149028" y="115198"/>
                </a:lnTo>
                <a:lnTo>
                  <a:pt x="135509" y="140252"/>
                </a:lnTo>
                <a:lnTo>
                  <a:pt x="128490" y="170316"/>
                </a:lnTo>
                <a:lnTo>
                  <a:pt x="129079" y="203212"/>
                </a:lnTo>
                <a:lnTo>
                  <a:pt x="87165" y="203835"/>
                </a:lnTo>
                <a:lnTo>
                  <a:pt x="52276" y="219775"/>
                </a:lnTo>
                <a:lnTo>
                  <a:pt x="12620" y="263512"/>
                </a:lnTo>
                <a:lnTo>
                  <a:pt x="0" y="328763"/>
                </a:lnTo>
                <a:lnTo>
                  <a:pt x="3244" y="367273"/>
                </a:lnTo>
                <a:lnTo>
                  <a:pt x="16430" y="403453"/>
                </a:lnTo>
                <a:lnTo>
                  <a:pt x="64817" y="454815"/>
                </a:lnTo>
                <a:lnTo>
                  <a:pt x="129206" y="476250"/>
                </a:lnTo>
                <a:lnTo>
                  <a:pt x="526716" y="474675"/>
                </a:lnTo>
                <a:lnTo>
                  <a:pt x="600821" y="449241"/>
                </a:lnTo>
                <a:lnTo>
                  <a:pt x="639194" y="412751"/>
                </a:lnTo>
                <a:lnTo>
                  <a:pt x="661590" y="355714"/>
                </a:lnTo>
                <a:lnTo>
                  <a:pt x="662908" y="325237"/>
                </a:lnTo>
                <a:lnTo>
                  <a:pt x="657776" y="288671"/>
                </a:lnTo>
                <a:lnTo>
                  <a:pt x="642397" y="251299"/>
                </a:lnTo>
                <a:lnTo>
                  <a:pt x="612972" y="218406"/>
                </a:lnTo>
                <a:lnTo>
                  <a:pt x="565705" y="195275"/>
                </a:lnTo>
                <a:lnTo>
                  <a:pt x="563196" y="161305"/>
                </a:lnTo>
                <a:lnTo>
                  <a:pt x="554477" y="122844"/>
                </a:lnTo>
                <a:lnTo>
                  <a:pt x="538337" y="83762"/>
                </a:lnTo>
                <a:lnTo>
                  <a:pt x="513560" y="47927"/>
                </a:lnTo>
                <a:lnTo>
                  <a:pt x="478934" y="19208"/>
                </a:lnTo>
                <a:lnTo>
                  <a:pt x="433244" y="1473"/>
                </a:lnTo>
                <a:lnTo>
                  <a:pt x="421052" y="165"/>
                </a:lnTo>
                <a:lnTo>
                  <a:pt x="415337" y="0"/>
                </a:lnTo>
                <a:close/>
              </a:path>
            </a:pathLst>
          </a:custGeom>
          <a:solidFill>
            <a:srgbClr val="FFFFFF">
              <a:alpha val="39999"/>
            </a:srgbClr>
          </a:solidFill>
        </p:spPr>
        <p:txBody>
          <a:bodyPr wrap="square" lIns="0" tIns="0" rIns="0" bIns="0" rtlCol="0"/>
          <a:lstStyle/>
          <a:p>
            <a:endParaRPr/>
          </a:p>
        </p:txBody>
      </p:sp>
      <p:sp>
        <p:nvSpPr>
          <p:cNvPr id="66" name="object 66"/>
          <p:cNvSpPr/>
          <p:nvPr/>
        </p:nvSpPr>
        <p:spPr>
          <a:xfrm>
            <a:off x="5596263" y="6072566"/>
            <a:ext cx="610235" cy="489584"/>
          </a:xfrm>
          <a:custGeom>
            <a:avLst/>
            <a:gdLst/>
            <a:ahLst/>
            <a:cxnLst/>
            <a:rect l="l" t="t" r="r" b="b"/>
            <a:pathLst>
              <a:path w="610235" h="489584">
                <a:moveTo>
                  <a:pt x="168394" y="489574"/>
                </a:moveTo>
                <a:lnTo>
                  <a:pt x="497324" y="487301"/>
                </a:lnTo>
                <a:lnTo>
                  <a:pt x="544642" y="475837"/>
                </a:lnTo>
                <a:lnTo>
                  <a:pt x="578506" y="448262"/>
                </a:lnTo>
                <a:lnTo>
                  <a:pt x="600002" y="410866"/>
                </a:lnTo>
                <a:lnTo>
                  <a:pt x="610214" y="369940"/>
                </a:lnTo>
                <a:lnTo>
                  <a:pt x="610227" y="331776"/>
                </a:lnTo>
                <a:lnTo>
                  <a:pt x="605601" y="294875"/>
                </a:lnTo>
                <a:lnTo>
                  <a:pt x="597035" y="271393"/>
                </a:lnTo>
                <a:lnTo>
                  <a:pt x="584491" y="257233"/>
                </a:lnTo>
                <a:lnTo>
                  <a:pt x="567936" y="248299"/>
                </a:lnTo>
                <a:lnTo>
                  <a:pt x="544520" y="249597"/>
                </a:lnTo>
                <a:lnTo>
                  <a:pt x="529487" y="263855"/>
                </a:lnTo>
                <a:lnTo>
                  <a:pt x="524216" y="272729"/>
                </a:lnTo>
                <a:lnTo>
                  <a:pt x="530090" y="257875"/>
                </a:lnTo>
                <a:lnTo>
                  <a:pt x="536283" y="232079"/>
                </a:lnTo>
                <a:lnTo>
                  <a:pt x="537630" y="194013"/>
                </a:lnTo>
                <a:lnTo>
                  <a:pt x="532287" y="155223"/>
                </a:lnTo>
                <a:lnTo>
                  <a:pt x="518406" y="127256"/>
                </a:lnTo>
                <a:lnTo>
                  <a:pt x="498544" y="109010"/>
                </a:lnTo>
                <a:lnTo>
                  <a:pt x="474670" y="97204"/>
                </a:lnTo>
                <a:lnTo>
                  <a:pt x="447200" y="97480"/>
                </a:lnTo>
                <a:lnTo>
                  <a:pt x="416552" y="115483"/>
                </a:lnTo>
                <a:lnTo>
                  <a:pt x="421677" y="145223"/>
                </a:lnTo>
                <a:lnTo>
                  <a:pt x="422886" y="171004"/>
                </a:lnTo>
                <a:lnTo>
                  <a:pt x="418070" y="198704"/>
                </a:lnTo>
                <a:lnTo>
                  <a:pt x="405122" y="234202"/>
                </a:lnTo>
                <a:lnTo>
                  <a:pt x="419111" y="193058"/>
                </a:lnTo>
                <a:lnTo>
                  <a:pt x="423523" y="151234"/>
                </a:lnTo>
                <a:lnTo>
                  <a:pt x="416695" y="110136"/>
                </a:lnTo>
                <a:lnTo>
                  <a:pt x="396966" y="71172"/>
                </a:lnTo>
                <a:lnTo>
                  <a:pt x="362674" y="35748"/>
                </a:lnTo>
                <a:lnTo>
                  <a:pt x="312158" y="5272"/>
                </a:lnTo>
                <a:lnTo>
                  <a:pt x="274105" y="0"/>
                </a:lnTo>
                <a:lnTo>
                  <a:pt x="233710" y="11274"/>
                </a:lnTo>
                <a:lnTo>
                  <a:pt x="196011" y="36391"/>
                </a:lnTo>
                <a:lnTo>
                  <a:pt x="166041" y="72647"/>
                </a:lnTo>
                <a:lnTo>
                  <a:pt x="148836" y="117337"/>
                </a:lnTo>
                <a:lnTo>
                  <a:pt x="183773" y="129165"/>
                </a:lnTo>
                <a:lnTo>
                  <a:pt x="218686" y="151097"/>
                </a:lnTo>
                <a:lnTo>
                  <a:pt x="249598" y="190835"/>
                </a:lnTo>
                <a:lnTo>
                  <a:pt x="272534" y="256084"/>
                </a:lnTo>
                <a:lnTo>
                  <a:pt x="257326" y="207852"/>
                </a:lnTo>
                <a:lnTo>
                  <a:pt x="231830" y="165757"/>
                </a:lnTo>
                <a:lnTo>
                  <a:pt x="195381" y="134400"/>
                </a:lnTo>
                <a:lnTo>
                  <a:pt x="147312" y="118378"/>
                </a:lnTo>
                <a:lnTo>
                  <a:pt x="102566" y="125944"/>
                </a:lnTo>
                <a:lnTo>
                  <a:pt x="60999" y="153481"/>
                </a:lnTo>
                <a:lnTo>
                  <a:pt x="27315" y="193563"/>
                </a:lnTo>
                <a:lnTo>
                  <a:pt x="6215" y="238762"/>
                </a:lnTo>
                <a:lnTo>
                  <a:pt x="0" y="285064"/>
                </a:lnTo>
                <a:lnTo>
                  <a:pt x="1784" y="330343"/>
                </a:lnTo>
                <a:lnTo>
                  <a:pt x="11352" y="372975"/>
                </a:lnTo>
                <a:lnTo>
                  <a:pt x="28487" y="411336"/>
                </a:lnTo>
                <a:lnTo>
                  <a:pt x="52975" y="443800"/>
                </a:lnTo>
                <a:lnTo>
                  <a:pt x="84600" y="468744"/>
                </a:lnTo>
                <a:lnTo>
                  <a:pt x="123144" y="484543"/>
                </a:lnTo>
                <a:lnTo>
                  <a:pt x="168394" y="489574"/>
                </a:lnTo>
                <a:close/>
              </a:path>
            </a:pathLst>
          </a:custGeom>
          <a:ln w="50800">
            <a:solidFill>
              <a:srgbClr val="FFFFFF"/>
            </a:solidFill>
          </a:ln>
        </p:spPr>
        <p:txBody>
          <a:bodyPr wrap="square" lIns="0" tIns="0" rIns="0" bIns="0" rtlCol="0"/>
          <a:lstStyle/>
          <a:p>
            <a:endParaRPr/>
          </a:p>
        </p:txBody>
      </p:sp>
      <p:sp>
        <p:nvSpPr>
          <p:cNvPr id="67" name="object 67"/>
          <p:cNvSpPr/>
          <p:nvPr/>
        </p:nvSpPr>
        <p:spPr>
          <a:xfrm>
            <a:off x="1524298" y="2143477"/>
            <a:ext cx="610235" cy="490220"/>
          </a:xfrm>
          <a:custGeom>
            <a:avLst/>
            <a:gdLst/>
            <a:ahLst/>
            <a:cxnLst/>
            <a:rect l="l" t="t" r="r" b="b"/>
            <a:pathLst>
              <a:path w="610235" h="490219">
                <a:moveTo>
                  <a:pt x="168460" y="489613"/>
                </a:moveTo>
                <a:lnTo>
                  <a:pt x="497288" y="487327"/>
                </a:lnTo>
                <a:lnTo>
                  <a:pt x="544618" y="475865"/>
                </a:lnTo>
                <a:lnTo>
                  <a:pt x="578496" y="448274"/>
                </a:lnTo>
                <a:lnTo>
                  <a:pt x="600003" y="410856"/>
                </a:lnTo>
                <a:lnTo>
                  <a:pt x="610217" y="369914"/>
                </a:lnTo>
                <a:lnTo>
                  <a:pt x="610217" y="331752"/>
                </a:lnTo>
                <a:lnTo>
                  <a:pt x="605593" y="294872"/>
                </a:lnTo>
                <a:lnTo>
                  <a:pt x="597045" y="271411"/>
                </a:lnTo>
                <a:lnTo>
                  <a:pt x="584533" y="257260"/>
                </a:lnTo>
                <a:lnTo>
                  <a:pt x="568015" y="248313"/>
                </a:lnTo>
                <a:lnTo>
                  <a:pt x="544546" y="249587"/>
                </a:lnTo>
                <a:lnTo>
                  <a:pt x="529483" y="263839"/>
                </a:lnTo>
                <a:lnTo>
                  <a:pt x="524202" y="272709"/>
                </a:lnTo>
                <a:lnTo>
                  <a:pt x="530080" y="257838"/>
                </a:lnTo>
                <a:lnTo>
                  <a:pt x="536275" y="232045"/>
                </a:lnTo>
                <a:lnTo>
                  <a:pt x="537630" y="193989"/>
                </a:lnTo>
                <a:lnTo>
                  <a:pt x="532298" y="155218"/>
                </a:lnTo>
                <a:lnTo>
                  <a:pt x="518434" y="127282"/>
                </a:lnTo>
                <a:lnTo>
                  <a:pt x="498562" y="109006"/>
                </a:lnTo>
                <a:lnTo>
                  <a:pt x="474690" y="97183"/>
                </a:lnTo>
                <a:lnTo>
                  <a:pt x="447230" y="97457"/>
                </a:lnTo>
                <a:lnTo>
                  <a:pt x="416593" y="115471"/>
                </a:lnTo>
                <a:lnTo>
                  <a:pt x="421685" y="145241"/>
                </a:lnTo>
                <a:lnTo>
                  <a:pt x="422885" y="171033"/>
                </a:lnTo>
                <a:lnTo>
                  <a:pt x="418086" y="198731"/>
                </a:lnTo>
                <a:lnTo>
                  <a:pt x="405175" y="234216"/>
                </a:lnTo>
                <a:lnTo>
                  <a:pt x="419148" y="193080"/>
                </a:lnTo>
                <a:lnTo>
                  <a:pt x="423554" y="151257"/>
                </a:lnTo>
                <a:lnTo>
                  <a:pt x="416726" y="110153"/>
                </a:lnTo>
                <a:lnTo>
                  <a:pt x="396995" y="71176"/>
                </a:lnTo>
                <a:lnTo>
                  <a:pt x="362691" y="35734"/>
                </a:lnTo>
                <a:lnTo>
                  <a:pt x="312148" y="5235"/>
                </a:lnTo>
                <a:lnTo>
                  <a:pt x="274096" y="0"/>
                </a:lnTo>
                <a:lnTo>
                  <a:pt x="233710" y="11296"/>
                </a:lnTo>
                <a:lnTo>
                  <a:pt x="196025" y="36425"/>
                </a:lnTo>
                <a:lnTo>
                  <a:pt x="166081" y="72685"/>
                </a:lnTo>
                <a:lnTo>
                  <a:pt x="148915" y="117376"/>
                </a:lnTo>
                <a:lnTo>
                  <a:pt x="183812" y="129187"/>
                </a:lnTo>
                <a:lnTo>
                  <a:pt x="218708" y="151094"/>
                </a:lnTo>
                <a:lnTo>
                  <a:pt x="249631" y="190814"/>
                </a:lnTo>
                <a:lnTo>
                  <a:pt x="272613" y="256060"/>
                </a:lnTo>
                <a:lnTo>
                  <a:pt x="257382" y="207850"/>
                </a:lnTo>
                <a:lnTo>
                  <a:pt x="231860" y="165747"/>
                </a:lnTo>
                <a:lnTo>
                  <a:pt x="195387" y="134384"/>
                </a:lnTo>
                <a:lnTo>
                  <a:pt x="147302" y="118392"/>
                </a:lnTo>
                <a:lnTo>
                  <a:pt x="102575" y="125917"/>
                </a:lnTo>
                <a:lnTo>
                  <a:pt x="61008" y="153444"/>
                </a:lnTo>
                <a:lnTo>
                  <a:pt x="27316" y="193544"/>
                </a:lnTo>
                <a:lnTo>
                  <a:pt x="6212" y="238788"/>
                </a:lnTo>
                <a:lnTo>
                  <a:pt x="0" y="285070"/>
                </a:lnTo>
                <a:lnTo>
                  <a:pt x="1785" y="330343"/>
                </a:lnTo>
                <a:lnTo>
                  <a:pt x="11355" y="372979"/>
                </a:lnTo>
                <a:lnTo>
                  <a:pt x="28494" y="411349"/>
                </a:lnTo>
                <a:lnTo>
                  <a:pt x="52988" y="443826"/>
                </a:lnTo>
                <a:lnTo>
                  <a:pt x="84623" y="468781"/>
                </a:lnTo>
                <a:lnTo>
                  <a:pt x="123185" y="484586"/>
                </a:lnTo>
                <a:lnTo>
                  <a:pt x="168460" y="489613"/>
                </a:lnTo>
                <a:close/>
              </a:path>
            </a:pathLst>
          </a:custGeom>
          <a:ln w="50800">
            <a:solidFill>
              <a:srgbClr val="FFFFFF"/>
            </a:solidFill>
          </a:ln>
        </p:spPr>
        <p:txBody>
          <a:bodyPr wrap="square" lIns="0" tIns="0" rIns="0" bIns="0" rtlCol="0"/>
          <a:lstStyle/>
          <a:p>
            <a:endParaRPr/>
          </a:p>
        </p:txBody>
      </p:sp>
      <p:sp>
        <p:nvSpPr>
          <p:cNvPr id="68" name="object 68"/>
          <p:cNvSpPr/>
          <p:nvPr/>
        </p:nvSpPr>
        <p:spPr>
          <a:xfrm>
            <a:off x="7381938" y="6072289"/>
            <a:ext cx="662940" cy="476250"/>
          </a:xfrm>
          <a:custGeom>
            <a:avLst/>
            <a:gdLst/>
            <a:ahLst/>
            <a:cxnLst/>
            <a:rect l="l" t="t" r="r" b="b"/>
            <a:pathLst>
              <a:path w="662940" h="476250">
                <a:moveTo>
                  <a:pt x="415226" y="0"/>
                </a:moveTo>
                <a:lnTo>
                  <a:pt x="357673" y="9445"/>
                </a:lnTo>
                <a:lnTo>
                  <a:pt x="314944" y="35625"/>
                </a:lnTo>
                <a:lnTo>
                  <a:pt x="286192" y="69360"/>
                </a:lnTo>
                <a:lnTo>
                  <a:pt x="270573" y="101473"/>
                </a:lnTo>
                <a:lnTo>
                  <a:pt x="248322" y="89781"/>
                </a:lnTo>
                <a:lnTo>
                  <a:pt x="222392" y="83324"/>
                </a:lnTo>
                <a:lnTo>
                  <a:pt x="194867" y="84906"/>
                </a:lnTo>
                <a:lnTo>
                  <a:pt x="167830" y="97332"/>
                </a:lnTo>
                <a:lnTo>
                  <a:pt x="148937" y="115198"/>
                </a:lnTo>
                <a:lnTo>
                  <a:pt x="135461" y="140252"/>
                </a:lnTo>
                <a:lnTo>
                  <a:pt x="128486" y="170316"/>
                </a:lnTo>
                <a:lnTo>
                  <a:pt x="129095" y="203212"/>
                </a:lnTo>
                <a:lnTo>
                  <a:pt x="87125" y="203835"/>
                </a:lnTo>
                <a:lnTo>
                  <a:pt x="52228" y="219775"/>
                </a:lnTo>
                <a:lnTo>
                  <a:pt x="12509" y="263512"/>
                </a:lnTo>
                <a:lnTo>
                  <a:pt x="0" y="328763"/>
                </a:lnTo>
                <a:lnTo>
                  <a:pt x="3258" y="367273"/>
                </a:lnTo>
                <a:lnTo>
                  <a:pt x="16446" y="403453"/>
                </a:lnTo>
                <a:lnTo>
                  <a:pt x="64785" y="454815"/>
                </a:lnTo>
                <a:lnTo>
                  <a:pt x="129222" y="476250"/>
                </a:lnTo>
                <a:lnTo>
                  <a:pt x="526732" y="474675"/>
                </a:lnTo>
                <a:lnTo>
                  <a:pt x="600837" y="449241"/>
                </a:lnTo>
                <a:lnTo>
                  <a:pt x="639210" y="412751"/>
                </a:lnTo>
                <a:lnTo>
                  <a:pt x="661606" y="355714"/>
                </a:lnTo>
                <a:lnTo>
                  <a:pt x="662923" y="325237"/>
                </a:lnTo>
                <a:lnTo>
                  <a:pt x="657784" y="288671"/>
                </a:lnTo>
                <a:lnTo>
                  <a:pt x="642385" y="251299"/>
                </a:lnTo>
                <a:lnTo>
                  <a:pt x="612923" y="218406"/>
                </a:lnTo>
                <a:lnTo>
                  <a:pt x="565594" y="195275"/>
                </a:lnTo>
                <a:lnTo>
                  <a:pt x="563094" y="161305"/>
                </a:lnTo>
                <a:lnTo>
                  <a:pt x="554399" y="122844"/>
                </a:lnTo>
                <a:lnTo>
                  <a:pt x="538289" y="83762"/>
                </a:lnTo>
                <a:lnTo>
                  <a:pt x="513543" y="47927"/>
                </a:lnTo>
                <a:lnTo>
                  <a:pt x="478940" y="19208"/>
                </a:lnTo>
                <a:lnTo>
                  <a:pt x="433260" y="1473"/>
                </a:lnTo>
                <a:lnTo>
                  <a:pt x="421068" y="165"/>
                </a:lnTo>
                <a:lnTo>
                  <a:pt x="415226" y="0"/>
                </a:lnTo>
                <a:close/>
              </a:path>
            </a:pathLst>
          </a:custGeom>
          <a:solidFill>
            <a:srgbClr val="FFFFFF">
              <a:alpha val="39999"/>
            </a:srgbClr>
          </a:solidFill>
        </p:spPr>
        <p:txBody>
          <a:bodyPr wrap="square" lIns="0" tIns="0" rIns="0" bIns="0" rtlCol="0"/>
          <a:lstStyle/>
          <a:p>
            <a:endParaRPr/>
          </a:p>
        </p:txBody>
      </p:sp>
      <p:sp>
        <p:nvSpPr>
          <p:cNvPr id="69" name="object 69"/>
          <p:cNvSpPr txBox="1"/>
          <p:nvPr/>
        </p:nvSpPr>
        <p:spPr>
          <a:xfrm>
            <a:off x="526473" y="775855"/>
            <a:ext cx="11388435" cy="5128968"/>
          </a:xfrm>
          <a:prstGeom prst="rect">
            <a:avLst/>
          </a:prstGeom>
        </p:spPr>
        <p:txBody>
          <a:bodyPr vert="horz" wrap="square" lIns="0" tIns="12065" rIns="0" bIns="0" rtlCol="0">
            <a:spAutoFit/>
          </a:bodyPr>
          <a:lstStyle/>
          <a:p>
            <a:pPr marL="12700">
              <a:spcBef>
                <a:spcPts val="95"/>
              </a:spcBef>
            </a:pPr>
            <a:r>
              <a:rPr sz="1600" spc="-5" dirty="0">
                <a:latin typeface="Arial"/>
                <a:cs typeface="Arial"/>
              </a:rPr>
              <a:t>.</a:t>
            </a:r>
            <a:endParaRPr sz="1600" dirty="0">
              <a:latin typeface="Arial"/>
              <a:cs typeface="Arial"/>
            </a:endParaRPr>
          </a:p>
          <a:p>
            <a:pPr>
              <a:spcBef>
                <a:spcPts val="25"/>
              </a:spcBef>
              <a:buFont typeface="Wingdings"/>
              <a:buChar char=""/>
            </a:pPr>
            <a:endParaRPr sz="1650" dirty="0">
              <a:latin typeface="Arial"/>
              <a:cs typeface="Arial"/>
            </a:endParaRPr>
          </a:p>
          <a:p>
            <a:pPr marL="12700" marR="5080" algn="just">
              <a:buFont typeface="Wingdings"/>
              <a:buChar char=""/>
              <a:tabLst>
                <a:tab pos="194310" algn="l"/>
              </a:tabLst>
            </a:pPr>
            <a:r>
              <a:rPr lang="tr-TR" sz="2000" spc="-10" dirty="0" smtClean="0">
                <a:latin typeface="Arial"/>
                <a:cs typeface="Arial"/>
              </a:rPr>
              <a:t>Y</a:t>
            </a:r>
            <a:r>
              <a:rPr sz="2000" spc="-10" dirty="0" err="1" smtClean="0">
                <a:latin typeface="Arial"/>
                <a:cs typeface="Arial"/>
              </a:rPr>
              <a:t>aygın</a:t>
            </a:r>
            <a:r>
              <a:rPr sz="2000" spc="-10" dirty="0" smtClean="0">
                <a:latin typeface="Arial"/>
                <a:cs typeface="Arial"/>
              </a:rPr>
              <a:t> </a:t>
            </a:r>
            <a:r>
              <a:rPr sz="2000" spc="-5" dirty="0">
                <a:latin typeface="Arial"/>
                <a:cs typeface="Arial"/>
              </a:rPr>
              <a:t>eğitim faaliyetlerine; kurslara katılmalı, kişisel-  eğitsel-mesleki alanlarda çeşitli sertifikalar alarak kendimizi</a:t>
            </a:r>
            <a:r>
              <a:rPr sz="2000" spc="-15" dirty="0">
                <a:latin typeface="Arial"/>
                <a:cs typeface="Arial"/>
              </a:rPr>
              <a:t> </a:t>
            </a:r>
            <a:r>
              <a:rPr sz="2000" spc="-5" dirty="0">
                <a:latin typeface="Arial"/>
                <a:cs typeface="Arial"/>
              </a:rPr>
              <a:t>geliştirmeliyiz.</a:t>
            </a:r>
            <a:endParaRPr sz="2000" dirty="0">
              <a:latin typeface="Arial"/>
              <a:cs typeface="Arial"/>
            </a:endParaRPr>
          </a:p>
          <a:p>
            <a:pPr>
              <a:spcBef>
                <a:spcPts val="25"/>
              </a:spcBef>
              <a:buFont typeface="Wingdings"/>
              <a:buChar char=""/>
            </a:pPr>
            <a:endParaRPr sz="2000" dirty="0">
              <a:latin typeface="Arial"/>
              <a:cs typeface="Arial"/>
            </a:endParaRPr>
          </a:p>
          <a:p>
            <a:pPr marL="12700" marR="5080" algn="just">
              <a:buFont typeface="Wingdings"/>
              <a:buChar char=""/>
              <a:tabLst>
                <a:tab pos="250825" algn="l"/>
              </a:tabLst>
            </a:pPr>
            <a:r>
              <a:rPr lang="tr-TR" sz="2000" spc="-5" dirty="0" smtClean="0">
                <a:latin typeface="Arial"/>
                <a:cs typeface="Arial"/>
              </a:rPr>
              <a:t>İmkanlarımız ne kadar </a:t>
            </a:r>
            <a:r>
              <a:rPr lang="tr-TR" sz="2000" dirty="0" smtClean="0">
                <a:latin typeface="Arial"/>
                <a:cs typeface="Arial"/>
              </a:rPr>
              <a:t>kısıtlı </a:t>
            </a:r>
            <a:r>
              <a:rPr lang="tr-TR" sz="2000" spc="-5" dirty="0" smtClean="0">
                <a:latin typeface="Arial"/>
                <a:cs typeface="Arial"/>
              </a:rPr>
              <a:t>olsa da kendimizi geliştirmek için çevremizdeki  kaynakları, fırsatları </a:t>
            </a:r>
            <a:r>
              <a:rPr lang="tr-TR" sz="2000" dirty="0" smtClean="0">
                <a:latin typeface="Arial"/>
                <a:cs typeface="Arial"/>
              </a:rPr>
              <a:t>araştırmalıyız. </a:t>
            </a:r>
            <a:r>
              <a:rPr lang="tr-TR" sz="2000" spc="-15" dirty="0" smtClean="0">
                <a:latin typeface="Arial"/>
                <a:cs typeface="Arial"/>
              </a:rPr>
              <a:t>Kütüphaneler, müzeler, </a:t>
            </a:r>
            <a:r>
              <a:rPr lang="tr-TR" sz="2000" spc="-5" dirty="0" smtClean="0">
                <a:latin typeface="Arial"/>
                <a:cs typeface="Arial"/>
              </a:rPr>
              <a:t>halk eğitim  merkezleri, spor kompleksleri… </a:t>
            </a:r>
            <a:r>
              <a:rPr lang="tr-TR" sz="2000" spc="-10" dirty="0" smtClean="0">
                <a:latin typeface="Arial"/>
                <a:cs typeface="Arial"/>
              </a:rPr>
              <a:t>gibi </a:t>
            </a:r>
            <a:r>
              <a:rPr lang="tr-TR" sz="2000" spc="-5" dirty="0" smtClean="0">
                <a:latin typeface="Arial"/>
                <a:cs typeface="Arial"/>
              </a:rPr>
              <a:t>ücretsiz </a:t>
            </a:r>
            <a:r>
              <a:rPr lang="tr-TR" sz="2000" spc="-10" dirty="0" smtClean="0">
                <a:latin typeface="Arial"/>
                <a:cs typeface="Arial"/>
              </a:rPr>
              <a:t>erişilebilecek </a:t>
            </a:r>
            <a:r>
              <a:rPr lang="tr-TR" sz="2000" spc="-5" dirty="0" smtClean="0">
                <a:latin typeface="Arial"/>
                <a:cs typeface="Arial"/>
              </a:rPr>
              <a:t>hizmetleri </a:t>
            </a:r>
            <a:r>
              <a:rPr lang="tr-TR" sz="2000" spc="-10" dirty="0" smtClean="0">
                <a:latin typeface="Arial"/>
                <a:cs typeface="Arial"/>
              </a:rPr>
              <a:t>sağlayan  </a:t>
            </a:r>
            <a:r>
              <a:rPr lang="tr-TR" sz="2000" spc="-5" dirty="0" smtClean="0">
                <a:latin typeface="Arial"/>
                <a:cs typeface="Arial"/>
              </a:rPr>
              <a:t>kurumlardan </a:t>
            </a:r>
            <a:r>
              <a:rPr lang="tr-TR" sz="2000" spc="-10" dirty="0" smtClean="0">
                <a:latin typeface="Arial"/>
                <a:cs typeface="Arial"/>
              </a:rPr>
              <a:t>yararlanmalıyız.</a:t>
            </a:r>
            <a:endParaRPr lang="tr-TR" sz="2000" dirty="0" smtClean="0">
              <a:latin typeface="Arial"/>
              <a:cs typeface="Arial"/>
            </a:endParaRPr>
          </a:p>
          <a:p>
            <a:pPr marL="12700" marR="5080" algn="just">
              <a:buFont typeface="Wingdings"/>
              <a:buChar char=""/>
              <a:tabLst>
                <a:tab pos="194310" algn="l"/>
              </a:tabLst>
            </a:pPr>
            <a:r>
              <a:rPr sz="2000" spc="-5" dirty="0" smtClean="0">
                <a:latin typeface="Arial"/>
                <a:cs typeface="Arial"/>
              </a:rPr>
              <a:t>21</a:t>
            </a:r>
            <a:r>
              <a:rPr sz="2000" spc="-5" dirty="0">
                <a:latin typeface="Arial"/>
                <a:cs typeface="Arial"/>
              </a:rPr>
              <a:t>. </a:t>
            </a:r>
            <a:r>
              <a:rPr sz="2000" spc="-10" dirty="0">
                <a:latin typeface="Arial"/>
                <a:cs typeface="Arial"/>
              </a:rPr>
              <a:t>yüzyılda, </a:t>
            </a:r>
            <a:r>
              <a:rPr sz="2000" spc="-5" dirty="0">
                <a:latin typeface="Arial"/>
                <a:cs typeface="Arial"/>
              </a:rPr>
              <a:t>bilgi ve uzay çağında, çağı </a:t>
            </a:r>
            <a:r>
              <a:rPr sz="2000" spc="-10" dirty="0">
                <a:latin typeface="Arial"/>
                <a:cs typeface="Arial"/>
              </a:rPr>
              <a:t>yakalamamız </a:t>
            </a:r>
            <a:r>
              <a:rPr sz="2000" spc="-5" dirty="0">
                <a:latin typeface="Arial"/>
                <a:cs typeface="Arial"/>
              </a:rPr>
              <a:t>ve çağın gerisinde  kalmamamız için; bilgisayar kullanımı, on </a:t>
            </a:r>
            <a:r>
              <a:rPr sz="2000" dirty="0">
                <a:latin typeface="Arial"/>
                <a:cs typeface="Arial"/>
              </a:rPr>
              <a:t>parmak </a:t>
            </a:r>
            <a:r>
              <a:rPr sz="2000" spc="-10" dirty="0">
                <a:latin typeface="Arial"/>
                <a:cs typeface="Arial"/>
              </a:rPr>
              <a:t>klavye </a:t>
            </a:r>
            <a:r>
              <a:rPr sz="2000" spc="-5" dirty="0">
                <a:latin typeface="Arial"/>
                <a:cs typeface="Arial"/>
              </a:rPr>
              <a:t>kullanımı, kodlama,  programlama, </a:t>
            </a:r>
            <a:r>
              <a:rPr sz="2000" spc="-10" dirty="0">
                <a:latin typeface="Arial"/>
                <a:cs typeface="Arial"/>
              </a:rPr>
              <a:t>yazılım </a:t>
            </a:r>
            <a:r>
              <a:rPr sz="2000" spc="-5" dirty="0">
                <a:latin typeface="Arial"/>
                <a:cs typeface="Arial"/>
              </a:rPr>
              <a:t>kursları, İngilizce </a:t>
            </a:r>
            <a:r>
              <a:rPr sz="2000" dirty="0">
                <a:latin typeface="Arial"/>
                <a:cs typeface="Arial"/>
              </a:rPr>
              <a:t>ve </a:t>
            </a:r>
            <a:r>
              <a:rPr sz="2000" spc="-10" dirty="0">
                <a:latin typeface="Arial"/>
                <a:cs typeface="Arial"/>
              </a:rPr>
              <a:t>diğer </a:t>
            </a:r>
            <a:r>
              <a:rPr sz="2000" spc="-5" dirty="0">
                <a:latin typeface="Arial"/>
                <a:cs typeface="Arial"/>
              </a:rPr>
              <a:t>yabancı dil kursları, hızlı  okuma, diksiyon kursları, zeka oyunları kurslarına, ayrıca müzik enstrümanları  kullanma, halk </a:t>
            </a:r>
            <a:r>
              <a:rPr sz="2000" spc="-10" dirty="0">
                <a:latin typeface="Arial"/>
                <a:cs typeface="Arial"/>
              </a:rPr>
              <a:t>oyunları, </a:t>
            </a:r>
            <a:r>
              <a:rPr sz="2000" spc="-5" dirty="0">
                <a:latin typeface="Arial"/>
                <a:cs typeface="Arial"/>
              </a:rPr>
              <a:t>ebru sanatı gibi kurslara, futbol, binicilik </a:t>
            </a:r>
            <a:r>
              <a:rPr sz="2000" spc="-10" dirty="0">
                <a:latin typeface="Arial"/>
                <a:cs typeface="Arial"/>
              </a:rPr>
              <a:t>gibi </a:t>
            </a:r>
            <a:r>
              <a:rPr sz="2000" spc="-5" dirty="0">
                <a:latin typeface="Arial"/>
                <a:cs typeface="Arial"/>
              </a:rPr>
              <a:t>sportif  kurslara, tehlikelerin farkında olmak ve korunmak için Bağımlılıkla Mücadele  Eğitimi gibi….. kurslara ailelerimizin izni </a:t>
            </a:r>
            <a:r>
              <a:rPr sz="2000" dirty="0">
                <a:latin typeface="Arial"/>
                <a:cs typeface="Arial"/>
              </a:rPr>
              <a:t>ve </a:t>
            </a:r>
            <a:r>
              <a:rPr sz="2000" spc="-5" dirty="0">
                <a:latin typeface="Arial"/>
                <a:cs typeface="Arial"/>
              </a:rPr>
              <a:t>imkanlar dahilinde</a:t>
            </a:r>
            <a:r>
              <a:rPr sz="2000" dirty="0">
                <a:latin typeface="Arial"/>
                <a:cs typeface="Arial"/>
              </a:rPr>
              <a:t> </a:t>
            </a:r>
            <a:r>
              <a:rPr sz="2000" spc="-10" dirty="0">
                <a:latin typeface="Arial"/>
                <a:cs typeface="Arial"/>
              </a:rPr>
              <a:t>katılmalıyız.</a:t>
            </a:r>
            <a:endParaRPr sz="2000" dirty="0">
              <a:latin typeface="Arial"/>
              <a:cs typeface="Arial"/>
            </a:endParaRPr>
          </a:p>
          <a:p>
            <a:pPr>
              <a:spcBef>
                <a:spcPts val="25"/>
              </a:spcBef>
              <a:buFont typeface="Wingdings"/>
              <a:buChar char=""/>
            </a:pPr>
            <a:endParaRPr sz="2000" dirty="0">
              <a:latin typeface="Arial"/>
              <a:cs typeface="Arial"/>
            </a:endParaRPr>
          </a:p>
          <a:p>
            <a:pPr marL="12700" marR="7620" algn="just">
              <a:buFont typeface="Wingdings"/>
              <a:buChar char=""/>
              <a:tabLst>
                <a:tab pos="250825" algn="l"/>
              </a:tabLst>
            </a:pPr>
            <a:r>
              <a:rPr sz="2000" spc="-5" dirty="0">
                <a:latin typeface="Arial"/>
                <a:cs typeface="Arial"/>
              </a:rPr>
              <a:t>Meslek seçimi sürecini </a:t>
            </a:r>
            <a:r>
              <a:rPr sz="2000" spc="-10" dirty="0">
                <a:latin typeface="Arial"/>
                <a:cs typeface="Arial"/>
              </a:rPr>
              <a:t>alacağınız </a:t>
            </a:r>
            <a:r>
              <a:rPr sz="2000" spc="-15" dirty="0">
                <a:latin typeface="Arial"/>
                <a:cs typeface="Arial"/>
              </a:rPr>
              <a:t>eğitimler, </a:t>
            </a:r>
            <a:r>
              <a:rPr sz="2000" spc="-5" dirty="0">
                <a:latin typeface="Arial"/>
                <a:cs typeface="Arial"/>
              </a:rPr>
              <a:t>sertifikalar </a:t>
            </a:r>
            <a:r>
              <a:rPr sz="2000" spc="-10" dirty="0">
                <a:latin typeface="Arial"/>
                <a:cs typeface="Arial"/>
              </a:rPr>
              <a:t>doğrudan  etkileyeceğinden yukarıda açıklananlar </a:t>
            </a:r>
            <a:r>
              <a:rPr sz="2000" spc="-5" dirty="0">
                <a:latin typeface="Arial"/>
                <a:cs typeface="Arial"/>
              </a:rPr>
              <a:t>oldukça önem</a:t>
            </a:r>
            <a:r>
              <a:rPr sz="2000" spc="80" dirty="0">
                <a:latin typeface="Arial"/>
                <a:cs typeface="Arial"/>
              </a:rPr>
              <a:t> </a:t>
            </a:r>
            <a:r>
              <a:rPr sz="2000" spc="-10" dirty="0">
                <a:latin typeface="Arial"/>
                <a:cs typeface="Arial"/>
              </a:rPr>
              <a:t>taşımaktadır.</a:t>
            </a:r>
            <a:endParaRPr sz="2000" dirty="0">
              <a:latin typeface="Arial"/>
              <a:cs typeface="Arial"/>
            </a:endParaRPr>
          </a:p>
        </p:txBody>
      </p:sp>
    </p:spTree>
    <p:extLst>
      <p:ext uri="{BB962C8B-B14F-4D97-AF65-F5344CB8AC3E}">
        <p14:creationId xmlns:p14="http://schemas.microsoft.com/office/powerpoint/2010/main" val="410616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7091" y="-235527"/>
            <a:ext cx="10878589" cy="1108363"/>
          </a:xfrm>
        </p:spPr>
        <p:txBody>
          <a:bodyPr/>
          <a:lstStyle/>
          <a:p>
            <a:r>
              <a:rPr lang="tr-TR" dirty="0" smtClean="0"/>
              <a:t>MESLEK NEDİR?</a:t>
            </a:r>
            <a:endParaRPr lang="tr-TR" dirty="0"/>
          </a:p>
        </p:txBody>
      </p:sp>
      <p:sp>
        <p:nvSpPr>
          <p:cNvPr id="3" name="İçerik Yer Tutucusu 2"/>
          <p:cNvSpPr>
            <a:spLocks noGrp="1"/>
          </p:cNvSpPr>
          <p:nvPr>
            <p:ph idx="1"/>
          </p:nvPr>
        </p:nvSpPr>
        <p:spPr>
          <a:xfrm>
            <a:off x="277091" y="872836"/>
            <a:ext cx="11637817" cy="4996258"/>
          </a:xfrm>
        </p:spPr>
        <p:txBody>
          <a:bodyPr>
            <a:noAutofit/>
          </a:bodyPr>
          <a:lstStyle/>
          <a:p>
            <a:pPr marL="635" algn="just"/>
            <a:r>
              <a:rPr lang="tr-TR" sz="2400" spc="-5" dirty="0" smtClean="0">
                <a:solidFill>
                  <a:srgbClr val="252525"/>
                </a:solidFill>
                <a:latin typeface="Arial"/>
                <a:cs typeface="Arial"/>
              </a:rPr>
              <a:t>   </a:t>
            </a:r>
          </a:p>
          <a:p>
            <a:pPr marL="635" algn="just"/>
            <a:endParaRPr lang="tr-TR" sz="2400" spc="-5" dirty="0">
              <a:solidFill>
                <a:srgbClr val="252525"/>
              </a:solidFill>
              <a:latin typeface="Arial"/>
              <a:cs typeface="Arial"/>
            </a:endParaRPr>
          </a:p>
          <a:p>
            <a:pPr marL="635" algn="just"/>
            <a:r>
              <a:rPr lang="tr-TR" sz="2400" spc="-5" dirty="0" smtClean="0">
                <a:solidFill>
                  <a:srgbClr val="252525"/>
                </a:solidFill>
                <a:latin typeface="Arial"/>
                <a:cs typeface="Arial"/>
              </a:rPr>
              <a:t>Mesleğimiz </a:t>
            </a:r>
            <a:r>
              <a:rPr lang="tr-TR" sz="2400" spc="-10" dirty="0">
                <a:solidFill>
                  <a:srgbClr val="252525"/>
                </a:solidFill>
                <a:latin typeface="Arial"/>
                <a:cs typeface="Arial"/>
              </a:rPr>
              <a:t>sayesinde </a:t>
            </a:r>
            <a:r>
              <a:rPr lang="tr-TR" sz="2400" spc="-5" dirty="0">
                <a:solidFill>
                  <a:srgbClr val="252525"/>
                </a:solidFill>
                <a:latin typeface="Arial"/>
                <a:cs typeface="Arial"/>
              </a:rPr>
              <a:t>elde edeceğimiz maddi kazanç, hedeflerimizi gerçekleşmek için bir </a:t>
            </a:r>
            <a:r>
              <a:rPr lang="tr-TR" sz="2400" spc="-10" dirty="0">
                <a:solidFill>
                  <a:srgbClr val="252525"/>
                </a:solidFill>
                <a:latin typeface="Arial"/>
                <a:cs typeface="Arial"/>
              </a:rPr>
              <a:t>araç</a:t>
            </a:r>
            <a:r>
              <a:rPr lang="tr-TR" sz="2400" spc="35" dirty="0">
                <a:solidFill>
                  <a:srgbClr val="252525"/>
                </a:solidFill>
                <a:latin typeface="Arial"/>
                <a:cs typeface="Arial"/>
              </a:rPr>
              <a:t> </a:t>
            </a:r>
            <a:r>
              <a:rPr lang="tr-TR" sz="2400" spc="-25" dirty="0">
                <a:solidFill>
                  <a:srgbClr val="252525"/>
                </a:solidFill>
                <a:latin typeface="Arial"/>
                <a:cs typeface="Arial"/>
              </a:rPr>
              <a:t>olur</a:t>
            </a:r>
            <a:r>
              <a:rPr lang="tr-TR" sz="2400" spc="-25" dirty="0" smtClean="0">
                <a:solidFill>
                  <a:srgbClr val="252525"/>
                </a:solidFill>
                <a:latin typeface="Arial"/>
                <a:cs typeface="Arial"/>
              </a:rPr>
              <a:t>.</a:t>
            </a:r>
            <a:endParaRPr lang="tr-TR" sz="2400" dirty="0">
              <a:latin typeface="Arial"/>
              <a:cs typeface="Arial"/>
            </a:endParaRPr>
          </a:p>
          <a:p>
            <a:pPr marL="256540" marR="248920" algn="just"/>
            <a:r>
              <a:rPr lang="tr-TR" sz="2400" spc="-5" dirty="0" smtClean="0">
                <a:solidFill>
                  <a:srgbClr val="252525"/>
                </a:solidFill>
                <a:latin typeface="Arial"/>
                <a:cs typeface="Arial"/>
              </a:rPr>
              <a:t>      Meslek</a:t>
            </a:r>
            <a:r>
              <a:rPr lang="tr-TR" sz="2400" spc="-5" dirty="0">
                <a:solidFill>
                  <a:srgbClr val="252525"/>
                </a:solidFill>
                <a:latin typeface="Arial"/>
                <a:cs typeface="Arial"/>
              </a:rPr>
              <a:t>, </a:t>
            </a:r>
            <a:r>
              <a:rPr lang="tr-TR" sz="2400" spc="-10" dirty="0">
                <a:solidFill>
                  <a:srgbClr val="252525"/>
                </a:solidFill>
                <a:latin typeface="Arial"/>
                <a:cs typeface="Arial"/>
              </a:rPr>
              <a:t>hayatımıza </a:t>
            </a:r>
            <a:r>
              <a:rPr lang="tr-TR" sz="2400" spc="-5" dirty="0">
                <a:solidFill>
                  <a:srgbClr val="252525"/>
                </a:solidFill>
                <a:latin typeface="Arial"/>
                <a:cs typeface="Arial"/>
              </a:rPr>
              <a:t>ilişkin bir çerçeve </a:t>
            </a:r>
            <a:r>
              <a:rPr lang="tr-TR" sz="2400" spc="-15" dirty="0">
                <a:solidFill>
                  <a:srgbClr val="252525"/>
                </a:solidFill>
                <a:latin typeface="Arial"/>
                <a:cs typeface="Arial"/>
              </a:rPr>
              <a:t>oluşturur. </a:t>
            </a:r>
            <a:r>
              <a:rPr lang="tr-TR" sz="2400" spc="-5" dirty="0">
                <a:solidFill>
                  <a:srgbClr val="252525"/>
                </a:solidFill>
                <a:latin typeface="Arial"/>
                <a:cs typeface="Arial"/>
              </a:rPr>
              <a:t>Sahip olunacak meslekle zamanımızı </a:t>
            </a:r>
            <a:r>
              <a:rPr lang="tr-TR" sz="2400" spc="-10" dirty="0">
                <a:solidFill>
                  <a:srgbClr val="252525"/>
                </a:solidFill>
                <a:latin typeface="Arial"/>
                <a:cs typeface="Arial"/>
              </a:rPr>
              <a:t>nasıl  </a:t>
            </a:r>
            <a:r>
              <a:rPr lang="tr-TR" sz="2400" spc="-5" dirty="0">
                <a:solidFill>
                  <a:srgbClr val="252525"/>
                </a:solidFill>
                <a:latin typeface="Arial"/>
                <a:cs typeface="Arial"/>
              </a:rPr>
              <a:t>geçireceğimiz; </a:t>
            </a:r>
            <a:r>
              <a:rPr lang="tr-TR" sz="2400" spc="-10" dirty="0">
                <a:solidFill>
                  <a:srgbClr val="252525"/>
                </a:solidFill>
                <a:latin typeface="Arial"/>
                <a:cs typeface="Arial"/>
              </a:rPr>
              <a:t>çalışmaya </a:t>
            </a:r>
            <a:r>
              <a:rPr lang="tr-TR" sz="2400" spc="-5" dirty="0">
                <a:solidFill>
                  <a:srgbClr val="252525"/>
                </a:solidFill>
                <a:latin typeface="Arial"/>
                <a:cs typeface="Arial"/>
              </a:rPr>
              <a:t>ne kadar </a:t>
            </a:r>
            <a:r>
              <a:rPr lang="tr-TR" sz="2400" spc="-10" dirty="0">
                <a:solidFill>
                  <a:srgbClr val="252525"/>
                </a:solidFill>
                <a:latin typeface="Arial"/>
                <a:cs typeface="Arial"/>
              </a:rPr>
              <a:t>zaman harcayacağımız, </a:t>
            </a:r>
            <a:r>
              <a:rPr lang="tr-TR" sz="2400" spc="-5" dirty="0">
                <a:solidFill>
                  <a:srgbClr val="252525"/>
                </a:solidFill>
                <a:latin typeface="Arial"/>
                <a:cs typeface="Arial"/>
              </a:rPr>
              <a:t>özel </a:t>
            </a:r>
            <a:r>
              <a:rPr lang="tr-TR" sz="2400" spc="-10" dirty="0" smtClean="0">
                <a:solidFill>
                  <a:srgbClr val="252525"/>
                </a:solidFill>
                <a:latin typeface="Arial"/>
                <a:cs typeface="Arial"/>
              </a:rPr>
              <a:t>yaşamımıza </a:t>
            </a:r>
            <a:r>
              <a:rPr lang="tr-TR" sz="2400" spc="-5" dirty="0">
                <a:solidFill>
                  <a:srgbClr val="252525"/>
                </a:solidFill>
                <a:latin typeface="Arial"/>
                <a:cs typeface="Arial"/>
              </a:rPr>
              <a:t>ne kadar </a:t>
            </a:r>
            <a:r>
              <a:rPr lang="tr-TR" sz="2400" spc="-10" dirty="0">
                <a:solidFill>
                  <a:srgbClr val="252525"/>
                </a:solidFill>
                <a:latin typeface="Arial"/>
                <a:cs typeface="Arial"/>
              </a:rPr>
              <a:t>zaman  </a:t>
            </a:r>
            <a:r>
              <a:rPr lang="tr-TR" sz="2400" spc="-5" dirty="0">
                <a:solidFill>
                  <a:srgbClr val="252525"/>
                </a:solidFill>
                <a:latin typeface="Arial"/>
                <a:cs typeface="Arial"/>
              </a:rPr>
              <a:t>ayırabileceğimiz gibi yaşamımızla ilgili </a:t>
            </a:r>
            <a:r>
              <a:rPr lang="tr-TR" sz="2400" spc="-10" dirty="0">
                <a:solidFill>
                  <a:srgbClr val="252525"/>
                </a:solidFill>
                <a:latin typeface="Arial"/>
                <a:cs typeface="Arial"/>
              </a:rPr>
              <a:t>büyük önem arz eden durumlar</a:t>
            </a:r>
            <a:r>
              <a:rPr lang="tr-TR" sz="2400" spc="90" dirty="0">
                <a:solidFill>
                  <a:srgbClr val="252525"/>
                </a:solidFill>
                <a:latin typeface="Arial"/>
                <a:cs typeface="Arial"/>
              </a:rPr>
              <a:t> </a:t>
            </a:r>
            <a:r>
              <a:rPr lang="tr-TR" sz="2400" spc="-15" dirty="0">
                <a:solidFill>
                  <a:srgbClr val="252525"/>
                </a:solidFill>
                <a:latin typeface="Arial"/>
                <a:cs typeface="Arial"/>
              </a:rPr>
              <a:t>netleşir.</a:t>
            </a:r>
            <a:endParaRPr lang="tr-TR" sz="2400" dirty="0">
              <a:latin typeface="Arial"/>
              <a:cs typeface="Arial"/>
            </a:endParaRPr>
          </a:p>
          <a:p>
            <a:pPr algn="just">
              <a:spcBef>
                <a:spcPts val="20"/>
              </a:spcBef>
            </a:pPr>
            <a:endParaRPr lang="tr-TR" sz="2400" dirty="0">
              <a:latin typeface="Arial"/>
              <a:cs typeface="Arial"/>
            </a:endParaRPr>
          </a:p>
          <a:p>
            <a:pPr marL="635" algn="just">
              <a:spcBef>
                <a:spcPts val="5"/>
              </a:spcBef>
            </a:pPr>
            <a:r>
              <a:rPr lang="tr-TR" sz="2400" spc="-10" dirty="0" smtClean="0">
                <a:solidFill>
                  <a:srgbClr val="252525"/>
                </a:solidFill>
                <a:latin typeface="Arial"/>
                <a:cs typeface="Arial"/>
              </a:rPr>
              <a:t>      Özetle </a:t>
            </a:r>
            <a:r>
              <a:rPr lang="tr-TR" sz="2400" spc="-5" dirty="0">
                <a:solidFill>
                  <a:srgbClr val="252525"/>
                </a:solidFill>
                <a:latin typeface="Arial"/>
                <a:cs typeface="Arial"/>
              </a:rPr>
              <a:t>meslek seçimi </a:t>
            </a:r>
            <a:r>
              <a:rPr lang="tr-TR" sz="2400" spc="-10" dirty="0">
                <a:solidFill>
                  <a:srgbClr val="252525"/>
                </a:solidFill>
                <a:latin typeface="Arial"/>
                <a:cs typeface="Arial"/>
              </a:rPr>
              <a:t>aynı zamanda hayatımızın </a:t>
            </a:r>
            <a:r>
              <a:rPr lang="tr-TR" sz="2400" spc="-5" dirty="0">
                <a:solidFill>
                  <a:srgbClr val="252525"/>
                </a:solidFill>
                <a:latin typeface="Arial"/>
                <a:cs typeface="Arial"/>
              </a:rPr>
              <a:t>biçimini de seçmek </a:t>
            </a:r>
            <a:r>
              <a:rPr lang="tr-TR" sz="2400" spc="-10" dirty="0">
                <a:solidFill>
                  <a:srgbClr val="252525"/>
                </a:solidFill>
                <a:latin typeface="Arial"/>
                <a:cs typeface="Arial"/>
              </a:rPr>
              <a:t>olarak</a:t>
            </a:r>
            <a:r>
              <a:rPr lang="tr-TR" sz="2400" spc="165" dirty="0">
                <a:solidFill>
                  <a:srgbClr val="252525"/>
                </a:solidFill>
                <a:latin typeface="Arial"/>
                <a:cs typeface="Arial"/>
              </a:rPr>
              <a:t> </a:t>
            </a:r>
            <a:r>
              <a:rPr lang="tr-TR" sz="2400" spc="-10" dirty="0">
                <a:solidFill>
                  <a:srgbClr val="252525"/>
                </a:solidFill>
                <a:latin typeface="Arial"/>
                <a:cs typeface="Arial"/>
              </a:rPr>
              <a:t>değerlendirilebilir</a:t>
            </a:r>
            <a:endParaRPr lang="tr-TR" sz="2400" dirty="0"/>
          </a:p>
        </p:txBody>
      </p:sp>
    </p:spTree>
    <p:extLst>
      <p:ext uri="{BB962C8B-B14F-4D97-AF65-F5344CB8AC3E}">
        <p14:creationId xmlns:p14="http://schemas.microsoft.com/office/powerpoint/2010/main" val="706051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3398" y="5414390"/>
            <a:ext cx="873760" cy="627380"/>
          </a:xfrm>
          <a:custGeom>
            <a:avLst/>
            <a:gdLst/>
            <a:ahLst/>
            <a:cxnLst/>
            <a:rect l="l" t="t" r="r" b="b"/>
            <a:pathLst>
              <a:path w="873760" h="627379">
                <a:moveTo>
                  <a:pt x="547038" y="0"/>
                </a:moveTo>
                <a:lnTo>
                  <a:pt x="484785" y="7774"/>
                </a:lnTo>
                <a:lnTo>
                  <a:pt x="435161" y="31227"/>
                </a:lnTo>
                <a:lnTo>
                  <a:pt x="397597" y="64154"/>
                </a:lnTo>
                <a:lnTo>
                  <a:pt x="371528" y="100348"/>
                </a:lnTo>
                <a:lnTo>
                  <a:pt x="356385" y="133604"/>
                </a:lnTo>
                <a:lnTo>
                  <a:pt x="327132" y="118213"/>
                </a:lnTo>
                <a:lnTo>
                  <a:pt x="293006" y="109728"/>
                </a:lnTo>
                <a:lnTo>
                  <a:pt x="256766" y="111815"/>
                </a:lnTo>
                <a:lnTo>
                  <a:pt x="221168" y="128143"/>
                </a:lnTo>
                <a:lnTo>
                  <a:pt x="196265" y="151718"/>
                </a:lnTo>
                <a:lnTo>
                  <a:pt x="178481" y="184729"/>
                </a:lnTo>
                <a:lnTo>
                  <a:pt x="169255" y="224324"/>
                </a:lnTo>
                <a:lnTo>
                  <a:pt x="170026" y="267652"/>
                </a:lnTo>
                <a:lnTo>
                  <a:pt x="114785" y="268474"/>
                </a:lnTo>
                <a:lnTo>
                  <a:pt x="68819" y="289474"/>
                </a:lnTo>
                <a:lnTo>
                  <a:pt x="35084" y="319423"/>
                </a:lnTo>
                <a:lnTo>
                  <a:pt x="5268" y="385425"/>
                </a:lnTo>
                <a:lnTo>
                  <a:pt x="0" y="433047"/>
                </a:lnTo>
                <a:lnTo>
                  <a:pt x="4287" y="483779"/>
                </a:lnTo>
                <a:lnTo>
                  <a:pt x="21690" y="531444"/>
                </a:lnTo>
                <a:lnTo>
                  <a:pt x="51333" y="570057"/>
                </a:lnTo>
                <a:lnTo>
                  <a:pt x="85380" y="599103"/>
                </a:lnTo>
                <a:lnTo>
                  <a:pt x="124713" y="618290"/>
                </a:lnTo>
                <a:lnTo>
                  <a:pt x="170216" y="627329"/>
                </a:lnTo>
                <a:lnTo>
                  <a:pt x="693786" y="625271"/>
                </a:lnTo>
                <a:lnTo>
                  <a:pt x="754299" y="611060"/>
                </a:lnTo>
                <a:lnTo>
                  <a:pt x="791481" y="591756"/>
                </a:lnTo>
                <a:lnTo>
                  <a:pt x="826694" y="562487"/>
                </a:lnTo>
                <a:lnTo>
                  <a:pt x="855000" y="521878"/>
                </a:lnTo>
                <a:lnTo>
                  <a:pt x="871459" y="468553"/>
                </a:lnTo>
                <a:lnTo>
                  <a:pt x="873379" y="435842"/>
                </a:lnTo>
                <a:lnTo>
                  <a:pt x="869968" y="396754"/>
                </a:lnTo>
                <a:lnTo>
                  <a:pt x="858331" y="355319"/>
                </a:lnTo>
                <a:lnTo>
                  <a:pt x="835570" y="315563"/>
                </a:lnTo>
                <a:lnTo>
                  <a:pt x="798790" y="281514"/>
                </a:lnTo>
                <a:lnTo>
                  <a:pt x="745094" y="257200"/>
                </a:lnTo>
                <a:lnTo>
                  <a:pt x="742733" y="219322"/>
                </a:lnTo>
                <a:lnTo>
                  <a:pt x="734539" y="176563"/>
                </a:lnTo>
                <a:lnTo>
                  <a:pt x="719502" y="132132"/>
                </a:lnTo>
                <a:lnTo>
                  <a:pt x="696609" y="89240"/>
                </a:lnTo>
                <a:lnTo>
                  <a:pt x="664850" y="51097"/>
                </a:lnTo>
                <a:lnTo>
                  <a:pt x="623212" y="20915"/>
                </a:lnTo>
                <a:lnTo>
                  <a:pt x="570685" y="1905"/>
                </a:lnTo>
                <a:lnTo>
                  <a:pt x="554670" y="127"/>
                </a:lnTo>
                <a:lnTo>
                  <a:pt x="547038" y="0"/>
                </a:lnTo>
                <a:close/>
              </a:path>
            </a:pathLst>
          </a:custGeom>
          <a:solidFill>
            <a:srgbClr val="FFFFFF">
              <a:alpha val="39999"/>
            </a:srgbClr>
          </a:solidFill>
        </p:spPr>
        <p:txBody>
          <a:bodyPr wrap="square" lIns="0" tIns="0" rIns="0" bIns="0" rtlCol="0"/>
          <a:lstStyle/>
          <a:p>
            <a:endParaRPr/>
          </a:p>
        </p:txBody>
      </p:sp>
      <p:sp>
        <p:nvSpPr>
          <p:cNvPr id="4" name="object 4"/>
          <p:cNvSpPr/>
          <p:nvPr/>
        </p:nvSpPr>
        <p:spPr>
          <a:xfrm>
            <a:off x="10056625" y="2214916"/>
            <a:ext cx="610235" cy="489584"/>
          </a:xfrm>
          <a:custGeom>
            <a:avLst/>
            <a:gdLst/>
            <a:ahLst/>
            <a:cxnLst/>
            <a:rect l="l" t="t" r="r" b="b"/>
            <a:pathLst>
              <a:path w="610234" h="489585">
                <a:moveTo>
                  <a:pt x="168399" y="489548"/>
                </a:moveTo>
                <a:lnTo>
                  <a:pt x="497202" y="487262"/>
                </a:lnTo>
                <a:lnTo>
                  <a:pt x="544532" y="475814"/>
                </a:lnTo>
                <a:lnTo>
                  <a:pt x="578421" y="448254"/>
                </a:lnTo>
                <a:lnTo>
                  <a:pt x="599935" y="410873"/>
                </a:lnTo>
                <a:lnTo>
                  <a:pt x="610141" y="369963"/>
                </a:lnTo>
                <a:lnTo>
                  <a:pt x="610105" y="331814"/>
                </a:lnTo>
                <a:lnTo>
                  <a:pt x="605499" y="294914"/>
                </a:lnTo>
                <a:lnTo>
                  <a:pt x="596976" y="271410"/>
                </a:lnTo>
                <a:lnTo>
                  <a:pt x="584477" y="257215"/>
                </a:lnTo>
                <a:lnTo>
                  <a:pt x="567941" y="248248"/>
                </a:lnTo>
                <a:lnTo>
                  <a:pt x="544452" y="249577"/>
                </a:lnTo>
                <a:lnTo>
                  <a:pt x="529381" y="263837"/>
                </a:lnTo>
                <a:lnTo>
                  <a:pt x="524096" y="272715"/>
                </a:lnTo>
                <a:lnTo>
                  <a:pt x="529968" y="257900"/>
                </a:lnTo>
                <a:lnTo>
                  <a:pt x="536181" y="232105"/>
                </a:lnTo>
                <a:lnTo>
                  <a:pt x="537572" y="194035"/>
                </a:lnTo>
                <a:lnTo>
                  <a:pt x="532272" y="155226"/>
                </a:lnTo>
                <a:lnTo>
                  <a:pt x="518411" y="127217"/>
                </a:lnTo>
                <a:lnTo>
                  <a:pt x="498549" y="109014"/>
                </a:lnTo>
                <a:lnTo>
                  <a:pt x="474675" y="97229"/>
                </a:lnTo>
                <a:lnTo>
                  <a:pt x="447206" y="97517"/>
                </a:lnTo>
                <a:lnTo>
                  <a:pt x="416557" y="115533"/>
                </a:lnTo>
                <a:lnTo>
                  <a:pt x="421611" y="145229"/>
                </a:lnTo>
                <a:lnTo>
                  <a:pt x="422796" y="170984"/>
                </a:lnTo>
                <a:lnTo>
                  <a:pt x="418004" y="198668"/>
                </a:lnTo>
                <a:lnTo>
                  <a:pt x="405127" y="234151"/>
                </a:lnTo>
                <a:lnTo>
                  <a:pt x="419116" y="193016"/>
                </a:lnTo>
                <a:lnTo>
                  <a:pt x="423523" y="151196"/>
                </a:lnTo>
                <a:lnTo>
                  <a:pt x="416684" y="110104"/>
                </a:lnTo>
                <a:lnTo>
                  <a:pt x="396933" y="71149"/>
                </a:lnTo>
                <a:lnTo>
                  <a:pt x="362606" y="35743"/>
                </a:lnTo>
                <a:lnTo>
                  <a:pt x="312036" y="5297"/>
                </a:lnTo>
                <a:lnTo>
                  <a:pt x="273996" y="0"/>
                </a:lnTo>
                <a:lnTo>
                  <a:pt x="233633" y="11259"/>
                </a:lnTo>
                <a:lnTo>
                  <a:pt x="195971" y="36368"/>
                </a:lnTo>
                <a:lnTo>
                  <a:pt x="166033" y="72621"/>
                </a:lnTo>
                <a:lnTo>
                  <a:pt x="148841" y="117311"/>
                </a:lnTo>
                <a:lnTo>
                  <a:pt x="183760" y="129142"/>
                </a:lnTo>
                <a:lnTo>
                  <a:pt x="218643" y="151093"/>
                </a:lnTo>
                <a:lnTo>
                  <a:pt x="249550" y="190856"/>
                </a:lnTo>
                <a:lnTo>
                  <a:pt x="272539" y="256122"/>
                </a:lnTo>
                <a:lnTo>
                  <a:pt x="257329" y="207856"/>
                </a:lnTo>
                <a:lnTo>
                  <a:pt x="231820" y="165746"/>
                </a:lnTo>
                <a:lnTo>
                  <a:pt x="195333" y="134375"/>
                </a:lnTo>
                <a:lnTo>
                  <a:pt x="147190" y="118327"/>
                </a:lnTo>
                <a:lnTo>
                  <a:pt x="102500" y="125923"/>
                </a:lnTo>
                <a:lnTo>
                  <a:pt x="60941" y="153474"/>
                </a:lnTo>
                <a:lnTo>
                  <a:pt x="27264" y="193551"/>
                </a:lnTo>
                <a:lnTo>
                  <a:pt x="6220" y="238723"/>
                </a:lnTo>
                <a:lnTo>
                  <a:pt x="0" y="285041"/>
                </a:lnTo>
                <a:lnTo>
                  <a:pt x="1771" y="330332"/>
                </a:lnTo>
                <a:lnTo>
                  <a:pt x="11323" y="372970"/>
                </a:lnTo>
                <a:lnTo>
                  <a:pt x="28445" y="411332"/>
                </a:lnTo>
                <a:lnTo>
                  <a:pt x="52925" y="443794"/>
                </a:lnTo>
                <a:lnTo>
                  <a:pt x="84551" y="468734"/>
                </a:lnTo>
                <a:lnTo>
                  <a:pt x="123113" y="484526"/>
                </a:lnTo>
                <a:lnTo>
                  <a:pt x="168399" y="489548"/>
                </a:lnTo>
                <a:close/>
              </a:path>
            </a:pathLst>
          </a:custGeom>
          <a:ln w="50800">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414267" y="131826"/>
            <a:ext cx="3330575" cy="391160"/>
          </a:xfrm>
          <a:prstGeom prst="rect">
            <a:avLst/>
          </a:prstGeom>
        </p:spPr>
        <p:txBody>
          <a:bodyPr vert="horz" wrap="square" lIns="0" tIns="12700" rIns="0" bIns="0" rtlCol="0" anchor="b">
            <a:spAutoFit/>
          </a:bodyPr>
          <a:lstStyle/>
          <a:p>
            <a:pPr marL="12700">
              <a:lnSpc>
                <a:spcPct val="100000"/>
              </a:lnSpc>
              <a:spcBef>
                <a:spcPts val="100"/>
              </a:spcBef>
            </a:pPr>
            <a:r>
              <a:rPr sz="2400" u="heavy" spc="-600" dirty="0">
                <a:solidFill>
                  <a:srgbClr val="FF0000"/>
                </a:solidFill>
                <a:uFill>
                  <a:solidFill>
                    <a:srgbClr val="FF0000"/>
                  </a:solidFill>
                </a:uFill>
                <a:latin typeface="Times New Roman"/>
                <a:cs typeface="Times New Roman"/>
              </a:rPr>
              <a:t> </a:t>
            </a:r>
            <a:r>
              <a:rPr sz="2400" u="heavy" dirty="0">
                <a:solidFill>
                  <a:srgbClr val="FF0000"/>
                </a:solidFill>
                <a:uFill>
                  <a:solidFill>
                    <a:srgbClr val="FF0000"/>
                  </a:solidFill>
                </a:uFill>
              </a:rPr>
              <a:t>MESLEKİ</a:t>
            </a:r>
            <a:r>
              <a:rPr sz="2400" u="heavy" spc="-45" dirty="0">
                <a:solidFill>
                  <a:srgbClr val="FF0000"/>
                </a:solidFill>
                <a:uFill>
                  <a:solidFill>
                    <a:srgbClr val="FF0000"/>
                  </a:solidFill>
                </a:uFill>
              </a:rPr>
              <a:t> </a:t>
            </a:r>
            <a:r>
              <a:rPr sz="2400" u="heavy" spc="-5" dirty="0">
                <a:solidFill>
                  <a:srgbClr val="FF0000"/>
                </a:solidFill>
                <a:uFill>
                  <a:solidFill>
                    <a:srgbClr val="FF0000"/>
                  </a:solidFill>
                </a:uFill>
              </a:rPr>
              <a:t>GELİŞİMİNİZİ</a:t>
            </a:r>
            <a:endParaRPr sz="2400">
              <a:latin typeface="Times New Roman"/>
              <a:cs typeface="Times New Roman"/>
            </a:endParaRPr>
          </a:p>
        </p:txBody>
      </p:sp>
      <p:sp>
        <p:nvSpPr>
          <p:cNvPr id="6" name="object 6"/>
          <p:cNvSpPr txBox="1"/>
          <p:nvPr/>
        </p:nvSpPr>
        <p:spPr>
          <a:xfrm>
            <a:off x="4153661" y="651509"/>
            <a:ext cx="3855720" cy="391160"/>
          </a:xfrm>
          <a:prstGeom prst="rect">
            <a:avLst/>
          </a:prstGeom>
        </p:spPr>
        <p:txBody>
          <a:bodyPr vert="horz" wrap="square" lIns="0" tIns="12700" rIns="0" bIns="0" rtlCol="0">
            <a:spAutoFit/>
          </a:bodyPr>
          <a:lstStyle/>
          <a:p>
            <a:pPr marL="12700">
              <a:spcBef>
                <a:spcPts val="100"/>
              </a:spcBef>
            </a:pPr>
            <a:r>
              <a:rPr sz="2400" u="heavy" spc="-600" dirty="0">
                <a:solidFill>
                  <a:srgbClr val="FF0000"/>
                </a:solidFill>
                <a:uFill>
                  <a:solidFill>
                    <a:srgbClr val="FF0000"/>
                  </a:solidFill>
                </a:uFill>
                <a:latin typeface="Times New Roman"/>
                <a:cs typeface="Times New Roman"/>
              </a:rPr>
              <a:t> </a:t>
            </a:r>
            <a:r>
              <a:rPr sz="2400" u="heavy" spc="-5" dirty="0">
                <a:solidFill>
                  <a:srgbClr val="FF0000"/>
                </a:solidFill>
                <a:uFill>
                  <a:solidFill>
                    <a:srgbClr val="FF0000"/>
                  </a:solidFill>
                </a:uFill>
                <a:latin typeface="Arial"/>
                <a:cs typeface="Arial"/>
              </a:rPr>
              <a:t>DESTEKLEYİCİ</a:t>
            </a:r>
            <a:r>
              <a:rPr sz="2400" u="heavy" spc="-45" dirty="0">
                <a:solidFill>
                  <a:srgbClr val="FF0000"/>
                </a:solidFill>
                <a:uFill>
                  <a:solidFill>
                    <a:srgbClr val="FF0000"/>
                  </a:solidFill>
                </a:uFill>
                <a:latin typeface="Arial"/>
                <a:cs typeface="Arial"/>
              </a:rPr>
              <a:t> </a:t>
            </a:r>
            <a:r>
              <a:rPr sz="2400" u="heavy" dirty="0">
                <a:solidFill>
                  <a:srgbClr val="FF0000"/>
                </a:solidFill>
                <a:uFill>
                  <a:solidFill>
                    <a:srgbClr val="FF0000"/>
                  </a:solidFill>
                </a:uFill>
                <a:latin typeface="Arial"/>
                <a:cs typeface="Arial"/>
              </a:rPr>
              <a:t>ÖNERİLER</a:t>
            </a:r>
            <a:endParaRPr sz="2400">
              <a:latin typeface="Arial"/>
              <a:cs typeface="Arial"/>
            </a:endParaRPr>
          </a:p>
        </p:txBody>
      </p:sp>
      <p:sp>
        <p:nvSpPr>
          <p:cNvPr id="19" name="object 19"/>
          <p:cNvSpPr/>
          <p:nvPr/>
        </p:nvSpPr>
        <p:spPr>
          <a:xfrm>
            <a:off x="9934957" y="3572002"/>
            <a:ext cx="733425" cy="527050"/>
          </a:xfrm>
          <a:custGeom>
            <a:avLst/>
            <a:gdLst/>
            <a:ahLst/>
            <a:cxnLst/>
            <a:rect l="l" t="t" r="r" b="b"/>
            <a:pathLst>
              <a:path w="733425" h="527050">
                <a:moveTo>
                  <a:pt x="465581" y="126"/>
                </a:moveTo>
                <a:lnTo>
                  <a:pt x="406874" y="6542"/>
                </a:lnTo>
                <a:lnTo>
                  <a:pt x="365232" y="26214"/>
                </a:lnTo>
                <a:lnTo>
                  <a:pt x="333704" y="53830"/>
                </a:lnTo>
                <a:lnTo>
                  <a:pt x="299084" y="112141"/>
                </a:lnTo>
                <a:lnTo>
                  <a:pt x="274540" y="99228"/>
                </a:lnTo>
                <a:lnTo>
                  <a:pt x="245887" y="92090"/>
                </a:lnTo>
                <a:lnTo>
                  <a:pt x="215449" y="93835"/>
                </a:lnTo>
                <a:lnTo>
                  <a:pt x="185546" y="107568"/>
                </a:lnTo>
                <a:lnTo>
                  <a:pt x="164677" y="127311"/>
                </a:lnTo>
                <a:lnTo>
                  <a:pt x="149748" y="155019"/>
                </a:lnTo>
                <a:lnTo>
                  <a:pt x="141987" y="188275"/>
                </a:lnTo>
                <a:lnTo>
                  <a:pt x="142620" y="224662"/>
                </a:lnTo>
                <a:lnTo>
                  <a:pt x="96317" y="225329"/>
                </a:lnTo>
                <a:lnTo>
                  <a:pt x="57753" y="242951"/>
                </a:lnTo>
                <a:lnTo>
                  <a:pt x="13842" y="291338"/>
                </a:lnTo>
                <a:lnTo>
                  <a:pt x="0" y="363489"/>
                </a:lnTo>
                <a:lnTo>
                  <a:pt x="3591" y="406048"/>
                </a:lnTo>
                <a:lnTo>
                  <a:pt x="18160" y="446024"/>
                </a:lnTo>
                <a:lnTo>
                  <a:pt x="43076" y="478464"/>
                </a:lnTo>
                <a:lnTo>
                  <a:pt x="104671" y="518961"/>
                </a:lnTo>
                <a:lnTo>
                  <a:pt x="142874" y="526542"/>
                </a:lnTo>
                <a:lnTo>
                  <a:pt x="582294" y="524764"/>
                </a:lnTo>
                <a:lnTo>
                  <a:pt x="645494" y="507353"/>
                </a:lnTo>
                <a:lnTo>
                  <a:pt x="682458" y="483058"/>
                </a:lnTo>
                <a:lnTo>
                  <a:pt x="713472" y="445711"/>
                </a:lnTo>
                <a:lnTo>
                  <a:pt x="731392" y="393319"/>
                </a:lnTo>
                <a:lnTo>
                  <a:pt x="732873" y="359590"/>
                </a:lnTo>
                <a:lnTo>
                  <a:pt x="727203" y="319144"/>
                </a:lnTo>
                <a:lnTo>
                  <a:pt x="710188" y="277821"/>
                </a:lnTo>
                <a:lnTo>
                  <a:pt x="677634" y="241459"/>
                </a:lnTo>
                <a:lnTo>
                  <a:pt x="625347" y="215900"/>
                </a:lnTo>
                <a:lnTo>
                  <a:pt x="622615" y="178333"/>
                </a:lnTo>
                <a:lnTo>
                  <a:pt x="613010" y="135800"/>
                </a:lnTo>
                <a:lnTo>
                  <a:pt x="595185" y="92583"/>
                </a:lnTo>
                <a:lnTo>
                  <a:pt x="567793" y="52963"/>
                </a:lnTo>
                <a:lnTo>
                  <a:pt x="529486" y="21225"/>
                </a:lnTo>
                <a:lnTo>
                  <a:pt x="478916" y="1650"/>
                </a:lnTo>
                <a:lnTo>
                  <a:pt x="472185" y="635"/>
                </a:lnTo>
                <a:lnTo>
                  <a:pt x="465581" y="126"/>
                </a:lnTo>
                <a:close/>
              </a:path>
            </a:pathLst>
          </a:custGeom>
          <a:solidFill>
            <a:srgbClr val="FFFFFF">
              <a:alpha val="39999"/>
            </a:srgbClr>
          </a:solidFill>
        </p:spPr>
        <p:txBody>
          <a:bodyPr wrap="square" lIns="0" tIns="0" rIns="0" bIns="0" rtlCol="0"/>
          <a:lstStyle/>
          <a:p>
            <a:endParaRPr/>
          </a:p>
        </p:txBody>
      </p:sp>
      <p:sp>
        <p:nvSpPr>
          <p:cNvPr id="48" name="object 48"/>
          <p:cNvSpPr/>
          <p:nvPr/>
        </p:nvSpPr>
        <p:spPr>
          <a:xfrm>
            <a:off x="1524053" y="3500501"/>
            <a:ext cx="756285" cy="543560"/>
          </a:xfrm>
          <a:custGeom>
            <a:avLst/>
            <a:gdLst/>
            <a:ahLst/>
            <a:cxnLst/>
            <a:rect l="l" t="t" r="r" b="b"/>
            <a:pathLst>
              <a:path w="756285" h="543560">
                <a:moveTo>
                  <a:pt x="473594" y="0"/>
                </a:moveTo>
                <a:lnTo>
                  <a:pt x="419703" y="6790"/>
                </a:lnTo>
                <a:lnTo>
                  <a:pt x="376741" y="27108"/>
                </a:lnTo>
                <a:lnTo>
                  <a:pt x="344220" y="55613"/>
                </a:lnTo>
                <a:lnTo>
                  <a:pt x="321647" y="86965"/>
                </a:lnTo>
                <a:lnTo>
                  <a:pt x="308532" y="115824"/>
                </a:lnTo>
                <a:lnTo>
                  <a:pt x="283207" y="102425"/>
                </a:lnTo>
                <a:lnTo>
                  <a:pt x="253666" y="95027"/>
                </a:lnTo>
                <a:lnTo>
                  <a:pt x="222294" y="96821"/>
                </a:lnTo>
                <a:lnTo>
                  <a:pt x="191476" y="110998"/>
                </a:lnTo>
                <a:lnTo>
                  <a:pt x="169913" y="131369"/>
                </a:lnTo>
                <a:lnTo>
                  <a:pt x="154517" y="159956"/>
                </a:lnTo>
                <a:lnTo>
                  <a:pt x="146529" y="194258"/>
                </a:lnTo>
                <a:lnTo>
                  <a:pt x="147191" y="231775"/>
                </a:lnTo>
                <a:lnTo>
                  <a:pt x="99371" y="232493"/>
                </a:lnTo>
                <a:lnTo>
                  <a:pt x="59579" y="250666"/>
                </a:lnTo>
                <a:lnTo>
                  <a:pt x="30373" y="276602"/>
                </a:lnTo>
                <a:lnTo>
                  <a:pt x="4559" y="333765"/>
                </a:lnTo>
                <a:lnTo>
                  <a:pt x="0" y="374983"/>
                </a:lnTo>
                <a:lnTo>
                  <a:pt x="3712" y="418891"/>
                </a:lnTo>
                <a:lnTo>
                  <a:pt x="18779" y="460121"/>
                </a:lnTo>
                <a:lnTo>
                  <a:pt x="44440" y="493583"/>
                </a:lnTo>
                <a:lnTo>
                  <a:pt x="73916" y="518747"/>
                </a:lnTo>
                <a:lnTo>
                  <a:pt x="147369" y="543179"/>
                </a:lnTo>
                <a:lnTo>
                  <a:pt x="600670" y="541401"/>
                </a:lnTo>
                <a:lnTo>
                  <a:pt x="665832" y="523375"/>
                </a:lnTo>
                <a:lnTo>
                  <a:pt x="703979" y="498314"/>
                </a:lnTo>
                <a:lnTo>
                  <a:pt x="735993" y="459799"/>
                </a:lnTo>
                <a:lnTo>
                  <a:pt x="754492" y="405765"/>
                </a:lnTo>
                <a:lnTo>
                  <a:pt x="755998" y="370968"/>
                </a:lnTo>
                <a:lnTo>
                  <a:pt x="750143" y="329258"/>
                </a:lnTo>
                <a:lnTo>
                  <a:pt x="732592" y="286646"/>
                </a:lnTo>
                <a:lnTo>
                  <a:pt x="699013" y="249142"/>
                </a:lnTo>
                <a:lnTo>
                  <a:pt x="645069" y="222757"/>
                </a:lnTo>
                <a:lnTo>
                  <a:pt x="642221" y="183995"/>
                </a:lnTo>
                <a:lnTo>
                  <a:pt x="632302" y="140118"/>
                </a:lnTo>
                <a:lnTo>
                  <a:pt x="613921" y="95535"/>
                </a:lnTo>
                <a:lnTo>
                  <a:pt x="585683" y="54657"/>
                </a:lnTo>
                <a:lnTo>
                  <a:pt x="546196" y="21892"/>
                </a:lnTo>
                <a:lnTo>
                  <a:pt x="494066" y="1650"/>
                </a:lnTo>
                <a:lnTo>
                  <a:pt x="487030" y="762"/>
                </a:lnTo>
                <a:lnTo>
                  <a:pt x="473594" y="0"/>
                </a:lnTo>
                <a:close/>
              </a:path>
            </a:pathLst>
          </a:custGeom>
          <a:solidFill>
            <a:srgbClr val="FFFFFF">
              <a:alpha val="39999"/>
            </a:srgbClr>
          </a:solidFill>
        </p:spPr>
        <p:txBody>
          <a:bodyPr wrap="square" lIns="0" tIns="0" rIns="0" bIns="0" rtlCol="0"/>
          <a:lstStyle/>
          <a:p>
            <a:endParaRPr/>
          </a:p>
        </p:txBody>
      </p:sp>
      <p:sp>
        <p:nvSpPr>
          <p:cNvPr id="49" name="object 49"/>
          <p:cNvSpPr/>
          <p:nvPr/>
        </p:nvSpPr>
        <p:spPr>
          <a:xfrm>
            <a:off x="4024328" y="6072289"/>
            <a:ext cx="662940" cy="476250"/>
          </a:xfrm>
          <a:custGeom>
            <a:avLst/>
            <a:gdLst/>
            <a:ahLst/>
            <a:cxnLst/>
            <a:rect l="l" t="t" r="r" b="b"/>
            <a:pathLst>
              <a:path w="662939" h="476250">
                <a:moveTo>
                  <a:pt x="415337" y="0"/>
                </a:moveTo>
                <a:lnTo>
                  <a:pt x="357764" y="9445"/>
                </a:lnTo>
                <a:lnTo>
                  <a:pt x="314991" y="35625"/>
                </a:lnTo>
                <a:lnTo>
                  <a:pt x="286196" y="69360"/>
                </a:lnTo>
                <a:lnTo>
                  <a:pt x="270557" y="101473"/>
                </a:lnTo>
                <a:lnTo>
                  <a:pt x="248380" y="89781"/>
                </a:lnTo>
                <a:lnTo>
                  <a:pt x="222488" y="83324"/>
                </a:lnTo>
                <a:lnTo>
                  <a:pt x="194976" y="84906"/>
                </a:lnTo>
                <a:lnTo>
                  <a:pt x="167941" y="97332"/>
                </a:lnTo>
                <a:lnTo>
                  <a:pt x="149028" y="115198"/>
                </a:lnTo>
                <a:lnTo>
                  <a:pt x="135509" y="140252"/>
                </a:lnTo>
                <a:lnTo>
                  <a:pt x="128490" y="170316"/>
                </a:lnTo>
                <a:lnTo>
                  <a:pt x="129079" y="203212"/>
                </a:lnTo>
                <a:lnTo>
                  <a:pt x="87165" y="203835"/>
                </a:lnTo>
                <a:lnTo>
                  <a:pt x="52276" y="219775"/>
                </a:lnTo>
                <a:lnTo>
                  <a:pt x="12620" y="263512"/>
                </a:lnTo>
                <a:lnTo>
                  <a:pt x="0" y="328763"/>
                </a:lnTo>
                <a:lnTo>
                  <a:pt x="3244" y="367273"/>
                </a:lnTo>
                <a:lnTo>
                  <a:pt x="16430" y="403453"/>
                </a:lnTo>
                <a:lnTo>
                  <a:pt x="64817" y="454815"/>
                </a:lnTo>
                <a:lnTo>
                  <a:pt x="129206" y="476250"/>
                </a:lnTo>
                <a:lnTo>
                  <a:pt x="526716" y="474675"/>
                </a:lnTo>
                <a:lnTo>
                  <a:pt x="600821" y="449241"/>
                </a:lnTo>
                <a:lnTo>
                  <a:pt x="639194" y="412751"/>
                </a:lnTo>
                <a:lnTo>
                  <a:pt x="661590" y="355714"/>
                </a:lnTo>
                <a:lnTo>
                  <a:pt x="662908" y="325237"/>
                </a:lnTo>
                <a:lnTo>
                  <a:pt x="657776" y="288671"/>
                </a:lnTo>
                <a:lnTo>
                  <a:pt x="642397" y="251299"/>
                </a:lnTo>
                <a:lnTo>
                  <a:pt x="612972" y="218406"/>
                </a:lnTo>
                <a:lnTo>
                  <a:pt x="565705" y="195275"/>
                </a:lnTo>
                <a:lnTo>
                  <a:pt x="563196" y="161305"/>
                </a:lnTo>
                <a:lnTo>
                  <a:pt x="554477" y="122844"/>
                </a:lnTo>
                <a:lnTo>
                  <a:pt x="538337" y="83762"/>
                </a:lnTo>
                <a:lnTo>
                  <a:pt x="513560" y="47927"/>
                </a:lnTo>
                <a:lnTo>
                  <a:pt x="478934" y="19208"/>
                </a:lnTo>
                <a:lnTo>
                  <a:pt x="433244" y="1473"/>
                </a:lnTo>
                <a:lnTo>
                  <a:pt x="421052" y="165"/>
                </a:lnTo>
                <a:lnTo>
                  <a:pt x="415337" y="0"/>
                </a:lnTo>
                <a:close/>
              </a:path>
            </a:pathLst>
          </a:custGeom>
          <a:solidFill>
            <a:srgbClr val="FFFFFF">
              <a:alpha val="39999"/>
            </a:srgbClr>
          </a:solidFill>
        </p:spPr>
        <p:txBody>
          <a:bodyPr wrap="square" lIns="0" tIns="0" rIns="0" bIns="0" rtlCol="0"/>
          <a:lstStyle/>
          <a:p>
            <a:endParaRPr/>
          </a:p>
        </p:txBody>
      </p:sp>
      <p:sp>
        <p:nvSpPr>
          <p:cNvPr id="64" name="object 64"/>
          <p:cNvSpPr/>
          <p:nvPr/>
        </p:nvSpPr>
        <p:spPr>
          <a:xfrm>
            <a:off x="5596263" y="6072566"/>
            <a:ext cx="610235" cy="489584"/>
          </a:xfrm>
          <a:custGeom>
            <a:avLst/>
            <a:gdLst/>
            <a:ahLst/>
            <a:cxnLst/>
            <a:rect l="l" t="t" r="r" b="b"/>
            <a:pathLst>
              <a:path w="610235" h="489584">
                <a:moveTo>
                  <a:pt x="168394" y="489574"/>
                </a:moveTo>
                <a:lnTo>
                  <a:pt x="497324" y="487301"/>
                </a:lnTo>
                <a:lnTo>
                  <a:pt x="544642" y="475837"/>
                </a:lnTo>
                <a:lnTo>
                  <a:pt x="578506" y="448262"/>
                </a:lnTo>
                <a:lnTo>
                  <a:pt x="600002" y="410866"/>
                </a:lnTo>
                <a:lnTo>
                  <a:pt x="610214" y="369940"/>
                </a:lnTo>
                <a:lnTo>
                  <a:pt x="610227" y="331776"/>
                </a:lnTo>
                <a:lnTo>
                  <a:pt x="605601" y="294875"/>
                </a:lnTo>
                <a:lnTo>
                  <a:pt x="597035" y="271393"/>
                </a:lnTo>
                <a:lnTo>
                  <a:pt x="584491" y="257233"/>
                </a:lnTo>
                <a:lnTo>
                  <a:pt x="567936" y="248299"/>
                </a:lnTo>
                <a:lnTo>
                  <a:pt x="544520" y="249597"/>
                </a:lnTo>
                <a:lnTo>
                  <a:pt x="529487" y="263855"/>
                </a:lnTo>
                <a:lnTo>
                  <a:pt x="524216" y="272729"/>
                </a:lnTo>
                <a:lnTo>
                  <a:pt x="530090" y="257875"/>
                </a:lnTo>
                <a:lnTo>
                  <a:pt x="536283" y="232079"/>
                </a:lnTo>
                <a:lnTo>
                  <a:pt x="537630" y="194013"/>
                </a:lnTo>
                <a:lnTo>
                  <a:pt x="532287" y="155223"/>
                </a:lnTo>
                <a:lnTo>
                  <a:pt x="518406" y="127256"/>
                </a:lnTo>
                <a:lnTo>
                  <a:pt x="498544" y="109010"/>
                </a:lnTo>
                <a:lnTo>
                  <a:pt x="474670" y="97204"/>
                </a:lnTo>
                <a:lnTo>
                  <a:pt x="447200" y="97480"/>
                </a:lnTo>
                <a:lnTo>
                  <a:pt x="416552" y="115483"/>
                </a:lnTo>
                <a:lnTo>
                  <a:pt x="421677" y="145223"/>
                </a:lnTo>
                <a:lnTo>
                  <a:pt x="422886" y="171004"/>
                </a:lnTo>
                <a:lnTo>
                  <a:pt x="418070" y="198704"/>
                </a:lnTo>
                <a:lnTo>
                  <a:pt x="405122" y="234202"/>
                </a:lnTo>
                <a:lnTo>
                  <a:pt x="419111" y="193058"/>
                </a:lnTo>
                <a:lnTo>
                  <a:pt x="423523" y="151234"/>
                </a:lnTo>
                <a:lnTo>
                  <a:pt x="416695" y="110136"/>
                </a:lnTo>
                <a:lnTo>
                  <a:pt x="396966" y="71172"/>
                </a:lnTo>
                <a:lnTo>
                  <a:pt x="362674" y="35748"/>
                </a:lnTo>
                <a:lnTo>
                  <a:pt x="312158" y="5272"/>
                </a:lnTo>
                <a:lnTo>
                  <a:pt x="274105" y="0"/>
                </a:lnTo>
                <a:lnTo>
                  <a:pt x="233710" y="11274"/>
                </a:lnTo>
                <a:lnTo>
                  <a:pt x="196011" y="36391"/>
                </a:lnTo>
                <a:lnTo>
                  <a:pt x="166041" y="72647"/>
                </a:lnTo>
                <a:lnTo>
                  <a:pt x="148836" y="117337"/>
                </a:lnTo>
                <a:lnTo>
                  <a:pt x="183773" y="129165"/>
                </a:lnTo>
                <a:lnTo>
                  <a:pt x="218686" y="151097"/>
                </a:lnTo>
                <a:lnTo>
                  <a:pt x="249598" y="190835"/>
                </a:lnTo>
                <a:lnTo>
                  <a:pt x="272534" y="256084"/>
                </a:lnTo>
                <a:lnTo>
                  <a:pt x="257326" y="207852"/>
                </a:lnTo>
                <a:lnTo>
                  <a:pt x="231830" y="165757"/>
                </a:lnTo>
                <a:lnTo>
                  <a:pt x="195381" y="134400"/>
                </a:lnTo>
                <a:lnTo>
                  <a:pt x="147312" y="118378"/>
                </a:lnTo>
                <a:lnTo>
                  <a:pt x="102566" y="125944"/>
                </a:lnTo>
                <a:lnTo>
                  <a:pt x="60999" y="153481"/>
                </a:lnTo>
                <a:lnTo>
                  <a:pt x="27315" y="193563"/>
                </a:lnTo>
                <a:lnTo>
                  <a:pt x="6215" y="238762"/>
                </a:lnTo>
                <a:lnTo>
                  <a:pt x="0" y="285064"/>
                </a:lnTo>
                <a:lnTo>
                  <a:pt x="1784" y="330343"/>
                </a:lnTo>
                <a:lnTo>
                  <a:pt x="11352" y="372975"/>
                </a:lnTo>
                <a:lnTo>
                  <a:pt x="28487" y="411336"/>
                </a:lnTo>
                <a:lnTo>
                  <a:pt x="52975" y="443800"/>
                </a:lnTo>
                <a:lnTo>
                  <a:pt x="84600" y="468744"/>
                </a:lnTo>
                <a:lnTo>
                  <a:pt x="123144" y="484543"/>
                </a:lnTo>
                <a:lnTo>
                  <a:pt x="168394" y="489574"/>
                </a:lnTo>
                <a:close/>
              </a:path>
            </a:pathLst>
          </a:custGeom>
          <a:ln w="50800">
            <a:solidFill>
              <a:srgbClr val="FFFFFF"/>
            </a:solidFill>
          </a:ln>
        </p:spPr>
        <p:txBody>
          <a:bodyPr wrap="square" lIns="0" tIns="0" rIns="0" bIns="0" rtlCol="0"/>
          <a:lstStyle/>
          <a:p>
            <a:endParaRPr/>
          </a:p>
        </p:txBody>
      </p:sp>
      <p:sp>
        <p:nvSpPr>
          <p:cNvPr id="65" name="object 65"/>
          <p:cNvSpPr/>
          <p:nvPr/>
        </p:nvSpPr>
        <p:spPr>
          <a:xfrm>
            <a:off x="1524298" y="2143477"/>
            <a:ext cx="610235" cy="490220"/>
          </a:xfrm>
          <a:custGeom>
            <a:avLst/>
            <a:gdLst/>
            <a:ahLst/>
            <a:cxnLst/>
            <a:rect l="l" t="t" r="r" b="b"/>
            <a:pathLst>
              <a:path w="610235" h="490219">
                <a:moveTo>
                  <a:pt x="168460" y="489613"/>
                </a:moveTo>
                <a:lnTo>
                  <a:pt x="497288" y="487327"/>
                </a:lnTo>
                <a:lnTo>
                  <a:pt x="544618" y="475865"/>
                </a:lnTo>
                <a:lnTo>
                  <a:pt x="578496" y="448274"/>
                </a:lnTo>
                <a:lnTo>
                  <a:pt x="600003" y="410856"/>
                </a:lnTo>
                <a:lnTo>
                  <a:pt x="610217" y="369914"/>
                </a:lnTo>
                <a:lnTo>
                  <a:pt x="610217" y="331752"/>
                </a:lnTo>
                <a:lnTo>
                  <a:pt x="605593" y="294872"/>
                </a:lnTo>
                <a:lnTo>
                  <a:pt x="597045" y="271411"/>
                </a:lnTo>
                <a:lnTo>
                  <a:pt x="584533" y="257260"/>
                </a:lnTo>
                <a:lnTo>
                  <a:pt x="568015" y="248313"/>
                </a:lnTo>
                <a:lnTo>
                  <a:pt x="544546" y="249587"/>
                </a:lnTo>
                <a:lnTo>
                  <a:pt x="529483" y="263839"/>
                </a:lnTo>
                <a:lnTo>
                  <a:pt x="524202" y="272709"/>
                </a:lnTo>
                <a:lnTo>
                  <a:pt x="530080" y="257838"/>
                </a:lnTo>
                <a:lnTo>
                  <a:pt x="536275" y="232045"/>
                </a:lnTo>
                <a:lnTo>
                  <a:pt x="537630" y="193989"/>
                </a:lnTo>
                <a:lnTo>
                  <a:pt x="532298" y="155218"/>
                </a:lnTo>
                <a:lnTo>
                  <a:pt x="518434" y="127282"/>
                </a:lnTo>
                <a:lnTo>
                  <a:pt x="498562" y="109006"/>
                </a:lnTo>
                <a:lnTo>
                  <a:pt x="474690" y="97183"/>
                </a:lnTo>
                <a:lnTo>
                  <a:pt x="447230" y="97457"/>
                </a:lnTo>
                <a:lnTo>
                  <a:pt x="416593" y="115471"/>
                </a:lnTo>
                <a:lnTo>
                  <a:pt x="421685" y="145241"/>
                </a:lnTo>
                <a:lnTo>
                  <a:pt x="422885" y="171033"/>
                </a:lnTo>
                <a:lnTo>
                  <a:pt x="418086" y="198731"/>
                </a:lnTo>
                <a:lnTo>
                  <a:pt x="405175" y="234216"/>
                </a:lnTo>
                <a:lnTo>
                  <a:pt x="419148" y="193080"/>
                </a:lnTo>
                <a:lnTo>
                  <a:pt x="423554" y="151257"/>
                </a:lnTo>
                <a:lnTo>
                  <a:pt x="416726" y="110153"/>
                </a:lnTo>
                <a:lnTo>
                  <a:pt x="396995" y="71176"/>
                </a:lnTo>
                <a:lnTo>
                  <a:pt x="362691" y="35734"/>
                </a:lnTo>
                <a:lnTo>
                  <a:pt x="312148" y="5235"/>
                </a:lnTo>
                <a:lnTo>
                  <a:pt x="274096" y="0"/>
                </a:lnTo>
                <a:lnTo>
                  <a:pt x="233710" y="11296"/>
                </a:lnTo>
                <a:lnTo>
                  <a:pt x="196025" y="36425"/>
                </a:lnTo>
                <a:lnTo>
                  <a:pt x="166081" y="72685"/>
                </a:lnTo>
                <a:lnTo>
                  <a:pt x="148915" y="117376"/>
                </a:lnTo>
                <a:lnTo>
                  <a:pt x="183812" y="129187"/>
                </a:lnTo>
                <a:lnTo>
                  <a:pt x="218708" y="151094"/>
                </a:lnTo>
                <a:lnTo>
                  <a:pt x="249631" y="190814"/>
                </a:lnTo>
                <a:lnTo>
                  <a:pt x="272613" y="256060"/>
                </a:lnTo>
                <a:lnTo>
                  <a:pt x="257382" y="207850"/>
                </a:lnTo>
                <a:lnTo>
                  <a:pt x="231860" y="165747"/>
                </a:lnTo>
                <a:lnTo>
                  <a:pt x="195387" y="134384"/>
                </a:lnTo>
                <a:lnTo>
                  <a:pt x="147302" y="118392"/>
                </a:lnTo>
                <a:lnTo>
                  <a:pt x="102575" y="125917"/>
                </a:lnTo>
                <a:lnTo>
                  <a:pt x="61008" y="153444"/>
                </a:lnTo>
                <a:lnTo>
                  <a:pt x="27316" y="193544"/>
                </a:lnTo>
                <a:lnTo>
                  <a:pt x="6212" y="238788"/>
                </a:lnTo>
                <a:lnTo>
                  <a:pt x="0" y="285070"/>
                </a:lnTo>
                <a:lnTo>
                  <a:pt x="1785" y="330343"/>
                </a:lnTo>
                <a:lnTo>
                  <a:pt x="11355" y="372979"/>
                </a:lnTo>
                <a:lnTo>
                  <a:pt x="28494" y="411349"/>
                </a:lnTo>
                <a:lnTo>
                  <a:pt x="52988" y="443826"/>
                </a:lnTo>
                <a:lnTo>
                  <a:pt x="84623" y="468781"/>
                </a:lnTo>
                <a:lnTo>
                  <a:pt x="123185" y="484586"/>
                </a:lnTo>
                <a:lnTo>
                  <a:pt x="168460" y="489613"/>
                </a:lnTo>
                <a:close/>
              </a:path>
            </a:pathLst>
          </a:custGeom>
          <a:ln w="50800">
            <a:solidFill>
              <a:srgbClr val="FFFFFF"/>
            </a:solidFill>
          </a:ln>
        </p:spPr>
        <p:txBody>
          <a:bodyPr wrap="square" lIns="0" tIns="0" rIns="0" bIns="0" rtlCol="0"/>
          <a:lstStyle/>
          <a:p>
            <a:endParaRPr/>
          </a:p>
        </p:txBody>
      </p:sp>
      <p:sp>
        <p:nvSpPr>
          <p:cNvPr id="66" name="object 66"/>
          <p:cNvSpPr/>
          <p:nvPr/>
        </p:nvSpPr>
        <p:spPr>
          <a:xfrm>
            <a:off x="7381938" y="6072289"/>
            <a:ext cx="662940" cy="476250"/>
          </a:xfrm>
          <a:custGeom>
            <a:avLst/>
            <a:gdLst/>
            <a:ahLst/>
            <a:cxnLst/>
            <a:rect l="l" t="t" r="r" b="b"/>
            <a:pathLst>
              <a:path w="662940" h="476250">
                <a:moveTo>
                  <a:pt x="415226" y="0"/>
                </a:moveTo>
                <a:lnTo>
                  <a:pt x="357673" y="9445"/>
                </a:lnTo>
                <a:lnTo>
                  <a:pt x="314944" y="35625"/>
                </a:lnTo>
                <a:lnTo>
                  <a:pt x="286192" y="69360"/>
                </a:lnTo>
                <a:lnTo>
                  <a:pt x="270573" y="101473"/>
                </a:lnTo>
                <a:lnTo>
                  <a:pt x="248322" y="89781"/>
                </a:lnTo>
                <a:lnTo>
                  <a:pt x="222392" y="83324"/>
                </a:lnTo>
                <a:lnTo>
                  <a:pt x="194867" y="84906"/>
                </a:lnTo>
                <a:lnTo>
                  <a:pt x="167830" y="97332"/>
                </a:lnTo>
                <a:lnTo>
                  <a:pt x="148937" y="115198"/>
                </a:lnTo>
                <a:lnTo>
                  <a:pt x="135461" y="140252"/>
                </a:lnTo>
                <a:lnTo>
                  <a:pt x="128486" y="170316"/>
                </a:lnTo>
                <a:lnTo>
                  <a:pt x="129095" y="203212"/>
                </a:lnTo>
                <a:lnTo>
                  <a:pt x="87125" y="203835"/>
                </a:lnTo>
                <a:lnTo>
                  <a:pt x="52228" y="219775"/>
                </a:lnTo>
                <a:lnTo>
                  <a:pt x="12509" y="263512"/>
                </a:lnTo>
                <a:lnTo>
                  <a:pt x="0" y="328763"/>
                </a:lnTo>
                <a:lnTo>
                  <a:pt x="3258" y="367273"/>
                </a:lnTo>
                <a:lnTo>
                  <a:pt x="16446" y="403453"/>
                </a:lnTo>
                <a:lnTo>
                  <a:pt x="64785" y="454815"/>
                </a:lnTo>
                <a:lnTo>
                  <a:pt x="129222" y="476250"/>
                </a:lnTo>
                <a:lnTo>
                  <a:pt x="526732" y="474675"/>
                </a:lnTo>
                <a:lnTo>
                  <a:pt x="600837" y="449241"/>
                </a:lnTo>
                <a:lnTo>
                  <a:pt x="639210" y="412751"/>
                </a:lnTo>
                <a:lnTo>
                  <a:pt x="661606" y="355714"/>
                </a:lnTo>
                <a:lnTo>
                  <a:pt x="662923" y="325237"/>
                </a:lnTo>
                <a:lnTo>
                  <a:pt x="657784" y="288671"/>
                </a:lnTo>
                <a:lnTo>
                  <a:pt x="642385" y="251299"/>
                </a:lnTo>
                <a:lnTo>
                  <a:pt x="612923" y="218406"/>
                </a:lnTo>
                <a:lnTo>
                  <a:pt x="565594" y="195275"/>
                </a:lnTo>
                <a:lnTo>
                  <a:pt x="563094" y="161305"/>
                </a:lnTo>
                <a:lnTo>
                  <a:pt x="554399" y="122844"/>
                </a:lnTo>
                <a:lnTo>
                  <a:pt x="538289" y="83762"/>
                </a:lnTo>
                <a:lnTo>
                  <a:pt x="513543" y="47927"/>
                </a:lnTo>
                <a:lnTo>
                  <a:pt x="478940" y="19208"/>
                </a:lnTo>
                <a:lnTo>
                  <a:pt x="433260" y="1473"/>
                </a:lnTo>
                <a:lnTo>
                  <a:pt x="421068" y="165"/>
                </a:lnTo>
                <a:lnTo>
                  <a:pt x="415226" y="0"/>
                </a:lnTo>
                <a:close/>
              </a:path>
            </a:pathLst>
          </a:custGeom>
          <a:solidFill>
            <a:srgbClr val="FFFFFF">
              <a:alpha val="39999"/>
            </a:srgbClr>
          </a:solidFill>
        </p:spPr>
        <p:txBody>
          <a:bodyPr wrap="square" lIns="0" tIns="0" rIns="0" bIns="0" rtlCol="0"/>
          <a:lstStyle/>
          <a:p>
            <a:endParaRPr/>
          </a:p>
        </p:txBody>
      </p:sp>
      <p:sp>
        <p:nvSpPr>
          <p:cNvPr id="67" name="object 67"/>
          <p:cNvSpPr txBox="1"/>
          <p:nvPr/>
        </p:nvSpPr>
        <p:spPr>
          <a:xfrm>
            <a:off x="415637" y="1042669"/>
            <a:ext cx="11402290" cy="4628831"/>
          </a:xfrm>
          <a:prstGeom prst="rect">
            <a:avLst/>
          </a:prstGeom>
        </p:spPr>
        <p:txBody>
          <a:bodyPr vert="horz" wrap="square" lIns="0" tIns="12065" rIns="0" bIns="0" rtlCol="0">
            <a:spAutoFit/>
          </a:bodyPr>
          <a:lstStyle/>
          <a:p>
            <a:pPr marL="111125" marR="5080" algn="just">
              <a:spcBef>
                <a:spcPts val="95"/>
              </a:spcBef>
              <a:buSzPct val="93750"/>
              <a:buFont typeface="Wingdings"/>
              <a:buChar char=""/>
              <a:tabLst>
                <a:tab pos="292735" algn="l"/>
              </a:tabLst>
            </a:pPr>
            <a:r>
              <a:rPr sz="2000" spc="-5" dirty="0">
                <a:latin typeface="Arial"/>
                <a:cs typeface="Arial"/>
              </a:rPr>
              <a:t>İlgi, yetenek, kişilik </a:t>
            </a:r>
            <a:r>
              <a:rPr sz="2000" spc="-10" dirty="0">
                <a:latin typeface="Arial"/>
                <a:cs typeface="Arial"/>
              </a:rPr>
              <a:t>özelliklerimiz </a:t>
            </a:r>
            <a:r>
              <a:rPr sz="2000" dirty="0">
                <a:latin typeface="Arial"/>
                <a:cs typeface="Arial"/>
              </a:rPr>
              <a:t>ve </a:t>
            </a:r>
            <a:r>
              <a:rPr sz="2000" spc="-5" dirty="0">
                <a:latin typeface="Arial"/>
                <a:cs typeface="Arial"/>
              </a:rPr>
              <a:t>meslek değerlerimizi daha net bir </a:t>
            </a:r>
            <a:r>
              <a:rPr sz="2000" spc="-10" dirty="0">
                <a:latin typeface="Arial"/>
                <a:cs typeface="Arial"/>
              </a:rPr>
              <a:t>şekilde  </a:t>
            </a:r>
            <a:r>
              <a:rPr sz="2000" spc="-5" dirty="0">
                <a:latin typeface="Arial"/>
                <a:cs typeface="Arial"/>
              </a:rPr>
              <a:t>anlayabilmek </a:t>
            </a:r>
            <a:r>
              <a:rPr sz="2000" dirty="0">
                <a:latin typeface="Arial"/>
                <a:cs typeface="Arial"/>
              </a:rPr>
              <a:t>için </a:t>
            </a:r>
            <a:r>
              <a:rPr sz="2000" spc="-5" dirty="0">
                <a:latin typeface="Arial"/>
                <a:cs typeface="Arial"/>
              </a:rPr>
              <a:t>rehberlik öğretmenimizden </a:t>
            </a:r>
            <a:r>
              <a:rPr sz="2000" spc="-10" dirty="0">
                <a:latin typeface="Arial"/>
                <a:cs typeface="Arial"/>
              </a:rPr>
              <a:t>yardım</a:t>
            </a:r>
            <a:r>
              <a:rPr sz="2000" spc="55" dirty="0">
                <a:latin typeface="Arial"/>
                <a:cs typeface="Arial"/>
              </a:rPr>
              <a:t> </a:t>
            </a:r>
            <a:r>
              <a:rPr sz="2000" spc="-10" dirty="0">
                <a:latin typeface="Arial"/>
                <a:cs typeface="Arial"/>
              </a:rPr>
              <a:t>almalıyız.</a:t>
            </a:r>
            <a:endParaRPr sz="2000" dirty="0">
              <a:latin typeface="Arial"/>
              <a:cs typeface="Arial"/>
            </a:endParaRPr>
          </a:p>
          <a:p>
            <a:pPr>
              <a:lnSpc>
                <a:spcPct val="100000"/>
              </a:lnSpc>
              <a:buFont typeface="Wingdings"/>
              <a:buChar char=""/>
            </a:pPr>
            <a:endParaRPr sz="2000" dirty="0">
              <a:latin typeface="Arial"/>
              <a:cs typeface="Arial"/>
            </a:endParaRPr>
          </a:p>
          <a:p>
            <a:pPr>
              <a:spcBef>
                <a:spcPts val="45"/>
              </a:spcBef>
              <a:buFont typeface="Wingdings"/>
              <a:buChar char=""/>
            </a:pPr>
            <a:endParaRPr sz="2000" dirty="0">
              <a:latin typeface="Arial"/>
              <a:cs typeface="Arial"/>
            </a:endParaRPr>
          </a:p>
          <a:p>
            <a:pPr marL="111125" marR="5080" algn="just">
              <a:buSzPct val="93750"/>
              <a:buFont typeface="Wingdings"/>
              <a:buChar char=""/>
              <a:tabLst>
                <a:tab pos="292735" algn="l"/>
              </a:tabLst>
            </a:pPr>
            <a:r>
              <a:rPr sz="2000" spc="-5" dirty="0">
                <a:latin typeface="Arial"/>
                <a:cs typeface="Arial"/>
              </a:rPr>
              <a:t>Mesleki </a:t>
            </a:r>
            <a:r>
              <a:rPr sz="2000" spc="-10" dirty="0">
                <a:latin typeface="Arial"/>
                <a:cs typeface="Arial"/>
              </a:rPr>
              <a:t>gelişiminiz </a:t>
            </a:r>
            <a:r>
              <a:rPr sz="2000" spc="-5" dirty="0">
                <a:latin typeface="Arial"/>
                <a:cs typeface="Arial"/>
              </a:rPr>
              <a:t>için rehberlik öğretmeni tarafından ilerleyen </a:t>
            </a:r>
            <a:r>
              <a:rPr sz="2000" spc="-10" dirty="0">
                <a:latin typeface="Arial"/>
                <a:cs typeface="Arial"/>
              </a:rPr>
              <a:t>yıllarda </a:t>
            </a:r>
            <a:r>
              <a:rPr sz="2000" spc="-5" dirty="0">
                <a:latin typeface="Arial"/>
                <a:cs typeface="Arial"/>
              </a:rPr>
              <a:t>ilgi,  yetenek, kişilik, meslek </a:t>
            </a:r>
            <a:r>
              <a:rPr sz="2000" spc="-10" dirty="0">
                <a:latin typeface="Arial"/>
                <a:cs typeface="Arial"/>
              </a:rPr>
              <a:t>değerlerinizin </a:t>
            </a:r>
            <a:r>
              <a:rPr sz="2000" spc="-5" dirty="0">
                <a:latin typeface="Arial"/>
                <a:cs typeface="Arial"/>
              </a:rPr>
              <a:t>belirlenmesi amacıyla sizlere uygulanacak  test </a:t>
            </a:r>
            <a:r>
              <a:rPr sz="2000" dirty="0">
                <a:latin typeface="Arial"/>
                <a:cs typeface="Arial"/>
              </a:rPr>
              <a:t>ve </a:t>
            </a:r>
            <a:r>
              <a:rPr sz="2000" spc="-5" dirty="0">
                <a:latin typeface="Arial"/>
                <a:cs typeface="Arial"/>
              </a:rPr>
              <a:t>envanterleri, sonuçların sağlıklı olarak </a:t>
            </a:r>
            <a:r>
              <a:rPr sz="2000" spc="-10" dirty="0">
                <a:latin typeface="Arial"/>
                <a:cs typeface="Arial"/>
              </a:rPr>
              <a:t>değerlendirilebilmesi </a:t>
            </a:r>
            <a:r>
              <a:rPr sz="2000" spc="-5" dirty="0">
                <a:latin typeface="Arial"/>
                <a:cs typeface="Arial"/>
              </a:rPr>
              <a:t>için </a:t>
            </a:r>
            <a:r>
              <a:rPr sz="2000" spc="-10" dirty="0">
                <a:latin typeface="Arial"/>
                <a:cs typeface="Arial"/>
              </a:rPr>
              <a:t>çok  </a:t>
            </a:r>
            <a:r>
              <a:rPr sz="2000" spc="-5" dirty="0">
                <a:latin typeface="Arial"/>
                <a:cs typeface="Arial"/>
              </a:rPr>
              <a:t>dikkatli bir şekilde okuyup, </a:t>
            </a:r>
            <a:r>
              <a:rPr sz="2000" spc="-10" dirty="0">
                <a:latin typeface="Arial"/>
                <a:cs typeface="Arial"/>
              </a:rPr>
              <a:t>doğru </a:t>
            </a:r>
            <a:r>
              <a:rPr sz="2000" dirty="0">
                <a:latin typeface="Arial"/>
                <a:cs typeface="Arial"/>
              </a:rPr>
              <a:t>ve </a:t>
            </a:r>
            <a:r>
              <a:rPr sz="2000" spc="-5" dirty="0">
                <a:latin typeface="Arial"/>
                <a:cs typeface="Arial"/>
              </a:rPr>
              <a:t>içten cevaplar</a:t>
            </a:r>
            <a:r>
              <a:rPr sz="2000" spc="35" dirty="0">
                <a:latin typeface="Arial"/>
                <a:cs typeface="Arial"/>
              </a:rPr>
              <a:t> </a:t>
            </a:r>
            <a:r>
              <a:rPr sz="2000" spc="-5" dirty="0">
                <a:latin typeface="Arial"/>
                <a:cs typeface="Arial"/>
              </a:rPr>
              <a:t>vermelisiniz.</a:t>
            </a:r>
            <a:endParaRPr sz="2000" dirty="0">
              <a:latin typeface="Arial"/>
              <a:cs typeface="Arial"/>
            </a:endParaRPr>
          </a:p>
          <a:p>
            <a:pPr>
              <a:spcBef>
                <a:spcPts val="25"/>
              </a:spcBef>
              <a:buFont typeface="Wingdings"/>
              <a:buChar char=""/>
            </a:pPr>
            <a:endParaRPr sz="2000" dirty="0">
              <a:latin typeface="Arial"/>
              <a:cs typeface="Arial"/>
            </a:endParaRPr>
          </a:p>
          <a:p>
            <a:pPr marL="111125" marR="5715" algn="just">
              <a:buSzPct val="93750"/>
              <a:buFont typeface="Wingdings"/>
              <a:buChar char=""/>
              <a:tabLst>
                <a:tab pos="292735" algn="l"/>
              </a:tabLst>
            </a:pPr>
            <a:r>
              <a:rPr sz="2000" spc="-40" dirty="0">
                <a:latin typeface="Arial"/>
                <a:cs typeface="Arial"/>
              </a:rPr>
              <a:t>Test, </a:t>
            </a:r>
            <a:r>
              <a:rPr sz="2000" spc="-5" dirty="0">
                <a:latin typeface="Arial"/>
                <a:cs typeface="Arial"/>
              </a:rPr>
              <a:t>envanter sonuçlarına göre rehberlik öğretmenimizden aldığımız bilgiler  doğrultusunda kendimizi tanımaya, keşfetmeye ve seçimlerimize bu doğrultuda  </a:t>
            </a:r>
            <a:r>
              <a:rPr sz="2000" spc="-15" dirty="0">
                <a:latin typeface="Arial"/>
                <a:cs typeface="Arial"/>
              </a:rPr>
              <a:t>yön </a:t>
            </a:r>
            <a:r>
              <a:rPr sz="2000" spc="-10" dirty="0">
                <a:latin typeface="Arial"/>
                <a:cs typeface="Arial"/>
              </a:rPr>
              <a:t>vermeye</a:t>
            </a:r>
            <a:r>
              <a:rPr sz="2000" spc="55" dirty="0">
                <a:latin typeface="Arial"/>
                <a:cs typeface="Arial"/>
              </a:rPr>
              <a:t> </a:t>
            </a:r>
            <a:r>
              <a:rPr sz="2000" spc="-10" dirty="0">
                <a:latin typeface="Arial"/>
                <a:cs typeface="Arial"/>
              </a:rPr>
              <a:t>çalışmalıyız.</a:t>
            </a:r>
            <a:endParaRPr sz="2000" dirty="0">
              <a:latin typeface="Arial"/>
              <a:cs typeface="Arial"/>
            </a:endParaRPr>
          </a:p>
          <a:p>
            <a:pPr>
              <a:lnSpc>
                <a:spcPct val="100000"/>
              </a:lnSpc>
              <a:buFont typeface="Wingdings"/>
              <a:buChar char=""/>
            </a:pPr>
            <a:endParaRPr sz="2000" dirty="0">
              <a:latin typeface="Arial"/>
              <a:cs typeface="Arial"/>
            </a:endParaRPr>
          </a:p>
          <a:p>
            <a:pPr>
              <a:spcBef>
                <a:spcPts val="45"/>
              </a:spcBef>
              <a:buFont typeface="Wingdings"/>
              <a:buChar char=""/>
            </a:pPr>
            <a:endParaRPr sz="2000" dirty="0">
              <a:latin typeface="Arial"/>
              <a:cs typeface="Arial"/>
            </a:endParaRPr>
          </a:p>
          <a:p>
            <a:pPr marL="111125" marR="5080" algn="just">
              <a:spcBef>
                <a:spcPts val="5"/>
              </a:spcBef>
              <a:buSzPct val="93750"/>
              <a:buFont typeface="Wingdings"/>
              <a:buChar char=""/>
              <a:tabLst>
                <a:tab pos="292735" algn="l"/>
              </a:tabLst>
            </a:pPr>
            <a:r>
              <a:rPr sz="2000" spc="-5" dirty="0">
                <a:latin typeface="Arial"/>
                <a:cs typeface="Arial"/>
              </a:rPr>
              <a:t>Mesleki </a:t>
            </a:r>
            <a:r>
              <a:rPr sz="2000" spc="-10" dirty="0">
                <a:latin typeface="Arial"/>
                <a:cs typeface="Arial"/>
              </a:rPr>
              <a:t>seçenekler </a:t>
            </a:r>
            <a:r>
              <a:rPr sz="2000" dirty="0">
                <a:latin typeface="Arial"/>
                <a:cs typeface="Arial"/>
              </a:rPr>
              <a:t>ile </a:t>
            </a:r>
            <a:r>
              <a:rPr sz="2000" spc="-10" dirty="0">
                <a:latin typeface="Arial"/>
                <a:cs typeface="Arial"/>
              </a:rPr>
              <a:t>ilgili </a:t>
            </a:r>
            <a:r>
              <a:rPr sz="2000" spc="-5" dirty="0">
                <a:latin typeface="Arial"/>
                <a:cs typeface="Arial"/>
              </a:rPr>
              <a:t>riskleri, çalışma şartları, avantajları, </a:t>
            </a:r>
            <a:r>
              <a:rPr sz="2000" spc="-10" dirty="0">
                <a:latin typeface="Arial"/>
                <a:cs typeface="Arial"/>
              </a:rPr>
              <a:t>dezavantajları,  </a:t>
            </a:r>
            <a:r>
              <a:rPr sz="2000" spc="-5" dirty="0">
                <a:latin typeface="Arial"/>
                <a:cs typeface="Arial"/>
              </a:rPr>
              <a:t>zorluk derecesi, kazanç durumu gibi </a:t>
            </a:r>
            <a:r>
              <a:rPr sz="2000" spc="-10" dirty="0">
                <a:latin typeface="Arial"/>
                <a:cs typeface="Arial"/>
              </a:rPr>
              <a:t>bilgileri </a:t>
            </a:r>
            <a:r>
              <a:rPr sz="2000" spc="-5" dirty="0">
                <a:latin typeface="Arial"/>
                <a:cs typeface="Arial"/>
              </a:rPr>
              <a:t>bireysel olarak araştırarak,  ailemizden destek alarak, rehberlik öğretmenimize </a:t>
            </a:r>
            <a:r>
              <a:rPr sz="2000" spc="-10" dirty="0">
                <a:latin typeface="Arial"/>
                <a:cs typeface="Arial"/>
              </a:rPr>
              <a:t>veya </a:t>
            </a:r>
            <a:r>
              <a:rPr sz="2000" dirty="0" err="1">
                <a:latin typeface="Arial"/>
                <a:cs typeface="Arial"/>
              </a:rPr>
              <a:t>sınıf</a:t>
            </a:r>
            <a:r>
              <a:rPr sz="2000" spc="315" dirty="0">
                <a:latin typeface="Arial"/>
                <a:cs typeface="Arial"/>
              </a:rPr>
              <a:t> </a:t>
            </a:r>
            <a:r>
              <a:rPr sz="2000" spc="-5" dirty="0" err="1" smtClean="0">
                <a:latin typeface="Arial"/>
                <a:cs typeface="Arial"/>
              </a:rPr>
              <a:t>öğretmenimize</a:t>
            </a:r>
            <a:r>
              <a:rPr lang="tr-TR" sz="2000" spc="-5" dirty="0" smtClean="0">
                <a:latin typeface="Arial"/>
                <a:cs typeface="Arial"/>
              </a:rPr>
              <a:t>  </a:t>
            </a:r>
            <a:r>
              <a:rPr sz="2000" u="sng" spc="-5" dirty="0" smtClean="0">
                <a:uFill>
                  <a:solidFill>
                    <a:srgbClr val="8F8F8F"/>
                  </a:solidFill>
                </a:uFill>
                <a:latin typeface="Times New Roman"/>
                <a:cs typeface="Times New Roman"/>
              </a:rPr>
              <a:t> </a:t>
            </a:r>
            <a:r>
              <a:rPr sz="2000" u="sng" spc="-25" dirty="0" smtClean="0">
                <a:uFill>
                  <a:solidFill>
                    <a:srgbClr val="8F8F8F"/>
                  </a:solidFill>
                </a:uFill>
                <a:latin typeface="Times New Roman"/>
                <a:cs typeface="Times New Roman"/>
              </a:rPr>
              <a:t> </a:t>
            </a:r>
            <a:r>
              <a:rPr sz="2000" spc="-10" dirty="0">
                <a:latin typeface="Arial"/>
                <a:cs typeface="Arial"/>
              </a:rPr>
              <a:t>danışarak</a:t>
            </a:r>
            <a:r>
              <a:rPr sz="2000" spc="10" dirty="0">
                <a:latin typeface="Arial"/>
                <a:cs typeface="Arial"/>
              </a:rPr>
              <a:t> </a:t>
            </a:r>
            <a:r>
              <a:rPr sz="2000" spc="-10" dirty="0">
                <a:latin typeface="Arial"/>
                <a:cs typeface="Arial"/>
              </a:rPr>
              <a:t>öğrenmeliyiz.</a:t>
            </a:r>
            <a:endParaRPr sz="2000" dirty="0">
              <a:latin typeface="Arial"/>
              <a:cs typeface="Arial"/>
            </a:endParaRPr>
          </a:p>
        </p:txBody>
      </p:sp>
    </p:spTree>
    <p:extLst>
      <p:ext uri="{BB962C8B-B14F-4D97-AF65-F5344CB8AC3E}">
        <p14:creationId xmlns:p14="http://schemas.microsoft.com/office/powerpoint/2010/main" val="328994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3398" y="5414390"/>
            <a:ext cx="873760" cy="627380"/>
          </a:xfrm>
          <a:custGeom>
            <a:avLst/>
            <a:gdLst/>
            <a:ahLst/>
            <a:cxnLst/>
            <a:rect l="l" t="t" r="r" b="b"/>
            <a:pathLst>
              <a:path w="873760" h="627379">
                <a:moveTo>
                  <a:pt x="547038" y="0"/>
                </a:moveTo>
                <a:lnTo>
                  <a:pt x="484785" y="7774"/>
                </a:lnTo>
                <a:lnTo>
                  <a:pt x="435161" y="31227"/>
                </a:lnTo>
                <a:lnTo>
                  <a:pt x="397597" y="64154"/>
                </a:lnTo>
                <a:lnTo>
                  <a:pt x="371528" y="100348"/>
                </a:lnTo>
                <a:lnTo>
                  <a:pt x="356385" y="133604"/>
                </a:lnTo>
                <a:lnTo>
                  <a:pt x="327132" y="118213"/>
                </a:lnTo>
                <a:lnTo>
                  <a:pt x="293006" y="109728"/>
                </a:lnTo>
                <a:lnTo>
                  <a:pt x="256766" y="111815"/>
                </a:lnTo>
                <a:lnTo>
                  <a:pt x="221168" y="128143"/>
                </a:lnTo>
                <a:lnTo>
                  <a:pt x="196265" y="151718"/>
                </a:lnTo>
                <a:lnTo>
                  <a:pt x="178481" y="184729"/>
                </a:lnTo>
                <a:lnTo>
                  <a:pt x="169255" y="224324"/>
                </a:lnTo>
                <a:lnTo>
                  <a:pt x="170026" y="267652"/>
                </a:lnTo>
                <a:lnTo>
                  <a:pt x="114785" y="268474"/>
                </a:lnTo>
                <a:lnTo>
                  <a:pt x="68819" y="289474"/>
                </a:lnTo>
                <a:lnTo>
                  <a:pt x="35084" y="319423"/>
                </a:lnTo>
                <a:lnTo>
                  <a:pt x="5268" y="385425"/>
                </a:lnTo>
                <a:lnTo>
                  <a:pt x="0" y="433047"/>
                </a:lnTo>
                <a:lnTo>
                  <a:pt x="4287" y="483779"/>
                </a:lnTo>
                <a:lnTo>
                  <a:pt x="21690" y="531444"/>
                </a:lnTo>
                <a:lnTo>
                  <a:pt x="51333" y="570057"/>
                </a:lnTo>
                <a:lnTo>
                  <a:pt x="85380" y="599103"/>
                </a:lnTo>
                <a:lnTo>
                  <a:pt x="124713" y="618290"/>
                </a:lnTo>
                <a:lnTo>
                  <a:pt x="170216" y="627329"/>
                </a:lnTo>
                <a:lnTo>
                  <a:pt x="693786" y="625271"/>
                </a:lnTo>
                <a:lnTo>
                  <a:pt x="754299" y="611060"/>
                </a:lnTo>
                <a:lnTo>
                  <a:pt x="791481" y="591756"/>
                </a:lnTo>
                <a:lnTo>
                  <a:pt x="826694" y="562487"/>
                </a:lnTo>
                <a:lnTo>
                  <a:pt x="855000" y="521878"/>
                </a:lnTo>
                <a:lnTo>
                  <a:pt x="871459" y="468553"/>
                </a:lnTo>
                <a:lnTo>
                  <a:pt x="873379" y="435842"/>
                </a:lnTo>
                <a:lnTo>
                  <a:pt x="869968" y="396754"/>
                </a:lnTo>
                <a:lnTo>
                  <a:pt x="858331" y="355319"/>
                </a:lnTo>
                <a:lnTo>
                  <a:pt x="835570" y="315563"/>
                </a:lnTo>
                <a:lnTo>
                  <a:pt x="798790" y="281514"/>
                </a:lnTo>
                <a:lnTo>
                  <a:pt x="745094" y="257200"/>
                </a:lnTo>
                <a:lnTo>
                  <a:pt x="742733" y="219322"/>
                </a:lnTo>
                <a:lnTo>
                  <a:pt x="734539" y="176563"/>
                </a:lnTo>
                <a:lnTo>
                  <a:pt x="719502" y="132132"/>
                </a:lnTo>
                <a:lnTo>
                  <a:pt x="696609" y="89240"/>
                </a:lnTo>
                <a:lnTo>
                  <a:pt x="664850" y="51097"/>
                </a:lnTo>
                <a:lnTo>
                  <a:pt x="623212" y="20915"/>
                </a:lnTo>
                <a:lnTo>
                  <a:pt x="570685" y="1905"/>
                </a:lnTo>
                <a:lnTo>
                  <a:pt x="554670" y="127"/>
                </a:lnTo>
                <a:lnTo>
                  <a:pt x="547038" y="0"/>
                </a:lnTo>
                <a:close/>
              </a:path>
            </a:pathLst>
          </a:custGeom>
          <a:solidFill>
            <a:srgbClr val="FFFFFF">
              <a:alpha val="39999"/>
            </a:srgbClr>
          </a:solidFill>
        </p:spPr>
        <p:txBody>
          <a:bodyPr wrap="square" lIns="0" tIns="0" rIns="0" bIns="0" rtlCol="0"/>
          <a:lstStyle/>
          <a:p>
            <a:endParaRPr/>
          </a:p>
        </p:txBody>
      </p:sp>
      <p:sp>
        <p:nvSpPr>
          <p:cNvPr id="4" name="object 4"/>
          <p:cNvSpPr/>
          <p:nvPr/>
        </p:nvSpPr>
        <p:spPr>
          <a:xfrm>
            <a:off x="10056625" y="2214916"/>
            <a:ext cx="610235" cy="489584"/>
          </a:xfrm>
          <a:custGeom>
            <a:avLst/>
            <a:gdLst/>
            <a:ahLst/>
            <a:cxnLst/>
            <a:rect l="l" t="t" r="r" b="b"/>
            <a:pathLst>
              <a:path w="610234" h="489585">
                <a:moveTo>
                  <a:pt x="168399" y="489548"/>
                </a:moveTo>
                <a:lnTo>
                  <a:pt x="497202" y="487262"/>
                </a:lnTo>
                <a:lnTo>
                  <a:pt x="544532" y="475814"/>
                </a:lnTo>
                <a:lnTo>
                  <a:pt x="578421" y="448254"/>
                </a:lnTo>
                <a:lnTo>
                  <a:pt x="599935" y="410873"/>
                </a:lnTo>
                <a:lnTo>
                  <a:pt x="610141" y="369963"/>
                </a:lnTo>
                <a:lnTo>
                  <a:pt x="610105" y="331814"/>
                </a:lnTo>
                <a:lnTo>
                  <a:pt x="605499" y="294914"/>
                </a:lnTo>
                <a:lnTo>
                  <a:pt x="596976" y="271410"/>
                </a:lnTo>
                <a:lnTo>
                  <a:pt x="584477" y="257215"/>
                </a:lnTo>
                <a:lnTo>
                  <a:pt x="567941" y="248248"/>
                </a:lnTo>
                <a:lnTo>
                  <a:pt x="544452" y="249577"/>
                </a:lnTo>
                <a:lnTo>
                  <a:pt x="529381" y="263837"/>
                </a:lnTo>
                <a:lnTo>
                  <a:pt x="524096" y="272715"/>
                </a:lnTo>
                <a:lnTo>
                  <a:pt x="529968" y="257900"/>
                </a:lnTo>
                <a:lnTo>
                  <a:pt x="536181" y="232105"/>
                </a:lnTo>
                <a:lnTo>
                  <a:pt x="537572" y="194035"/>
                </a:lnTo>
                <a:lnTo>
                  <a:pt x="532272" y="155226"/>
                </a:lnTo>
                <a:lnTo>
                  <a:pt x="518411" y="127217"/>
                </a:lnTo>
                <a:lnTo>
                  <a:pt x="498549" y="109014"/>
                </a:lnTo>
                <a:lnTo>
                  <a:pt x="474675" y="97229"/>
                </a:lnTo>
                <a:lnTo>
                  <a:pt x="447206" y="97517"/>
                </a:lnTo>
                <a:lnTo>
                  <a:pt x="416557" y="115533"/>
                </a:lnTo>
                <a:lnTo>
                  <a:pt x="421611" y="145229"/>
                </a:lnTo>
                <a:lnTo>
                  <a:pt x="422796" y="170984"/>
                </a:lnTo>
                <a:lnTo>
                  <a:pt x="418004" y="198668"/>
                </a:lnTo>
                <a:lnTo>
                  <a:pt x="405127" y="234151"/>
                </a:lnTo>
                <a:lnTo>
                  <a:pt x="419116" y="193016"/>
                </a:lnTo>
                <a:lnTo>
                  <a:pt x="423523" y="151196"/>
                </a:lnTo>
                <a:lnTo>
                  <a:pt x="416684" y="110104"/>
                </a:lnTo>
                <a:lnTo>
                  <a:pt x="396933" y="71149"/>
                </a:lnTo>
                <a:lnTo>
                  <a:pt x="362606" y="35743"/>
                </a:lnTo>
                <a:lnTo>
                  <a:pt x="312036" y="5297"/>
                </a:lnTo>
                <a:lnTo>
                  <a:pt x="273996" y="0"/>
                </a:lnTo>
                <a:lnTo>
                  <a:pt x="233633" y="11259"/>
                </a:lnTo>
                <a:lnTo>
                  <a:pt x="195971" y="36368"/>
                </a:lnTo>
                <a:lnTo>
                  <a:pt x="166033" y="72621"/>
                </a:lnTo>
                <a:lnTo>
                  <a:pt x="148841" y="117311"/>
                </a:lnTo>
                <a:lnTo>
                  <a:pt x="183760" y="129142"/>
                </a:lnTo>
                <a:lnTo>
                  <a:pt x="218643" y="151093"/>
                </a:lnTo>
                <a:lnTo>
                  <a:pt x="249550" y="190856"/>
                </a:lnTo>
                <a:lnTo>
                  <a:pt x="272539" y="256122"/>
                </a:lnTo>
                <a:lnTo>
                  <a:pt x="257329" y="207856"/>
                </a:lnTo>
                <a:lnTo>
                  <a:pt x="231820" y="165746"/>
                </a:lnTo>
                <a:lnTo>
                  <a:pt x="195333" y="134375"/>
                </a:lnTo>
                <a:lnTo>
                  <a:pt x="147190" y="118327"/>
                </a:lnTo>
                <a:lnTo>
                  <a:pt x="102500" y="125923"/>
                </a:lnTo>
                <a:lnTo>
                  <a:pt x="60941" y="153474"/>
                </a:lnTo>
                <a:lnTo>
                  <a:pt x="27264" y="193551"/>
                </a:lnTo>
                <a:lnTo>
                  <a:pt x="6220" y="238723"/>
                </a:lnTo>
                <a:lnTo>
                  <a:pt x="0" y="285041"/>
                </a:lnTo>
                <a:lnTo>
                  <a:pt x="1771" y="330332"/>
                </a:lnTo>
                <a:lnTo>
                  <a:pt x="11323" y="372970"/>
                </a:lnTo>
                <a:lnTo>
                  <a:pt x="28445" y="411332"/>
                </a:lnTo>
                <a:lnTo>
                  <a:pt x="52925" y="443794"/>
                </a:lnTo>
                <a:lnTo>
                  <a:pt x="84551" y="468734"/>
                </a:lnTo>
                <a:lnTo>
                  <a:pt x="123113" y="484526"/>
                </a:lnTo>
                <a:lnTo>
                  <a:pt x="168399" y="489548"/>
                </a:lnTo>
                <a:close/>
              </a:path>
            </a:pathLst>
          </a:custGeom>
          <a:ln w="50800">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414267" y="131826"/>
            <a:ext cx="3330575" cy="391160"/>
          </a:xfrm>
          <a:prstGeom prst="rect">
            <a:avLst/>
          </a:prstGeom>
        </p:spPr>
        <p:txBody>
          <a:bodyPr vert="horz" wrap="square" lIns="0" tIns="12700" rIns="0" bIns="0" rtlCol="0" anchor="b">
            <a:spAutoFit/>
          </a:bodyPr>
          <a:lstStyle/>
          <a:p>
            <a:pPr marL="12700">
              <a:lnSpc>
                <a:spcPct val="100000"/>
              </a:lnSpc>
              <a:spcBef>
                <a:spcPts val="100"/>
              </a:spcBef>
            </a:pPr>
            <a:r>
              <a:rPr sz="2400" u="heavy" spc="-600" dirty="0">
                <a:solidFill>
                  <a:srgbClr val="FF0000"/>
                </a:solidFill>
                <a:uFill>
                  <a:solidFill>
                    <a:srgbClr val="FF0000"/>
                  </a:solidFill>
                </a:uFill>
                <a:latin typeface="Times New Roman"/>
                <a:cs typeface="Times New Roman"/>
              </a:rPr>
              <a:t> </a:t>
            </a:r>
            <a:r>
              <a:rPr sz="2400" u="heavy" dirty="0">
                <a:solidFill>
                  <a:srgbClr val="FF0000"/>
                </a:solidFill>
                <a:uFill>
                  <a:solidFill>
                    <a:srgbClr val="FF0000"/>
                  </a:solidFill>
                </a:uFill>
              </a:rPr>
              <a:t>MESLEKİ</a:t>
            </a:r>
            <a:r>
              <a:rPr sz="2400" u="heavy" spc="-45" dirty="0">
                <a:solidFill>
                  <a:srgbClr val="FF0000"/>
                </a:solidFill>
                <a:uFill>
                  <a:solidFill>
                    <a:srgbClr val="FF0000"/>
                  </a:solidFill>
                </a:uFill>
              </a:rPr>
              <a:t> </a:t>
            </a:r>
            <a:r>
              <a:rPr sz="2400" u="heavy" spc="-5" dirty="0">
                <a:solidFill>
                  <a:srgbClr val="FF0000"/>
                </a:solidFill>
                <a:uFill>
                  <a:solidFill>
                    <a:srgbClr val="FF0000"/>
                  </a:solidFill>
                </a:uFill>
              </a:rPr>
              <a:t>GELİŞİMİNİZİ</a:t>
            </a:r>
            <a:endParaRPr sz="2400">
              <a:latin typeface="Times New Roman"/>
              <a:cs typeface="Times New Roman"/>
            </a:endParaRPr>
          </a:p>
        </p:txBody>
      </p:sp>
      <p:sp>
        <p:nvSpPr>
          <p:cNvPr id="6" name="object 6"/>
          <p:cNvSpPr txBox="1"/>
          <p:nvPr/>
        </p:nvSpPr>
        <p:spPr>
          <a:xfrm>
            <a:off x="4153661" y="651509"/>
            <a:ext cx="3855720" cy="391160"/>
          </a:xfrm>
          <a:prstGeom prst="rect">
            <a:avLst/>
          </a:prstGeom>
        </p:spPr>
        <p:txBody>
          <a:bodyPr vert="horz" wrap="square" lIns="0" tIns="12700" rIns="0" bIns="0" rtlCol="0">
            <a:spAutoFit/>
          </a:bodyPr>
          <a:lstStyle/>
          <a:p>
            <a:pPr marL="12700">
              <a:spcBef>
                <a:spcPts val="100"/>
              </a:spcBef>
            </a:pPr>
            <a:r>
              <a:rPr sz="2400" u="heavy" spc="-600" dirty="0">
                <a:solidFill>
                  <a:srgbClr val="FF0000"/>
                </a:solidFill>
                <a:uFill>
                  <a:solidFill>
                    <a:srgbClr val="FF0000"/>
                  </a:solidFill>
                </a:uFill>
                <a:latin typeface="Times New Roman"/>
                <a:cs typeface="Times New Roman"/>
              </a:rPr>
              <a:t> </a:t>
            </a:r>
            <a:r>
              <a:rPr sz="2400" u="heavy" spc="-5" dirty="0">
                <a:solidFill>
                  <a:srgbClr val="FF0000"/>
                </a:solidFill>
                <a:uFill>
                  <a:solidFill>
                    <a:srgbClr val="FF0000"/>
                  </a:solidFill>
                </a:uFill>
                <a:latin typeface="Arial"/>
                <a:cs typeface="Arial"/>
              </a:rPr>
              <a:t>DESTEKLEYİCİ</a:t>
            </a:r>
            <a:r>
              <a:rPr sz="2400" u="heavy" spc="-45" dirty="0">
                <a:solidFill>
                  <a:srgbClr val="FF0000"/>
                </a:solidFill>
                <a:uFill>
                  <a:solidFill>
                    <a:srgbClr val="FF0000"/>
                  </a:solidFill>
                </a:uFill>
                <a:latin typeface="Arial"/>
                <a:cs typeface="Arial"/>
              </a:rPr>
              <a:t> </a:t>
            </a:r>
            <a:r>
              <a:rPr sz="2400" u="heavy" dirty="0">
                <a:solidFill>
                  <a:srgbClr val="FF0000"/>
                </a:solidFill>
                <a:uFill>
                  <a:solidFill>
                    <a:srgbClr val="FF0000"/>
                  </a:solidFill>
                </a:uFill>
                <a:latin typeface="Arial"/>
                <a:cs typeface="Arial"/>
              </a:rPr>
              <a:t>ÖNERİLER</a:t>
            </a:r>
            <a:endParaRPr sz="2400">
              <a:latin typeface="Arial"/>
              <a:cs typeface="Arial"/>
            </a:endParaRPr>
          </a:p>
        </p:txBody>
      </p:sp>
      <p:sp>
        <p:nvSpPr>
          <p:cNvPr id="21" name="object 21"/>
          <p:cNvSpPr/>
          <p:nvPr/>
        </p:nvSpPr>
        <p:spPr>
          <a:xfrm>
            <a:off x="9934957" y="3572002"/>
            <a:ext cx="733425" cy="527050"/>
          </a:xfrm>
          <a:custGeom>
            <a:avLst/>
            <a:gdLst/>
            <a:ahLst/>
            <a:cxnLst/>
            <a:rect l="l" t="t" r="r" b="b"/>
            <a:pathLst>
              <a:path w="733425" h="527050">
                <a:moveTo>
                  <a:pt x="465581" y="126"/>
                </a:moveTo>
                <a:lnTo>
                  <a:pt x="406874" y="6542"/>
                </a:lnTo>
                <a:lnTo>
                  <a:pt x="365232" y="26214"/>
                </a:lnTo>
                <a:lnTo>
                  <a:pt x="333704" y="53830"/>
                </a:lnTo>
                <a:lnTo>
                  <a:pt x="299084" y="112141"/>
                </a:lnTo>
                <a:lnTo>
                  <a:pt x="274540" y="99228"/>
                </a:lnTo>
                <a:lnTo>
                  <a:pt x="245887" y="92090"/>
                </a:lnTo>
                <a:lnTo>
                  <a:pt x="215449" y="93835"/>
                </a:lnTo>
                <a:lnTo>
                  <a:pt x="185546" y="107568"/>
                </a:lnTo>
                <a:lnTo>
                  <a:pt x="164677" y="127311"/>
                </a:lnTo>
                <a:lnTo>
                  <a:pt x="149748" y="155019"/>
                </a:lnTo>
                <a:lnTo>
                  <a:pt x="141987" y="188275"/>
                </a:lnTo>
                <a:lnTo>
                  <a:pt x="142620" y="224662"/>
                </a:lnTo>
                <a:lnTo>
                  <a:pt x="96317" y="225329"/>
                </a:lnTo>
                <a:lnTo>
                  <a:pt x="57753" y="242951"/>
                </a:lnTo>
                <a:lnTo>
                  <a:pt x="13842" y="291338"/>
                </a:lnTo>
                <a:lnTo>
                  <a:pt x="0" y="363489"/>
                </a:lnTo>
                <a:lnTo>
                  <a:pt x="3591" y="406048"/>
                </a:lnTo>
                <a:lnTo>
                  <a:pt x="18160" y="446024"/>
                </a:lnTo>
                <a:lnTo>
                  <a:pt x="43076" y="478464"/>
                </a:lnTo>
                <a:lnTo>
                  <a:pt x="104671" y="518961"/>
                </a:lnTo>
                <a:lnTo>
                  <a:pt x="142874" y="526542"/>
                </a:lnTo>
                <a:lnTo>
                  <a:pt x="582294" y="524764"/>
                </a:lnTo>
                <a:lnTo>
                  <a:pt x="645494" y="507353"/>
                </a:lnTo>
                <a:lnTo>
                  <a:pt x="682458" y="483058"/>
                </a:lnTo>
                <a:lnTo>
                  <a:pt x="713472" y="445711"/>
                </a:lnTo>
                <a:lnTo>
                  <a:pt x="731392" y="393319"/>
                </a:lnTo>
                <a:lnTo>
                  <a:pt x="732873" y="359590"/>
                </a:lnTo>
                <a:lnTo>
                  <a:pt x="727203" y="319144"/>
                </a:lnTo>
                <a:lnTo>
                  <a:pt x="710188" y="277821"/>
                </a:lnTo>
                <a:lnTo>
                  <a:pt x="677634" y="241459"/>
                </a:lnTo>
                <a:lnTo>
                  <a:pt x="625347" y="215900"/>
                </a:lnTo>
                <a:lnTo>
                  <a:pt x="622615" y="178333"/>
                </a:lnTo>
                <a:lnTo>
                  <a:pt x="613010" y="135800"/>
                </a:lnTo>
                <a:lnTo>
                  <a:pt x="595185" y="92583"/>
                </a:lnTo>
                <a:lnTo>
                  <a:pt x="567793" y="52963"/>
                </a:lnTo>
                <a:lnTo>
                  <a:pt x="529486" y="21225"/>
                </a:lnTo>
                <a:lnTo>
                  <a:pt x="478916" y="1650"/>
                </a:lnTo>
                <a:lnTo>
                  <a:pt x="472185" y="635"/>
                </a:lnTo>
                <a:lnTo>
                  <a:pt x="465581" y="126"/>
                </a:lnTo>
                <a:close/>
              </a:path>
            </a:pathLst>
          </a:custGeom>
          <a:solidFill>
            <a:srgbClr val="FFFFFF">
              <a:alpha val="39999"/>
            </a:srgbClr>
          </a:solidFill>
        </p:spPr>
        <p:txBody>
          <a:bodyPr wrap="square" lIns="0" tIns="0" rIns="0" bIns="0" rtlCol="0"/>
          <a:lstStyle/>
          <a:p>
            <a:endParaRPr/>
          </a:p>
        </p:txBody>
      </p:sp>
      <p:sp>
        <p:nvSpPr>
          <p:cNvPr id="50" name="object 50"/>
          <p:cNvSpPr/>
          <p:nvPr/>
        </p:nvSpPr>
        <p:spPr>
          <a:xfrm>
            <a:off x="1524053" y="3500501"/>
            <a:ext cx="756285" cy="543560"/>
          </a:xfrm>
          <a:custGeom>
            <a:avLst/>
            <a:gdLst/>
            <a:ahLst/>
            <a:cxnLst/>
            <a:rect l="l" t="t" r="r" b="b"/>
            <a:pathLst>
              <a:path w="756285" h="543560">
                <a:moveTo>
                  <a:pt x="473594" y="0"/>
                </a:moveTo>
                <a:lnTo>
                  <a:pt x="419703" y="6790"/>
                </a:lnTo>
                <a:lnTo>
                  <a:pt x="376741" y="27108"/>
                </a:lnTo>
                <a:lnTo>
                  <a:pt x="344220" y="55613"/>
                </a:lnTo>
                <a:lnTo>
                  <a:pt x="321647" y="86965"/>
                </a:lnTo>
                <a:lnTo>
                  <a:pt x="308532" y="115824"/>
                </a:lnTo>
                <a:lnTo>
                  <a:pt x="283207" y="102425"/>
                </a:lnTo>
                <a:lnTo>
                  <a:pt x="253666" y="95027"/>
                </a:lnTo>
                <a:lnTo>
                  <a:pt x="222294" y="96821"/>
                </a:lnTo>
                <a:lnTo>
                  <a:pt x="191476" y="110998"/>
                </a:lnTo>
                <a:lnTo>
                  <a:pt x="169913" y="131369"/>
                </a:lnTo>
                <a:lnTo>
                  <a:pt x="154517" y="159956"/>
                </a:lnTo>
                <a:lnTo>
                  <a:pt x="146529" y="194258"/>
                </a:lnTo>
                <a:lnTo>
                  <a:pt x="147191" y="231775"/>
                </a:lnTo>
                <a:lnTo>
                  <a:pt x="99371" y="232493"/>
                </a:lnTo>
                <a:lnTo>
                  <a:pt x="59579" y="250666"/>
                </a:lnTo>
                <a:lnTo>
                  <a:pt x="30373" y="276602"/>
                </a:lnTo>
                <a:lnTo>
                  <a:pt x="4559" y="333765"/>
                </a:lnTo>
                <a:lnTo>
                  <a:pt x="0" y="374983"/>
                </a:lnTo>
                <a:lnTo>
                  <a:pt x="3712" y="418891"/>
                </a:lnTo>
                <a:lnTo>
                  <a:pt x="18779" y="460121"/>
                </a:lnTo>
                <a:lnTo>
                  <a:pt x="44440" y="493583"/>
                </a:lnTo>
                <a:lnTo>
                  <a:pt x="73916" y="518747"/>
                </a:lnTo>
                <a:lnTo>
                  <a:pt x="147369" y="543179"/>
                </a:lnTo>
                <a:lnTo>
                  <a:pt x="600670" y="541401"/>
                </a:lnTo>
                <a:lnTo>
                  <a:pt x="665832" y="523375"/>
                </a:lnTo>
                <a:lnTo>
                  <a:pt x="703979" y="498314"/>
                </a:lnTo>
                <a:lnTo>
                  <a:pt x="735993" y="459799"/>
                </a:lnTo>
                <a:lnTo>
                  <a:pt x="754492" y="405765"/>
                </a:lnTo>
                <a:lnTo>
                  <a:pt x="755998" y="370968"/>
                </a:lnTo>
                <a:lnTo>
                  <a:pt x="750143" y="329258"/>
                </a:lnTo>
                <a:lnTo>
                  <a:pt x="732592" y="286646"/>
                </a:lnTo>
                <a:lnTo>
                  <a:pt x="699013" y="249142"/>
                </a:lnTo>
                <a:lnTo>
                  <a:pt x="645069" y="222757"/>
                </a:lnTo>
                <a:lnTo>
                  <a:pt x="642221" y="183995"/>
                </a:lnTo>
                <a:lnTo>
                  <a:pt x="632302" y="140118"/>
                </a:lnTo>
                <a:lnTo>
                  <a:pt x="613921" y="95535"/>
                </a:lnTo>
                <a:lnTo>
                  <a:pt x="585683" y="54657"/>
                </a:lnTo>
                <a:lnTo>
                  <a:pt x="546196" y="21892"/>
                </a:lnTo>
                <a:lnTo>
                  <a:pt x="494066" y="1650"/>
                </a:lnTo>
                <a:lnTo>
                  <a:pt x="487030" y="762"/>
                </a:lnTo>
                <a:lnTo>
                  <a:pt x="473594" y="0"/>
                </a:lnTo>
                <a:close/>
              </a:path>
            </a:pathLst>
          </a:custGeom>
          <a:solidFill>
            <a:srgbClr val="FFFFFF">
              <a:alpha val="39999"/>
            </a:srgbClr>
          </a:solidFill>
        </p:spPr>
        <p:txBody>
          <a:bodyPr wrap="square" lIns="0" tIns="0" rIns="0" bIns="0" rtlCol="0"/>
          <a:lstStyle/>
          <a:p>
            <a:endParaRPr/>
          </a:p>
        </p:txBody>
      </p:sp>
      <p:sp>
        <p:nvSpPr>
          <p:cNvPr id="51" name="object 51"/>
          <p:cNvSpPr/>
          <p:nvPr/>
        </p:nvSpPr>
        <p:spPr>
          <a:xfrm>
            <a:off x="4024328" y="6072289"/>
            <a:ext cx="662940" cy="476250"/>
          </a:xfrm>
          <a:custGeom>
            <a:avLst/>
            <a:gdLst/>
            <a:ahLst/>
            <a:cxnLst/>
            <a:rect l="l" t="t" r="r" b="b"/>
            <a:pathLst>
              <a:path w="662939" h="476250">
                <a:moveTo>
                  <a:pt x="415337" y="0"/>
                </a:moveTo>
                <a:lnTo>
                  <a:pt x="357764" y="9445"/>
                </a:lnTo>
                <a:lnTo>
                  <a:pt x="314991" y="35625"/>
                </a:lnTo>
                <a:lnTo>
                  <a:pt x="286196" y="69360"/>
                </a:lnTo>
                <a:lnTo>
                  <a:pt x="270557" y="101473"/>
                </a:lnTo>
                <a:lnTo>
                  <a:pt x="248380" y="89781"/>
                </a:lnTo>
                <a:lnTo>
                  <a:pt x="222488" y="83324"/>
                </a:lnTo>
                <a:lnTo>
                  <a:pt x="194976" y="84906"/>
                </a:lnTo>
                <a:lnTo>
                  <a:pt x="167941" y="97332"/>
                </a:lnTo>
                <a:lnTo>
                  <a:pt x="149028" y="115198"/>
                </a:lnTo>
                <a:lnTo>
                  <a:pt x="135509" y="140252"/>
                </a:lnTo>
                <a:lnTo>
                  <a:pt x="128490" y="170316"/>
                </a:lnTo>
                <a:lnTo>
                  <a:pt x="129079" y="203212"/>
                </a:lnTo>
                <a:lnTo>
                  <a:pt x="87165" y="203835"/>
                </a:lnTo>
                <a:lnTo>
                  <a:pt x="52276" y="219775"/>
                </a:lnTo>
                <a:lnTo>
                  <a:pt x="12620" y="263512"/>
                </a:lnTo>
                <a:lnTo>
                  <a:pt x="0" y="328763"/>
                </a:lnTo>
                <a:lnTo>
                  <a:pt x="3244" y="367273"/>
                </a:lnTo>
                <a:lnTo>
                  <a:pt x="16430" y="403453"/>
                </a:lnTo>
                <a:lnTo>
                  <a:pt x="64817" y="454815"/>
                </a:lnTo>
                <a:lnTo>
                  <a:pt x="129206" y="476250"/>
                </a:lnTo>
                <a:lnTo>
                  <a:pt x="526716" y="474675"/>
                </a:lnTo>
                <a:lnTo>
                  <a:pt x="600821" y="449241"/>
                </a:lnTo>
                <a:lnTo>
                  <a:pt x="639194" y="412751"/>
                </a:lnTo>
                <a:lnTo>
                  <a:pt x="661590" y="355714"/>
                </a:lnTo>
                <a:lnTo>
                  <a:pt x="662908" y="325237"/>
                </a:lnTo>
                <a:lnTo>
                  <a:pt x="657776" y="288671"/>
                </a:lnTo>
                <a:lnTo>
                  <a:pt x="642397" y="251299"/>
                </a:lnTo>
                <a:lnTo>
                  <a:pt x="612972" y="218406"/>
                </a:lnTo>
                <a:lnTo>
                  <a:pt x="565705" y="195275"/>
                </a:lnTo>
                <a:lnTo>
                  <a:pt x="563196" y="161305"/>
                </a:lnTo>
                <a:lnTo>
                  <a:pt x="554477" y="122844"/>
                </a:lnTo>
                <a:lnTo>
                  <a:pt x="538337" y="83762"/>
                </a:lnTo>
                <a:lnTo>
                  <a:pt x="513560" y="47927"/>
                </a:lnTo>
                <a:lnTo>
                  <a:pt x="478934" y="19208"/>
                </a:lnTo>
                <a:lnTo>
                  <a:pt x="433244" y="1473"/>
                </a:lnTo>
                <a:lnTo>
                  <a:pt x="421052" y="165"/>
                </a:lnTo>
                <a:lnTo>
                  <a:pt x="415337" y="0"/>
                </a:lnTo>
                <a:close/>
              </a:path>
            </a:pathLst>
          </a:custGeom>
          <a:solidFill>
            <a:srgbClr val="FFFFFF">
              <a:alpha val="39999"/>
            </a:srgbClr>
          </a:solidFill>
        </p:spPr>
        <p:txBody>
          <a:bodyPr wrap="square" lIns="0" tIns="0" rIns="0" bIns="0" rtlCol="0"/>
          <a:lstStyle/>
          <a:p>
            <a:endParaRPr/>
          </a:p>
        </p:txBody>
      </p:sp>
      <p:sp>
        <p:nvSpPr>
          <p:cNvPr id="66" name="object 66"/>
          <p:cNvSpPr/>
          <p:nvPr/>
        </p:nvSpPr>
        <p:spPr>
          <a:xfrm>
            <a:off x="5596263" y="6072566"/>
            <a:ext cx="610235" cy="489584"/>
          </a:xfrm>
          <a:custGeom>
            <a:avLst/>
            <a:gdLst/>
            <a:ahLst/>
            <a:cxnLst/>
            <a:rect l="l" t="t" r="r" b="b"/>
            <a:pathLst>
              <a:path w="610235" h="489584">
                <a:moveTo>
                  <a:pt x="168394" y="489574"/>
                </a:moveTo>
                <a:lnTo>
                  <a:pt x="497324" y="487301"/>
                </a:lnTo>
                <a:lnTo>
                  <a:pt x="544642" y="475837"/>
                </a:lnTo>
                <a:lnTo>
                  <a:pt x="578506" y="448262"/>
                </a:lnTo>
                <a:lnTo>
                  <a:pt x="600002" y="410866"/>
                </a:lnTo>
                <a:lnTo>
                  <a:pt x="610214" y="369940"/>
                </a:lnTo>
                <a:lnTo>
                  <a:pt x="610227" y="331776"/>
                </a:lnTo>
                <a:lnTo>
                  <a:pt x="605601" y="294875"/>
                </a:lnTo>
                <a:lnTo>
                  <a:pt x="597035" y="271393"/>
                </a:lnTo>
                <a:lnTo>
                  <a:pt x="584491" y="257233"/>
                </a:lnTo>
                <a:lnTo>
                  <a:pt x="567936" y="248299"/>
                </a:lnTo>
                <a:lnTo>
                  <a:pt x="544520" y="249597"/>
                </a:lnTo>
                <a:lnTo>
                  <a:pt x="529487" y="263855"/>
                </a:lnTo>
                <a:lnTo>
                  <a:pt x="524216" y="272729"/>
                </a:lnTo>
                <a:lnTo>
                  <a:pt x="530090" y="257875"/>
                </a:lnTo>
                <a:lnTo>
                  <a:pt x="536283" y="232079"/>
                </a:lnTo>
                <a:lnTo>
                  <a:pt x="537630" y="194013"/>
                </a:lnTo>
                <a:lnTo>
                  <a:pt x="532287" y="155223"/>
                </a:lnTo>
                <a:lnTo>
                  <a:pt x="518406" y="127256"/>
                </a:lnTo>
                <a:lnTo>
                  <a:pt x="498544" y="109010"/>
                </a:lnTo>
                <a:lnTo>
                  <a:pt x="474670" y="97204"/>
                </a:lnTo>
                <a:lnTo>
                  <a:pt x="447200" y="97480"/>
                </a:lnTo>
                <a:lnTo>
                  <a:pt x="416552" y="115483"/>
                </a:lnTo>
                <a:lnTo>
                  <a:pt x="421677" y="145223"/>
                </a:lnTo>
                <a:lnTo>
                  <a:pt x="422886" y="171004"/>
                </a:lnTo>
                <a:lnTo>
                  <a:pt x="418070" y="198704"/>
                </a:lnTo>
                <a:lnTo>
                  <a:pt x="405122" y="234202"/>
                </a:lnTo>
                <a:lnTo>
                  <a:pt x="419111" y="193058"/>
                </a:lnTo>
                <a:lnTo>
                  <a:pt x="423523" y="151234"/>
                </a:lnTo>
                <a:lnTo>
                  <a:pt x="416695" y="110136"/>
                </a:lnTo>
                <a:lnTo>
                  <a:pt x="396966" y="71172"/>
                </a:lnTo>
                <a:lnTo>
                  <a:pt x="362674" y="35748"/>
                </a:lnTo>
                <a:lnTo>
                  <a:pt x="312158" y="5272"/>
                </a:lnTo>
                <a:lnTo>
                  <a:pt x="274105" y="0"/>
                </a:lnTo>
                <a:lnTo>
                  <a:pt x="233710" y="11274"/>
                </a:lnTo>
                <a:lnTo>
                  <a:pt x="196011" y="36391"/>
                </a:lnTo>
                <a:lnTo>
                  <a:pt x="166041" y="72647"/>
                </a:lnTo>
                <a:lnTo>
                  <a:pt x="148836" y="117337"/>
                </a:lnTo>
                <a:lnTo>
                  <a:pt x="183773" y="129165"/>
                </a:lnTo>
                <a:lnTo>
                  <a:pt x="218686" y="151097"/>
                </a:lnTo>
                <a:lnTo>
                  <a:pt x="249598" y="190835"/>
                </a:lnTo>
                <a:lnTo>
                  <a:pt x="272534" y="256084"/>
                </a:lnTo>
                <a:lnTo>
                  <a:pt x="257326" y="207852"/>
                </a:lnTo>
                <a:lnTo>
                  <a:pt x="231830" y="165757"/>
                </a:lnTo>
                <a:lnTo>
                  <a:pt x="195381" y="134400"/>
                </a:lnTo>
                <a:lnTo>
                  <a:pt x="147312" y="118378"/>
                </a:lnTo>
                <a:lnTo>
                  <a:pt x="102566" y="125944"/>
                </a:lnTo>
                <a:lnTo>
                  <a:pt x="60999" y="153481"/>
                </a:lnTo>
                <a:lnTo>
                  <a:pt x="27315" y="193563"/>
                </a:lnTo>
                <a:lnTo>
                  <a:pt x="6215" y="238762"/>
                </a:lnTo>
                <a:lnTo>
                  <a:pt x="0" y="285064"/>
                </a:lnTo>
                <a:lnTo>
                  <a:pt x="1784" y="330343"/>
                </a:lnTo>
                <a:lnTo>
                  <a:pt x="11352" y="372975"/>
                </a:lnTo>
                <a:lnTo>
                  <a:pt x="28487" y="411336"/>
                </a:lnTo>
                <a:lnTo>
                  <a:pt x="52975" y="443800"/>
                </a:lnTo>
                <a:lnTo>
                  <a:pt x="84600" y="468744"/>
                </a:lnTo>
                <a:lnTo>
                  <a:pt x="123144" y="484543"/>
                </a:lnTo>
                <a:lnTo>
                  <a:pt x="168394" y="489574"/>
                </a:lnTo>
                <a:close/>
              </a:path>
            </a:pathLst>
          </a:custGeom>
          <a:ln w="50800">
            <a:solidFill>
              <a:srgbClr val="FFFFFF"/>
            </a:solidFill>
          </a:ln>
        </p:spPr>
        <p:txBody>
          <a:bodyPr wrap="square" lIns="0" tIns="0" rIns="0" bIns="0" rtlCol="0"/>
          <a:lstStyle/>
          <a:p>
            <a:endParaRPr/>
          </a:p>
        </p:txBody>
      </p:sp>
      <p:sp>
        <p:nvSpPr>
          <p:cNvPr id="67" name="object 67"/>
          <p:cNvSpPr/>
          <p:nvPr/>
        </p:nvSpPr>
        <p:spPr>
          <a:xfrm>
            <a:off x="1524298" y="2143477"/>
            <a:ext cx="610235" cy="490220"/>
          </a:xfrm>
          <a:custGeom>
            <a:avLst/>
            <a:gdLst/>
            <a:ahLst/>
            <a:cxnLst/>
            <a:rect l="l" t="t" r="r" b="b"/>
            <a:pathLst>
              <a:path w="610235" h="490219">
                <a:moveTo>
                  <a:pt x="168460" y="489613"/>
                </a:moveTo>
                <a:lnTo>
                  <a:pt x="497288" y="487327"/>
                </a:lnTo>
                <a:lnTo>
                  <a:pt x="544618" y="475865"/>
                </a:lnTo>
                <a:lnTo>
                  <a:pt x="578496" y="448274"/>
                </a:lnTo>
                <a:lnTo>
                  <a:pt x="600003" y="410856"/>
                </a:lnTo>
                <a:lnTo>
                  <a:pt x="610217" y="369914"/>
                </a:lnTo>
                <a:lnTo>
                  <a:pt x="610217" y="331752"/>
                </a:lnTo>
                <a:lnTo>
                  <a:pt x="605593" y="294872"/>
                </a:lnTo>
                <a:lnTo>
                  <a:pt x="597045" y="271411"/>
                </a:lnTo>
                <a:lnTo>
                  <a:pt x="584533" y="257260"/>
                </a:lnTo>
                <a:lnTo>
                  <a:pt x="568015" y="248313"/>
                </a:lnTo>
                <a:lnTo>
                  <a:pt x="544546" y="249587"/>
                </a:lnTo>
                <a:lnTo>
                  <a:pt x="529483" y="263839"/>
                </a:lnTo>
                <a:lnTo>
                  <a:pt x="524202" y="272709"/>
                </a:lnTo>
                <a:lnTo>
                  <a:pt x="530080" y="257838"/>
                </a:lnTo>
                <a:lnTo>
                  <a:pt x="536275" y="232045"/>
                </a:lnTo>
                <a:lnTo>
                  <a:pt x="537630" y="193989"/>
                </a:lnTo>
                <a:lnTo>
                  <a:pt x="532298" y="155218"/>
                </a:lnTo>
                <a:lnTo>
                  <a:pt x="518434" y="127282"/>
                </a:lnTo>
                <a:lnTo>
                  <a:pt x="498562" y="109006"/>
                </a:lnTo>
                <a:lnTo>
                  <a:pt x="474690" y="97183"/>
                </a:lnTo>
                <a:lnTo>
                  <a:pt x="447230" y="97457"/>
                </a:lnTo>
                <a:lnTo>
                  <a:pt x="416593" y="115471"/>
                </a:lnTo>
                <a:lnTo>
                  <a:pt x="421685" y="145241"/>
                </a:lnTo>
                <a:lnTo>
                  <a:pt x="422885" y="171033"/>
                </a:lnTo>
                <a:lnTo>
                  <a:pt x="418086" y="198731"/>
                </a:lnTo>
                <a:lnTo>
                  <a:pt x="405175" y="234216"/>
                </a:lnTo>
                <a:lnTo>
                  <a:pt x="419148" y="193080"/>
                </a:lnTo>
                <a:lnTo>
                  <a:pt x="423554" y="151257"/>
                </a:lnTo>
                <a:lnTo>
                  <a:pt x="416726" y="110153"/>
                </a:lnTo>
                <a:lnTo>
                  <a:pt x="396995" y="71176"/>
                </a:lnTo>
                <a:lnTo>
                  <a:pt x="362691" y="35734"/>
                </a:lnTo>
                <a:lnTo>
                  <a:pt x="312148" y="5235"/>
                </a:lnTo>
                <a:lnTo>
                  <a:pt x="274096" y="0"/>
                </a:lnTo>
                <a:lnTo>
                  <a:pt x="233710" y="11296"/>
                </a:lnTo>
                <a:lnTo>
                  <a:pt x="196025" y="36425"/>
                </a:lnTo>
                <a:lnTo>
                  <a:pt x="166081" y="72685"/>
                </a:lnTo>
                <a:lnTo>
                  <a:pt x="148915" y="117376"/>
                </a:lnTo>
                <a:lnTo>
                  <a:pt x="183812" y="129187"/>
                </a:lnTo>
                <a:lnTo>
                  <a:pt x="218708" y="151094"/>
                </a:lnTo>
                <a:lnTo>
                  <a:pt x="249631" y="190814"/>
                </a:lnTo>
                <a:lnTo>
                  <a:pt x="272613" y="256060"/>
                </a:lnTo>
                <a:lnTo>
                  <a:pt x="257382" y="207850"/>
                </a:lnTo>
                <a:lnTo>
                  <a:pt x="231860" y="165747"/>
                </a:lnTo>
                <a:lnTo>
                  <a:pt x="195387" y="134384"/>
                </a:lnTo>
                <a:lnTo>
                  <a:pt x="147302" y="118392"/>
                </a:lnTo>
                <a:lnTo>
                  <a:pt x="102575" y="125917"/>
                </a:lnTo>
                <a:lnTo>
                  <a:pt x="61008" y="153444"/>
                </a:lnTo>
                <a:lnTo>
                  <a:pt x="27316" y="193544"/>
                </a:lnTo>
                <a:lnTo>
                  <a:pt x="6212" y="238788"/>
                </a:lnTo>
                <a:lnTo>
                  <a:pt x="0" y="285070"/>
                </a:lnTo>
                <a:lnTo>
                  <a:pt x="1785" y="330343"/>
                </a:lnTo>
                <a:lnTo>
                  <a:pt x="11355" y="372979"/>
                </a:lnTo>
                <a:lnTo>
                  <a:pt x="28494" y="411349"/>
                </a:lnTo>
                <a:lnTo>
                  <a:pt x="52988" y="443826"/>
                </a:lnTo>
                <a:lnTo>
                  <a:pt x="84623" y="468781"/>
                </a:lnTo>
                <a:lnTo>
                  <a:pt x="123185" y="484586"/>
                </a:lnTo>
                <a:lnTo>
                  <a:pt x="168460" y="489613"/>
                </a:lnTo>
                <a:close/>
              </a:path>
            </a:pathLst>
          </a:custGeom>
          <a:ln w="50800">
            <a:solidFill>
              <a:srgbClr val="FFFFFF"/>
            </a:solidFill>
          </a:ln>
        </p:spPr>
        <p:txBody>
          <a:bodyPr wrap="square" lIns="0" tIns="0" rIns="0" bIns="0" rtlCol="0"/>
          <a:lstStyle/>
          <a:p>
            <a:endParaRPr/>
          </a:p>
        </p:txBody>
      </p:sp>
      <p:sp>
        <p:nvSpPr>
          <p:cNvPr id="68" name="object 68"/>
          <p:cNvSpPr/>
          <p:nvPr/>
        </p:nvSpPr>
        <p:spPr>
          <a:xfrm>
            <a:off x="7381938" y="6072289"/>
            <a:ext cx="662940" cy="476250"/>
          </a:xfrm>
          <a:custGeom>
            <a:avLst/>
            <a:gdLst/>
            <a:ahLst/>
            <a:cxnLst/>
            <a:rect l="l" t="t" r="r" b="b"/>
            <a:pathLst>
              <a:path w="662940" h="476250">
                <a:moveTo>
                  <a:pt x="415226" y="0"/>
                </a:moveTo>
                <a:lnTo>
                  <a:pt x="357673" y="9445"/>
                </a:lnTo>
                <a:lnTo>
                  <a:pt x="314944" y="35625"/>
                </a:lnTo>
                <a:lnTo>
                  <a:pt x="286192" y="69360"/>
                </a:lnTo>
                <a:lnTo>
                  <a:pt x="270573" y="101473"/>
                </a:lnTo>
                <a:lnTo>
                  <a:pt x="248322" y="89781"/>
                </a:lnTo>
                <a:lnTo>
                  <a:pt x="222392" y="83324"/>
                </a:lnTo>
                <a:lnTo>
                  <a:pt x="194867" y="84906"/>
                </a:lnTo>
                <a:lnTo>
                  <a:pt x="167830" y="97332"/>
                </a:lnTo>
                <a:lnTo>
                  <a:pt x="148937" y="115198"/>
                </a:lnTo>
                <a:lnTo>
                  <a:pt x="135461" y="140252"/>
                </a:lnTo>
                <a:lnTo>
                  <a:pt x="128486" y="170316"/>
                </a:lnTo>
                <a:lnTo>
                  <a:pt x="129095" y="203212"/>
                </a:lnTo>
                <a:lnTo>
                  <a:pt x="87125" y="203835"/>
                </a:lnTo>
                <a:lnTo>
                  <a:pt x="52228" y="219775"/>
                </a:lnTo>
                <a:lnTo>
                  <a:pt x="12509" y="263512"/>
                </a:lnTo>
                <a:lnTo>
                  <a:pt x="0" y="328763"/>
                </a:lnTo>
                <a:lnTo>
                  <a:pt x="3258" y="367273"/>
                </a:lnTo>
                <a:lnTo>
                  <a:pt x="16446" y="403453"/>
                </a:lnTo>
                <a:lnTo>
                  <a:pt x="64785" y="454815"/>
                </a:lnTo>
                <a:lnTo>
                  <a:pt x="129222" y="476250"/>
                </a:lnTo>
                <a:lnTo>
                  <a:pt x="526732" y="474675"/>
                </a:lnTo>
                <a:lnTo>
                  <a:pt x="600837" y="449241"/>
                </a:lnTo>
                <a:lnTo>
                  <a:pt x="639210" y="412751"/>
                </a:lnTo>
                <a:lnTo>
                  <a:pt x="661606" y="355714"/>
                </a:lnTo>
                <a:lnTo>
                  <a:pt x="662923" y="325237"/>
                </a:lnTo>
                <a:lnTo>
                  <a:pt x="657784" y="288671"/>
                </a:lnTo>
                <a:lnTo>
                  <a:pt x="642385" y="251299"/>
                </a:lnTo>
                <a:lnTo>
                  <a:pt x="612923" y="218406"/>
                </a:lnTo>
                <a:lnTo>
                  <a:pt x="565594" y="195275"/>
                </a:lnTo>
                <a:lnTo>
                  <a:pt x="563094" y="161305"/>
                </a:lnTo>
                <a:lnTo>
                  <a:pt x="554399" y="122844"/>
                </a:lnTo>
                <a:lnTo>
                  <a:pt x="538289" y="83762"/>
                </a:lnTo>
                <a:lnTo>
                  <a:pt x="513543" y="47927"/>
                </a:lnTo>
                <a:lnTo>
                  <a:pt x="478940" y="19208"/>
                </a:lnTo>
                <a:lnTo>
                  <a:pt x="433260" y="1473"/>
                </a:lnTo>
                <a:lnTo>
                  <a:pt x="421068" y="165"/>
                </a:lnTo>
                <a:lnTo>
                  <a:pt x="415226" y="0"/>
                </a:lnTo>
                <a:close/>
              </a:path>
            </a:pathLst>
          </a:custGeom>
          <a:solidFill>
            <a:srgbClr val="FFFFFF">
              <a:alpha val="39999"/>
            </a:srgbClr>
          </a:solidFill>
        </p:spPr>
        <p:txBody>
          <a:bodyPr wrap="square" lIns="0" tIns="0" rIns="0" bIns="0" rtlCol="0"/>
          <a:lstStyle/>
          <a:p>
            <a:endParaRPr/>
          </a:p>
        </p:txBody>
      </p:sp>
      <p:sp>
        <p:nvSpPr>
          <p:cNvPr id="69" name="object 69"/>
          <p:cNvSpPr txBox="1"/>
          <p:nvPr/>
        </p:nvSpPr>
        <p:spPr>
          <a:xfrm>
            <a:off x="152400" y="1331722"/>
            <a:ext cx="11665527" cy="4910960"/>
          </a:xfrm>
          <a:prstGeom prst="rect">
            <a:avLst/>
          </a:prstGeom>
        </p:spPr>
        <p:txBody>
          <a:bodyPr vert="horz" wrap="square" lIns="0" tIns="12065" rIns="0" bIns="0" rtlCol="0">
            <a:spAutoFit/>
          </a:bodyPr>
          <a:lstStyle/>
          <a:p>
            <a:pPr marL="469900" marR="5080" lvl="1" algn="just">
              <a:spcBef>
                <a:spcPts val="95"/>
              </a:spcBef>
              <a:buSzPct val="93750"/>
              <a:buFont typeface="Wingdings"/>
              <a:buChar char=""/>
              <a:tabLst>
                <a:tab pos="194310" algn="l"/>
              </a:tabLst>
            </a:pPr>
            <a:r>
              <a:rPr sz="2000" spc="-5" dirty="0">
                <a:latin typeface="Arial"/>
                <a:cs typeface="Arial"/>
              </a:rPr>
              <a:t>Mesleki seçimimize </a:t>
            </a:r>
            <a:r>
              <a:rPr sz="2000" spc="-10" dirty="0">
                <a:latin typeface="Arial"/>
                <a:cs typeface="Arial"/>
              </a:rPr>
              <a:t>dair </a:t>
            </a:r>
            <a:r>
              <a:rPr sz="2000" spc="-5" dirty="0">
                <a:latin typeface="Arial"/>
                <a:cs typeface="Arial"/>
              </a:rPr>
              <a:t>çevremizden gelen </a:t>
            </a:r>
            <a:r>
              <a:rPr sz="2000" spc="-10" dirty="0">
                <a:latin typeface="Arial"/>
                <a:cs typeface="Arial"/>
              </a:rPr>
              <a:t>görüş </a:t>
            </a:r>
            <a:r>
              <a:rPr sz="2000" dirty="0">
                <a:latin typeface="Arial"/>
                <a:cs typeface="Arial"/>
              </a:rPr>
              <a:t>ve </a:t>
            </a:r>
            <a:r>
              <a:rPr sz="2000" spc="-10" dirty="0">
                <a:latin typeface="Arial"/>
                <a:cs typeface="Arial"/>
              </a:rPr>
              <a:t>önerilere açık </a:t>
            </a:r>
            <a:r>
              <a:rPr sz="2000" spc="-5" dirty="0">
                <a:latin typeface="Arial"/>
                <a:cs typeface="Arial"/>
              </a:rPr>
              <a:t>olmalı,  ailemizden </a:t>
            </a:r>
            <a:r>
              <a:rPr sz="2000" dirty="0">
                <a:latin typeface="Arial"/>
                <a:cs typeface="Arial"/>
              </a:rPr>
              <a:t>ve </a:t>
            </a:r>
            <a:r>
              <a:rPr sz="2000" spc="-5" dirty="0">
                <a:latin typeface="Arial"/>
                <a:cs typeface="Arial"/>
              </a:rPr>
              <a:t>öğretmenlerimizden destek almalı </a:t>
            </a:r>
            <a:r>
              <a:rPr sz="2000" spc="-5" dirty="0" err="1">
                <a:latin typeface="Arial"/>
                <a:cs typeface="Arial"/>
              </a:rPr>
              <a:t>fakat</a:t>
            </a:r>
            <a:r>
              <a:rPr sz="2000" spc="-5" dirty="0">
                <a:latin typeface="Arial"/>
                <a:cs typeface="Arial"/>
              </a:rPr>
              <a:t> </a:t>
            </a:r>
            <a:r>
              <a:rPr lang="tr-TR" sz="2000" spc="-5" dirty="0" smtClean="0">
                <a:latin typeface="Arial"/>
                <a:cs typeface="Arial"/>
              </a:rPr>
              <a:t>sonuç olarak </a:t>
            </a:r>
            <a:r>
              <a:rPr sz="2000" spc="-5" dirty="0" smtClean="0">
                <a:latin typeface="Arial"/>
                <a:cs typeface="Arial"/>
              </a:rPr>
              <a:t> </a:t>
            </a:r>
            <a:r>
              <a:rPr sz="2000" spc="-5" dirty="0">
                <a:latin typeface="Arial"/>
                <a:cs typeface="Arial"/>
              </a:rPr>
              <a:t>meslek  seçim kararını </a:t>
            </a:r>
            <a:r>
              <a:rPr sz="2000" dirty="0">
                <a:latin typeface="Arial"/>
                <a:cs typeface="Arial"/>
              </a:rPr>
              <a:t>bizzat </a:t>
            </a:r>
            <a:r>
              <a:rPr sz="2000" spc="-5" dirty="0">
                <a:latin typeface="Arial"/>
                <a:cs typeface="Arial"/>
              </a:rPr>
              <a:t>kendimiz</a:t>
            </a:r>
            <a:r>
              <a:rPr sz="2000" dirty="0">
                <a:latin typeface="Arial"/>
                <a:cs typeface="Arial"/>
              </a:rPr>
              <a:t> </a:t>
            </a:r>
            <a:r>
              <a:rPr sz="2000" spc="-5" dirty="0">
                <a:latin typeface="Arial"/>
                <a:cs typeface="Arial"/>
              </a:rPr>
              <a:t>vermeliyiz.</a:t>
            </a:r>
            <a:endParaRPr sz="2000" dirty="0">
              <a:latin typeface="Arial"/>
              <a:cs typeface="Arial"/>
            </a:endParaRPr>
          </a:p>
          <a:p>
            <a:pPr>
              <a:spcBef>
                <a:spcPts val="25"/>
              </a:spcBef>
              <a:buFont typeface="Wingdings"/>
              <a:buChar char=""/>
            </a:pPr>
            <a:endParaRPr sz="2000" dirty="0">
              <a:latin typeface="Arial"/>
              <a:cs typeface="Arial"/>
            </a:endParaRPr>
          </a:p>
          <a:p>
            <a:pPr marL="12700" marR="5080">
              <a:buSzPct val="93750"/>
              <a:buFont typeface="Wingdings"/>
              <a:buChar char=""/>
              <a:tabLst>
                <a:tab pos="194310" algn="l"/>
                <a:tab pos="535305" algn="l"/>
                <a:tab pos="1214755" algn="l"/>
                <a:tab pos="2292350" algn="l"/>
                <a:tab pos="2679700" algn="l"/>
                <a:tab pos="3662679" algn="l"/>
                <a:tab pos="4852035" algn="l"/>
                <a:tab pos="5385435" algn="l"/>
                <a:tab pos="5693410" algn="l"/>
                <a:tab pos="6080125" algn="l"/>
                <a:tab pos="7042150" algn="l"/>
              </a:tabLst>
            </a:pPr>
            <a:r>
              <a:rPr sz="2000" spc="-5" dirty="0">
                <a:latin typeface="Arial"/>
                <a:cs typeface="Arial"/>
              </a:rPr>
              <a:t>Annemizin, babamızın veya kardeşimizin, akrabamızın, öğretmenimizin bizim  ileride </a:t>
            </a:r>
            <a:r>
              <a:rPr sz="2000" spc="-10" dirty="0">
                <a:latin typeface="Arial"/>
                <a:cs typeface="Arial"/>
              </a:rPr>
              <a:t>sahip olacağımız </a:t>
            </a:r>
            <a:r>
              <a:rPr sz="2000" spc="-5" dirty="0">
                <a:latin typeface="Arial"/>
                <a:cs typeface="Arial"/>
              </a:rPr>
              <a:t>meslekle </a:t>
            </a:r>
            <a:r>
              <a:rPr sz="2000" spc="-10" dirty="0">
                <a:latin typeface="Arial"/>
                <a:cs typeface="Arial"/>
              </a:rPr>
              <a:t>ilgili </a:t>
            </a:r>
            <a:r>
              <a:rPr sz="2000" spc="-5" dirty="0">
                <a:latin typeface="Arial"/>
                <a:cs typeface="Arial"/>
              </a:rPr>
              <a:t>hayalleri </a:t>
            </a:r>
            <a:r>
              <a:rPr sz="2000" spc="-20" dirty="0">
                <a:latin typeface="Arial"/>
                <a:cs typeface="Arial"/>
              </a:rPr>
              <a:t>olabilir. </a:t>
            </a:r>
            <a:r>
              <a:rPr sz="2000" spc="-5" dirty="0">
                <a:latin typeface="Arial"/>
                <a:cs typeface="Arial"/>
              </a:rPr>
              <a:t>Örneğin annemiz; doktor  </a:t>
            </a:r>
            <a:r>
              <a:rPr sz="2000" spc="-10" dirty="0">
                <a:latin typeface="Arial"/>
                <a:cs typeface="Arial"/>
              </a:rPr>
              <a:t>olmamızı, babamız; </a:t>
            </a:r>
            <a:r>
              <a:rPr sz="2000" spc="-5" dirty="0">
                <a:latin typeface="Arial"/>
                <a:cs typeface="Arial"/>
              </a:rPr>
              <a:t>mühendis </a:t>
            </a:r>
            <a:r>
              <a:rPr sz="2000" spc="-10" dirty="0">
                <a:latin typeface="Arial"/>
                <a:cs typeface="Arial"/>
              </a:rPr>
              <a:t>olmamızı, </a:t>
            </a:r>
            <a:r>
              <a:rPr sz="2000" spc="-5" dirty="0">
                <a:latin typeface="Arial"/>
                <a:cs typeface="Arial"/>
              </a:rPr>
              <a:t>kardeşimiz; pilot olmamızı </a:t>
            </a:r>
            <a:r>
              <a:rPr sz="2000" spc="-10" dirty="0">
                <a:latin typeface="Arial"/>
                <a:cs typeface="Arial"/>
              </a:rPr>
              <a:t>isteyebilir.  Ço</a:t>
            </a:r>
            <a:r>
              <a:rPr sz="2000" spc="-5" dirty="0">
                <a:latin typeface="Arial"/>
                <a:cs typeface="Arial"/>
              </a:rPr>
              <a:t>k</a:t>
            </a:r>
            <a:r>
              <a:rPr sz="2000" dirty="0">
                <a:latin typeface="Arial"/>
                <a:cs typeface="Arial"/>
              </a:rPr>
              <a:t>	</a:t>
            </a:r>
            <a:r>
              <a:rPr sz="2000" spc="-5" dirty="0">
                <a:latin typeface="Arial"/>
                <a:cs typeface="Arial"/>
              </a:rPr>
              <a:t>değer</a:t>
            </a:r>
            <a:r>
              <a:rPr sz="2000" dirty="0">
                <a:latin typeface="Arial"/>
                <a:cs typeface="Arial"/>
              </a:rPr>
              <a:t>	</a:t>
            </a:r>
            <a:r>
              <a:rPr sz="2000" spc="-5" dirty="0">
                <a:latin typeface="Arial"/>
                <a:cs typeface="Arial"/>
              </a:rPr>
              <a:t>v</a:t>
            </a:r>
            <a:r>
              <a:rPr sz="2000" spc="-10" dirty="0">
                <a:latin typeface="Arial"/>
                <a:cs typeface="Arial"/>
              </a:rPr>
              <a:t>e</a:t>
            </a:r>
            <a:r>
              <a:rPr sz="2000" dirty="0">
                <a:latin typeface="Arial"/>
                <a:cs typeface="Arial"/>
              </a:rPr>
              <a:t>r</a:t>
            </a:r>
            <a:r>
              <a:rPr sz="2000" spc="-10" dirty="0">
                <a:latin typeface="Arial"/>
                <a:cs typeface="Arial"/>
              </a:rPr>
              <a:t>d</a:t>
            </a:r>
            <a:r>
              <a:rPr sz="2000" spc="-5" dirty="0">
                <a:latin typeface="Arial"/>
                <a:cs typeface="Arial"/>
              </a:rPr>
              <a:t>i</a:t>
            </a:r>
            <a:r>
              <a:rPr sz="2000" spc="-20" dirty="0">
                <a:latin typeface="Arial"/>
                <a:cs typeface="Arial"/>
              </a:rPr>
              <a:t>ğ</a:t>
            </a:r>
            <a:r>
              <a:rPr sz="2000" spc="-5" dirty="0">
                <a:latin typeface="Arial"/>
                <a:cs typeface="Arial"/>
              </a:rPr>
              <a:t>im</a:t>
            </a:r>
            <a:r>
              <a:rPr sz="2000" dirty="0">
                <a:latin typeface="Arial"/>
                <a:cs typeface="Arial"/>
              </a:rPr>
              <a:t>i</a:t>
            </a:r>
            <a:r>
              <a:rPr sz="2000" spc="-5" dirty="0">
                <a:latin typeface="Arial"/>
                <a:cs typeface="Arial"/>
              </a:rPr>
              <a:t>z</a:t>
            </a:r>
            <a:r>
              <a:rPr sz="2000" dirty="0">
                <a:latin typeface="Arial"/>
                <a:cs typeface="Arial"/>
              </a:rPr>
              <a:t>	</a:t>
            </a:r>
            <a:r>
              <a:rPr sz="2000" spc="-5" dirty="0">
                <a:latin typeface="Arial"/>
                <a:cs typeface="Arial"/>
              </a:rPr>
              <a:t>bu</a:t>
            </a:r>
            <a:r>
              <a:rPr sz="2000" dirty="0">
                <a:latin typeface="Arial"/>
                <a:cs typeface="Arial"/>
              </a:rPr>
              <a:t>	</a:t>
            </a:r>
            <a:r>
              <a:rPr sz="2000" spc="-20" dirty="0">
                <a:latin typeface="Arial"/>
                <a:cs typeface="Arial"/>
              </a:rPr>
              <a:t>b</a:t>
            </a:r>
            <a:r>
              <a:rPr sz="2000" spc="-5" dirty="0">
                <a:latin typeface="Arial"/>
                <a:cs typeface="Arial"/>
              </a:rPr>
              <a:t>ire</a:t>
            </a:r>
            <a:r>
              <a:rPr sz="2000" spc="-30" dirty="0">
                <a:latin typeface="Arial"/>
                <a:cs typeface="Arial"/>
              </a:rPr>
              <a:t>y</a:t>
            </a:r>
            <a:r>
              <a:rPr sz="2000" spc="-5" dirty="0">
                <a:latin typeface="Arial"/>
                <a:cs typeface="Arial"/>
              </a:rPr>
              <a:t>l</a:t>
            </a:r>
            <a:r>
              <a:rPr sz="2000" spc="5" dirty="0">
                <a:latin typeface="Arial"/>
                <a:cs typeface="Arial"/>
              </a:rPr>
              <a:t>e</a:t>
            </a:r>
            <a:r>
              <a:rPr sz="2000" spc="-5" dirty="0">
                <a:latin typeface="Arial"/>
                <a:cs typeface="Arial"/>
              </a:rPr>
              <a:t>rin</a:t>
            </a:r>
            <a:r>
              <a:rPr sz="2000" dirty="0">
                <a:latin typeface="Arial"/>
                <a:cs typeface="Arial"/>
              </a:rPr>
              <a:t>	</a:t>
            </a:r>
            <a:r>
              <a:rPr sz="2000" spc="-5" dirty="0">
                <a:latin typeface="Arial"/>
                <a:cs typeface="Arial"/>
              </a:rPr>
              <a:t>de</a:t>
            </a:r>
            <a:r>
              <a:rPr sz="2000" dirty="0">
                <a:latin typeface="Arial"/>
                <a:cs typeface="Arial"/>
              </a:rPr>
              <a:t>s</a:t>
            </a:r>
            <a:r>
              <a:rPr sz="2000" spc="-5" dirty="0">
                <a:latin typeface="Arial"/>
                <a:cs typeface="Arial"/>
              </a:rPr>
              <a:t>tekler</a:t>
            </a:r>
            <a:r>
              <a:rPr sz="2000" spc="-15" dirty="0">
                <a:latin typeface="Arial"/>
                <a:cs typeface="Arial"/>
              </a:rPr>
              <a:t>i</a:t>
            </a:r>
            <a:r>
              <a:rPr sz="2000" spc="-5" dirty="0">
                <a:latin typeface="Arial"/>
                <a:cs typeface="Arial"/>
              </a:rPr>
              <a:t>ni</a:t>
            </a:r>
            <a:r>
              <a:rPr sz="2000" dirty="0">
                <a:latin typeface="Arial"/>
                <a:cs typeface="Arial"/>
              </a:rPr>
              <a:t>	</a:t>
            </a:r>
            <a:r>
              <a:rPr lang="tr-TR" sz="2000" dirty="0" smtClean="0">
                <a:latin typeface="Arial"/>
                <a:cs typeface="Arial"/>
              </a:rPr>
              <a:t>a</a:t>
            </a:r>
            <a:r>
              <a:rPr sz="2000" spc="-5" dirty="0" err="1" smtClean="0">
                <a:latin typeface="Arial"/>
                <a:cs typeface="Arial"/>
              </a:rPr>
              <a:t>lma</a:t>
            </a:r>
            <a:r>
              <a:rPr sz="2000" dirty="0" err="1" smtClean="0">
                <a:latin typeface="Arial"/>
                <a:cs typeface="Arial"/>
              </a:rPr>
              <a:t>l</a:t>
            </a:r>
            <a:r>
              <a:rPr sz="2000" spc="-5" dirty="0" err="1" smtClean="0">
                <a:latin typeface="Arial"/>
                <a:cs typeface="Arial"/>
              </a:rPr>
              <a:t>ı</a:t>
            </a:r>
            <a:r>
              <a:rPr sz="2000" spc="-15" dirty="0" err="1" smtClean="0">
                <a:latin typeface="Arial"/>
                <a:cs typeface="Arial"/>
              </a:rPr>
              <a:t>y</a:t>
            </a:r>
            <a:r>
              <a:rPr sz="2000" spc="-20" dirty="0" err="1" smtClean="0">
                <a:latin typeface="Arial"/>
                <a:cs typeface="Arial"/>
              </a:rPr>
              <a:t>ı</a:t>
            </a:r>
            <a:r>
              <a:rPr sz="2000" spc="-5" dirty="0" err="1" smtClean="0">
                <a:latin typeface="Arial"/>
                <a:cs typeface="Arial"/>
              </a:rPr>
              <a:t>z</a:t>
            </a:r>
            <a:r>
              <a:rPr sz="2000" dirty="0">
                <a:latin typeface="Arial"/>
                <a:cs typeface="Arial"/>
              </a:rPr>
              <a:t>	ve  </a:t>
            </a:r>
            <a:r>
              <a:rPr sz="2000" spc="-10" dirty="0">
                <a:latin typeface="Arial"/>
                <a:cs typeface="Arial"/>
              </a:rPr>
              <a:t>görüşlerine saygı </a:t>
            </a:r>
            <a:r>
              <a:rPr sz="2000" spc="-5" dirty="0">
                <a:latin typeface="Arial"/>
                <a:cs typeface="Arial"/>
              </a:rPr>
              <a:t>göstermeliyiz</a:t>
            </a:r>
            <a:r>
              <a:rPr sz="2000" spc="60" dirty="0">
                <a:latin typeface="Arial"/>
                <a:cs typeface="Arial"/>
              </a:rPr>
              <a:t> </a:t>
            </a:r>
            <a:r>
              <a:rPr sz="2000" spc="-5" dirty="0" err="1">
                <a:latin typeface="Arial"/>
                <a:cs typeface="Arial"/>
              </a:rPr>
              <a:t>fakat</a:t>
            </a:r>
            <a:r>
              <a:rPr sz="2000" spc="-5" dirty="0" smtClean="0">
                <a:latin typeface="Arial"/>
                <a:cs typeface="Arial"/>
              </a:rPr>
              <a:t>;</a:t>
            </a:r>
            <a:endParaRPr lang="tr-TR" sz="2000" spc="-5" dirty="0" smtClean="0">
              <a:latin typeface="Arial"/>
              <a:cs typeface="Arial"/>
            </a:endParaRPr>
          </a:p>
          <a:p>
            <a:pPr marL="12700" marR="5080">
              <a:buSzPct val="93750"/>
              <a:buFont typeface="Wingdings"/>
              <a:buChar char=""/>
              <a:tabLst>
                <a:tab pos="194310" algn="l"/>
                <a:tab pos="535305" algn="l"/>
                <a:tab pos="1214755" algn="l"/>
                <a:tab pos="2292350" algn="l"/>
                <a:tab pos="2679700" algn="l"/>
                <a:tab pos="3662679" algn="l"/>
                <a:tab pos="4852035" algn="l"/>
                <a:tab pos="5385435" algn="l"/>
                <a:tab pos="5693410" algn="l"/>
                <a:tab pos="6080125" algn="l"/>
                <a:tab pos="7042150" algn="l"/>
              </a:tabLst>
            </a:pPr>
            <a:endParaRPr sz="2000" dirty="0">
              <a:latin typeface="Arial"/>
              <a:cs typeface="Arial"/>
            </a:endParaRPr>
          </a:p>
          <a:p>
            <a:pPr marL="12700" marR="5080" algn="just">
              <a:buSzPct val="93750"/>
              <a:buFont typeface="Wingdings"/>
              <a:buChar char=""/>
              <a:tabLst>
                <a:tab pos="250825" algn="l"/>
              </a:tabLst>
            </a:pPr>
            <a:r>
              <a:rPr sz="2000" spc="-5" dirty="0">
                <a:latin typeface="Arial"/>
                <a:cs typeface="Arial"/>
              </a:rPr>
              <a:t>Meslek seçim kararımızı sadece </a:t>
            </a:r>
            <a:r>
              <a:rPr sz="2000" dirty="0">
                <a:latin typeface="Arial"/>
                <a:cs typeface="Arial"/>
              </a:rPr>
              <a:t>ve </a:t>
            </a:r>
            <a:r>
              <a:rPr sz="2000" spc="-5" dirty="0">
                <a:latin typeface="Arial"/>
                <a:cs typeface="Arial"/>
              </a:rPr>
              <a:t>sadece </a:t>
            </a:r>
            <a:r>
              <a:rPr sz="2000" spc="-10" dirty="0">
                <a:latin typeface="Arial"/>
                <a:cs typeface="Arial"/>
              </a:rPr>
              <a:t>ilgi, </a:t>
            </a:r>
            <a:r>
              <a:rPr sz="2000" spc="-5" dirty="0">
                <a:latin typeface="Arial"/>
                <a:cs typeface="Arial"/>
              </a:rPr>
              <a:t>yeteneklerimiz, </a:t>
            </a:r>
            <a:r>
              <a:rPr sz="2000" spc="-10" dirty="0">
                <a:latin typeface="Arial"/>
                <a:cs typeface="Arial"/>
              </a:rPr>
              <a:t>kişilik  özelliklerimiz, </a:t>
            </a:r>
            <a:r>
              <a:rPr sz="2000" spc="-5" dirty="0">
                <a:latin typeface="Arial"/>
                <a:cs typeface="Arial"/>
              </a:rPr>
              <a:t>değerlerimizle uyumluluk çerçevesinde şekillendirmeli, mutlu  </a:t>
            </a:r>
            <a:r>
              <a:rPr sz="2000" spc="-10" dirty="0">
                <a:latin typeface="Arial"/>
                <a:cs typeface="Arial"/>
              </a:rPr>
              <a:t>olacağımızı düşündüğümüz, doyum sağlayacağımıza </a:t>
            </a:r>
            <a:r>
              <a:rPr sz="2000" spc="-10" dirty="0" err="1">
                <a:latin typeface="Arial"/>
                <a:cs typeface="Arial"/>
              </a:rPr>
              <a:t>inandığımız</a:t>
            </a:r>
            <a:r>
              <a:rPr sz="2000" spc="245" dirty="0">
                <a:latin typeface="Arial"/>
                <a:cs typeface="Arial"/>
              </a:rPr>
              <a:t> </a:t>
            </a:r>
            <a:r>
              <a:rPr sz="2000" spc="-5" dirty="0" err="1" smtClean="0">
                <a:latin typeface="Arial"/>
                <a:cs typeface="Arial"/>
              </a:rPr>
              <a:t>mesleği</a:t>
            </a:r>
            <a:r>
              <a:rPr lang="tr-TR" sz="2000" spc="-5" dirty="0" smtClean="0">
                <a:latin typeface="Arial"/>
                <a:cs typeface="Arial"/>
              </a:rPr>
              <a:t> </a:t>
            </a:r>
            <a:r>
              <a:rPr sz="2000" dirty="0" err="1" smtClean="0">
                <a:latin typeface="Arial"/>
                <a:cs typeface="Arial"/>
              </a:rPr>
              <a:t>bizzat</a:t>
            </a:r>
            <a:r>
              <a:rPr sz="2000" dirty="0" smtClean="0">
                <a:latin typeface="Arial"/>
                <a:cs typeface="Arial"/>
              </a:rPr>
              <a:t> </a:t>
            </a:r>
            <a:r>
              <a:rPr sz="2000" spc="-5" dirty="0">
                <a:latin typeface="Arial"/>
                <a:cs typeface="Arial"/>
              </a:rPr>
              <a:t>kendimiz</a:t>
            </a:r>
            <a:r>
              <a:rPr sz="2000" spc="-35" dirty="0">
                <a:latin typeface="Arial"/>
                <a:cs typeface="Arial"/>
              </a:rPr>
              <a:t> </a:t>
            </a:r>
            <a:r>
              <a:rPr sz="2000" spc="-5" dirty="0">
                <a:latin typeface="Arial"/>
                <a:cs typeface="Arial"/>
              </a:rPr>
              <a:t>seçmeliyiz.</a:t>
            </a:r>
            <a:endParaRPr sz="2000" dirty="0">
              <a:latin typeface="Arial"/>
              <a:cs typeface="Arial"/>
            </a:endParaRPr>
          </a:p>
          <a:p>
            <a:pPr marL="2986405" lvl="1" indent="-205104">
              <a:lnSpc>
                <a:spcPts val="2155"/>
              </a:lnSpc>
              <a:buSzPct val="94444"/>
              <a:buFont typeface="Wingdings"/>
              <a:buChar char=""/>
              <a:tabLst>
                <a:tab pos="2987040" algn="l"/>
              </a:tabLst>
            </a:pPr>
            <a:r>
              <a:rPr sz="2000" spc="-10" dirty="0">
                <a:solidFill>
                  <a:srgbClr val="FF0000"/>
                </a:solidFill>
                <a:latin typeface="Arial"/>
                <a:cs typeface="Arial"/>
              </a:rPr>
              <a:t>Unutmayınız…</a:t>
            </a:r>
            <a:endParaRPr sz="2000" dirty="0">
              <a:latin typeface="Arial"/>
              <a:cs typeface="Arial"/>
            </a:endParaRPr>
          </a:p>
          <a:p>
            <a:pPr marL="1659889" marR="1593215" algn="ctr"/>
            <a:r>
              <a:rPr sz="2000" spc="-5" dirty="0">
                <a:solidFill>
                  <a:srgbClr val="FF0000"/>
                </a:solidFill>
                <a:latin typeface="Arial"/>
                <a:cs typeface="Arial"/>
              </a:rPr>
              <a:t>Seçeceğiniz meslekle </a:t>
            </a:r>
            <a:r>
              <a:rPr sz="2000" spc="-10" dirty="0">
                <a:solidFill>
                  <a:srgbClr val="FF0000"/>
                </a:solidFill>
                <a:latin typeface="Arial"/>
                <a:cs typeface="Arial"/>
              </a:rPr>
              <a:t>ilgili </a:t>
            </a:r>
            <a:r>
              <a:rPr sz="2000" spc="-5" dirty="0">
                <a:solidFill>
                  <a:srgbClr val="FF0000"/>
                </a:solidFill>
                <a:latin typeface="Arial"/>
                <a:cs typeface="Arial"/>
              </a:rPr>
              <a:t>öncelikli </a:t>
            </a:r>
            <a:r>
              <a:rPr sz="2000" spc="-10" dirty="0">
                <a:solidFill>
                  <a:srgbClr val="FF0000"/>
                </a:solidFill>
                <a:latin typeface="Arial"/>
                <a:cs typeface="Arial"/>
              </a:rPr>
              <a:t>olan  başkalarının </a:t>
            </a:r>
            <a:r>
              <a:rPr sz="2000" dirty="0">
                <a:solidFill>
                  <a:srgbClr val="FF0000"/>
                </a:solidFill>
                <a:latin typeface="Arial"/>
                <a:cs typeface="Arial"/>
              </a:rPr>
              <a:t>tatmin </a:t>
            </a:r>
            <a:r>
              <a:rPr sz="2000" spc="-5" dirty="0">
                <a:solidFill>
                  <a:srgbClr val="FF0000"/>
                </a:solidFill>
                <a:latin typeface="Arial"/>
                <a:cs typeface="Arial"/>
              </a:rPr>
              <a:t>olması</a:t>
            </a:r>
            <a:r>
              <a:rPr sz="2000" spc="40" dirty="0">
                <a:solidFill>
                  <a:srgbClr val="FF0000"/>
                </a:solidFill>
                <a:latin typeface="Arial"/>
                <a:cs typeface="Arial"/>
              </a:rPr>
              <a:t> </a:t>
            </a:r>
            <a:r>
              <a:rPr sz="2000" spc="-20" dirty="0">
                <a:solidFill>
                  <a:srgbClr val="FF0000"/>
                </a:solidFill>
                <a:latin typeface="Arial"/>
                <a:cs typeface="Arial"/>
              </a:rPr>
              <a:t>değildir.</a:t>
            </a:r>
            <a:endParaRPr sz="2000" dirty="0">
              <a:latin typeface="Arial"/>
              <a:cs typeface="Arial"/>
            </a:endParaRPr>
          </a:p>
          <a:p>
            <a:pPr algn="ctr">
              <a:lnSpc>
                <a:spcPct val="100000"/>
              </a:lnSpc>
            </a:pPr>
            <a:r>
              <a:rPr sz="2000" spc="-5" dirty="0">
                <a:solidFill>
                  <a:srgbClr val="FF0000"/>
                </a:solidFill>
                <a:latin typeface="Arial"/>
                <a:cs typeface="Arial"/>
              </a:rPr>
              <a:t>Öncelikli </a:t>
            </a:r>
            <a:r>
              <a:rPr sz="2000" dirty="0">
                <a:solidFill>
                  <a:srgbClr val="FF0000"/>
                </a:solidFill>
                <a:latin typeface="Arial"/>
                <a:cs typeface="Arial"/>
              </a:rPr>
              <a:t>ve </a:t>
            </a:r>
            <a:r>
              <a:rPr sz="2000" spc="-10" dirty="0">
                <a:solidFill>
                  <a:srgbClr val="FF0000"/>
                </a:solidFill>
                <a:latin typeface="Arial"/>
                <a:cs typeface="Arial"/>
              </a:rPr>
              <a:t>önemli </a:t>
            </a:r>
            <a:r>
              <a:rPr sz="2000" spc="-5" dirty="0">
                <a:solidFill>
                  <a:srgbClr val="FF0000"/>
                </a:solidFill>
                <a:latin typeface="Arial"/>
                <a:cs typeface="Arial"/>
              </a:rPr>
              <a:t>olan sizin </a:t>
            </a:r>
            <a:r>
              <a:rPr sz="2000" dirty="0">
                <a:solidFill>
                  <a:srgbClr val="FF0000"/>
                </a:solidFill>
                <a:latin typeface="Arial"/>
                <a:cs typeface="Arial"/>
              </a:rPr>
              <a:t>tatmin</a:t>
            </a:r>
            <a:r>
              <a:rPr sz="2000" spc="25" dirty="0">
                <a:solidFill>
                  <a:srgbClr val="FF0000"/>
                </a:solidFill>
                <a:latin typeface="Arial"/>
                <a:cs typeface="Arial"/>
              </a:rPr>
              <a:t> </a:t>
            </a:r>
            <a:r>
              <a:rPr sz="2000" spc="-15" dirty="0">
                <a:solidFill>
                  <a:srgbClr val="FF0000"/>
                </a:solidFill>
                <a:latin typeface="Arial"/>
                <a:cs typeface="Arial"/>
              </a:rPr>
              <a:t>olmanızdır.</a:t>
            </a:r>
            <a:endParaRPr sz="2000" dirty="0">
              <a:latin typeface="Arial"/>
              <a:cs typeface="Arial"/>
            </a:endParaRPr>
          </a:p>
        </p:txBody>
      </p:sp>
    </p:spTree>
    <p:extLst>
      <p:ext uri="{BB962C8B-B14F-4D97-AF65-F5344CB8AC3E}">
        <p14:creationId xmlns:p14="http://schemas.microsoft.com/office/powerpoint/2010/main" val="318236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3398" y="5414390"/>
            <a:ext cx="873760" cy="627380"/>
          </a:xfrm>
          <a:custGeom>
            <a:avLst/>
            <a:gdLst/>
            <a:ahLst/>
            <a:cxnLst/>
            <a:rect l="l" t="t" r="r" b="b"/>
            <a:pathLst>
              <a:path w="873760" h="627379">
                <a:moveTo>
                  <a:pt x="547038" y="0"/>
                </a:moveTo>
                <a:lnTo>
                  <a:pt x="484785" y="7774"/>
                </a:lnTo>
                <a:lnTo>
                  <a:pt x="435161" y="31227"/>
                </a:lnTo>
                <a:lnTo>
                  <a:pt x="397597" y="64154"/>
                </a:lnTo>
                <a:lnTo>
                  <a:pt x="371528" y="100348"/>
                </a:lnTo>
                <a:lnTo>
                  <a:pt x="356385" y="133604"/>
                </a:lnTo>
                <a:lnTo>
                  <a:pt x="327132" y="118213"/>
                </a:lnTo>
                <a:lnTo>
                  <a:pt x="293006" y="109728"/>
                </a:lnTo>
                <a:lnTo>
                  <a:pt x="256766" y="111815"/>
                </a:lnTo>
                <a:lnTo>
                  <a:pt x="221168" y="128143"/>
                </a:lnTo>
                <a:lnTo>
                  <a:pt x="196265" y="151718"/>
                </a:lnTo>
                <a:lnTo>
                  <a:pt x="178481" y="184729"/>
                </a:lnTo>
                <a:lnTo>
                  <a:pt x="169255" y="224324"/>
                </a:lnTo>
                <a:lnTo>
                  <a:pt x="170026" y="267652"/>
                </a:lnTo>
                <a:lnTo>
                  <a:pt x="114785" y="268474"/>
                </a:lnTo>
                <a:lnTo>
                  <a:pt x="68819" y="289474"/>
                </a:lnTo>
                <a:lnTo>
                  <a:pt x="35084" y="319423"/>
                </a:lnTo>
                <a:lnTo>
                  <a:pt x="5268" y="385425"/>
                </a:lnTo>
                <a:lnTo>
                  <a:pt x="0" y="433047"/>
                </a:lnTo>
                <a:lnTo>
                  <a:pt x="4287" y="483779"/>
                </a:lnTo>
                <a:lnTo>
                  <a:pt x="21690" y="531444"/>
                </a:lnTo>
                <a:lnTo>
                  <a:pt x="51333" y="570057"/>
                </a:lnTo>
                <a:lnTo>
                  <a:pt x="85380" y="599103"/>
                </a:lnTo>
                <a:lnTo>
                  <a:pt x="124713" y="618290"/>
                </a:lnTo>
                <a:lnTo>
                  <a:pt x="170216" y="627329"/>
                </a:lnTo>
                <a:lnTo>
                  <a:pt x="693786" y="625271"/>
                </a:lnTo>
                <a:lnTo>
                  <a:pt x="754299" y="611060"/>
                </a:lnTo>
                <a:lnTo>
                  <a:pt x="791481" y="591756"/>
                </a:lnTo>
                <a:lnTo>
                  <a:pt x="826694" y="562487"/>
                </a:lnTo>
                <a:lnTo>
                  <a:pt x="855000" y="521878"/>
                </a:lnTo>
                <a:lnTo>
                  <a:pt x="871459" y="468553"/>
                </a:lnTo>
                <a:lnTo>
                  <a:pt x="873379" y="435842"/>
                </a:lnTo>
                <a:lnTo>
                  <a:pt x="869968" y="396754"/>
                </a:lnTo>
                <a:lnTo>
                  <a:pt x="858331" y="355319"/>
                </a:lnTo>
                <a:lnTo>
                  <a:pt x="835570" y="315563"/>
                </a:lnTo>
                <a:lnTo>
                  <a:pt x="798790" y="281514"/>
                </a:lnTo>
                <a:lnTo>
                  <a:pt x="745094" y="257200"/>
                </a:lnTo>
                <a:lnTo>
                  <a:pt x="742733" y="219322"/>
                </a:lnTo>
                <a:lnTo>
                  <a:pt x="734539" y="176563"/>
                </a:lnTo>
                <a:lnTo>
                  <a:pt x="719502" y="132132"/>
                </a:lnTo>
                <a:lnTo>
                  <a:pt x="696609" y="89240"/>
                </a:lnTo>
                <a:lnTo>
                  <a:pt x="664850" y="51097"/>
                </a:lnTo>
                <a:lnTo>
                  <a:pt x="623212" y="20915"/>
                </a:lnTo>
                <a:lnTo>
                  <a:pt x="570685" y="1905"/>
                </a:lnTo>
                <a:lnTo>
                  <a:pt x="554670" y="127"/>
                </a:lnTo>
                <a:lnTo>
                  <a:pt x="547038" y="0"/>
                </a:lnTo>
                <a:close/>
              </a:path>
            </a:pathLst>
          </a:custGeom>
          <a:solidFill>
            <a:srgbClr val="FFFFFF">
              <a:alpha val="39999"/>
            </a:srgbClr>
          </a:solidFill>
        </p:spPr>
        <p:txBody>
          <a:bodyPr wrap="square" lIns="0" tIns="0" rIns="0" bIns="0" rtlCol="0"/>
          <a:lstStyle/>
          <a:p>
            <a:endParaRPr/>
          </a:p>
        </p:txBody>
      </p:sp>
      <p:sp>
        <p:nvSpPr>
          <p:cNvPr id="4" name="object 4"/>
          <p:cNvSpPr/>
          <p:nvPr/>
        </p:nvSpPr>
        <p:spPr>
          <a:xfrm>
            <a:off x="10056625" y="2214916"/>
            <a:ext cx="610235" cy="489584"/>
          </a:xfrm>
          <a:custGeom>
            <a:avLst/>
            <a:gdLst/>
            <a:ahLst/>
            <a:cxnLst/>
            <a:rect l="l" t="t" r="r" b="b"/>
            <a:pathLst>
              <a:path w="610234" h="489585">
                <a:moveTo>
                  <a:pt x="168399" y="489548"/>
                </a:moveTo>
                <a:lnTo>
                  <a:pt x="497202" y="487262"/>
                </a:lnTo>
                <a:lnTo>
                  <a:pt x="544532" y="475814"/>
                </a:lnTo>
                <a:lnTo>
                  <a:pt x="578421" y="448254"/>
                </a:lnTo>
                <a:lnTo>
                  <a:pt x="599935" y="410873"/>
                </a:lnTo>
                <a:lnTo>
                  <a:pt x="610141" y="369963"/>
                </a:lnTo>
                <a:lnTo>
                  <a:pt x="610105" y="331814"/>
                </a:lnTo>
                <a:lnTo>
                  <a:pt x="605499" y="294914"/>
                </a:lnTo>
                <a:lnTo>
                  <a:pt x="596976" y="271410"/>
                </a:lnTo>
                <a:lnTo>
                  <a:pt x="584477" y="257215"/>
                </a:lnTo>
                <a:lnTo>
                  <a:pt x="567941" y="248248"/>
                </a:lnTo>
                <a:lnTo>
                  <a:pt x="544452" y="249577"/>
                </a:lnTo>
                <a:lnTo>
                  <a:pt x="529381" y="263837"/>
                </a:lnTo>
                <a:lnTo>
                  <a:pt x="524096" y="272715"/>
                </a:lnTo>
                <a:lnTo>
                  <a:pt x="529968" y="257900"/>
                </a:lnTo>
                <a:lnTo>
                  <a:pt x="536181" y="232105"/>
                </a:lnTo>
                <a:lnTo>
                  <a:pt x="537572" y="194035"/>
                </a:lnTo>
                <a:lnTo>
                  <a:pt x="532272" y="155226"/>
                </a:lnTo>
                <a:lnTo>
                  <a:pt x="518411" y="127217"/>
                </a:lnTo>
                <a:lnTo>
                  <a:pt x="498549" y="109014"/>
                </a:lnTo>
                <a:lnTo>
                  <a:pt x="474675" y="97229"/>
                </a:lnTo>
                <a:lnTo>
                  <a:pt x="447206" y="97517"/>
                </a:lnTo>
                <a:lnTo>
                  <a:pt x="416557" y="115533"/>
                </a:lnTo>
                <a:lnTo>
                  <a:pt x="421611" y="145229"/>
                </a:lnTo>
                <a:lnTo>
                  <a:pt x="422796" y="170984"/>
                </a:lnTo>
                <a:lnTo>
                  <a:pt x="418004" y="198668"/>
                </a:lnTo>
                <a:lnTo>
                  <a:pt x="405127" y="234151"/>
                </a:lnTo>
                <a:lnTo>
                  <a:pt x="419116" y="193016"/>
                </a:lnTo>
                <a:lnTo>
                  <a:pt x="423523" y="151196"/>
                </a:lnTo>
                <a:lnTo>
                  <a:pt x="416684" y="110104"/>
                </a:lnTo>
                <a:lnTo>
                  <a:pt x="396933" y="71149"/>
                </a:lnTo>
                <a:lnTo>
                  <a:pt x="362606" y="35743"/>
                </a:lnTo>
                <a:lnTo>
                  <a:pt x="312036" y="5297"/>
                </a:lnTo>
                <a:lnTo>
                  <a:pt x="273996" y="0"/>
                </a:lnTo>
                <a:lnTo>
                  <a:pt x="233633" y="11259"/>
                </a:lnTo>
                <a:lnTo>
                  <a:pt x="195971" y="36368"/>
                </a:lnTo>
                <a:lnTo>
                  <a:pt x="166033" y="72621"/>
                </a:lnTo>
                <a:lnTo>
                  <a:pt x="148841" y="117311"/>
                </a:lnTo>
                <a:lnTo>
                  <a:pt x="183760" y="129142"/>
                </a:lnTo>
                <a:lnTo>
                  <a:pt x="218643" y="151093"/>
                </a:lnTo>
                <a:lnTo>
                  <a:pt x="249550" y="190856"/>
                </a:lnTo>
                <a:lnTo>
                  <a:pt x="272539" y="256122"/>
                </a:lnTo>
                <a:lnTo>
                  <a:pt x="257329" y="207856"/>
                </a:lnTo>
                <a:lnTo>
                  <a:pt x="231820" y="165746"/>
                </a:lnTo>
                <a:lnTo>
                  <a:pt x="195333" y="134375"/>
                </a:lnTo>
                <a:lnTo>
                  <a:pt x="147190" y="118327"/>
                </a:lnTo>
                <a:lnTo>
                  <a:pt x="102500" y="125923"/>
                </a:lnTo>
                <a:lnTo>
                  <a:pt x="60941" y="153474"/>
                </a:lnTo>
                <a:lnTo>
                  <a:pt x="27264" y="193551"/>
                </a:lnTo>
                <a:lnTo>
                  <a:pt x="6220" y="238723"/>
                </a:lnTo>
                <a:lnTo>
                  <a:pt x="0" y="285041"/>
                </a:lnTo>
                <a:lnTo>
                  <a:pt x="1771" y="330332"/>
                </a:lnTo>
                <a:lnTo>
                  <a:pt x="11323" y="372970"/>
                </a:lnTo>
                <a:lnTo>
                  <a:pt x="28445" y="411332"/>
                </a:lnTo>
                <a:lnTo>
                  <a:pt x="52925" y="443794"/>
                </a:lnTo>
                <a:lnTo>
                  <a:pt x="84551" y="468734"/>
                </a:lnTo>
                <a:lnTo>
                  <a:pt x="123113" y="484526"/>
                </a:lnTo>
                <a:lnTo>
                  <a:pt x="168399" y="489548"/>
                </a:lnTo>
                <a:close/>
              </a:path>
            </a:pathLst>
          </a:custGeom>
          <a:ln w="50800">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414267" y="131826"/>
            <a:ext cx="3330575" cy="391160"/>
          </a:xfrm>
          <a:prstGeom prst="rect">
            <a:avLst/>
          </a:prstGeom>
        </p:spPr>
        <p:txBody>
          <a:bodyPr vert="horz" wrap="square" lIns="0" tIns="12700" rIns="0" bIns="0" rtlCol="0" anchor="b">
            <a:spAutoFit/>
          </a:bodyPr>
          <a:lstStyle/>
          <a:p>
            <a:pPr marL="12700">
              <a:lnSpc>
                <a:spcPct val="100000"/>
              </a:lnSpc>
              <a:spcBef>
                <a:spcPts val="100"/>
              </a:spcBef>
            </a:pPr>
            <a:r>
              <a:rPr sz="2400" u="heavy" spc="-600" dirty="0">
                <a:solidFill>
                  <a:srgbClr val="FF0000"/>
                </a:solidFill>
                <a:uFill>
                  <a:solidFill>
                    <a:srgbClr val="FF0000"/>
                  </a:solidFill>
                </a:uFill>
                <a:latin typeface="Times New Roman"/>
                <a:cs typeface="Times New Roman"/>
              </a:rPr>
              <a:t> </a:t>
            </a:r>
            <a:r>
              <a:rPr sz="2400" u="heavy" dirty="0">
                <a:solidFill>
                  <a:srgbClr val="FF0000"/>
                </a:solidFill>
                <a:uFill>
                  <a:solidFill>
                    <a:srgbClr val="FF0000"/>
                  </a:solidFill>
                </a:uFill>
              </a:rPr>
              <a:t>MESLEKİ</a:t>
            </a:r>
            <a:r>
              <a:rPr sz="2400" u="heavy" spc="-45" dirty="0">
                <a:solidFill>
                  <a:srgbClr val="FF0000"/>
                </a:solidFill>
                <a:uFill>
                  <a:solidFill>
                    <a:srgbClr val="FF0000"/>
                  </a:solidFill>
                </a:uFill>
              </a:rPr>
              <a:t> </a:t>
            </a:r>
            <a:r>
              <a:rPr sz="2400" u="heavy" spc="-5" dirty="0">
                <a:solidFill>
                  <a:srgbClr val="FF0000"/>
                </a:solidFill>
                <a:uFill>
                  <a:solidFill>
                    <a:srgbClr val="FF0000"/>
                  </a:solidFill>
                </a:uFill>
              </a:rPr>
              <a:t>GELİŞİMİNİZİ</a:t>
            </a:r>
            <a:endParaRPr sz="2400">
              <a:latin typeface="Times New Roman"/>
              <a:cs typeface="Times New Roman"/>
            </a:endParaRPr>
          </a:p>
        </p:txBody>
      </p:sp>
      <p:sp>
        <p:nvSpPr>
          <p:cNvPr id="20" name="object 20"/>
          <p:cNvSpPr/>
          <p:nvPr/>
        </p:nvSpPr>
        <p:spPr>
          <a:xfrm>
            <a:off x="9934957" y="3572002"/>
            <a:ext cx="733425" cy="527050"/>
          </a:xfrm>
          <a:custGeom>
            <a:avLst/>
            <a:gdLst/>
            <a:ahLst/>
            <a:cxnLst/>
            <a:rect l="l" t="t" r="r" b="b"/>
            <a:pathLst>
              <a:path w="733425" h="527050">
                <a:moveTo>
                  <a:pt x="465581" y="126"/>
                </a:moveTo>
                <a:lnTo>
                  <a:pt x="406874" y="6542"/>
                </a:lnTo>
                <a:lnTo>
                  <a:pt x="365232" y="26214"/>
                </a:lnTo>
                <a:lnTo>
                  <a:pt x="333704" y="53830"/>
                </a:lnTo>
                <a:lnTo>
                  <a:pt x="299084" y="112141"/>
                </a:lnTo>
                <a:lnTo>
                  <a:pt x="274540" y="99228"/>
                </a:lnTo>
                <a:lnTo>
                  <a:pt x="245887" y="92090"/>
                </a:lnTo>
                <a:lnTo>
                  <a:pt x="215449" y="93835"/>
                </a:lnTo>
                <a:lnTo>
                  <a:pt x="185546" y="107568"/>
                </a:lnTo>
                <a:lnTo>
                  <a:pt x="164677" y="127311"/>
                </a:lnTo>
                <a:lnTo>
                  <a:pt x="149748" y="155019"/>
                </a:lnTo>
                <a:lnTo>
                  <a:pt x="141987" y="188275"/>
                </a:lnTo>
                <a:lnTo>
                  <a:pt x="142620" y="224662"/>
                </a:lnTo>
                <a:lnTo>
                  <a:pt x="96317" y="225329"/>
                </a:lnTo>
                <a:lnTo>
                  <a:pt x="57753" y="242951"/>
                </a:lnTo>
                <a:lnTo>
                  <a:pt x="13842" y="291338"/>
                </a:lnTo>
                <a:lnTo>
                  <a:pt x="0" y="363489"/>
                </a:lnTo>
                <a:lnTo>
                  <a:pt x="3591" y="406048"/>
                </a:lnTo>
                <a:lnTo>
                  <a:pt x="18160" y="446024"/>
                </a:lnTo>
                <a:lnTo>
                  <a:pt x="43076" y="478464"/>
                </a:lnTo>
                <a:lnTo>
                  <a:pt x="104671" y="518961"/>
                </a:lnTo>
                <a:lnTo>
                  <a:pt x="142874" y="526542"/>
                </a:lnTo>
                <a:lnTo>
                  <a:pt x="582294" y="524764"/>
                </a:lnTo>
                <a:lnTo>
                  <a:pt x="645494" y="507353"/>
                </a:lnTo>
                <a:lnTo>
                  <a:pt x="682458" y="483058"/>
                </a:lnTo>
                <a:lnTo>
                  <a:pt x="713472" y="445711"/>
                </a:lnTo>
                <a:lnTo>
                  <a:pt x="731392" y="393319"/>
                </a:lnTo>
                <a:lnTo>
                  <a:pt x="732873" y="359590"/>
                </a:lnTo>
                <a:lnTo>
                  <a:pt x="727203" y="319144"/>
                </a:lnTo>
                <a:lnTo>
                  <a:pt x="710188" y="277821"/>
                </a:lnTo>
                <a:lnTo>
                  <a:pt x="677634" y="241459"/>
                </a:lnTo>
                <a:lnTo>
                  <a:pt x="625347" y="215900"/>
                </a:lnTo>
                <a:lnTo>
                  <a:pt x="622615" y="178333"/>
                </a:lnTo>
                <a:lnTo>
                  <a:pt x="613010" y="135800"/>
                </a:lnTo>
                <a:lnTo>
                  <a:pt x="595185" y="92583"/>
                </a:lnTo>
                <a:lnTo>
                  <a:pt x="567793" y="52963"/>
                </a:lnTo>
                <a:lnTo>
                  <a:pt x="529486" y="21225"/>
                </a:lnTo>
                <a:lnTo>
                  <a:pt x="478916" y="1650"/>
                </a:lnTo>
                <a:lnTo>
                  <a:pt x="472185" y="635"/>
                </a:lnTo>
                <a:lnTo>
                  <a:pt x="465581" y="126"/>
                </a:lnTo>
                <a:close/>
              </a:path>
            </a:pathLst>
          </a:custGeom>
          <a:solidFill>
            <a:srgbClr val="FFFFFF">
              <a:alpha val="39999"/>
            </a:srgbClr>
          </a:solidFill>
        </p:spPr>
        <p:txBody>
          <a:bodyPr wrap="square" lIns="0" tIns="0" rIns="0" bIns="0" rtlCol="0"/>
          <a:lstStyle/>
          <a:p>
            <a:endParaRPr/>
          </a:p>
        </p:txBody>
      </p:sp>
      <p:sp>
        <p:nvSpPr>
          <p:cNvPr id="49" name="object 49"/>
          <p:cNvSpPr/>
          <p:nvPr/>
        </p:nvSpPr>
        <p:spPr>
          <a:xfrm>
            <a:off x="1524053" y="3500501"/>
            <a:ext cx="756285" cy="543560"/>
          </a:xfrm>
          <a:custGeom>
            <a:avLst/>
            <a:gdLst/>
            <a:ahLst/>
            <a:cxnLst/>
            <a:rect l="l" t="t" r="r" b="b"/>
            <a:pathLst>
              <a:path w="756285" h="543560">
                <a:moveTo>
                  <a:pt x="473594" y="0"/>
                </a:moveTo>
                <a:lnTo>
                  <a:pt x="419703" y="6790"/>
                </a:lnTo>
                <a:lnTo>
                  <a:pt x="376741" y="27108"/>
                </a:lnTo>
                <a:lnTo>
                  <a:pt x="344220" y="55613"/>
                </a:lnTo>
                <a:lnTo>
                  <a:pt x="321647" y="86965"/>
                </a:lnTo>
                <a:lnTo>
                  <a:pt x="308532" y="115824"/>
                </a:lnTo>
                <a:lnTo>
                  <a:pt x="283207" y="102425"/>
                </a:lnTo>
                <a:lnTo>
                  <a:pt x="253666" y="95027"/>
                </a:lnTo>
                <a:lnTo>
                  <a:pt x="222294" y="96821"/>
                </a:lnTo>
                <a:lnTo>
                  <a:pt x="191476" y="110998"/>
                </a:lnTo>
                <a:lnTo>
                  <a:pt x="169913" y="131369"/>
                </a:lnTo>
                <a:lnTo>
                  <a:pt x="154517" y="159956"/>
                </a:lnTo>
                <a:lnTo>
                  <a:pt x="146529" y="194258"/>
                </a:lnTo>
                <a:lnTo>
                  <a:pt x="147191" y="231775"/>
                </a:lnTo>
                <a:lnTo>
                  <a:pt x="99371" y="232493"/>
                </a:lnTo>
                <a:lnTo>
                  <a:pt x="59579" y="250666"/>
                </a:lnTo>
                <a:lnTo>
                  <a:pt x="30373" y="276602"/>
                </a:lnTo>
                <a:lnTo>
                  <a:pt x="4559" y="333765"/>
                </a:lnTo>
                <a:lnTo>
                  <a:pt x="0" y="374983"/>
                </a:lnTo>
                <a:lnTo>
                  <a:pt x="3712" y="418891"/>
                </a:lnTo>
                <a:lnTo>
                  <a:pt x="18779" y="460121"/>
                </a:lnTo>
                <a:lnTo>
                  <a:pt x="44440" y="493583"/>
                </a:lnTo>
                <a:lnTo>
                  <a:pt x="73916" y="518747"/>
                </a:lnTo>
                <a:lnTo>
                  <a:pt x="147369" y="543179"/>
                </a:lnTo>
                <a:lnTo>
                  <a:pt x="600670" y="541401"/>
                </a:lnTo>
                <a:lnTo>
                  <a:pt x="665832" y="523375"/>
                </a:lnTo>
                <a:lnTo>
                  <a:pt x="703979" y="498314"/>
                </a:lnTo>
                <a:lnTo>
                  <a:pt x="735993" y="459799"/>
                </a:lnTo>
                <a:lnTo>
                  <a:pt x="754492" y="405765"/>
                </a:lnTo>
                <a:lnTo>
                  <a:pt x="755998" y="370968"/>
                </a:lnTo>
                <a:lnTo>
                  <a:pt x="750143" y="329258"/>
                </a:lnTo>
                <a:lnTo>
                  <a:pt x="732592" y="286646"/>
                </a:lnTo>
                <a:lnTo>
                  <a:pt x="699013" y="249142"/>
                </a:lnTo>
                <a:lnTo>
                  <a:pt x="645069" y="222757"/>
                </a:lnTo>
                <a:lnTo>
                  <a:pt x="642221" y="183995"/>
                </a:lnTo>
                <a:lnTo>
                  <a:pt x="632302" y="140118"/>
                </a:lnTo>
                <a:lnTo>
                  <a:pt x="613921" y="95535"/>
                </a:lnTo>
                <a:lnTo>
                  <a:pt x="585683" y="54657"/>
                </a:lnTo>
                <a:lnTo>
                  <a:pt x="546196" y="21892"/>
                </a:lnTo>
                <a:lnTo>
                  <a:pt x="494066" y="1650"/>
                </a:lnTo>
                <a:lnTo>
                  <a:pt x="487030" y="762"/>
                </a:lnTo>
                <a:lnTo>
                  <a:pt x="473594" y="0"/>
                </a:lnTo>
                <a:close/>
              </a:path>
            </a:pathLst>
          </a:custGeom>
          <a:solidFill>
            <a:srgbClr val="FFFFFF">
              <a:alpha val="39999"/>
            </a:srgbClr>
          </a:solidFill>
        </p:spPr>
        <p:txBody>
          <a:bodyPr wrap="square" lIns="0" tIns="0" rIns="0" bIns="0" rtlCol="0"/>
          <a:lstStyle/>
          <a:p>
            <a:endParaRPr/>
          </a:p>
        </p:txBody>
      </p:sp>
      <p:sp>
        <p:nvSpPr>
          <p:cNvPr id="50" name="object 50"/>
          <p:cNvSpPr/>
          <p:nvPr/>
        </p:nvSpPr>
        <p:spPr>
          <a:xfrm>
            <a:off x="4024328" y="6072289"/>
            <a:ext cx="662940" cy="476250"/>
          </a:xfrm>
          <a:custGeom>
            <a:avLst/>
            <a:gdLst/>
            <a:ahLst/>
            <a:cxnLst/>
            <a:rect l="l" t="t" r="r" b="b"/>
            <a:pathLst>
              <a:path w="662939" h="476250">
                <a:moveTo>
                  <a:pt x="415337" y="0"/>
                </a:moveTo>
                <a:lnTo>
                  <a:pt x="357764" y="9445"/>
                </a:lnTo>
                <a:lnTo>
                  <a:pt x="314991" y="35625"/>
                </a:lnTo>
                <a:lnTo>
                  <a:pt x="286196" y="69360"/>
                </a:lnTo>
                <a:lnTo>
                  <a:pt x="270557" y="101473"/>
                </a:lnTo>
                <a:lnTo>
                  <a:pt x="248380" y="89781"/>
                </a:lnTo>
                <a:lnTo>
                  <a:pt x="222488" y="83324"/>
                </a:lnTo>
                <a:lnTo>
                  <a:pt x="194976" y="84906"/>
                </a:lnTo>
                <a:lnTo>
                  <a:pt x="167941" y="97332"/>
                </a:lnTo>
                <a:lnTo>
                  <a:pt x="149028" y="115198"/>
                </a:lnTo>
                <a:lnTo>
                  <a:pt x="135509" y="140252"/>
                </a:lnTo>
                <a:lnTo>
                  <a:pt x="128490" y="170316"/>
                </a:lnTo>
                <a:lnTo>
                  <a:pt x="129079" y="203212"/>
                </a:lnTo>
                <a:lnTo>
                  <a:pt x="87165" y="203835"/>
                </a:lnTo>
                <a:lnTo>
                  <a:pt x="52276" y="219775"/>
                </a:lnTo>
                <a:lnTo>
                  <a:pt x="12620" y="263512"/>
                </a:lnTo>
                <a:lnTo>
                  <a:pt x="0" y="328763"/>
                </a:lnTo>
                <a:lnTo>
                  <a:pt x="3244" y="367273"/>
                </a:lnTo>
                <a:lnTo>
                  <a:pt x="16430" y="403453"/>
                </a:lnTo>
                <a:lnTo>
                  <a:pt x="64817" y="454815"/>
                </a:lnTo>
                <a:lnTo>
                  <a:pt x="129206" y="476250"/>
                </a:lnTo>
                <a:lnTo>
                  <a:pt x="526716" y="474675"/>
                </a:lnTo>
                <a:lnTo>
                  <a:pt x="600821" y="449241"/>
                </a:lnTo>
                <a:lnTo>
                  <a:pt x="639194" y="412751"/>
                </a:lnTo>
                <a:lnTo>
                  <a:pt x="661590" y="355714"/>
                </a:lnTo>
                <a:lnTo>
                  <a:pt x="662908" y="325237"/>
                </a:lnTo>
                <a:lnTo>
                  <a:pt x="657776" y="288671"/>
                </a:lnTo>
                <a:lnTo>
                  <a:pt x="642397" y="251299"/>
                </a:lnTo>
                <a:lnTo>
                  <a:pt x="612972" y="218406"/>
                </a:lnTo>
                <a:lnTo>
                  <a:pt x="565705" y="195275"/>
                </a:lnTo>
                <a:lnTo>
                  <a:pt x="563196" y="161305"/>
                </a:lnTo>
                <a:lnTo>
                  <a:pt x="554477" y="122844"/>
                </a:lnTo>
                <a:lnTo>
                  <a:pt x="538337" y="83762"/>
                </a:lnTo>
                <a:lnTo>
                  <a:pt x="513560" y="47927"/>
                </a:lnTo>
                <a:lnTo>
                  <a:pt x="478934" y="19208"/>
                </a:lnTo>
                <a:lnTo>
                  <a:pt x="433244" y="1473"/>
                </a:lnTo>
                <a:lnTo>
                  <a:pt x="421052" y="165"/>
                </a:lnTo>
                <a:lnTo>
                  <a:pt x="415337" y="0"/>
                </a:lnTo>
                <a:close/>
              </a:path>
            </a:pathLst>
          </a:custGeom>
          <a:solidFill>
            <a:srgbClr val="FFFFFF">
              <a:alpha val="39999"/>
            </a:srgbClr>
          </a:solidFill>
        </p:spPr>
        <p:txBody>
          <a:bodyPr wrap="square" lIns="0" tIns="0" rIns="0" bIns="0" rtlCol="0"/>
          <a:lstStyle/>
          <a:p>
            <a:endParaRPr/>
          </a:p>
        </p:txBody>
      </p:sp>
      <p:sp>
        <p:nvSpPr>
          <p:cNvPr id="65" name="object 65"/>
          <p:cNvSpPr/>
          <p:nvPr/>
        </p:nvSpPr>
        <p:spPr>
          <a:xfrm>
            <a:off x="5596263" y="6072566"/>
            <a:ext cx="610235" cy="489584"/>
          </a:xfrm>
          <a:custGeom>
            <a:avLst/>
            <a:gdLst/>
            <a:ahLst/>
            <a:cxnLst/>
            <a:rect l="l" t="t" r="r" b="b"/>
            <a:pathLst>
              <a:path w="610235" h="489584">
                <a:moveTo>
                  <a:pt x="168394" y="489574"/>
                </a:moveTo>
                <a:lnTo>
                  <a:pt x="497324" y="487301"/>
                </a:lnTo>
                <a:lnTo>
                  <a:pt x="544642" y="475837"/>
                </a:lnTo>
                <a:lnTo>
                  <a:pt x="578506" y="448262"/>
                </a:lnTo>
                <a:lnTo>
                  <a:pt x="600002" y="410866"/>
                </a:lnTo>
                <a:lnTo>
                  <a:pt x="610214" y="369940"/>
                </a:lnTo>
                <a:lnTo>
                  <a:pt x="610227" y="331776"/>
                </a:lnTo>
                <a:lnTo>
                  <a:pt x="605601" y="294875"/>
                </a:lnTo>
                <a:lnTo>
                  <a:pt x="597035" y="271393"/>
                </a:lnTo>
                <a:lnTo>
                  <a:pt x="584491" y="257233"/>
                </a:lnTo>
                <a:lnTo>
                  <a:pt x="567936" y="248299"/>
                </a:lnTo>
                <a:lnTo>
                  <a:pt x="544520" y="249597"/>
                </a:lnTo>
                <a:lnTo>
                  <a:pt x="529487" y="263855"/>
                </a:lnTo>
                <a:lnTo>
                  <a:pt x="524216" y="272729"/>
                </a:lnTo>
                <a:lnTo>
                  <a:pt x="530090" y="257875"/>
                </a:lnTo>
                <a:lnTo>
                  <a:pt x="536283" y="232079"/>
                </a:lnTo>
                <a:lnTo>
                  <a:pt x="537630" y="194013"/>
                </a:lnTo>
                <a:lnTo>
                  <a:pt x="532287" y="155223"/>
                </a:lnTo>
                <a:lnTo>
                  <a:pt x="518406" y="127256"/>
                </a:lnTo>
                <a:lnTo>
                  <a:pt x="498544" y="109010"/>
                </a:lnTo>
                <a:lnTo>
                  <a:pt x="474670" y="97204"/>
                </a:lnTo>
                <a:lnTo>
                  <a:pt x="447200" y="97480"/>
                </a:lnTo>
                <a:lnTo>
                  <a:pt x="416552" y="115483"/>
                </a:lnTo>
                <a:lnTo>
                  <a:pt x="421677" y="145223"/>
                </a:lnTo>
                <a:lnTo>
                  <a:pt x="422886" y="171004"/>
                </a:lnTo>
                <a:lnTo>
                  <a:pt x="418070" y="198704"/>
                </a:lnTo>
                <a:lnTo>
                  <a:pt x="405122" y="234202"/>
                </a:lnTo>
                <a:lnTo>
                  <a:pt x="419111" y="193058"/>
                </a:lnTo>
                <a:lnTo>
                  <a:pt x="423523" y="151234"/>
                </a:lnTo>
                <a:lnTo>
                  <a:pt x="416695" y="110136"/>
                </a:lnTo>
                <a:lnTo>
                  <a:pt x="396966" y="71172"/>
                </a:lnTo>
                <a:lnTo>
                  <a:pt x="362674" y="35748"/>
                </a:lnTo>
                <a:lnTo>
                  <a:pt x="312158" y="5272"/>
                </a:lnTo>
                <a:lnTo>
                  <a:pt x="274105" y="0"/>
                </a:lnTo>
                <a:lnTo>
                  <a:pt x="233710" y="11274"/>
                </a:lnTo>
                <a:lnTo>
                  <a:pt x="196011" y="36391"/>
                </a:lnTo>
                <a:lnTo>
                  <a:pt x="166041" y="72647"/>
                </a:lnTo>
                <a:lnTo>
                  <a:pt x="148836" y="117337"/>
                </a:lnTo>
                <a:lnTo>
                  <a:pt x="183773" y="129165"/>
                </a:lnTo>
                <a:lnTo>
                  <a:pt x="218686" y="151097"/>
                </a:lnTo>
                <a:lnTo>
                  <a:pt x="249598" y="190835"/>
                </a:lnTo>
                <a:lnTo>
                  <a:pt x="272534" y="256084"/>
                </a:lnTo>
                <a:lnTo>
                  <a:pt x="257326" y="207852"/>
                </a:lnTo>
                <a:lnTo>
                  <a:pt x="231830" y="165757"/>
                </a:lnTo>
                <a:lnTo>
                  <a:pt x="195381" y="134400"/>
                </a:lnTo>
                <a:lnTo>
                  <a:pt x="147312" y="118378"/>
                </a:lnTo>
                <a:lnTo>
                  <a:pt x="102566" y="125944"/>
                </a:lnTo>
                <a:lnTo>
                  <a:pt x="60999" y="153481"/>
                </a:lnTo>
                <a:lnTo>
                  <a:pt x="27315" y="193563"/>
                </a:lnTo>
                <a:lnTo>
                  <a:pt x="6215" y="238762"/>
                </a:lnTo>
                <a:lnTo>
                  <a:pt x="0" y="285064"/>
                </a:lnTo>
                <a:lnTo>
                  <a:pt x="1784" y="330343"/>
                </a:lnTo>
                <a:lnTo>
                  <a:pt x="11352" y="372975"/>
                </a:lnTo>
                <a:lnTo>
                  <a:pt x="28487" y="411336"/>
                </a:lnTo>
                <a:lnTo>
                  <a:pt x="52975" y="443800"/>
                </a:lnTo>
                <a:lnTo>
                  <a:pt x="84600" y="468744"/>
                </a:lnTo>
                <a:lnTo>
                  <a:pt x="123144" y="484543"/>
                </a:lnTo>
                <a:lnTo>
                  <a:pt x="168394" y="489574"/>
                </a:lnTo>
                <a:close/>
              </a:path>
            </a:pathLst>
          </a:custGeom>
          <a:ln w="50800">
            <a:solidFill>
              <a:srgbClr val="FFFFFF"/>
            </a:solidFill>
          </a:ln>
        </p:spPr>
        <p:txBody>
          <a:bodyPr wrap="square" lIns="0" tIns="0" rIns="0" bIns="0" rtlCol="0"/>
          <a:lstStyle/>
          <a:p>
            <a:endParaRPr/>
          </a:p>
        </p:txBody>
      </p:sp>
      <p:sp>
        <p:nvSpPr>
          <p:cNvPr id="66" name="object 66"/>
          <p:cNvSpPr/>
          <p:nvPr/>
        </p:nvSpPr>
        <p:spPr>
          <a:xfrm>
            <a:off x="1524298" y="2143477"/>
            <a:ext cx="610235" cy="490220"/>
          </a:xfrm>
          <a:custGeom>
            <a:avLst/>
            <a:gdLst/>
            <a:ahLst/>
            <a:cxnLst/>
            <a:rect l="l" t="t" r="r" b="b"/>
            <a:pathLst>
              <a:path w="610235" h="490219">
                <a:moveTo>
                  <a:pt x="168460" y="489613"/>
                </a:moveTo>
                <a:lnTo>
                  <a:pt x="497288" y="487327"/>
                </a:lnTo>
                <a:lnTo>
                  <a:pt x="544618" y="475865"/>
                </a:lnTo>
                <a:lnTo>
                  <a:pt x="578496" y="448274"/>
                </a:lnTo>
                <a:lnTo>
                  <a:pt x="600003" y="410856"/>
                </a:lnTo>
                <a:lnTo>
                  <a:pt x="610217" y="369914"/>
                </a:lnTo>
                <a:lnTo>
                  <a:pt x="610217" y="331752"/>
                </a:lnTo>
                <a:lnTo>
                  <a:pt x="605593" y="294872"/>
                </a:lnTo>
                <a:lnTo>
                  <a:pt x="597045" y="271411"/>
                </a:lnTo>
                <a:lnTo>
                  <a:pt x="584533" y="257260"/>
                </a:lnTo>
                <a:lnTo>
                  <a:pt x="568015" y="248313"/>
                </a:lnTo>
                <a:lnTo>
                  <a:pt x="544546" y="249587"/>
                </a:lnTo>
                <a:lnTo>
                  <a:pt x="529483" y="263839"/>
                </a:lnTo>
                <a:lnTo>
                  <a:pt x="524202" y="272709"/>
                </a:lnTo>
                <a:lnTo>
                  <a:pt x="530080" y="257838"/>
                </a:lnTo>
                <a:lnTo>
                  <a:pt x="536275" y="232045"/>
                </a:lnTo>
                <a:lnTo>
                  <a:pt x="537630" y="193989"/>
                </a:lnTo>
                <a:lnTo>
                  <a:pt x="532298" y="155218"/>
                </a:lnTo>
                <a:lnTo>
                  <a:pt x="518434" y="127282"/>
                </a:lnTo>
                <a:lnTo>
                  <a:pt x="498562" y="109006"/>
                </a:lnTo>
                <a:lnTo>
                  <a:pt x="474690" y="97183"/>
                </a:lnTo>
                <a:lnTo>
                  <a:pt x="447230" y="97457"/>
                </a:lnTo>
                <a:lnTo>
                  <a:pt x="416593" y="115471"/>
                </a:lnTo>
                <a:lnTo>
                  <a:pt x="421685" y="145241"/>
                </a:lnTo>
                <a:lnTo>
                  <a:pt x="422885" y="171033"/>
                </a:lnTo>
                <a:lnTo>
                  <a:pt x="418086" y="198731"/>
                </a:lnTo>
                <a:lnTo>
                  <a:pt x="405175" y="234216"/>
                </a:lnTo>
                <a:lnTo>
                  <a:pt x="419148" y="193080"/>
                </a:lnTo>
                <a:lnTo>
                  <a:pt x="423554" y="151257"/>
                </a:lnTo>
                <a:lnTo>
                  <a:pt x="416726" y="110153"/>
                </a:lnTo>
                <a:lnTo>
                  <a:pt x="396995" y="71176"/>
                </a:lnTo>
                <a:lnTo>
                  <a:pt x="362691" y="35734"/>
                </a:lnTo>
                <a:lnTo>
                  <a:pt x="312148" y="5235"/>
                </a:lnTo>
                <a:lnTo>
                  <a:pt x="274096" y="0"/>
                </a:lnTo>
                <a:lnTo>
                  <a:pt x="233710" y="11296"/>
                </a:lnTo>
                <a:lnTo>
                  <a:pt x="196025" y="36425"/>
                </a:lnTo>
                <a:lnTo>
                  <a:pt x="166081" y="72685"/>
                </a:lnTo>
                <a:lnTo>
                  <a:pt x="148915" y="117376"/>
                </a:lnTo>
                <a:lnTo>
                  <a:pt x="183812" y="129187"/>
                </a:lnTo>
                <a:lnTo>
                  <a:pt x="218708" y="151094"/>
                </a:lnTo>
                <a:lnTo>
                  <a:pt x="249631" y="190814"/>
                </a:lnTo>
                <a:lnTo>
                  <a:pt x="272613" y="256060"/>
                </a:lnTo>
                <a:lnTo>
                  <a:pt x="257382" y="207850"/>
                </a:lnTo>
                <a:lnTo>
                  <a:pt x="231860" y="165747"/>
                </a:lnTo>
                <a:lnTo>
                  <a:pt x="195387" y="134384"/>
                </a:lnTo>
                <a:lnTo>
                  <a:pt x="147302" y="118392"/>
                </a:lnTo>
                <a:lnTo>
                  <a:pt x="102575" y="125917"/>
                </a:lnTo>
                <a:lnTo>
                  <a:pt x="61008" y="153444"/>
                </a:lnTo>
                <a:lnTo>
                  <a:pt x="27316" y="193544"/>
                </a:lnTo>
                <a:lnTo>
                  <a:pt x="6212" y="238788"/>
                </a:lnTo>
                <a:lnTo>
                  <a:pt x="0" y="285070"/>
                </a:lnTo>
                <a:lnTo>
                  <a:pt x="1785" y="330343"/>
                </a:lnTo>
                <a:lnTo>
                  <a:pt x="11355" y="372979"/>
                </a:lnTo>
                <a:lnTo>
                  <a:pt x="28494" y="411349"/>
                </a:lnTo>
                <a:lnTo>
                  <a:pt x="52988" y="443826"/>
                </a:lnTo>
                <a:lnTo>
                  <a:pt x="84623" y="468781"/>
                </a:lnTo>
                <a:lnTo>
                  <a:pt x="123185" y="484586"/>
                </a:lnTo>
                <a:lnTo>
                  <a:pt x="168460" y="489613"/>
                </a:lnTo>
                <a:close/>
              </a:path>
            </a:pathLst>
          </a:custGeom>
          <a:ln w="50800">
            <a:solidFill>
              <a:srgbClr val="FFFFFF"/>
            </a:solidFill>
          </a:ln>
        </p:spPr>
        <p:txBody>
          <a:bodyPr wrap="square" lIns="0" tIns="0" rIns="0" bIns="0" rtlCol="0"/>
          <a:lstStyle/>
          <a:p>
            <a:endParaRPr/>
          </a:p>
        </p:txBody>
      </p:sp>
      <p:sp>
        <p:nvSpPr>
          <p:cNvPr id="67" name="object 67"/>
          <p:cNvSpPr/>
          <p:nvPr/>
        </p:nvSpPr>
        <p:spPr>
          <a:xfrm>
            <a:off x="7381938" y="6072289"/>
            <a:ext cx="662940" cy="476250"/>
          </a:xfrm>
          <a:custGeom>
            <a:avLst/>
            <a:gdLst/>
            <a:ahLst/>
            <a:cxnLst/>
            <a:rect l="l" t="t" r="r" b="b"/>
            <a:pathLst>
              <a:path w="662940" h="476250">
                <a:moveTo>
                  <a:pt x="415226" y="0"/>
                </a:moveTo>
                <a:lnTo>
                  <a:pt x="357673" y="9445"/>
                </a:lnTo>
                <a:lnTo>
                  <a:pt x="314944" y="35625"/>
                </a:lnTo>
                <a:lnTo>
                  <a:pt x="286192" y="69360"/>
                </a:lnTo>
                <a:lnTo>
                  <a:pt x="270573" y="101473"/>
                </a:lnTo>
                <a:lnTo>
                  <a:pt x="248322" y="89781"/>
                </a:lnTo>
                <a:lnTo>
                  <a:pt x="222392" y="83324"/>
                </a:lnTo>
                <a:lnTo>
                  <a:pt x="194867" y="84906"/>
                </a:lnTo>
                <a:lnTo>
                  <a:pt x="167830" y="97332"/>
                </a:lnTo>
                <a:lnTo>
                  <a:pt x="148937" y="115198"/>
                </a:lnTo>
                <a:lnTo>
                  <a:pt x="135461" y="140252"/>
                </a:lnTo>
                <a:lnTo>
                  <a:pt x="128486" y="170316"/>
                </a:lnTo>
                <a:lnTo>
                  <a:pt x="129095" y="203212"/>
                </a:lnTo>
                <a:lnTo>
                  <a:pt x="87125" y="203835"/>
                </a:lnTo>
                <a:lnTo>
                  <a:pt x="52228" y="219775"/>
                </a:lnTo>
                <a:lnTo>
                  <a:pt x="12509" y="263512"/>
                </a:lnTo>
                <a:lnTo>
                  <a:pt x="0" y="328763"/>
                </a:lnTo>
                <a:lnTo>
                  <a:pt x="3258" y="367273"/>
                </a:lnTo>
                <a:lnTo>
                  <a:pt x="16446" y="403453"/>
                </a:lnTo>
                <a:lnTo>
                  <a:pt x="64785" y="454815"/>
                </a:lnTo>
                <a:lnTo>
                  <a:pt x="129222" y="476250"/>
                </a:lnTo>
                <a:lnTo>
                  <a:pt x="526732" y="474675"/>
                </a:lnTo>
                <a:lnTo>
                  <a:pt x="600837" y="449241"/>
                </a:lnTo>
                <a:lnTo>
                  <a:pt x="639210" y="412751"/>
                </a:lnTo>
                <a:lnTo>
                  <a:pt x="661606" y="355714"/>
                </a:lnTo>
                <a:lnTo>
                  <a:pt x="662923" y="325237"/>
                </a:lnTo>
                <a:lnTo>
                  <a:pt x="657784" y="288671"/>
                </a:lnTo>
                <a:lnTo>
                  <a:pt x="642385" y="251299"/>
                </a:lnTo>
                <a:lnTo>
                  <a:pt x="612923" y="218406"/>
                </a:lnTo>
                <a:lnTo>
                  <a:pt x="565594" y="195275"/>
                </a:lnTo>
                <a:lnTo>
                  <a:pt x="563094" y="161305"/>
                </a:lnTo>
                <a:lnTo>
                  <a:pt x="554399" y="122844"/>
                </a:lnTo>
                <a:lnTo>
                  <a:pt x="538289" y="83762"/>
                </a:lnTo>
                <a:lnTo>
                  <a:pt x="513543" y="47927"/>
                </a:lnTo>
                <a:lnTo>
                  <a:pt x="478940" y="19208"/>
                </a:lnTo>
                <a:lnTo>
                  <a:pt x="433260" y="1473"/>
                </a:lnTo>
                <a:lnTo>
                  <a:pt x="421068" y="165"/>
                </a:lnTo>
                <a:lnTo>
                  <a:pt x="415226" y="0"/>
                </a:lnTo>
                <a:close/>
              </a:path>
            </a:pathLst>
          </a:custGeom>
          <a:solidFill>
            <a:srgbClr val="FFFFFF">
              <a:alpha val="39999"/>
            </a:srgbClr>
          </a:solidFill>
        </p:spPr>
        <p:txBody>
          <a:bodyPr wrap="square" lIns="0" tIns="0" rIns="0" bIns="0" rtlCol="0"/>
          <a:lstStyle/>
          <a:p>
            <a:endParaRPr/>
          </a:p>
        </p:txBody>
      </p:sp>
      <p:sp>
        <p:nvSpPr>
          <p:cNvPr id="68" name="object 68"/>
          <p:cNvSpPr txBox="1"/>
          <p:nvPr/>
        </p:nvSpPr>
        <p:spPr>
          <a:xfrm>
            <a:off x="401782" y="651510"/>
            <a:ext cx="11388435" cy="5114221"/>
          </a:xfrm>
          <a:prstGeom prst="rect">
            <a:avLst/>
          </a:prstGeom>
        </p:spPr>
        <p:txBody>
          <a:bodyPr vert="horz" wrap="square" lIns="0" tIns="12700" rIns="0" bIns="0" rtlCol="0">
            <a:spAutoFit/>
          </a:bodyPr>
          <a:lstStyle/>
          <a:p>
            <a:pPr marR="22225" algn="ctr">
              <a:spcBef>
                <a:spcPts val="100"/>
              </a:spcBef>
            </a:pPr>
            <a:r>
              <a:rPr sz="2400" u="heavy" spc="-600" dirty="0">
                <a:solidFill>
                  <a:srgbClr val="FF0000"/>
                </a:solidFill>
                <a:uFill>
                  <a:solidFill>
                    <a:srgbClr val="FF0000"/>
                  </a:solidFill>
                </a:uFill>
                <a:latin typeface="Times New Roman"/>
                <a:cs typeface="Times New Roman"/>
              </a:rPr>
              <a:t> </a:t>
            </a:r>
            <a:r>
              <a:rPr sz="2400" u="heavy" spc="-5" dirty="0">
                <a:solidFill>
                  <a:srgbClr val="FF0000"/>
                </a:solidFill>
                <a:uFill>
                  <a:solidFill>
                    <a:srgbClr val="FF0000"/>
                  </a:solidFill>
                </a:uFill>
                <a:latin typeface="Arial"/>
                <a:cs typeface="Arial"/>
              </a:rPr>
              <a:t>DESTEKLEYİCİ</a:t>
            </a:r>
            <a:r>
              <a:rPr sz="2400" u="heavy" spc="10" dirty="0">
                <a:solidFill>
                  <a:srgbClr val="FF0000"/>
                </a:solidFill>
                <a:uFill>
                  <a:solidFill>
                    <a:srgbClr val="FF0000"/>
                  </a:solidFill>
                </a:uFill>
                <a:latin typeface="Arial"/>
                <a:cs typeface="Arial"/>
              </a:rPr>
              <a:t> </a:t>
            </a:r>
            <a:r>
              <a:rPr sz="2400" u="heavy" dirty="0">
                <a:solidFill>
                  <a:srgbClr val="FF0000"/>
                </a:solidFill>
                <a:uFill>
                  <a:solidFill>
                    <a:srgbClr val="FF0000"/>
                  </a:solidFill>
                </a:uFill>
                <a:latin typeface="Arial"/>
                <a:cs typeface="Arial"/>
              </a:rPr>
              <a:t>ÖNERİLER</a:t>
            </a:r>
            <a:endParaRPr sz="2400" dirty="0">
              <a:latin typeface="Arial"/>
              <a:cs typeface="Arial"/>
            </a:endParaRPr>
          </a:p>
          <a:p>
            <a:pPr>
              <a:spcBef>
                <a:spcPts val="20"/>
              </a:spcBef>
            </a:pPr>
            <a:endParaRPr sz="2750" dirty="0">
              <a:latin typeface="Arial"/>
              <a:cs typeface="Arial"/>
            </a:endParaRPr>
          </a:p>
          <a:p>
            <a:pPr marL="12700" marR="5715" algn="just">
              <a:buSzPct val="94444"/>
              <a:buFont typeface="Wingdings"/>
              <a:buChar char=""/>
              <a:tabLst>
                <a:tab pos="217170" algn="l"/>
              </a:tabLst>
            </a:pPr>
            <a:r>
              <a:rPr sz="2000" spc="-5" dirty="0">
                <a:latin typeface="Arial"/>
                <a:cs typeface="Arial"/>
              </a:rPr>
              <a:t>Mesleki gelişimimize </a:t>
            </a:r>
            <a:r>
              <a:rPr sz="2000" dirty="0">
                <a:latin typeface="Arial"/>
                <a:cs typeface="Arial"/>
              </a:rPr>
              <a:t>katkı </a:t>
            </a:r>
            <a:r>
              <a:rPr sz="2000" spc="-5" dirty="0">
                <a:latin typeface="Arial"/>
                <a:cs typeface="Arial"/>
              </a:rPr>
              <a:t>sağlayacak değerleri ve ilkeleri; azmi;  kararlılığı; pes etmemeyi </a:t>
            </a:r>
            <a:r>
              <a:rPr sz="2000" dirty="0">
                <a:latin typeface="Arial"/>
                <a:cs typeface="Arial"/>
              </a:rPr>
              <a:t>ve </a:t>
            </a:r>
            <a:r>
              <a:rPr sz="2000" spc="-5" dirty="0">
                <a:latin typeface="Arial"/>
                <a:cs typeface="Arial"/>
              </a:rPr>
              <a:t>motive olmayı, planlı-programlı olmayı,  amaç-hedef oluşturmayı, zamanı israf etmemeyi, verimli ders  çalışmayı…. öğrenmeli ve </a:t>
            </a:r>
            <a:r>
              <a:rPr sz="2000" dirty="0">
                <a:latin typeface="Arial"/>
                <a:cs typeface="Arial"/>
              </a:rPr>
              <a:t>bu </a:t>
            </a:r>
            <a:r>
              <a:rPr sz="2000" spc="-5" dirty="0">
                <a:latin typeface="Arial"/>
                <a:cs typeface="Arial"/>
              </a:rPr>
              <a:t>değerleri ve ilkeleri uygulayarak mesleki  gelişimimize </a:t>
            </a:r>
            <a:r>
              <a:rPr sz="2000" dirty="0">
                <a:latin typeface="Arial"/>
                <a:cs typeface="Arial"/>
              </a:rPr>
              <a:t>katkı</a:t>
            </a:r>
            <a:r>
              <a:rPr sz="2000" spc="10" dirty="0">
                <a:latin typeface="Arial"/>
                <a:cs typeface="Arial"/>
              </a:rPr>
              <a:t> </a:t>
            </a:r>
            <a:r>
              <a:rPr sz="2000" spc="-10" dirty="0">
                <a:latin typeface="Arial"/>
                <a:cs typeface="Arial"/>
              </a:rPr>
              <a:t>sağlamalıyız.</a:t>
            </a:r>
            <a:endParaRPr sz="2000" dirty="0">
              <a:latin typeface="Arial"/>
              <a:cs typeface="Arial"/>
            </a:endParaRPr>
          </a:p>
          <a:p>
            <a:pPr>
              <a:spcBef>
                <a:spcPts val="35"/>
              </a:spcBef>
              <a:buChar char=""/>
            </a:pPr>
            <a:endParaRPr sz="2000" dirty="0">
              <a:latin typeface="Arial"/>
              <a:cs typeface="Arial"/>
            </a:endParaRPr>
          </a:p>
          <a:p>
            <a:pPr algn="ctr">
              <a:spcBef>
                <a:spcPts val="5"/>
              </a:spcBef>
            </a:pPr>
            <a:r>
              <a:rPr sz="2000" dirty="0">
                <a:solidFill>
                  <a:srgbClr val="FF0000"/>
                </a:solidFill>
                <a:latin typeface="Arial"/>
                <a:cs typeface="Arial"/>
              </a:rPr>
              <a:t>SON</a:t>
            </a:r>
            <a:r>
              <a:rPr sz="2000" spc="-20" dirty="0">
                <a:solidFill>
                  <a:srgbClr val="FF0000"/>
                </a:solidFill>
                <a:latin typeface="Arial"/>
                <a:cs typeface="Arial"/>
              </a:rPr>
              <a:t> </a:t>
            </a:r>
            <a:r>
              <a:rPr sz="2000" spc="-5" dirty="0">
                <a:solidFill>
                  <a:srgbClr val="FF0000"/>
                </a:solidFill>
                <a:latin typeface="Arial"/>
                <a:cs typeface="Arial"/>
              </a:rPr>
              <a:t>OLARAK;</a:t>
            </a:r>
            <a:endParaRPr sz="2000" dirty="0">
              <a:latin typeface="Arial"/>
              <a:cs typeface="Arial"/>
            </a:endParaRPr>
          </a:p>
          <a:p>
            <a:pPr>
              <a:spcBef>
                <a:spcPts val="30"/>
              </a:spcBef>
            </a:pPr>
            <a:endParaRPr sz="2000" dirty="0">
              <a:latin typeface="Arial"/>
              <a:cs typeface="Arial"/>
            </a:endParaRPr>
          </a:p>
          <a:p>
            <a:pPr marL="12700" marR="5080" algn="just">
              <a:buSzPct val="94444"/>
              <a:buFont typeface="Wingdings"/>
              <a:buChar char=""/>
              <a:tabLst>
                <a:tab pos="217170" algn="l"/>
              </a:tabLst>
            </a:pPr>
            <a:r>
              <a:rPr sz="2000" dirty="0">
                <a:solidFill>
                  <a:srgbClr val="FF0000"/>
                </a:solidFill>
                <a:latin typeface="Arial"/>
                <a:cs typeface="Arial"/>
              </a:rPr>
              <a:t>Tüm </a:t>
            </a:r>
            <a:r>
              <a:rPr sz="2000" spc="-5" dirty="0">
                <a:solidFill>
                  <a:srgbClr val="FF0000"/>
                </a:solidFill>
                <a:latin typeface="Arial"/>
                <a:cs typeface="Arial"/>
              </a:rPr>
              <a:t>bu </a:t>
            </a:r>
            <a:r>
              <a:rPr sz="2000" spc="-10" dirty="0">
                <a:solidFill>
                  <a:srgbClr val="FF0000"/>
                </a:solidFill>
                <a:latin typeface="Arial"/>
                <a:cs typeface="Arial"/>
              </a:rPr>
              <a:t>yazılanların </a:t>
            </a:r>
            <a:r>
              <a:rPr sz="2000" spc="-5" dirty="0">
                <a:solidFill>
                  <a:srgbClr val="FF0000"/>
                </a:solidFill>
                <a:latin typeface="Arial"/>
                <a:cs typeface="Arial"/>
              </a:rPr>
              <a:t>hepsinden önemlisi </a:t>
            </a:r>
            <a:r>
              <a:rPr sz="2000" spc="-5" dirty="0" err="1">
                <a:solidFill>
                  <a:srgbClr val="FF0000"/>
                </a:solidFill>
                <a:latin typeface="Arial"/>
                <a:cs typeface="Arial"/>
              </a:rPr>
              <a:t>başta</a:t>
            </a:r>
            <a:r>
              <a:rPr sz="2000" spc="-5" dirty="0">
                <a:solidFill>
                  <a:srgbClr val="FF0000"/>
                </a:solidFill>
                <a:latin typeface="Arial"/>
                <a:cs typeface="Arial"/>
              </a:rPr>
              <a:t> </a:t>
            </a:r>
            <a:r>
              <a:rPr sz="2000" spc="-10" dirty="0" err="1" smtClean="0">
                <a:solidFill>
                  <a:srgbClr val="FF0000"/>
                </a:solidFill>
                <a:latin typeface="Arial"/>
                <a:cs typeface="Arial"/>
              </a:rPr>
              <a:t>iyi</a:t>
            </a:r>
            <a:r>
              <a:rPr sz="2000" spc="-10" dirty="0" smtClean="0">
                <a:solidFill>
                  <a:srgbClr val="FF0000"/>
                </a:solidFill>
                <a:latin typeface="Arial"/>
                <a:cs typeface="Arial"/>
              </a:rPr>
              <a:t> </a:t>
            </a:r>
            <a:r>
              <a:rPr sz="2000" spc="-5" dirty="0">
                <a:solidFill>
                  <a:srgbClr val="FF0000"/>
                </a:solidFill>
                <a:latin typeface="Arial"/>
                <a:cs typeface="Arial"/>
              </a:rPr>
              <a:t>bir </a:t>
            </a:r>
            <a:r>
              <a:rPr sz="2000" dirty="0">
                <a:solidFill>
                  <a:srgbClr val="FF0000"/>
                </a:solidFill>
                <a:latin typeface="Arial"/>
                <a:cs typeface="Arial"/>
              </a:rPr>
              <a:t>birey  </a:t>
            </a:r>
            <a:r>
              <a:rPr sz="2000" spc="-5" dirty="0">
                <a:solidFill>
                  <a:srgbClr val="FF0000"/>
                </a:solidFill>
                <a:latin typeface="Arial"/>
                <a:cs typeface="Arial"/>
              </a:rPr>
              <a:t>olmalıyız. Bu noktada yardımseverlik, </a:t>
            </a:r>
            <a:r>
              <a:rPr sz="2000" spc="-5" dirty="0" err="1" smtClean="0">
                <a:solidFill>
                  <a:srgbClr val="FF0000"/>
                </a:solidFill>
                <a:latin typeface="Arial"/>
                <a:cs typeface="Arial"/>
              </a:rPr>
              <a:t>empati</a:t>
            </a:r>
            <a:r>
              <a:rPr sz="2000" spc="-5" dirty="0">
                <a:solidFill>
                  <a:srgbClr val="FF0000"/>
                </a:solidFill>
                <a:latin typeface="Arial"/>
                <a:cs typeface="Arial"/>
              </a:rPr>
              <a:t>, </a:t>
            </a:r>
            <a:r>
              <a:rPr sz="2000" spc="-5" dirty="0" err="1" smtClean="0">
                <a:solidFill>
                  <a:srgbClr val="FF0000"/>
                </a:solidFill>
                <a:latin typeface="Arial"/>
                <a:cs typeface="Arial"/>
              </a:rPr>
              <a:t>adalet</a:t>
            </a:r>
            <a:r>
              <a:rPr sz="2000" spc="-5" dirty="0">
                <a:solidFill>
                  <a:srgbClr val="FF0000"/>
                </a:solidFill>
                <a:latin typeface="Arial"/>
                <a:cs typeface="Arial"/>
              </a:rPr>
              <a:t>,  sevgi, saygı… gibi evrensel ve kültürel değerlerimizi kavrayıp </a:t>
            </a:r>
            <a:r>
              <a:rPr sz="2000" spc="-10" dirty="0">
                <a:solidFill>
                  <a:srgbClr val="FF0000"/>
                </a:solidFill>
                <a:latin typeface="Arial"/>
                <a:cs typeface="Arial"/>
              </a:rPr>
              <a:t>bu  değerler </a:t>
            </a:r>
            <a:r>
              <a:rPr sz="2000" spc="-5" dirty="0">
                <a:solidFill>
                  <a:srgbClr val="FF0000"/>
                </a:solidFill>
                <a:latin typeface="Arial"/>
                <a:cs typeface="Arial"/>
              </a:rPr>
              <a:t>çerçevesinde davranışlarımıza </a:t>
            </a:r>
            <a:r>
              <a:rPr sz="2000" spc="-15" dirty="0">
                <a:solidFill>
                  <a:srgbClr val="FF0000"/>
                </a:solidFill>
                <a:latin typeface="Arial"/>
                <a:cs typeface="Arial"/>
              </a:rPr>
              <a:t>yön</a:t>
            </a:r>
            <a:r>
              <a:rPr sz="2000" spc="105" dirty="0">
                <a:solidFill>
                  <a:srgbClr val="FF0000"/>
                </a:solidFill>
                <a:latin typeface="Arial"/>
                <a:cs typeface="Arial"/>
              </a:rPr>
              <a:t> </a:t>
            </a:r>
            <a:r>
              <a:rPr sz="2000" spc="-5" dirty="0">
                <a:solidFill>
                  <a:srgbClr val="FF0000"/>
                </a:solidFill>
                <a:latin typeface="Arial"/>
                <a:cs typeface="Arial"/>
              </a:rPr>
              <a:t>vermeliyiz.</a:t>
            </a:r>
            <a:endParaRPr sz="2000" dirty="0">
              <a:latin typeface="Arial"/>
              <a:cs typeface="Arial"/>
            </a:endParaRPr>
          </a:p>
          <a:p>
            <a:pPr>
              <a:spcBef>
                <a:spcPts val="35"/>
              </a:spcBef>
              <a:buChar char=""/>
            </a:pPr>
            <a:endParaRPr sz="2000" dirty="0">
              <a:latin typeface="Arial"/>
              <a:cs typeface="Arial"/>
            </a:endParaRPr>
          </a:p>
          <a:p>
            <a:pPr algn="ctr">
              <a:lnSpc>
                <a:spcPct val="100000"/>
              </a:lnSpc>
            </a:pPr>
            <a:r>
              <a:rPr sz="2000" b="1" dirty="0">
                <a:solidFill>
                  <a:srgbClr val="0D0D0D"/>
                </a:solidFill>
                <a:latin typeface="Arial"/>
                <a:cs typeface="Arial"/>
              </a:rPr>
              <a:t>ÖZETLE;</a:t>
            </a:r>
            <a:endParaRPr sz="2000" dirty="0">
              <a:latin typeface="Arial"/>
              <a:cs typeface="Arial"/>
            </a:endParaRPr>
          </a:p>
          <a:p>
            <a:pPr>
              <a:spcBef>
                <a:spcPts val="35"/>
              </a:spcBef>
            </a:pPr>
            <a:endParaRPr sz="2000" dirty="0">
              <a:latin typeface="Arial"/>
              <a:cs typeface="Arial"/>
            </a:endParaRPr>
          </a:p>
          <a:p>
            <a:pPr marL="488315" lvl="1" indent="-204470">
              <a:buSzPct val="94444"/>
              <a:buFont typeface="Wingdings"/>
              <a:buChar char=""/>
              <a:tabLst>
                <a:tab pos="488315" algn="l"/>
              </a:tabLst>
            </a:pPr>
            <a:r>
              <a:rPr sz="2000" b="1" spc="-5" dirty="0">
                <a:solidFill>
                  <a:srgbClr val="0D0D0D"/>
                </a:solidFill>
                <a:latin typeface="Arial"/>
                <a:cs typeface="Arial"/>
              </a:rPr>
              <a:t>İyi </a:t>
            </a:r>
            <a:r>
              <a:rPr sz="2000" b="1" dirty="0">
                <a:solidFill>
                  <a:srgbClr val="0D0D0D"/>
                </a:solidFill>
                <a:latin typeface="Arial"/>
                <a:cs typeface="Arial"/>
              </a:rPr>
              <a:t>bir </a:t>
            </a:r>
            <a:r>
              <a:rPr sz="2000" b="1" spc="-5" dirty="0">
                <a:solidFill>
                  <a:srgbClr val="0D0D0D"/>
                </a:solidFill>
                <a:latin typeface="Arial"/>
                <a:cs typeface="Arial"/>
              </a:rPr>
              <a:t>mesleğe sahibi olmadan </a:t>
            </a:r>
            <a:r>
              <a:rPr sz="2000" b="1" dirty="0">
                <a:solidFill>
                  <a:srgbClr val="0D0D0D"/>
                </a:solidFill>
                <a:latin typeface="Arial"/>
                <a:cs typeface="Arial"/>
              </a:rPr>
              <a:t>önce </a:t>
            </a:r>
            <a:r>
              <a:rPr sz="2000" b="1" spc="-5" dirty="0">
                <a:solidFill>
                  <a:srgbClr val="0D0D0D"/>
                </a:solidFill>
                <a:latin typeface="Arial"/>
                <a:cs typeface="Arial"/>
              </a:rPr>
              <a:t>iyi </a:t>
            </a:r>
            <a:r>
              <a:rPr sz="2000" b="1" dirty="0">
                <a:solidFill>
                  <a:srgbClr val="0D0D0D"/>
                </a:solidFill>
                <a:latin typeface="Arial"/>
                <a:cs typeface="Arial"/>
              </a:rPr>
              <a:t>bir </a:t>
            </a:r>
            <a:r>
              <a:rPr sz="2000" b="1" spc="-5" dirty="0">
                <a:solidFill>
                  <a:srgbClr val="0D0D0D"/>
                </a:solidFill>
                <a:latin typeface="Arial"/>
                <a:cs typeface="Arial"/>
              </a:rPr>
              <a:t>insan</a:t>
            </a:r>
            <a:r>
              <a:rPr sz="2000" b="1" dirty="0">
                <a:solidFill>
                  <a:srgbClr val="0D0D0D"/>
                </a:solidFill>
                <a:latin typeface="Arial"/>
                <a:cs typeface="Arial"/>
              </a:rPr>
              <a:t> </a:t>
            </a:r>
            <a:r>
              <a:rPr sz="2000" b="1" spc="-5" dirty="0">
                <a:solidFill>
                  <a:srgbClr val="0D0D0D"/>
                </a:solidFill>
                <a:latin typeface="Arial"/>
                <a:cs typeface="Arial"/>
              </a:rPr>
              <a:t>olmalıyız</a:t>
            </a:r>
            <a:r>
              <a:rPr b="1" spc="-5" dirty="0">
                <a:solidFill>
                  <a:srgbClr val="0D0D0D"/>
                </a:solidFill>
                <a:latin typeface="Arial"/>
                <a:cs typeface="Arial"/>
              </a:rPr>
              <a:t>…</a:t>
            </a:r>
            <a:endParaRPr dirty="0">
              <a:latin typeface="Arial"/>
              <a:cs typeface="Arial"/>
            </a:endParaRPr>
          </a:p>
        </p:txBody>
      </p:sp>
    </p:spTree>
    <p:extLst>
      <p:ext uri="{BB962C8B-B14F-4D97-AF65-F5344CB8AC3E}">
        <p14:creationId xmlns:p14="http://schemas.microsoft.com/office/powerpoint/2010/main" val="943774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584775"/>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MESLEKİ OLGUNLUĞUN BOYUTLARI</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28574" y="2006374"/>
            <a:ext cx="12138480" cy="3046988"/>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ctr">
              <a:buAutoNum type="arabicPeriod"/>
            </a:pPr>
            <a:r>
              <a:rPr lang="tr-TR" sz="2400" b="1" dirty="0" smtClean="0"/>
              <a:t>BOYUT</a:t>
            </a:r>
            <a:r>
              <a:rPr lang="tr-TR" sz="2400" b="1" dirty="0"/>
              <a:t>: Meslek Seçimine Planlı </a:t>
            </a:r>
            <a:r>
              <a:rPr lang="tr-TR" sz="2400" b="1" dirty="0" smtClean="0"/>
              <a:t>Yöneliş</a:t>
            </a:r>
          </a:p>
          <a:p>
            <a:pPr marL="457200" indent="-457200" algn="ctr">
              <a:buAutoNum type="arabicPeriod"/>
            </a:pPr>
            <a:endParaRPr lang="tr-TR" sz="2400" b="1" dirty="0"/>
          </a:p>
          <a:p>
            <a:r>
              <a:rPr lang="tr-TR" sz="2400" dirty="0"/>
              <a:t>Bu boyut her bireyin bir işi/mesleği olması bu nedenle kendisinin de </a:t>
            </a:r>
            <a:r>
              <a:rPr lang="tr-TR" sz="2400" dirty="0" smtClean="0"/>
              <a:t>bir karar </a:t>
            </a:r>
            <a:r>
              <a:rPr lang="tr-TR" sz="2400" dirty="0"/>
              <a:t>vermesi gerektiğini kabullenmesi, bu gereğin bilincinde olması ve planlı </a:t>
            </a:r>
            <a:r>
              <a:rPr lang="tr-TR" sz="2400" dirty="0" smtClean="0"/>
              <a:t>bir şekilde </a:t>
            </a:r>
            <a:r>
              <a:rPr lang="tr-TR" sz="2400" dirty="0"/>
              <a:t>bu konuya yönelmesini ifade eder. Şu davranışları kapsar</a:t>
            </a:r>
            <a:r>
              <a:rPr lang="tr-TR" sz="2400" dirty="0" smtClean="0"/>
              <a:t>:</a:t>
            </a:r>
          </a:p>
          <a:p>
            <a:endParaRPr lang="tr-TR" sz="2400" dirty="0"/>
          </a:p>
          <a:p>
            <a:r>
              <a:rPr lang="tr-TR" sz="2400" dirty="0"/>
              <a:t>a. Seçme/tercih konusu ile ilgilenme</a:t>
            </a:r>
          </a:p>
          <a:p>
            <a:r>
              <a:rPr lang="tr-TR" sz="2400" dirty="0"/>
              <a:t>b. Bu amaçla çeşitli kaynaklardan yararlanma</a:t>
            </a:r>
            <a:endParaRPr lang="tr-TR" sz="2400" b="1" dirty="0"/>
          </a:p>
        </p:txBody>
      </p:sp>
    </p:spTree>
    <p:extLst>
      <p:ext uri="{BB962C8B-B14F-4D97-AF65-F5344CB8AC3E}">
        <p14:creationId xmlns:p14="http://schemas.microsoft.com/office/powerpoint/2010/main" val="40066989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584775"/>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MESLEKİ OLGUNLUĞUN BOYUTLARI</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28574" y="2025424"/>
            <a:ext cx="12138480" cy="341632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t>2. BOYUT: Mesleki Bilgilerin Belirginleşmesi ve </a:t>
            </a:r>
            <a:r>
              <a:rPr lang="tr-TR" sz="2400" b="1" dirty="0" smtClean="0"/>
              <a:t>Planlama Yapma</a:t>
            </a:r>
          </a:p>
          <a:p>
            <a:pPr algn="just"/>
            <a:endParaRPr lang="tr-TR" sz="2400" b="1" dirty="0"/>
          </a:p>
          <a:p>
            <a:pPr algn="just"/>
            <a:r>
              <a:rPr lang="tr-TR" sz="2400" dirty="0"/>
              <a:t>Genç olgunlaştıkça mesleklere ilişkin bilgilerinin daha doğru ve </a:t>
            </a:r>
            <a:r>
              <a:rPr lang="tr-TR" sz="2400" dirty="0" smtClean="0"/>
              <a:t>gerçekçi olması </a:t>
            </a:r>
            <a:r>
              <a:rPr lang="tr-TR" sz="2400" dirty="0"/>
              <a:t>beklenir. Meslek seçiminin, çalışma ve iş yaşamına ilişkin güvenilir </a:t>
            </a:r>
            <a:r>
              <a:rPr lang="tr-TR" sz="2400" dirty="0" smtClean="0"/>
              <a:t>bilgilere dayanması </a:t>
            </a:r>
            <a:r>
              <a:rPr lang="tr-TR" sz="2400" dirty="0"/>
              <a:t>ve yapılan planların gerçekçi ve uygulanabilir nitelikte </a:t>
            </a:r>
            <a:r>
              <a:rPr lang="tr-TR" sz="2400" dirty="0" smtClean="0"/>
              <a:t>olması beklenir</a:t>
            </a:r>
            <a:r>
              <a:rPr lang="tr-TR" sz="2400" dirty="0"/>
              <a:t>, bu boyut şunları kapsar</a:t>
            </a:r>
            <a:r>
              <a:rPr lang="tr-TR" sz="2400" dirty="0" smtClean="0"/>
              <a:t>:</a:t>
            </a:r>
          </a:p>
          <a:p>
            <a:pPr algn="just"/>
            <a:endParaRPr lang="tr-TR" sz="2400" dirty="0"/>
          </a:p>
          <a:p>
            <a:pPr algn="just"/>
            <a:r>
              <a:rPr lang="tr-TR" sz="2400" dirty="0"/>
              <a:t>a. Tercih edilen meslek hakkında özgül bilgileri saptama</a:t>
            </a:r>
          </a:p>
          <a:p>
            <a:pPr algn="just"/>
            <a:r>
              <a:rPr lang="tr-TR" sz="2400" dirty="0"/>
              <a:t>b. Tercih edilen mesleğe hazırlanma ve girişi daha özgül olarak planlama</a:t>
            </a:r>
          </a:p>
          <a:p>
            <a:pPr algn="just"/>
            <a:r>
              <a:rPr lang="tr-TR" sz="2400" dirty="0"/>
              <a:t>c. Planlama faaliyetlerini genişletme ve eyleme </a:t>
            </a:r>
            <a:r>
              <a:rPr lang="tr-TR" sz="2400" dirty="0" smtClean="0"/>
              <a:t>koyma</a:t>
            </a:r>
            <a:endParaRPr lang="tr-TR" sz="2400" dirty="0"/>
          </a:p>
        </p:txBody>
      </p:sp>
    </p:spTree>
    <p:extLst>
      <p:ext uri="{BB962C8B-B14F-4D97-AF65-F5344CB8AC3E}">
        <p14:creationId xmlns:p14="http://schemas.microsoft.com/office/powerpoint/2010/main" val="42260484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584775"/>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MESLEKİ OLGUNLUĞUN BOYUTLARI</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28574" y="1587274"/>
            <a:ext cx="12138480" cy="4893647"/>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t>3. BOYUT: Meslek Tercihlerinin </a:t>
            </a:r>
            <a:r>
              <a:rPr lang="tr-TR" sz="2400" b="1" dirty="0" smtClean="0"/>
              <a:t>Tutarlılığı</a:t>
            </a:r>
          </a:p>
          <a:p>
            <a:pPr algn="ctr"/>
            <a:endParaRPr lang="tr-TR" sz="2400" b="1" dirty="0"/>
          </a:p>
          <a:p>
            <a:pPr algn="just"/>
            <a:r>
              <a:rPr lang="tr-TR" sz="2400" dirty="0"/>
              <a:t>Genç tek ve kesin bir meslek üzerinde kararını vermese de, tercihi </a:t>
            </a:r>
            <a:r>
              <a:rPr lang="tr-TR" sz="2400" dirty="0" smtClean="0"/>
              <a:t>belli alanlara </a:t>
            </a:r>
            <a:r>
              <a:rPr lang="tr-TR" sz="2400" dirty="0"/>
              <a:t>yönelik olarak belirginleşmelidir. (Örneğin, tıp alanında) Eğer genç </a:t>
            </a:r>
            <a:r>
              <a:rPr lang="tr-TR" sz="2400" dirty="0" smtClean="0"/>
              <a:t>bazı tercihlerini </a:t>
            </a:r>
            <a:r>
              <a:rPr lang="tr-TR" sz="2400" dirty="0"/>
              <a:t>sosyal alanlara yönelik, bazı tercihlerini fen ve edebiyat alanında </a:t>
            </a:r>
            <a:r>
              <a:rPr lang="tr-TR" sz="2400" dirty="0" smtClean="0"/>
              <a:t>yapıyorsa bir </a:t>
            </a:r>
            <a:r>
              <a:rPr lang="tr-TR" sz="2400" dirty="0"/>
              <a:t>tutarlılık göstermiyor demektir. Bu da onun "mesleki </a:t>
            </a:r>
            <a:r>
              <a:rPr lang="tr-TR" sz="2400" dirty="0" err="1" smtClean="0"/>
              <a:t>olgunluğu"nun</a:t>
            </a:r>
            <a:r>
              <a:rPr lang="tr-TR" sz="2400" dirty="0" smtClean="0"/>
              <a:t> düzeyi </a:t>
            </a:r>
            <a:r>
              <a:rPr lang="tr-TR" sz="2400" dirty="0"/>
              <a:t>konusunda bir soru işareti yaratır. </a:t>
            </a:r>
            <a:endParaRPr lang="tr-TR" sz="2400" dirty="0" smtClean="0"/>
          </a:p>
          <a:p>
            <a:pPr algn="just"/>
            <a:endParaRPr lang="tr-TR" sz="2400" dirty="0"/>
          </a:p>
          <a:p>
            <a:pPr algn="just"/>
            <a:r>
              <a:rPr lang="tr-TR" sz="2400" dirty="0" smtClean="0"/>
              <a:t>Aynı </a:t>
            </a:r>
            <a:r>
              <a:rPr lang="tr-TR" sz="2400" dirty="0"/>
              <a:t>şekilde seçtiği mesleklerin </a:t>
            </a:r>
            <a:r>
              <a:rPr lang="tr-TR" sz="2400" dirty="0" smtClean="0"/>
              <a:t>düzeyi (giriş </a:t>
            </a:r>
            <a:r>
              <a:rPr lang="tr-TR" sz="2400" dirty="0"/>
              <a:t>düzeyindeki işler, uzmanlık düzeyinde ... gibi) yönünden, de bir </a:t>
            </a:r>
            <a:r>
              <a:rPr lang="tr-TR" sz="2400" dirty="0" smtClean="0"/>
              <a:t>tutarlılık aranır</a:t>
            </a:r>
            <a:r>
              <a:rPr lang="tr-TR" sz="2400" dirty="0"/>
              <a:t>. O hâlde bu boyutun kapsadığı davranışlar şunlardır</a:t>
            </a:r>
            <a:r>
              <a:rPr lang="tr-TR" sz="2400" dirty="0" smtClean="0"/>
              <a:t>:</a:t>
            </a:r>
          </a:p>
          <a:p>
            <a:pPr algn="just"/>
            <a:endParaRPr lang="tr-TR" sz="2400" dirty="0"/>
          </a:p>
          <a:p>
            <a:pPr algn="just"/>
            <a:r>
              <a:rPr lang="tr-TR" sz="2400" dirty="0"/>
              <a:t>a. Alanlar açısından meslek tercihlerinin tutarlılığı</a:t>
            </a:r>
          </a:p>
          <a:p>
            <a:pPr algn="just"/>
            <a:r>
              <a:rPr lang="tr-TR" sz="2400" dirty="0"/>
              <a:t>b. Düzeyler açısından meslek tercihlerinin tutarlılığı</a:t>
            </a:r>
          </a:p>
          <a:p>
            <a:pPr algn="just"/>
            <a:r>
              <a:rPr lang="tr-TR" sz="2400" dirty="0"/>
              <a:t>c. Alanlar ve düzeyler dahilinde meslek tercihlerinin </a:t>
            </a:r>
            <a:r>
              <a:rPr lang="tr-TR" sz="2400" dirty="0" smtClean="0"/>
              <a:t>tutarlılığı</a:t>
            </a:r>
            <a:endParaRPr lang="tr-TR" sz="2400" dirty="0"/>
          </a:p>
        </p:txBody>
      </p:sp>
    </p:spTree>
    <p:extLst>
      <p:ext uri="{BB962C8B-B14F-4D97-AF65-F5344CB8AC3E}">
        <p14:creationId xmlns:p14="http://schemas.microsoft.com/office/powerpoint/2010/main" val="30564089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584775"/>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MESLEKİ OLGUNLUĞUN BOYUTLARI</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28574" y="1587274"/>
            <a:ext cx="12138480" cy="4524315"/>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smtClean="0"/>
              <a:t>4. BOYUT: Özelliklerin Billurlaşması</a:t>
            </a:r>
          </a:p>
          <a:p>
            <a:pPr algn="ctr"/>
            <a:endParaRPr lang="tr-TR" sz="2400" b="1" dirty="0" smtClean="0"/>
          </a:p>
          <a:p>
            <a:pPr algn="just"/>
            <a:r>
              <a:rPr lang="tr-TR" sz="2400" dirty="0" smtClean="0"/>
              <a:t>Olgunluğun </a:t>
            </a:r>
            <a:r>
              <a:rPr lang="tr-TR" sz="2400" dirty="0"/>
              <a:t>bir başka ölçütü de meslek seçimine uygun yetenek, ilgi </a:t>
            </a:r>
            <a:r>
              <a:rPr lang="tr-TR" sz="2400" dirty="0" smtClean="0"/>
              <a:t>ve kişilik </a:t>
            </a:r>
            <a:r>
              <a:rPr lang="tr-TR" sz="2400" dirty="0"/>
              <a:t>özelliklerinin belirginleşmesidir. Bu boyutun kapsamı </a:t>
            </a:r>
            <a:r>
              <a:rPr lang="tr-TR" sz="2400" dirty="0" smtClean="0"/>
              <a:t>ise; </a:t>
            </a:r>
          </a:p>
          <a:p>
            <a:pPr algn="just"/>
            <a:endParaRPr lang="tr-TR" sz="2400" dirty="0"/>
          </a:p>
          <a:p>
            <a:pPr algn="just"/>
            <a:r>
              <a:rPr lang="tr-TR" sz="2400" dirty="0" smtClean="0"/>
              <a:t>a</a:t>
            </a:r>
            <a:r>
              <a:rPr lang="tr-TR" sz="2400" dirty="0"/>
              <a:t>. Ölçülen ilgilerin kristalleşme derecesi</a:t>
            </a:r>
          </a:p>
          <a:p>
            <a:pPr algn="just"/>
            <a:r>
              <a:rPr lang="tr-TR" sz="2400" dirty="0"/>
              <a:t>b. İlgi olgunluğu (ilgilerinde tutarlılık)</a:t>
            </a:r>
          </a:p>
          <a:p>
            <a:pPr algn="just"/>
            <a:r>
              <a:rPr lang="tr-TR" sz="2400" dirty="0"/>
              <a:t>c. Çalışma/iş yapmaya karşı güdülenme</a:t>
            </a:r>
          </a:p>
          <a:p>
            <a:pPr algn="just"/>
            <a:r>
              <a:rPr lang="tr-TR" sz="2400" dirty="0"/>
              <a:t>d. İş değerlerinin belirginleşme derecesi</a:t>
            </a:r>
          </a:p>
          <a:p>
            <a:pPr algn="just"/>
            <a:r>
              <a:rPr lang="tr-TR" sz="2400" dirty="0"/>
              <a:t>e. Çalışma ve işin insan yaşamında sağladığı ekonomik, sosyal ve </a:t>
            </a:r>
            <a:r>
              <a:rPr lang="tr-TR" sz="2400" dirty="0" smtClean="0"/>
              <a:t>psikolojik doyumları </a:t>
            </a:r>
            <a:r>
              <a:rPr lang="tr-TR" sz="2400" dirty="0"/>
              <a:t>kabul etme </a:t>
            </a:r>
            <a:endParaRPr lang="tr-TR" sz="2400" dirty="0" smtClean="0"/>
          </a:p>
          <a:p>
            <a:pPr algn="just"/>
            <a:r>
              <a:rPr lang="tr-TR" sz="2400" dirty="0"/>
              <a:t>f</a:t>
            </a:r>
            <a:r>
              <a:rPr lang="tr-TR" sz="2400" dirty="0" smtClean="0"/>
              <a:t>. </a:t>
            </a:r>
            <a:r>
              <a:rPr lang="tr-TR" sz="2400" dirty="0"/>
              <a:t>Seçme ve planlama sorumluluğunun kabullenilmesi (üstlenme)</a:t>
            </a:r>
          </a:p>
          <a:p>
            <a:pPr algn="just"/>
            <a:r>
              <a:rPr lang="tr-TR" sz="2400" dirty="0"/>
              <a:t>g. Meslek seçiminde bağımsızlık</a:t>
            </a:r>
          </a:p>
        </p:txBody>
      </p:sp>
    </p:spTree>
    <p:extLst>
      <p:ext uri="{BB962C8B-B14F-4D97-AF65-F5344CB8AC3E}">
        <p14:creationId xmlns:p14="http://schemas.microsoft.com/office/powerpoint/2010/main" val="5100476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584775"/>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MESLEKİ OLGUNLUĞUN BOYUTLARI</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19049" y="1806349"/>
            <a:ext cx="12138480" cy="3785652"/>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b="1" dirty="0"/>
              <a:t>5. BOYUT: Meslek Tercihlerinde </a:t>
            </a:r>
            <a:r>
              <a:rPr lang="tr-TR" sz="2400" b="1" dirty="0" smtClean="0"/>
              <a:t>Akılcılık</a:t>
            </a:r>
          </a:p>
          <a:p>
            <a:pPr algn="ctr"/>
            <a:endParaRPr lang="tr-TR" sz="2400" b="1" dirty="0"/>
          </a:p>
          <a:p>
            <a:pPr algn="just"/>
            <a:r>
              <a:rPr lang="tr-TR" sz="2400" dirty="0" smtClean="0"/>
              <a:t>Gencin </a:t>
            </a:r>
            <a:r>
              <a:rPr lang="tr-TR" sz="2400" dirty="0"/>
              <a:t>meslek seçiminde durumu mantıklı olarak değerlendirmesi (</a:t>
            </a:r>
            <a:r>
              <a:rPr lang="tr-TR" sz="2400" dirty="0" smtClean="0"/>
              <a:t>kendi özellik </a:t>
            </a:r>
            <a:r>
              <a:rPr lang="tr-TR" sz="2400" dirty="0"/>
              <a:t>ve koşulları ile mesleklerin niteliklerini) ve akılcı bir yol izlemesi </a:t>
            </a:r>
            <a:r>
              <a:rPr lang="tr-TR" sz="2400" dirty="0" smtClean="0"/>
              <a:t>beklenir. Bu </a:t>
            </a:r>
            <a:r>
              <a:rPr lang="tr-TR" sz="2400" dirty="0"/>
              <a:t>konu üzerinde düşünüp çaba harcaması ve buna göre davranması </a:t>
            </a:r>
            <a:r>
              <a:rPr lang="tr-TR" sz="2400" dirty="0" smtClean="0"/>
              <a:t>olgunluk derecesini </a:t>
            </a:r>
            <a:r>
              <a:rPr lang="tr-TR" sz="2400" dirty="0"/>
              <a:t>gösteren bir ölçüttür. Şöyle ki</a:t>
            </a:r>
            <a:r>
              <a:rPr lang="tr-TR" sz="2400" dirty="0" smtClean="0"/>
              <a:t>;</a:t>
            </a:r>
          </a:p>
          <a:p>
            <a:pPr algn="just"/>
            <a:endParaRPr lang="tr-TR" sz="2400" dirty="0"/>
          </a:p>
          <a:p>
            <a:pPr algn="just"/>
            <a:r>
              <a:rPr lang="tr-TR" sz="2400" dirty="0"/>
              <a:t>a. Yetenek ve tercihler arasında uyuşma</a:t>
            </a:r>
          </a:p>
          <a:p>
            <a:pPr algn="just"/>
            <a:r>
              <a:rPr lang="tr-TR" sz="2400" dirty="0"/>
              <a:t>b. Ölçülen ilgiler ile tercihler arasında uyuşma</a:t>
            </a:r>
          </a:p>
          <a:p>
            <a:pPr algn="just"/>
            <a:r>
              <a:rPr lang="tr-TR" sz="2400" dirty="0"/>
              <a:t>c. Yetenek düzeyi, ölçülen ilgiler ve meslek düzeyi arasında uyuşma</a:t>
            </a:r>
          </a:p>
          <a:p>
            <a:pPr algn="just"/>
            <a:r>
              <a:rPr lang="tr-TR" sz="2400" dirty="0"/>
              <a:t>d. Tercihlerin </a:t>
            </a:r>
            <a:r>
              <a:rPr lang="tr-TR" sz="2400" dirty="0" err="1"/>
              <a:t>sosyo</a:t>
            </a:r>
            <a:r>
              <a:rPr lang="tr-TR" sz="2400" dirty="0"/>
              <a:t>-ekonomik açıdan erişilebilirliği (koşullarına uygunluğu)</a:t>
            </a:r>
          </a:p>
        </p:txBody>
      </p:sp>
    </p:spTree>
    <p:extLst>
      <p:ext uri="{BB962C8B-B14F-4D97-AF65-F5344CB8AC3E}">
        <p14:creationId xmlns:p14="http://schemas.microsoft.com/office/powerpoint/2010/main" val="1677137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1077218"/>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BAŞARIYI/YETENEĞİ DEĞERLENDİRMEDE GÖZ ÖNÜNE ALINABİLECEK ÖLÇÜTLER</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19049" y="1873024"/>
            <a:ext cx="12138480" cy="4524315"/>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dirty="0" smtClean="0"/>
              <a:t>1</a:t>
            </a:r>
            <a:r>
              <a:rPr lang="tr-TR" sz="2400" dirty="0"/>
              <a:t>. Konu ile ilgili terimleri, tarihleri, tanımları belleyebilme.</a:t>
            </a:r>
          </a:p>
          <a:p>
            <a:r>
              <a:rPr lang="tr-TR" sz="2400" dirty="0"/>
              <a:t>2. Daha önce bilinen bir kavram veya olgunun, yeni öğrenilen bir </a:t>
            </a:r>
            <a:r>
              <a:rPr lang="tr-TR" sz="2400" dirty="0" smtClean="0"/>
              <a:t>kavram </a:t>
            </a:r>
            <a:r>
              <a:rPr lang="fi-FI" sz="2400" dirty="0" smtClean="0"/>
              <a:t>veya </a:t>
            </a:r>
            <a:r>
              <a:rPr lang="fi-FI" sz="2400" dirty="0"/>
              <a:t>olgu ile ilişkisini kurabilme.</a:t>
            </a:r>
          </a:p>
          <a:p>
            <a:r>
              <a:rPr lang="tr-TR" sz="2400" dirty="0"/>
              <a:t>3. Belli bir olayın artması veya azalması ile olabilecek gelişmeleri tahmin etme.</a:t>
            </a:r>
          </a:p>
          <a:p>
            <a:r>
              <a:rPr lang="tr-TR" sz="2400" dirty="0"/>
              <a:t>4. Bir kavramı örneklendirebilme.</a:t>
            </a:r>
          </a:p>
          <a:p>
            <a:r>
              <a:rPr lang="tr-TR" sz="2400" dirty="0"/>
              <a:t>5. Bir konu alanında öğrenilen bir kuralı veya bir ilişkiyi kullanarak </a:t>
            </a:r>
            <a:r>
              <a:rPr lang="tr-TR" sz="2400" dirty="0" smtClean="0"/>
              <a:t>günlük yaşamdaki </a:t>
            </a:r>
            <a:r>
              <a:rPr lang="tr-TR" sz="2400" dirty="0"/>
              <a:t>bir problemi çözebilme.</a:t>
            </a:r>
          </a:p>
          <a:p>
            <a:r>
              <a:rPr lang="tr-TR" sz="2400" dirty="0"/>
              <a:t>6. Daha önce benzeri sınıfta çözülmüş veya tartışılmış bir problemi çözebilme</a:t>
            </a:r>
          </a:p>
          <a:p>
            <a:r>
              <a:rPr lang="tr-TR" sz="2400" dirty="0"/>
              <a:t>7. Konu ile ilgili ilke ve kavramları kullanarak, bir soruna çözüm </a:t>
            </a:r>
            <a:r>
              <a:rPr lang="tr-TR" sz="2400" dirty="0" smtClean="0"/>
              <a:t>önerileri üretebilme</a:t>
            </a:r>
            <a:r>
              <a:rPr lang="tr-TR" sz="2400" dirty="0"/>
              <a:t>.</a:t>
            </a:r>
          </a:p>
          <a:p>
            <a:r>
              <a:rPr lang="tr-TR" sz="2400" dirty="0"/>
              <a:t>8. Bir olayın nedenlerini analiz edebilme.</a:t>
            </a:r>
          </a:p>
          <a:p>
            <a:r>
              <a:rPr lang="es-ES" sz="2400" dirty="0"/>
              <a:t>9. Özgün fikirler ortaya atabilme.</a:t>
            </a:r>
          </a:p>
          <a:p>
            <a:r>
              <a:rPr lang="tr-TR" sz="2400" dirty="0"/>
              <a:t>10. Bir olayın sonuçlarını tahmin edebilme.</a:t>
            </a:r>
          </a:p>
        </p:txBody>
      </p:sp>
    </p:spTree>
    <p:extLst>
      <p:ext uri="{BB962C8B-B14F-4D97-AF65-F5344CB8AC3E}">
        <p14:creationId xmlns:p14="http://schemas.microsoft.com/office/powerpoint/2010/main" val="31910930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473072"/>
            <a:ext cx="12115802" cy="1077218"/>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BİR DERSE KARŞI İLGİYİ DEĞERLENDİRMEDE GÖZÖNÜNE ALINABİLECEK ÖLÇÜTLER</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19049" y="2139724"/>
            <a:ext cx="12138480" cy="3785652"/>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dirty="0" smtClean="0"/>
              <a:t>1</a:t>
            </a:r>
            <a:r>
              <a:rPr lang="tr-TR" sz="2400" dirty="0"/>
              <a:t>. Derste anlamadığı bir kısmın yeniden anlatılmasını isteme.</a:t>
            </a:r>
          </a:p>
          <a:p>
            <a:r>
              <a:rPr lang="tr-TR" sz="2400" dirty="0"/>
              <a:t>2. Bir derste anlatılan konu hakkında daha ayrıntılı bilgi isteme</a:t>
            </a:r>
          </a:p>
          <a:p>
            <a:r>
              <a:rPr lang="tr-TR" sz="2400" dirty="0"/>
              <a:t>3. Ödevleri zamanında gösterme</a:t>
            </a:r>
          </a:p>
          <a:p>
            <a:r>
              <a:rPr lang="tr-TR" sz="2400" dirty="0"/>
              <a:t>4. Ödevlere özen </a:t>
            </a:r>
            <a:r>
              <a:rPr lang="tr-TR" sz="2400" dirty="0" smtClean="0"/>
              <a:t>gösterme</a:t>
            </a:r>
          </a:p>
          <a:p>
            <a:r>
              <a:rPr lang="tr-TR" sz="2400" dirty="0"/>
              <a:t>5. Derste tartışma konusu ortaya atma ve tartışmalara katılma</a:t>
            </a:r>
          </a:p>
          <a:p>
            <a:r>
              <a:rPr lang="tr-TR" sz="2400" dirty="0"/>
              <a:t>6. Konu ile ilgili öğrenme ortamının hazırlanmasında öğretmene </a:t>
            </a:r>
            <a:r>
              <a:rPr lang="tr-TR" sz="2400" dirty="0" smtClean="0"/>
              <a:t>yardım etmeye </a:t>
            </a:r>
            <a:r>
              <a:rPr lang="tr-TR" sz="2400" dirty="0"/>
              <a:t>istekli olma</a:t>
            </a:r>
          </a:p>
          <a:p>
            <a:r>
              <a:rPr lang="tr-TR" sz="2400" dirty="0"/>
              <a:t>7. Ders kitabı dışında başka kaynaklara da başvurma</a:t>
            </a:r>
          </a:p>
          <a:p>
            <a:r>
              <a:rPr lang="tr-TR" sz="2400" dirty="0"/>
              <a:t>8. Öğretmenin eksiğini veya hatasını </a:t>
            </a:r>
            <a:r>
              <a:rPr lang="tr-TR" sz="2400" dirty="0" err="1"/>
              <a:t>farkedebilme</a:t>
            </a:r>
            <a:endParaRPr lang="tr-TR" sz="2400" dirty="0"/>
          </a:p>
          <a:p>
            <a:r>
              <a:rPr lang="tr-TR" sz="2400" dirty="0"/>
              <a:t>9. Ders materyalini yanında bulundurma ve derse hazırlıklı gelme</a:t>
            </a:r>
          </a:p>
          <a:p>
            <a:r>
              <a:rPr lang="tr-TR" sz="2400" dirty="0"/>
              <a:t>10. Derste önemli noktaları kaydetme</a:t>
            </a:r>
          </a:p>
        </p:txBody>
      </p:sp>
    </p:spTree>
    <p:extLst>
      <p:ext uri="{BB962C8B-B14F-4D97-AF65-F5344CB8AC3E}">
        <p14:creationId xmlns:p14="http://schemas.microsoft.com/office/powerpoint/2010/main" val="485195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MESLEK SEÇİMİ NEDİR? </a:t>
            </a:r>
            <a:br>
              <a:rPr lang="tr-TR" dirty="0"/>
            </a:br>
            <a:endParaRPr lang="tr-TR" dirty="0"/>
          </a:p>
        </p:txBody>
      </p:sp>
      <p:sp>
        <p:nvSpPr>
          <p:cNvPr id="3" name="İçerik Yer Tutucusu 2"/>
          <p:cNvSpPr>
            <a:spLocks noGrp="1"/>
          </p:cNvSpPr>
          <p:nvPr>
            <p:ph idx="1"/>
          </p:nvPr>
        </p:nvSpPr>
        <p:spPr>
          <a:xfrm>
            <a:off x="623456" y="1737360"/>
            <a:ext cx="11166762" cy="4621876"/>
          </a:xfrm>
        </p:spPr>
        <p:txBody>
          <a:bodyPr>
            <a:normAutofit fontScale="92500"/>
          </a:bodyPr>
          <a:lstStyle/>
          <a:p>
            <a:endParaRPr lang="tr-TR" dirty="0"/>
          </a:p>
          <a:p>
            <a:r>
              <a:rPr lang="tr-TR" sz="2600" b="1" dirty="0" smtClean="0">
                <a:solidFill>
                  <a:srgbClr val="002060"/>
                </a:solidFill>
              </a:rPr>
              <a:t>Meslek </a:t>
            </a:r>
            <a:r>
              <a:rPr lang="tr-TR" sz="2600" b="1" dirty="0">
                <a:solidFill>
                  <a:srgbClr val="002060"/>
                </a:solidFill>
              </a:rPr>
              <a:t>seçimi; kişinin var olan meslekler içinden, yapabileceğine inandığı, kendisine maddi ve manevi kazanç sağlayacağını düşündüğü mesleğe yönelmesidir. Kişinin herhangi bir mesleğe yönelmesini etkileyen çeşitli faktörler vardır. Bunlar: </a:t>
            </a:r>
          </a:p>
          <a:p>
            <a:r>
              <a:rPr lang="tr-TR" sz="2600" dirty="0"/>
              <a:t>▲ Kişinin geleceğe yönelik hayalleri, istekleri </a:t>
            </a:r>
          </a:p>
          <a:p>
            <a:r>
              <a:rPr lang="tr-TR" sz="2600" dirty="0" smtClean="0"/>
              <a:t>▲ </a:t>
            </a:r>
            <a:r>
              <a:rPr lang="tr-TR" sz="2600" dirty="0"/>
              <a:t>İlgiler, </a:t>
            </a:r>
            <a:r>
              <a:rPr lang="tr-TR" sz="2600" dirty="0" smtClean="0"/>
              <a:t>yetenekler </a:t>
            </a:r>
            <a:r>
              <a:rPr lang="tr-TR" sz="2600" dirty="0"/>
              <a:t>ve </a:t>
            </a:r>
            <a:r>
              <a:rPr lang="tr-TR" sz="2600" dirty="0" smtClean="0"/>
              <a:t>değerler</a:t>
            </a:r>
            <a:endParaRPr lang="tr-TR" sz="2600" dirty="0"/>
          </a:p>
          <a:p>
            <a:r>
              <a:rPr lang="tr-TR" sz="2600" dirty="0"/>
              <a:t>▲ Akademik başarı </a:t>
            </a:r>
          </a:p>
          <a:p>
            <a:r>
              <a:rPr lang="tr-TR" sz="2600" dirty="0"/>
              <a:t>▲ Öğretmenlerin, öğrencinin yetenek ve ilgilerine ilişkin görüşleri </a:t>
            </a:r>
          </a:p>
          <a:p>
            <a:r>
              <a:rPr lang="tr-TR" sz="2600" dirty="0"/>
              <a:t>▲ Arkadaş çevresinin düşünceleri </a:t>
            </a:r>
          </a:p>
          <a:p>
            <a:r>
              <a:rPr lang="tr-TR" sz="2600" dirty="0"/>
              <a:t>▲ Ailenin beklentileri, birey hakkındaki düşünceleri </a:t>
            </a:r>
          </a:p>
        </p:txBody>
      </p:sp>
    </p:spTree>
    <p:extLst>
      <p:ext uri="{BB962C8B-B14F-4D97-AF65-F5344CB8AC3E}">
        <p14:creationId xmlns:p14="http://schemas.microsoft.com/office/powerpoint/2010/main" val="3379027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3908" y="2133600"/>
            <a:ext cx="7225259" cy="3777622"/>
          </a:xfrm>
        </p:spPr>
        <p:txBody>
          <a:bodyPr>
            <a:normAutofit/>
          </a:bodyPr>
          <a:lstStyle/>
          <a:p>
            <a:pPr algn="ctr"/>
            <a:r>
              <a:rPr lang="tr-TR" sz="6600" b="1" dirty="0" smtClean="0"/>
              <a:t>TEŞEKKÜRLER</a:t>
            </a:r>
            <a:endParaRPr lang="tr-TR" sz="6600" b="1" dirty="0"/>
          </a:p>
        </p:txBody>
      </p:sp>
    </p:spTree>
    <p:extLst>
      <p:ext uri="{BB962C8B-B14F-4D97-AF65-F5344CB8AC3E}">
        <p14:creationId xmlns:p14="http://schemas.microsoft.com/office/powerpoint/2010/main" val="281212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MESLEK SEÇİMİ NEDİR? </a:t>
            </a:r>
            <a:br>
              <a:rPr lang="tr-TR" dirty="0"/>
            </a:br>
            <a:endParaRPr lang="tr-TR" dirty="0"/>
          </a:p>
        </p:txBody>
      </p:sp>
      <p:sp>
        <p:nvSpPr>
          <p:cNvPr id="3" name="İçerik Yer Tutucusu 2"/>
          <p:cNvSpPr>
            <a:spLocks noGrp="1"/>
          </p:cNvSpPr>
          <p:nvPr>
            <p:ph idx="1"/>
          </p:nvPr>
        </p:nvSpPr>
        <p:spPr>
          <a:xfrm>
            <a:off x="484909" y="1845734"/>
            <a:ext cx="11333018" cy="4305684"/>
          </a:xfrm>
        </p:spPr>
        <p:txBody>
          <a:bodyPr>
            <a:normAutofit/>
          </a:bodyPr>
          <a:lstStyle/>
          <a:p>
            <a:r>
              <a:rPr lang="tr-TR" sz="2400" dirty="0" smtClean="0"/>
              <a:t>▲ </a:t>
            </a:r>
            <a:r>
              <a:rPr lang="tr-TR" sz="2400" dirty="0"/>
              <a:t>Ailenin </a:t>
            </a:r>
            <a:r>
              <a:rPr lang="tr-TR" sz="2400" dirty="0" err="1"/>
              <a:t>sosyo</a:t>
            </a:r>
            <a:r>
              <a:rPr lang="tr-TR" sz="2400" dirty="0"/>
              <a:t>-ekonomik düzeyi </a:t>
            </a:r>
          </a:p>
          <a:p>
            <a:r>
              <a:rPr lang="tr-TR" sz="2400" dirty="0"/>
              <a:t>▲ Çevrenin etkisi </a:t>
            </a:r>
          </a:p>
          <a:p>
            <a:r>
              <a:rPr lang="tr-TR" sz="2400" dirty="0"/>
              <a:t>▲ Teknolojik, sosyal, kültürel ve endüstriyel gelişmeler </a:t>
            </a:r>
          </a:p>
          <a:p>
            <a:r>
              <a:rPr lang="tr-TR" sz="2400" dirty="0"/>
              <a:t>▲ Mesleğin toplumdaki konumu ve mesleğe olan talep </a:t>
            </a:r>
          </a:p>
          <a:p>
            <a:r>
              <a:rPr lang="tr-TR" sz="2400" dirty="0"/>
              <a:t>▲ Mesleğin gelir düzeyi </a:t>
            </a:r>
          </a:p>
          <a:p>
            <a:r>
              <a:rPr lang="tr-TR" sz="2400" dirty="0"/>
              <a:t>▲ Mesleğin eğitim ve kariyer imkânları </a:t>
            </a:r>
          </a:p>
          <a:p>
            <a:r>
              <a:rPr lang="tr-TR" sz="2400" dirty="0"/>
              <a:t>▲ Ülkenin ekonomik yapısı, iş bulma olanakları vb. </a:t>
            </a:r>
          </a:p>
          <a:p>
            <a:endParaRPr lang="tr-TR" sz="2400" dirty="0"/>
          </a:p>
        </p:txBody>
      </p:sp>
    </p:spTree>
    <p:extLst>
      <p:ext uri="{BB962C8B-B14F-4D97-AF65-F5344CB8AC3E}">
        <p14:creationId xmlns:p14="http://schemas.microsoft.com/office/powerpoint/2010/main" val="186000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002060"/>
                </a:solidFill>
              </a:rPr>
              <a:t>MESLEK SEÇİMİNDE DİKKAT EDİLECEK HUSUSLAR </a:t>
            </a:r>
            <a:br>
              <a:rPr lang="tr-TR" sz="3600" b="1" dirty="0">
                <a:solidFill>
                  <a:srgbClr val="002060"/>
                </a:solidFill>
              </a:rPr>
            </a:br>
            <a:endParaRPr lang="tr-TR" sz="3600" b="1" dirty="0">
              <a:solidFill>
                <a:srgbClr val="002060"/>
              </a:solidFill>
            </a:endParaRPr>
          </a:p>
        </p:txBody>
      </p:sp>
      <p:sp>
        <p:nvSpPr>
          <p:cNvPr id="3" name="İçerik Yer Tutucusu 2"/>
          <p:cNvSpPr>
            <a:spLocks noGrp="1"/>
          </p:cNvSpPr>
          <p:nvPr>
            <p:ph idx="1"/>
          </p:nvPr>
        </p:nvSpPr>
        <p:spPr>
          <a:xfrm>
            <a:off x="207816" y="1496291"/>
            <a:ext cx="11831783" cy="5181600"/>
          </a:xfrm>
        </p:spPr>
        <p:txBody>
          <a:bodyPr>
            <a:normAutofit/>
          </a:bodyPr>
          <a:lstStyle/>
          <a:p>
            <a:endParaRPr lang="tr-TR" dirty="0"/>
          </a:p>
          <a:p>
            <a:pPr algn="just"/>
            <a:r>
              <a:rPr lang="tr-TR" dirty="0" smtClean="0"/>
              <a:t>        </a:t>
            </a:r>
            <a:r>
              <a:rPr lang="tr-TR" sz="2400" dirty="0" smtClean="0"/>
              <a:t>Doğru </a:t>
            </a:r>
            <a:r>
              <a:rPr lang="tr-TR" sz="2400" dirty="0"/>
              <a:t>meslek seçimi için kişinin öncelikle kendini tanıması, meslekler hakkında bilgi edinmesi ve kendi özellikleriyle mesleklerin gerektirdiği özellikler arasındaki ilişkiyi kavraması önemli ve gereklidir. Kendini tanıma; bireyin kişilik özellikleri, ilgileri, yetenekleri, değerleri ve sağlık durumu konusunda kendini bilme durumudur. Farkındalık olarak da niteleyebileceğimiz bu durum başka bir deyişle kişinin; Ben nasıl biriyim? Karakterim nasıl? Davranış ve alışkanlıklarım nelerdir? Neleri yapmaktan hoşlanırım? Gibi sorulara verdiği cevaplardır. </a:t>
            </a:r>
          </a:p>
          <a:p>
            <a:r>
              <a:rPr lang="tr-TR" sz="2400" dirty="0"/>
              <a:t>Kendini tanıma sürecini üç temel unsur üzerinden sınıflandırabiliriz; </a:t>
            </a:r>
          </a:p>
          <a:p>
            <a:r>
              <a:rPr lang="tr-TR" sz="2400" dirty="0"/>
              <a:t>İLGİLERİNİZ: Mekanik -Ticaret -Sosyal Yardım vb. </a:t>
            </a:r>
          </a:p>
          <a:p>
            <a:r>
              <a:rPr lang="tr-TR" sz="2400" dirty="0"/>
              <a:t>YETENEKLERİNİZ: Sözel Yetenek -Sayısal Yetenek -Şekil- Uzay Yeteneği vb. </a:t>
            </a:r>
          </a:p>
          <a:p>
            <a:r>
              <a:rPr lang="tr-TR" sz="2400" dirty="0"/>
              <a:t>DEĞERLERİNİZ: Yaratıcılık -Liderlik -Kazanç vb. </a:t>
            </a:r>
          </a:p>
        </p:txBody>
      </p:sp>
    </p:spTree>
    <p:extLst>
      <p:ext uri="{BB962C8B-B14F-4D97-AF65-F5344CB8AC3E}">
        <p14:creationId xmlns:p14="http://schemas.microsoft.com/office/powerpoint/2010/main" val="85545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6199" y="536572"/>
            <a:ext cx="12115802" cy="584775"/>
          </a:xfrm>
          <a:prstGeom prst="rect">
            <a:avLst/>
          </a:prstGeom>
          <a:noFill/>
        </p:spPr>
        <p:txBody>
          <a:bodyPr wrap="square" rtlCol="0">
            <a:spAutoFit/>
          </a:bodyPr>
          <a:lstStyle/>
          <a:p>
            <a:pPr algn="ctr"/>
            <a:r>
              <a:rPr lang="tr-TR" sz="3200" b="1" dirty="0" smtClean="0">
                <a:solidFill>
                  <a:srgbClr val="0076A6"/>
                </a:solidFill>
                <a:effectLst>
                  <a:outerShdw blurRad="38100" dist="38100" dir="2700000" algn="tl">
                    <a:srgbClr val="000000">
                      <a:alpha val="43137"/>
                    </a:srgbClr>
                  </a:outerShdw>
                </a:effectLst>
              </a:rPr>
              <a:t>MESLEKİ REHBERLİK TANIMI</a:t>
            </a:r>
            <a:endParaRPr lang="tr-TR" sz="3200" b="1" dirty="0">
              <a:solidFill>
                <a:srgbClr val="0076A6"/>
              </a:solidFill>
              <a:effectLst>
                <a:outerShdw blurRad="38100" dist="38100" dir="2700000" algn="tl">
                  <a:srgbClr val="000000">
                    <a:alpha val="43137"/>
                  </a:srgbClr>
                </a:outerShdw>
              </a:effectLst>
            </a:endParaRPr>
          </a:p>
        </p:txBody>
      </p:sp>
      <p:sp>
        <p:nvSpPr>
          <p:cNvPr id="5" name="Dikdörtgen 4"/>
          <p:cNvSpPr/>
          <p:nvPr/>
        </p:nvSpPr>
        <p:spPr>
          <a:xfrm>
            <a:off x="85725" y="1121348"/>
            <a:ext cx="11995440" cy="5262979"/>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2400" dirty="0" smtClean="0"/>
              <a:t>   Mesleki </a:t>
            </a:r>
            <a:r>
              <a:rPr lang="tr-TR" sz="2400" dirty="0"/>
              <a:t>Rehberliği şöyle tanımlayabiliriz</a:t>
            </a:r>
            <a:r>
              <a:rPr lang="tr-TR" sz="2400" dirty="0" smtClean="0"/>
              <a:t>:</a:t>
            </a:r>
          </a:p>
          <a:p>
            <a:pPr algn="just"/>
            <a:endParaRPr lang="tr-TR" sz="2400" dirty="0"/>
          </a:p>
          <a:p>
            <a:pPr algn="just"/>
            <a:r>
              <a:rPr lang="tr-TR" sz="2400" dirty="0" smtClean="0"/>
              <a:t>   "</a:t>
            </a:r>
            <a:r>
              <a:rPr lang="tr-TR" sz="2400" dirty="0"/>
              <a:t>Gençlerin çeşitli meslekleri tanımaları ve kendi özelliklerine uygun </a:t>
            </a:r>
            <a:r>
              <a:rPr lang="tr-TR" sz="2400" dirty="0" smtClean="0"/>
              <a:t>olan meslekleri </a:t>
            </a:r>
            <a:r>
              <a:rPr lang="tr-TR" sz="2400" dirty="0"/>
              <a:t>seçmeleri, seçtikleri mesleklere hazırlanmaları ve mesleki yönden </a:t>
            </a:r>
            <a:r>
              <a:rPr lang="tr-TR" sz="2400" dirty="0" smtClean="0"/>
              <a:t>gelişmeleri amacıyla </a:t>
            </a:r>
            <a:r>
              <a:rPr lang="tr-TR" sz="2400" dirty="0"/>
              <a:t>yapılan yardım hizmetleridir</a:t>
            </a:r>
            <a:r>
              <a:rPr lang="tr-TR" sz="2400" dirty="0" smtClean="0"/>
              <a:t>".</a:t>
            </a:r>
          </a:p>
          <a:p>
            <a:pPr algn="just"/>
            <a:endParaRPr lang="tr-TR" sz="2400" dirty="0"/>
          </a:p>
          <a:p>
            <a:pPr algn="just"/>
            <a:r>
              <a:rPr lang="tr-TR" sz="2400" dirty="0" smtClean="0"/>
              <a:t>    Bu </a:t>
            </a:r>
            <a:r>
              <a:rPr lang="tr-TR" sz="2400" dirty="0"/>
              <a:t>hizmetler, eğitim süreci içinde, rehberlik alanında yetişmiş uzmanlar </a:t>
            </a:r>
            <a:r>
              <a:rPr lang="tr-TR" sz="2400" dirty="0" smtClean="0"/>
              <a:t>önderliğinde, öğretmenler </a:t>
            </a:r>
            <a:r>
              <a:rPr lang="tr-TR" sz="2400" dirty="0"/>
              <a:t>ve diğer ilgililerin yardım ve iş birliğiyle yürütülür. </a:t>
            </a:r>
            <a:r>
              <a:rPr lang="tr-TR" sz="2400" dirty="0" smtClean="0"/>
              <a:t>Mesleki Rehberlik </a:t>
            </a:r>
            <a:r>
              <a:rPr lang="tr-TR" sz="2400" dirty="0"/>
              <a:t>hizmetleri şu üç aşamada gerçekleştirilir</a:t>
            </a:r>
            <a:r>
              <a:rPr lang="tr-TR" sz="2400" dirty="0" smtClean="0"/>
              <a:t>:</a:t>
            </a:r>
          </a:p>
          <a:p>
            <a:pPr algn="just"/>
            <a:endParaRPr lang="tr-TR" sz="2400" dirty="0"/>
          </a:p>
          <a:p>
            <a:pPr algn="just"/>
            <a:r>
              <a:rPr lang="tr-TR" sz="2400" b="1" dirty="0"/>
              <a:t>I. </a:t>
            </a:r>
            <a:r>
              <a:rPr lang="tr-TR" sz="2400" dirty="0"/>
              <a:t>Bireyi (öğrenciyi) tanıma</a:t>
            </a:r>
          </a:p>
          <a:p>
            <a:pPr algn="just"/>
            <a:r>
              <a:rPr lang="tr-TR" sz="2400" b="1" dirty="0"/>
              <a:t>II. </a:t>
            </a:r>
            <a:r>
              <a:rPr lang="tr-TR" sz="2400" dirty="0"/>
              <a:t>Meslek alanlarını tanıma</a:t>
            </a:r>
          </a:p>
          <a:p>
            <a:pPr algn="just"/>
            <a:r>
              <a:rPr lang="tr-TR" sz="2400" b="1" dirty="0"/>
              <a:t>III. </a:t>
            </a:r>
            <a:r>
              <a:rPr lang="tr-TR" sz="2400" dirty="0"/>
              <a:t>Bireyin kişisel nitelikleri ile mesleklerin gerektirdiği özellikler </a:t>
            </a:r>
            <a:r>
              <a:rPr lang="tr-TR" sz="2400" dirty="0" smtClean="0"/>
              <a:t>arasında bağlantıyı </a:t>
            </a:r>
            <a:r>
              <a:rPr lang="tr-TR" sz="2400" dirty="0"/>
              <a:t>kurarak kendine uygun bir mesleği seçmesine yardım etme.</a:t>
            </a:r>
            <a:endParaRPr lang="tr-TR" sz="2400" dirty="0" smtClean="0"/>
          </a:p>
        </p:txBody>
      </p:sp>
    </p:spTree>
    <p:extLst>
      <p:ext uri="{BB962C8B-B14F-4D97-AF65-F5344CB8AC3E}">
        <p14:creationId xmlns:p14="http://schemas.microsoft.com/office/powerpoint/2010/main" val="16610524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Serdar\Devam Eden Sunumlar\338 -21. YÜZYILDA EĞİTİMDE REHBERLİK HİZMETLERİ\png\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37"/>
            <a:ext cx="12191999" cy="674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0307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53306"/>
            <a:ext cx="8229600" cy="1064394"/>
          </a:xfrm>
          <a:prstGeom prst="rect">
            <a:avLst/>
          </a:prstGeom>
          <a:ln w="57150">
            <a:solidFill>
              <a:srgbClr val="6D84B4"/>
            </a:solidFill>
          </a:ln>
        </p:spPr>
        <p:txBody>
          <a:bodyPr vert="horz" wrap="square" lIns="0" tIns="0" rIns="0" bIns="0" rtlCol="0" anchor="b">
            <a:spAutoFit/>
          </a:bodyPr>
          <a:lstStyle/>
          <a:p>
            <a:pPr algn="ctr">
              <a:lnSpc>
                <a:spcPts val="8250"/>
              </a:lnSpc>
            </a:pPr>
            <a:r>
              <a:rPr sz="7200" spc="-375" dirty="0">
                <a:solidFill>
                  <a:srgbClr val="E75C00"/>
                </a:solidFill>
                <a:latin typeface="Trebuchet MS"/>
                <a:cs typeface="Trebuchet MS"/>
              </a:rPr>
              <a:t>Y </a:t>
            </a:r>
            <a:r>
              <a:rPr sz="7200" spc="-114" dirty="0">
                <a:solidFill>
                  <a:srgbClr val="E75C00"/>
                </a:solidFill>
                <a:latin typeface="Trebuchet MS"/>
                <a:cs typeface="Trebuchet MS"/>
              </a:rPr>
              <a:t>E </a:t>
            </a:r>
            <a:r>
              <a:rPr sz="7200" spc="-580" dirty="0">
                <a:solidFill>
                  <a:srgbClr val="E75C00"/>
                </a:solidFill>
                <a:latin typeface="Trebuchet MS"/>
                <a:cs typeface="Trebuchet MS"/>
              </a:rPr>
              <a:t>T </a:t>
            </a:r>
            <a:r>
              <a:rPr sz="7200" spc="-114" dirty="0">
                <a:solidFill>
                  <a:srgbClr val="E75C00"/>
                </a:solidFill>
                <a:latin typeface="Trebuchet MS"/>
                <a:cs typeface="Trebuchet MS"/>
              </a:rPr>
              <a:t>E </a:t>
            </a:r>
            <a:r>
              <a:rPr sz="7200" spc="-484" dirty="0">
                <a:solidFill>
                  <a:srgbClr val="E75C00"/>
                </a:solidFill>
                <a:latin typeface="Trebuchet MS"/>
                <a:cs typeface="Trebuchet MS"/>
              </a:rPr>
              <a:t>N </a:t>
            </a:r>
            <a:r>
              <a:rPr sz="7200" spc="-114" dirty="0">
                <a:solidFill>
                  <a:srgbClr val="E75C00"/>
                </a:solidFill>
                <a:latin typeface="Trebuchet MS"/>
                <a:cs typeface="Trebuchet MS"/>
              </a:rPr>
              <a:t>E</a:t>
            </a:r>
            <a:r>
              <a:rPr sz="7200" spc="-675" dirty="0">
                <a:solidFill>
                  <a:srgbClr val="E75C00"/>
                </a:solidFill>
                <a:latin typeface="Trebuchet MS"/>
                <a:cs typeface="Trebuchet MS"/>
              </a:rPr>
              <a:t> </a:t>
            </a:r>
            <a:r>
              <a:rPr sz="7200" spc="280" dirty="0">
                <a:solidFill>
                  <a:srgbClr val="E75C00"/>
                </a:solidFill>
                <a:latin typeface="Trebuchet MS"/>
                <a:cs typeface="Trebuchet MS"/>
              </a:rPr>
              <a:t>K</a:t>
            </a:r>
            <a:endParaRPr sz="7200">
              <a:latin typeface="Trebuchet MS"/>
              <a:cs typeface="Trebuchet MS"/>
            </a:endParaRPr>
          </a:p>
        </p:txBody>
      </p:sp>
      <p:sp>
        <p:nvSpPr>
          <p:cNvPr id="6" name="object 6"/>
          <p:cNvSpPr txBox="1"/>
          <p:nvPr/>
        </p:nvSpPr>
        <p:spPr>
          <a:xfrm>
            <a:off x="1524001" y="2209241"/>
            <a:ext cx="9065896" cy="3984039"/>
          </a:xfrm>
          <a:prstGeom prst="rect">
            <a:avLst/>
          </a:prstGeom>
        </p:spPr>
        <p:txBody>
          <a:bodyPr vert="horz" wrap="square" lIns="0" tIns="12065" rIns="0" bIns="0" rtlCol="0">
            <a:spAutoFit/>
          </a:bodyPr>
          <a:lstStyle/>
          <a:p>
            <a:pPr marR="246379" algn="ctr">
              <a:spcBef>
                <a:spcPts val="95"/>
              </a:spcBef>
            </a:pPr>
            <a:r>
              <a:rPr sz="2200" spc="-75" dirty="0">
                <a:latin typeface="Arial"/>
                <a:cs typeface="Arial"/>
              </a:rPr>
              <a:t>Bir </a:t>
            </a:r>
            <a:r>
              <a:rPr sz="2200" spc="-90" dirty="0">
                <a:latin typeface="Arial"/>
                <a:cs typeface="Arial"/>
              </a:rPr>
              <a:t>kimsenin </a:t>
            </a:r>
            <a:r>
              <a:rPr sz="2200" spc="-10" dirty="0">
                <a:latin typeface="Arial"/>
                <a:cs typeface="Arial"/>
              </a:rPr>
              <a:t>bir </a:t>
            </a:r>
            <a:r>
              <a:rPr sz="2200" spc="-125" dirty="0">
                <a:latin typeface="Arial"/>
                <a:cs typeface="Arial"/>
              </a:rPr>
              <a:t>şeyi </a:t>
            </a:r>
            <a:r>
              <a:rPr sz="2200" spc="-100" dirty="0">
                <a:latin typeface="Arial"/>
                <a:cs typeface="Arial"/>
              </a:rPr>
              <a:t>öğrenme </a:t>
            </a:r>
            <a:r>
              <a:rPr sz="2200" spc="-135" dirty="0">
                <a:latin typeface="Arial"/>
                <a:cs typeface="Arial"/>
              </a:rPr>
              <a:t>ve </a:t>
            </a:r>
            <a:r>
              <a:rPr sz="2200" spc="-90" dirty="0">
                <a:latin typeface="Arial"/>
                <a:cs typeface="Arial"/>
              </a:rPr>
              <a:t>yapabilme </a:t>
            </a:r>
            <a:r>
              <a:rPr sz="2200" spc="-120" dirty="0">
                <a:latin typeface="Arial"/>
                <a:cs typeface="Arial"/>
              </a:rPr>
              <a:t>gücüne</a:t>
            </a:r>
            <a:r>
              <a:rPr sz="2200" spc="-275" dirty="0">
                <a:latin typeface="Arial"/>
                <a:cs typeface="Arial"/>
              </a:rPr>
              <a:t> </a:t>
            </a:r>
            <a:r>
              <a:rPr sz="2200" spc="-90" dirty="0">
                <a:latin typeface="Arial"/>
                <a:cs typeface="Arial"/>
              </a:rPr>
              <a:t>denir.</a:t>
            </a:r>
            <a:endParaRPr sz="2200" dirty="0">
              <a:latin typeface="Arial"/>
              <a:cs typeface="Arial"/>
            </a:endParaRPr>
          </a:p>
          <a:p>
            <a:pPr>
              <a:lnSpc>
                <a:spcPct val="100000"/>
              </a:lnSpc>
            </a:pPr>
            <a:endParaRPr sz="2200" dirty="0">
              <a:latin typeface="Arial"/>
              <a:cs typeface="Arial"/>
            </a:endParaRPr>
          </a:p>
          <a:p>
            <a:pPr marL="104139" marR="6350" indent="571500" algn="just">
              <a:lnSpc>
                <a:spcPct val="90100"/>
              </a:lnSpc>
              <a:spcBef>
                <a:spcPts val="1955"/>
              </a:spcBef>
            </a:pPr>
            <a:r>
              <a:rPr sz="2200" spc="-100" dirty="0">
                <a:latin typeface="Arial"/>
                <a:cs typeface="Arial"/>
              </a:rPr>
              <a:t>Yeteneklerimiz, </a:t>
            </a:r>
            <a:r>
              <a:rPr sz="2200" spc="-125" dirty="0">
                <a:latin typeface="Arial"/>
                <a:cs typeface="Arial"/>
              </a:rPr>
              <a:t>anne-babamızdan </a:t>
            </a:r>
            <a:r>
              <a:rPr sz="2200" spc="-90" dirty="0">
                <a:latin typeface="Arial"/>
                <a:cs typeface="Arial"/>
              </a:rPr>
              <a:t>genetiksel </a:t>
            </a:r>
            <a:r>
              <a:rPr sz="2200" spc="-85" dirty="0">
                <a:latin typeface="Arial"/>
                <a:cs typeface="Arial"/>
              </a:rPr>
              <a:t>olarak </a:t>
            </a:r>
            <a:r>
              <a:rPr sz="2200" spc="-120" dirty="0">
                <a:latin typeface="Arial"/>
                <a:cs typeface="Arial"/>
              </a:rPr>
              <a:t>aldığımız </a:t>
            </a:r>
            <a:r>
              <a:rPr sz="2200" spc="-114" dirty="0">
                <a:latin typeface="Arial"/>
                <a:cs typeface="Arial"/>
              </a:rPr>
              <a:t>genom </a:t>
            </a:r>
            <a:r>
              <a:rPr sz="2200" spc="-35" dirty="0">
                <a:latin typeface="Arial"/>
                <a:cs typeface="Arial"/>
              </a:rPr>
              <a:t>ile  </a:t>
            </a:r>
            <a:r>
              <a:rPr sz="2200" spc="-95" dirty="0">
                <a:latin typeface="Arial"/>
                <a:cs typeface="Arial"/>
              </a:rPr>
              <a:t>yani </a:t>
            </a:r>
            <a:r>
              <a:rPr sz="2200" spc="-85" dirty="0">
                <a:latin typeface="Arial"/>
                <a:cs typeface="Arial"/>
              </a:rPr>
              <a:t>kromozomlarla </a:t>
            </a:r>
            <a:r>
              <a:rPr sz="2200" spc="-125" dirty="0">
                <a:latin typeface="Arial"/>
                <a:cs typeface="Arial"/>
              </a:rPr>
              <a:t>bize </a:t>
            </a:r>
            <a:r>
              <a:rPr sz="2200" spc="-70" dirty="0">
                <a:latin typeface="Arial"/>
                <a:cs typeface="Arial"/>
              </a:rPr>
              <a:t>aktarılan; </a:t>
            </a:r>
            <a:r>
              <a:rPr sz="2200" spc="-105" dirty="0">
                <a:latin typeface="Arial"/>
                <a:cs typeface="Arial"/>
              </a:rPr>
              <a:t>doğuştan </a:t>
            </a:r>
            <a:r>
              <a:rPr sz="2200" spc="-110" dirty="0">
                <a:latin typeface="Arial"/>
                <a:cs typeface="Arial"/>
              </a:rPr>
              <a:t>sahip </a:t>
            </a:r>
            <a:r>
              <a:rPr sz="2200" spc="-100" dirty="0">
                <a:latin typeface="Arial"/>
                <a:cs typeface="Arial"/>
              </a:rPr>
              <a:t>olduğumuz  </a:t>
            </a:r>
            <a:r>
              <a:rPr sz="2200" spc="-75" dirty="0">
                <a:latin typeface="Arial"/>
                <a:cs typeface="Arial"/>
              </a:rPr>
              <a:t>özelliklerimizdir.</a:t>
            </a:r>
            <a:endParaRPr sz="2200" dirty="0">
              <a:latin typeface="Arial"/>
              <a:cs typeface="Arial"/>
            </a:endParaRPr>
          </a:p>
          <a:p>
            <a:pPr>
              <a:spcBef>
                <a:spcPts val="5"/>
              </a:spcBef>
            </a:pPr>
            <a:endParaRPr sz="2750" dirty="0">
              <a:latin typeface="Arial"/>
              <a:cs typeface="Arial"/>
            </a:endParaRPr>
          </a:p>
          <a:p>
            <a:pPr marL="675640">
              <a:lnSpc>
                <a:spcPts val="2510"/>
              </a:lnSpc>
              <a:spcBef>
                <a:spcPts val="5"/>
              </a:spcBef>
            </a:pPr>
            <a:r>
              <a:rPr sz="2200" spc="-100" dirty="0">
                <a:latin typeface="Arial"/>
                <a:cs typeface="Arial"/>
              </a:rPr>
              <a:t>Yeteneklerimiz </a:t>
            </a:r>
            <a:r>
              <a:rPr sz="2200" spc="-85" dirty="0">
                <a:latin typeface="Arial"/>
                <a:cs typeface="Arial"/>
              </a:rPr>
              <a:t>kalıtsal </a:t>
            </a:r>
            <a:r>
              <a:rPr sz="2200" spc="-65" dirty="0">
                <a:latin typeface="Arial"/>
                <a:cs typeface="Arial"/>
              </a:rPr>
              <a:t>özellikler </a:t>
            </a:r>
            <a:r>
              <a:rPr sz="2200" spc="-90" dirty="0">
                <a:latin typeface="Arial"/>
                <a:cs typeface="Arial"/>
              </a:rPr>
              <a:t>taşımalarının </a:t>
            </a:r>
            <a:r>
              <a:rPr sz="2200" spc="-120" dirty="0">
                <a:latin typeface="Arial"/>
                <a:cs typeface="Arial"/>
              </a:rPr>
              <a:t>yanında </a:t>
            </a:r>
            <a:r>
              <a:rPr sz="2200" spc="-130" dirty="0">
                <a:latin typeface="Arial"/>
                <a:cs typeface="Arial"/>
              </a:rPr>
              <a:t>aynı</a:t>
            </a:r>
            <a:r>
              <a:rPr sz="2200" spc="45" dirty="0">
                <a:latin typeface="Arial"/>
                <a:cs typeface="Arial"/>
              </a:rPr>
              <a:t> </a:t>
            </a:r>
            <a:r>
              <a:rPr sz="2200" spc="-145" dirty="0">
                <a:latin typeface="Arial"/>
                <a:cs typeface="Arial"/>
              </a:rPr>
              <a:t>zamanda</a:t>
            </a:r>
            <a:endParaRPr sz="2200" dirty="0">
              <a:latin typeface="Arial"/>
              <a:cs typeface="Arial"/>
            </a:endParaRPr>
          </a:p>
          <a:p>
            <a:pPr marL="104139">
              <a:lnSpc>
                <a:spcPts val="2510"/>
              </a:lnSpc>
            </a:pPr>
            <a:r>
              <a:rPr sz="2200" spc="-114" dirty="0">
                <a:latin typeface="Arial"/>
                <a:cs typeface="Arial"/>
              </a:rPr>
              <a:t>çevresel </a:t>
            </a:r>
            <a:r>
              <a:rPr sz="2200" spc="-90" dirty="0">
                <a:latin typeface="Arial"/>
                <a:cs typeface="Arial"/>
              </a:rPr>
              <a:t>koşulların </a:t>
            </a:r>
            <a:r>
              <a:rPr sz="2200" spc="-65" dirty="0">
                <a:latin typeface="Arial"/>
                <a:cs typeface="Arial"/>
              </a:rPr>
              <a:t>etkisiyle </a:t>
            </a:r>
            <a:r>
              <a:rPr sz="2200" spc="-135" dirty="0">
                <a:latin typeface="Arial"/>
                <a:cs typeface="Arial"/>
              </a:rPr>
              <a:t>ve </a:t>
            </a:r>
            <a:r>
              <a:rPr sz="2200" spc="-50" dirty="0">
                <a:latin typeface="Arial"/>
                <a:cs typeface="Arial"/>
              </a:rPr>
              <a:t>eğitimle geliştirilebilen</a:t>
            </a:r>
            <a:r>
              <a:rPr sz="2200" spc="-195" dirty="0">
                <a:latin typeface="Arial"/>
                <a:cs typeface="Arial"/>
              </a:rPr>
              <a:t> </a:t>
            </a:r>
            <a:r>
              <a:rPr sz="2200" spc="-100" dirty="0">
                <a:latin typeface="Arial"/>
                <a:cs typeface="Arial"/>
              </a:rPr>
              <a:t>yapıdadırlar.</a:t>
            </a:r>
            <a:endParaRPr sz="2200" dirty="0">
              <a:latin typeface="Arial"/>
              <a:cs typeface="Arial"/>
            </a:endParaRPr>
          </a:p>
          <a:p>
            <a:pPr>
              <a:lnSpc>
                <a:spcPct val="100000"/>
              </a:lnSpc>
            </a:pPr>
            <a:endParaRPr sz="2200" dirty="0">
              <a:latin typeface="Arial"/>
              <a:cs typeface="Arial"/>
            </a:endParaRPr>
          </a:p>
          <a:p>
            <a:pPr marL="193675">
              <a:spcBef>
                <a:spcPts val="1735"/>
              </a:spcBef>
              <a:tabLst>
                <a:tab pos="1446530" algn="l"/>
                <a:tab pos="5261610" algn="l"/>
                <a:tab pos="7130415" algn="l"/>
              </a:tabLst>
            </a:pPr>
            <a:r>
              <a:rPr sz="3000" spc="-390" dirty="0">
                <a:latin typeface="Arial"/>
                <a:cs typeface="Arial"/>
              </a:rPr>
              <a:t>NELERİ	</a:t>
            </a:r>
            <a:r>
              <a:rPr sz="3000" spc="-310" dirty="0">
                <a:latin typeface="Arial"/>
                <a:cs typeface="Arial"/>
              </a:rPr>
              <a:t>YAPABİLİRİM?</a:t>
            </a:r>
            <a:r>
              <a:rPr sz="3000" spc="-185" dirty="0">
                <a:latin typeface="Arial"/>
                <a:cs typeface="Arial"/>
              </a:rPr>
              <a:t> </a:t>
            </a:r>
            <a:r>
              <a:rPr sz="3000" spc="45" dirty="0">
                <a:latin typeface="Arial"/>
                <a:cs typeface="Arial"/>
              </a:rPr>
              <a:t>&amp;</a:t>
            </a:r>
            <a:r>
              <a:rPr sz="3000" spc="-155" dirty="0">
                <a:latin typeface="Arial"/>
                <a:cs typeface="Arial"/>
              </a:rPr>
              <a:t> </a:t>
            </a:r>
            <a:r>
              <a:rPr sz="3000" spc="-390" dirty="0">
                <a:latin typeface="Arial"/>
                <a:cs typeface="Arial"/>
              </a:rPr>
              <a:t>NELERİ	</a:t>
            </a:r>
            <a:r>
              <a:rPr sz="3000" spc="-375" dirty="0">
                <a:latin typeface="Arial"/>
                <a:cs typeface="Arial"/>
              </a:rPr>
              <a:t>YAPMAKTA	</a:t>
            </a:r>
            <a:r>
              <a:rPr sz="3000" spc="-220" dirty="0">
                <a:latin typeface="Arial"/>
                <a:cs typeface="Arial"/>
              </a:rPr>
              <a:t>İYİYİM?</a:t>
            </a:r>
            <a:endParaRPr sz="3000" dirty="0">
              <a:latin typeface="Arial"/>
              <a:cs typeface="Arial"/>
            </a:endParaRPr>
          </a:p>
          <a:p>
            <a:pPr marR="246379" algn="ctr">
              <a:spcBef>
                <a:spcPts val="305"/>
              </a:spcBef>
            </a:pPr>
            <a:r>
              <a:rPr sz="2000" spc="-70" dirty="0">
                <a:latin typeface="Arial"/>
                <a:cs typeface="Arial"/>
              </a:rPr>
              <a:t>soruları, </a:t>
            </a:r>
            <a:r>
              <a:rPr sz="2000" spc="-60" dirty="0">
                <a:latin typeface="Arial"/>
                <a:cs typeface="Arial"/>
              </a:rPr>
              <a:t>yetenekli </a:t>
            </a:r>
            <a:r>
              <a:rPr sz="2000" spc="-70" dirty="0">
                <a:latin typeface="Arial"/>
                <a:cs typeface="Arial"/>
              </a:rPr>
              <a:t>olunan alanların </a:t>
            </a:r>
            <a:r>
              <a:rPr sz="2000" spc="-85" dirty="0">
                <a:latin typeface="Arial"/>
                <a:cs typeface="Arial"/>
              </a:rPr>
              <a:t>anlaşılabilmesi, </a:t>
            </a:r>
            <a:r>
              <a:rPr sz="2000" spc="-80" dirty="0">
                <a:latin typeface="Arial"/>
                <a:cs typeface="Arial"/>
              </a:rPr>
              <a:t>keşfedilebilmesi </a:t>
            </a:r>
            <a:r>
              <a:rPr sz="2000" spc="-50" dirty="0">
                <a:latin typeface="Arial"/>
                <a:cs typeface="Arial"/>
              </a:rPr>
              <a:t>için</a:t>
            </a:r>
            <a:r>
              <a:rPr sz="2000" spc="-55" dirty="0">
                <a:latin typeface="Arial"/>
                <a:cs typeface="Arial"/>
              </a:rPr>
              <a:t> </a:t>
            </a:r>
            <a:r>
              <a:rPr sz="2000" spc="-60" dirty="0">
                <a:latin typeface="Arial"/>
                <a:cs typeface="Arial"/>
              </a:rPr>
              <a:t>sorulabilir.</a:t>
            </a:r>
            <a:endParaRPr sz="2000" dirty="0">
              <a:latin typeface="Arial"/>
              <a:cs typeface="Arial"/>
            </a:endParaRPr>
          </a:p>
        </p:txBody>
      </p:sp>
    </p:spTree>
    <p:extLst>
      <p:ext uri="{BB962C8B-B14F-4D97-AF65-F5344CB8AC3E}">
        <p14:creationId xmlns:p14="http://schemas.microsoft.com/office/powerpoint/2010/main" val="2430867177"/>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1705</TotalTime>
  <Words>3199</Words>
  <Application>Microsoft Office PowerPoint</Application>
  <PresentationFormat>Geniş ekran</PresentationFormat>
  <Paragraphs>444</Paragraphs>
  <Slides>40</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40</vt:i4>
      </vt:variant>
    </vt:vector>
  </HeadingPairs>
  <TitlesOfParts>
    <vt:vector size="51" baseType="lpstr">
      <vt:lpstr>Arial</vt:lpstr>
      <vt:lpstr>Calibri</vt:lpstr>
      <vt:lpstr>Calibri Light</vt:lpstr>
      <vt:lpstr>Carlito</vt:lpstr>
      <vt:lpstr>Comic Sans MS</vt:lpstr>
      <vt:lpstr>Sitka Small</vt:lpstr>
      <vt:lpstr>Times New Roman</vt:lpstr>
      <vt:lpstr>Trebuchet MS</vt:lpstr>
      <vt:lpstr>Verdana</vt:lpstr>
      <vt:lpstr>Wingdings</vt:lpstr>
      <vt:lpstr>Geçmişe bakış</vt:lpstr>
      <vt:lpstr>PowerPoint Sunusu</vt:lpstr>
      <vt:lpstr>MESLEK NEDİR?</vt:lpstr>
      <vt:lpstr>MESLEK NEDİR?</vt:lpstr>
      <vt:lpstr>MESLEK SEÇİMİ NEDİR?  </vt:lpstr>
      <vt:lpstr>MESLEK SEÇİMİ NEDİR?  </vt:lpstr>
      <vt:lpstr>MESLEK SEÇİMİNDE DİKKAT EDİLECEK HUSUSLAR  </vt:lpstr>
      <vt:lpstr>PowerPoint Sunusu</vt:lpstr>
      <vt:lpstr>PowerPoint Sunusu</vt:lpstr>
      <vt:lpstr>Y E T E N E K</vt:lpstr>
      <vt:lpstr>PowerPoint Sunusu</vt:lpstr>
      <vt:lpstr>YETENEK VE BECERİ</vt:lpstr>
      <vt:lpstr>Çeşitli Alanlarda Doğuştan Yetenekli Olunabilir…</vt:lpstr>
      <vt:lpstr>YETENEK ALANLARI</vt:lpstr>
      <vt:lpstr>YETENEK ALANLARINA GÖRE MESLEKLER</vt:lpstr>
      <vt:lpstr>PowerPoint Sunusu</vt:lpstr>
      <vt:lpstr>PowerPoint Sunusu</vt:lpstr>
      <vt:lpstr>Çeşitli alanlara ilgi duyulabilir…</vt:lpstr>
      <vt:lpstr>PowerPoint Sunusu</vt:lpstr>
      <vt:lpstr>İkna İlgisi: Duygu ve düşünceleri başkalarına iletme isteği ve belli bir amaca ulaşmak için  insanları etkileme gibi davranışları içeren ilgi alanıdır. Bu alanla ilgili meslekler yazarlık,  gazetecilik, diplomatlık, din görevliliği olarak sayılabilir.</vt:lpstr>
      <vt:lpstr>Edebiyat İlgisi: Akıcı konuşma  ve yazma, şiir okuma, kitap okumaktan  zevk alma, edebi eser  üretmeye ilgi duyma gibi davranışlarla ifade edilir. Bu alana ilgi duyan kişilerin Türkçe, edebiyat,  alanında, basın-yayın sektöründe uyumlu bir şekilde çalışabilecekleri söylenebilir.</vt:lpstr>
      <vt:lpstr>PowerPoint Sunusu</vt:lpstr>
      <vt:lpstr>M E S L E K</vt:lpstr>
      <vt:lpstr>MESLEK DEĞERLERİ</vt:lpstr>
      <vt:lpstr>PowerPoint Sunusu</vt:lpstr>
      <vt:lpstr>PowerPoint Sunusu</vt:lpstr>
      <vt:lpstr>MESLEK DEĞERLERİ</vt:lpstr>
      <vt:lpstr>MESLEK DEĞERLERİ</vt:lpstr>
      <vt:lpstr> MESLEKİ GELİŞİMİNİZİ</vt:lpstr>
      <vt:lpstr> MESLEKİ GELİŞİMİNİZİ</vt:lpstr>
      <vt:lpstr> MESLEKİ GELİŞİMİNİZİ</vt:lpstr>
      <vt:lpstr> MESLEKİ GELİŞİMİNİZİ</vt:lpstr>
      <vt:lpstr> MESLEKİ GELİŞİMİNİZİ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 Nedir ? Sahip olunan güç veya kudretin, yaralanma ve kayıpla sonlanan veya sonlanma olasılığı yüksek bir biçimde bir başka insana, kendine, bir gruba veya bir topluma karşı tehdit yoluyla ya da bizzat uygulanmasıdır. (WHO,1996)</dc:title>
  <dc:creator>ronaldinho424</dc:creator>
  <cp:lastModifiedBy>ronaldinho424</cp:lastModifiedBy>
  <cp:revision>364</cp:revision>
  <dcterms:created xsi:type="dcterms:W3CDTF">2020-01-06T06:53:45Z</dcterms:created>
  <dcterms:modified xsi:type="dcterms:W3CDTF">2022-09-09T10:28:38Z</dcterms:modified>
</cp:coreProperties>
</file>