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4" r:id="rId25"/>
    <p:sldId id="265" r:id="rId26"/>
    <p:sldId id="26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7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07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77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8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95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60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97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1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03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59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33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8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74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6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6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63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ACF4-7B77-47F0-9BF6-54B3AF2F7590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AB743-C4F7-49E4-B8D6-96B11460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9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18535" y="719426"/>
            <a:ext cx="7766936" cy="1646302"/>
          </a:xfrm>
        </p:spPr>
        <p:txBody>
          <a:bodyPr/>
          <a:lstStyle/>
          <a:p>
            <a:pPr algn="ctr"/>
            <a:r>
              <a:rPr lang="tr-TR" dirty="0" smtClean="0"/>
              <a:t>AKADEMİK BAŞARI VE MESLEK SEÇİMİ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67249" y="5665970"/>
            <a:ext cx="2469506" cy="78708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2"/>
                </a:solidFill>
              </a:rPr>
              <a:t>SEYHAN RAM</a:t>
            </a:r>
          </a:p>
          <a:p>
            <a:pPr algn="ctr"/>
            <a:r>
              <a:rPr lang="tr-TR" b="1" dirty="0" smtClean="0">
                <a:solidFill>
                  <a:schemeClr val="tx2"/>
                </a:solidFill>
              </a:rPr>
              <a:t>2022</a:t>
            </a:r>
            <a:endParaRPr lang="tr-TR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09" y="3249748"/>
            <a:ext cx="2338387" cy="21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irc_mi" descr="il_disi_yer_degistirme_basvuru_tercih_ekrani_mebbis_2015_h12901_432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89" y="2425150"/>
            <a:ext cx="14700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0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 Seçiminde Rol Oynayan Faktörler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İlgi ve yetenekler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İstek ve hayaller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Cinsiyet ve fiziksel özellikler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Çalışma alışkanlıkları ve okul başarısı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Ülkenin ekonomik durumu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Teknolojik gelişmeler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Mesleğin toplumdaki yeri ve gelir durumu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Akran etkisi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Ailenin </a:t>
            </a:r>
            <a:r>
              <a:rPr lang="tr-TR" sz="2400" dirty="0" err="1"/>
              <a:t>sosyo</a:t>
            </a:r>
            <a:r>
              <a:rPr lang="tr-TR" sz="2400" dirty="0"/>
              <a:t>-ekonomik durumu ve beklentileri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Mesleki olgunluk düzeyi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 </a:t>
            </a:r>
            <a:r>
              <a:rPr lang="tr-TR" sz="2400" dirty="0"/>
              <a:t>Öğretmenlerin düşünceleri</a:t>
            </a:r>
            <a:endParaRPr lang="tr-TR" sz="2400" dirty="0" smtClean="0"/>
          </a:p>
        </p:txBody>
      </p:sp>
      <p:pic>
        <p:nvPicPr>
          <p:cNvPr id="3074" name="Picture 2" descr="Meslek Seçimi Nasıl Yapılmalıdır? - Gümeli Ortaok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8" y="1930400"/>
            <a:ext cx="5022034" cy="41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6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230777"/>
            <a:ext cx="8596668" cy="892629"/>
          </a:xfrm>
        </p:spPr>
        <p:txBody>
          <a:bodyPr>
            <a:normAutofit fontScale="90000"/>
          </a:bodyPr>
          <a:lstStyle/>
          <a:p>
            <a:r>
              <a:rPr lang="tr-TR" dirty="0"/>
              <a:t>Meslek Seçerken Cevap Aranacak Sorular: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23406"/>
            <a:ext cx="8596668" cy="53427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4800" dirty="0" smtClean="0">
                <a:solidFill>
                  <a:schemeClr val="tx1"/>
                </a:solidFill>
              </a:rPr>
              <a:t> </a:t>
            </a:r>
            <a:r>
              <a:rPr lang="tr-TR" sz="4800" dirty="0">
                <a:solidFill>
                  <a:schemeClr val="tx1"/>
                </a:solidFill>
              </a:rPr>
              <a:t>Seçilmesi düşünülen alan, ilgilere ve yeteneklere uygun mu?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Lise alanları ile yükseköğretim programları arasındaki ilişki biliniyor mu?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Öğrencinin hangi alanda daha başarılı olduğu biliniyor mu?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Mesleğin tehlikeli yanı var mı?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Gerekli olan eğitim dönemi ne kadar?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Okul sonrası özel bir hazırlık gerekiyor mu?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Mesleğin yaş, cinsiyet, boy, kilo ve dış görünüşle ilgili belli şartları var mı?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Mesleğe giriş-emekli olma koşulları neler?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Sosyal güvenliği var mı?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Meslekte ilerleme hangi koşullara bağlı?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Bu meslekten başka mesleklere geçiş yapılabilir mi?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Mesleği yapanlar için mesleğin en olumsuz ve en cazip tarafları neler?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Mesleğin toplumdaki yeri ve saygınlığı nedir?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Seçilecek mesleğe olan talep ne durumda?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Bölgeye veya mevsime göre gereklilik gösteriyor mu?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İş bulmak kolay mı?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Bu mesleğe duyulan ihtiyacın azalması veya artması söz konusu mu?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Kamu ve özel sektörde iş bulunabileceği gibi serbest çalışma imkanı da verebiliyor mu?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tx1"/>
                </a:solidFill>
              </a:rPr>
              <a:t> Bu meslekte çalışanların ortalama kazançları ne kadar?</a:t>
            </a:r>
          </a:p>
          <a:p>
            <a:pPr marL="0" indent="0">
              <a:buNone/>
            </a:pP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8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KENDİMİZİ TANIMA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868" y="2160588"/>
            <a:ext cx="831230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1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Kişilik Özelliklerimiz-Değerlerimiz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 </a:t>
            </a:r>
            <a:r>
              <a:rPr lang="tr-TR" sz="2000" dirty="0"/>
              <a:t>Seçtiğimiz meslek, sadece ilgi ve yeteneklerimizle örtüştüğü kadar önem verdiğimiz değerlerimizle de tutarlı olmalıdır</a:t>
            </a:r>
            <a:r>
              <a:rPr lang="tr-TR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 </a:t>
            </a:r>
            <a:r>
              <a:rPr lang="tr-TR" sz="2000" dirty="0"/>
              <a:t>Bazıları için iş hayatında parasal kazanç, toplumda saygın bir konuma sahip olmak daha önemliyken, bazıları için de aile hayatına zaman ayırmak önceliklidir</a:t>
            </a:r>
            <a:r>
              <a:rPr lang="tr-TR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  </a:t>
            </a:r>
            <a:r>
              <a:rPr lang="tr-TR" sz="2000" dirty="0"/>
              <a:t>Meslek seçimi yaparken, seçeceğimiz mesleğin değerlerimizi destekleyecek özelliklere sahip olması, işimizi yaparken daha fazla verim almamızı ve mutlu olmamızı sağlar.</a:t>
            </a:r>
          </a:p>
        </p:txBody>
      </p:sp>
    </p:spTree>
    <p:extLst>
      <p:ext uri="{BB962C8B-B14F-4D97-AF65-F5344CB8AC3E}">
        <p14:creationId xmlns:p14="http://schemas.microsoft.com/office/powerpoint/2010/main" val="346057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İLGİLERİMİZ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Neleri </a:t>
            </a:r>
            <a:r>
              <a:rPr lang="tr-TR" sz="2400" dirty="0"/>
              <a:t>yapmaktan mutlu oluyorum ?” sorusunun cevabı ilgilerimizi gösterir. Mesleğimizin gerektirdiği özelliklerle ilgilerimiz benzeştiği ölçüde, meslek hayatımızda daha verimli ve mutlu </a:t>
            </a:r>
            <a:r>
              <a:rPr lang="tr-TR" sz="2400" dirty="0" smtClean="0"/>
              <a:t>oluruz.</a:t>
            </a:r>
          </a:p>
          <a:p>
            <a:pPr marL="0" indent="0">
              <a:buNone/>
            </a:pPr>
            <a:r>
              <a:rPr lang="tr-TR" sz="2400" dirty="0" smtClean="0"/>
              <a:t>Örneğin</a:t>
            </a:r>
            <a:r>
              <a:rPr lang="tr-TR" sz="2400" dirty="0"/>
              <a:t>, öğretmen insanlarla iletişim kurmaktan ve onlara bir şeyler öğretmekten mutlu olan biridir.</a:t>
            </a:r>
          </a:p>
        </p:txBody>
      </p:sp>
    </p:spTree>
    <p:extLst>
      <p:ext uri="{BB962C8B-B14F-4D97-AF65-F5344CB8AC3E}">
        <p14:creationId xmlns:p14="http://schemas.microsoft.com/office/powerpoint/2010/main" val="375146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YETENEKLERİMİZ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Yeteneklerimiz</a:t>
            </a:r>
            <a:r>
              <a:rPr lang="tr-TR" sz="2400" dirty="0"/>
              <a:t>, anlamakta ve yapmakta başarılı olduğumuz alanları temsil eder.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Her </a:t>
            </a:r>
            <a:r>
              <a:rPr lang="tr-TR" sz="2400" dirty="0"/>
              <a:t>birimizin farklı yetenekleri vardır. Bazılarımız spora yetenekliyken, bazılarımız sayısal konularda daha yeteneklidir. Kimimiz sanatta, kimimizse yabancı dil öğrenme konusunda daha yeteneklidir.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Sahip </a:t>
            </a:r>
            <a:r>
              <a:rPr lang="tr-TR" sz="2400" dirty="0"/>
              <a:t>olduğumuz yetenekler, yöneleceğimiz meslekle eşleştiği zaman mesleğimizde hem daha başarılı, hem daha mutlu oluruz.</a:t>
            </a:r>
          </a:p>
        </p:txBody>
      </p:sp>
    </p:spTree>
    <p:extLst>
      <p:ext uri="{BB962C8B-B14F-4D97-AF65-F5344CB8AC3E}">
        <p14:creationId xmlns:p14="http://schemas.microsoft.com/office/powerpoint/2010/main" val="306114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Çevremizi tanıma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Kendimizi </a:t>
            </a:r>
            <a:r>
              <a:rPr lang="tr-TR" sz="2400" dirty="0"/>
              <a:t>her yönümüzle tanımış olsak da içinde bulunduğumuz toplumun olanaklarını bilmeden meslek seçiminde bulunmamız oldukça güçtür.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Aile </a:t>
            </a:r>
            <a:r>
              <a:rPr lang="tr-TR" sz="2400" dirty="0"/>
              <a:t>ve yaşanılan ortamdaki eğitim ve iş olanaklarını bilmek meslek seçimimizi etkilemektedir.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Çevremizdeki </a:t>
            </a:r>
            <a:r>
              <a:rPr lang="tr-TR" sz="2400" dirty="0"/>
              <a:t>olanakların neler olduğunu bilmek gereklidir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Ülkemizin </a:t>
            </a:r>
            <a:r>
              <a:rPr lang="tr-TR" sz="2400" dirty="0"/>
              <a:t>meslek seçme ile ilgili politikasını da </a:t>
            </a:r>
            <a:r>
              <a:rPr lang="tr-TR" sz="2400" dirty="0" smtClean="0"/>
              <a:t>bilmemiz gerekmektedir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27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Karar verme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Kendimizi </a:t>
            </a:r>
            <a:r>
              <a:rPr lang="tr-TR" sz="2400" dirty="0"/>
              <a:t>ve çevremizdeki olanakları dikkate alarak uygun olabilecek meslekleri belirleyip, bu mesleklerle ilgili istenen ya da istenmeyen durumları karşılaştırarak uygun olabilecek meslek grubuna karar vermemiz gerekmektedir.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Bu </a:t>
            </a:r>
            <a:r>
              <a:rPr lang="tr-TR" sz="2400" dirty="0"/>
              <a:t>karar yaşamımıza ilişkin diğer kararları da büyük ölçüde etkiler. Ayrıca meslek kişinin değer yargılarını, dünya görüşünü, günlük yaşama tarzını, başkaları ile ilişkilerini ve alışkanlıklarını belli biçime sokan etkilere sahiptir.</a:t>
            </a:r>
          </a:p>
        </p:txBody>
      </p:sp>
    </p:spTree>
    <p:extLst>
      <p:ext uri="{BB962C8B-B14F-4D97-AF65-F5344CB8AC3E}">
        <p14:creationId xmlns:p14="http://schemas.microsoft.com/office/powerpoint/2010/main" val="210354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Meslekleri tanıma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Mesleki </a:t>
            </a:r>
            <a:r>
              <a:rPr lang="tr-TR" sz="2400" dirty="0"/>
              <a:t>rehberliğin bireyi tanımadan sonraki aşaması, mesleklerle ilgili bireylere bilgi vermektir.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Mesleğin </a:t>
            </a:r>
            <a:r>
              <a:rPr lang="tr-TR" sz="2400" dirty="0"/>
              <a:t>tanımı, başarılması gereken görevler, mesleğin gerektirdiği nitelikler, çalışma ortamı, kazanç, ilerleme durumu ve emeklilik şartları gibi durumlar bilinmelidir.</a:t>
            </a:r>
          </a:p>
        </p:txBody>
      </p:sp>
    </p:spTree>
    <p:extLst>
      <p:ext uri="{BB962C8B-B14F-4D97-AF65-F5344CB8AC3E}">
        <p14:creationId xmlns:p14="http://schemas.microsoft.com/office/powerpoint/2010/main" val="302610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Mesleğin gerektirdiği özellikler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Meslek </a:t>
            </a:r>
            <a:r>
              <a:rPr lang="tr-TR" sz="2400" dirty="0"/>
              <a:t>üyelerinin sahip olması gereken bedensel, zihinsel ve </a:t>
            </a:r>
            <a:r>
              <a:rPr lang="tr-TR" sz="2400" dirty="0" err="1"/>
              <a:t>duyuşsal</a:t>
            </a:r>
            <a:r>
              <a:rPr lang="tr-TR" sz="2400" dirty="0"/>
              <a:t> özellikler: gerekli yetenekler, ilgiler ve diğer kişilik özellikleri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Yaş</a:t>
            </a:r>
            <a:r>
              <a:rPr lang="tr-TR" sz="2400" dirty="0"/>
              <a:t>, cinsiyet, boy, ağırlık, duyu organlarının hassaslığı gibi özellikler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Yabancı </a:t>
            </a:r>
            <a:r>
              <a:rPr lang="tr-TR" sz="2400" dirty="0"/>
              <a:t>dil bilme, bilgisayar okuryazarlığı gibi özellikler</a:t>
            </a:r>
          </a:p>
        </p:txBody>
      </p:sp>
    </p:spTree>
    <p:extLst>
      <p:ext uri="{BB962C8B-B14F-4D97-AF65-F5344CB8AC3E}">
        <p14:creationId xmlns:p14="http://schemas.microsoft.com/office/powerpoint/2010/main" val="2252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2023 EĞİTİM VİZYONU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642" y="1664550"/>
            <a:ext cx="8596668" cy="213674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2023 Eğitim </a:t>
            </a:r>
            <a:r>
              <a:rPr lang="tr-TR" sz="2400" dirty="0" err="1" smtClean="0"/>
              <a:t>Vizyonu’nun</a:t>
            </a:r>
            <a:r>
              <a:rPr lang="tr-TR" sz="2400" dirty="0" smtClean="0"/>
              <a:t> temel amacı; çağın ve geleceğin becerileriyle donanmış ve bu donanımı insanlık hayrına sarf edebilen, bilime sevdalı, kültüre meraklı ve duyarlı, nitelikli, ahlaklı bireyler yetiştirmektir.</a:t>
            </a:r>
          </a:p>
          <a:p>
            <a:endParaRPr lang="tr-TR" sz="2400" dirty="0"/>
          </a:p>
        </p:txBody>
      </p:sp>
      <p:pic>
        <p:nvPicPr>
          <p:cNvPr id="2050" name="Picture 2" descr="2023 EĞİTİM VİZYONU AÇIKLA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847"/>
            <a:ext cx="12191999" cy="33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Çalışma ortamı ve şartları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Meslek </a:t>
            </a:r>
            <a:r>
              <a:rPr lang="tr-TR" sz="2400" dirty="0"/>
              <a:t>nasıl bir ortamda yürütülmektedir? Kapalı alan, açık havada, karada, denizde, havada gibi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Ortamın </a:t>
            </a:r>
            <a:r>
              <a:rPr lang="tr-TR" sz="2400" dirty="0"/>
              <a:t>özellikleri nasıl? Gürültülü, tozlu, kirli, temiz, havasız gibi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Çalışma </a:t>
            </a:r>
            <a:r>
              <a:rPr lang="tr-TR" sz="2400" dirty="0"/>
              <a:t>sırasında kullanılan makine veya malzemeler nelerdir?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Günlük </a:t>
            </a:r>
            <a:r>
              <a:rPr lang="tr-TR" sz="2400" dirty="0"/>
              <a:t>haftalık çalışma saatleri nedir? </a:t>
            </a:r>
          </a:p>
        </p:txBody>
      </p:sp>
    </p:spTree>
    <p:extLst>
      <p:ext uri="{BB962C8B-B14F-4D97-AF65-F5344CB8AC3E}">
        <p14:creationId xmlns:p14="http://schemas.microsoft.com/office/powerpoint/2010/main" val="4243377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Mesleğe hazırlanma ve giriş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Meslek </a:t>
            </a:r>
            <a:r>
              <a:rPr lang="tr-TR" sz="2400" dirty="0"/>
              <a:t>nasıl bir eğitim gerektiriyor?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Eğitimi </a:t>
            </a:r>
            <a:r>
              <a:rPr lang="tr-TR" sz="2400" dirty="0"/>
              <a:t>veren kurumlar/okullar ve süreleri nedir?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Mesleğin </a:t>
            </a:r>
            <a:r>
              <a:rPr lang="tr-TR" sz="2400" dirty="0"/>
              <a:t>istihdam durumu nasıldır?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İşe </a:t>
            </a:r>
            <a:r>
              <a:rPr lang="tr-TR" sz="2400" dirty="0"/>
              <a:t>girme sınavla mı olmaktadır?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Mezunlar </a:t>
            </a:r>
            <a:r>
              <a:rPr lang="tr-TR" sz="2400" dirty="0"/>
              <a:t>kamu ya da özel sektör alanında mı çalışmaktadır?</a:t>
            </a:r>
          </a:p>
        </p:txBody>
      </p:sp>
    </p:spTree>
    <p:extLst>
      <p:ext uri="{BB962C8B-B14F-4D97-AF65-F5344CB8AC3E}">
        <p14:creationId xmlns:p14="http://schemas.microsoft.com/office/powerpoint/2010/main" val="2142328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Meslekte kazanç ve ilerleme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Mesleğin </a:t>
            </a:r>
            <a:r>
              <a:rPr lang="tr-TR" sz="2400" dirty="0"/>
              <a:t>başlangıçtaki kazanç ve statüsü nasıldır?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Bu </a:t>
            </a:r>
            <a:r>
              <a:rPr lang="tr-TR" sz="2400" dirty="0"/>
              <a:t>kazanç ve statü nelere bağlı olarak artmaktadır?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Meslek </a:t>
            </a:r>
            <a:r>
              <a:rPr lang="tr-TR" sz="2400" dirty="0"/>
              <a:t>ömür boyu yapılabilecek bir meslek midir?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Emeklilik </a:t>
            </a:r>
            <a:r>
              <a:rPr lang="tr-TR" sz="2400" dirty="0"/>
              <a:t>şartları nasıldır?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Mesleğin </a:t>
            </a:r>
            <a:r>
              <a:rPr lang="tr-TR" sz="2400" dirty="0"/>
              <a:t>gelecekteki durumu nedir?</a:t>
            </a:r>
          </a:p>
        </p:txBody>
      </p:sp>
    </p:spTree>
    <p:extLst>
      <p:ext uri="{BB962C8B-B14F-4D97-AF65-F5344CB8AC3E}">
        <p14:creationId xmlns:p14="http://schemas.microsoft.com/office/powerpoint/2010/main" val="340929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MESLEKLERLE İLGİLİ BİLGİ KAYNAKLARI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Mesleklerle ilgili kitap, dergi, broşür gibi basılı kaynaklar.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Meslekler rehberi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Meslek inceleme kılavuzu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Meslek seminerleri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Meslek elemanları ile görüşme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İşyerlerini ziyaret etme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Kısa süreli iş tecrübeleri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Mesleki bilgi sistemi (MBS)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56478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MESLEĞİM HAYATIM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423851"/>
            <a:ext cx="859631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ÜNİ-VERİ – T.C. CUMHURBAŞKANLIĞI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776549"/>
            <a:ext cx="8596312" cy="46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tr-TR" dirty="0" smtClean="0"/>
              <a:t>PEKİ NE YAPACAĞIZ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9769" y="1638074"/>
            <a:ext cx="8596668" cy="388077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Değişime/yeniliklere açık olacağız!</a:t>
            </a:r>
          </a:p>
          <a:p>
            <a:r>
              <a:rPr lang="tr-TR" sz="2400" dirty="0" smtClean="0"/>
              <a:t>Mücadele etmekten vazgeçmeyeceğiz.</a:t>
            </a:r>
          </a:p>
          <a:p>
            <a:r>
              <a:rPr lang="tr-TR" sz="2400" dirty="0" smtClean="0"/>
              <a:t>Çok yönlü olacağız.</a:t>
            </a:r>
          </a:p>
          <a:p>
            <a:r>
              <a:rPr lang="tr-TR" sz="2400" dirty="0" smtClean="0"/>
              <a:t>Fırsatları araştıracağız.</a:t>
            </a:r>
          </a:p>
          <a:p>
            <a:r>
              <a:rPr lang="tr-TR" sz="2400" dirty="0" smtClean="0"/>
              <a:t>Kendimize yatırım yapacağız!</a:t>
            </a:r>
          </a:p>
          <a:p>
            <a:r>
              <a:rPr lang="tr-TR" sz="2400" dirty="0" smtClean="0"/>
              <a:t>Ve en önemlisi KENDİMİZE KULAK VERECEĞİZ!</a:t>
            </a:r>
          </a:p>
          <a:p>
            <a:endParaRPr lang="tr-TR" sz="2400" dirty="0"/>
          </a:p>
          <a:p>
            <a:pPr marL="3657600" lvl="8" indent="0">
              <a:buNone/>
            </a:pPr>
            <a:r>
              <a:rPr lang="tr-TR" sz="1600" dirty="0" smtClean="0"/>
              <a:t>«KENDİNİ TANI»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4412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tr-TR" sz="3200" b="1" dirty="0" smtClean="0"/>
          </a:p>
          <a:p>
            <a:pPr algn="ctr"/>
            <a:endParaRPr lang="tr-TR" sz="3200" b="1" dirty="0" smtClean="0"/>
          </a:p>
        </p:txBody>
      </p:sp>
      <p:pic>
        <p:nvPicPr>
          <p:cNvPr id="4100" name="Picture 4" descr="Ne mutlu Türküm diyene!: İÇTENLİKLE TEŞEKKÜRLER TÜRKİY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326571"/>
            <a:ext cx="9274629" cy="61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AKADEMİK BAŞARI NEDİR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2485" y="1831205"/>
            <a:ext cx="8647903" cy="176108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Bireyin var olan potansiyelini en iyi şekilde kullanarak derslerin veya uygulamaların gereklerini yerine getirmesi sonucunda elde ettiği başarıdır.</a:t>
            </a:r>
            <a:endParaRPr lang="tr-TR" sz="2400" dirty="0"/>
          </a:p>
        </p:txBody>
      </p:sp>
      <p:pic>
        <p:nvPicPr>
          <p:cNvPr id="1026" name="Picture 2" descr="Okul Başarısızlığı - Akademik Başarı ve Yetenek - DoktorTakvim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578"/>
            <a:ext cx="12191999" cy="33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AKADEMİK BAŞARININ ÖNEMİ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Öğrencilerin bir sonraki eğitim kademesine geçişlerinde mezun oldukları okuldaki akademik başarıları dikkate alınmaktadır.</a:t>
            </a:r>
          </a:p>
          <a:p>
            <a:r>
              <a:rPr lang="tr-TR" sz="2400" dirty="0" smtClean="0"/>
              <a:t>Örneğin öğrenci ortaokuldan liseye geçerken (eğer merkezi sınava girmemi ya da merkezi sınavdan istediği sonucu elde edemeyen) okul başarı puanı ile yani akademik başarısı ile bir lise tercihinde bulunabilmektedir.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096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AKADEMİK BAŞARI HER ŞEY MİDİR!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Hayır, değildir! Sadece akademik başarısı yüksek olan/dersleri iyi olan öğrenciler iyi bir okulda okuyabilir algısı doğru değildir.</a:t>
            </a:r>
          </a:p>
          <a:p>
            <a:r>
              <a:rPr lang="tr-TR" sz="2400" dirty="0" smtClean="0"/>
              <a:t>Ancak akademik başarısı/ders başarısı yüksek olan öğrenciler bir sonraki eğitim kurumlarına geçişte daha avantajlı olabilmektedir!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042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AKADEMİK BAŞARI NASIL ARTTIRILIR?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89611"/>
            <a:ext cx="8596668" cy="4251751"/>
          </a:xfrm>
        </p:spPr>
        <p:txBody>
          <a:bodyPr>
            <a:noAutofit/>
          </a:bodyPr>
          <a:lstStyle/>
          <a:p>
            <a:r>
              <a:rPr lang="tr-TR" sz="2400" dirty="0" smtClean="0"/>
              <a:t>Akademik Başarı;</a:t>
            </a:r>
          </a:p>
          <a:p>
            <a:r>
              <a:rPr lang="tr-TR" sz="2400" dirty="0" smtClean="0"/>
              <a:t>Doğru çalışma yöntemleriyle</a:t>
            </a:r>
          </a:p>
          <a:p>
            <a:r>
              <a:rPr lang="tr-TR" sz="2400" dirty="0" smtClean="0"/>
              <a:t>Planlı, programlı çalışmayla</a:t>
            </a:r>
          </a:p>
          <a:p>
            <a:r>
              <a:rPr lang="tr-TR" sz="2400" dirty="0" smtClean="0"/>
              <a:t>Düzenli ve sık tekrarlarla</a:t>
            </a:r>
          </a:p>
          <a:p>
            <a:r>
              <a:rPr lang="tr-TR" sz="2400" dirty="0" smtClean="0"/>
              <a:t>Bol pratik/soru çözümü ile</a:t>
            </a:r>
          </a:p>
          <a:p>
            <a:r>
              <a:rPr lang="tr-TR" sz="2400" dirty="0" smtClean="0"/>
              <a:t>Doğru çalışma ortamıyla (ses, ışık, ısı, mekan)</a:t>
            </a:r>
          </a:p>
          <a:p>
            <a:r>
              <a:rPr lang="tr-TR" sz="2400" dirty="0" smtClean="0"/>
              <a:t>Öğretmen desteğiyle</a:t>
            </a:r>
          </a:p>
          <a:p>
            <a:r>
              <a:rPr lang="tr-TR" sz="2400" dirty="0" smtClean="0"/>
              <a:t>Kaynak desteğiyle</a:t>
            </a:r>
          </a:p>
          <a:p>
            <a:pPr marL="3200400" lvl="7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Arttırılabilir.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01352" cy="1389018"/>
          </a:xfrm>
        </p:spPr>
        <p:txBody>
          <a:bodyPr>
            <a:noAutofit/>
          </a:bodyPr>
          <a:lstStyle/>
          <a:p>
            <a:r>
              <a:rPr lang="tr-TR" dirty="0" smtClean="0"/>
              <a:t>- BİZ </a:t>
            </a:r>
            <a:r>
              <a:rPr lang="tr-TR" dirty="0"/>
              <a:t>Mİ MESLEK </a:t>
            </a:r>
            <a:r>
              <a:rPr lang="tr-TR" dirty="0" smtClean="0"/>
              <a:t>SEÇİYORUZ </a:t>
            </a:r>
            <a:br>
              <a:rPr lang="tr-TR" dirty="0" smtClean="0"/>
            </a:br>
            <a:r>
              <a:rPr lang="tr-TR" dirty="0" smtClean="0"/>
              <a:t>- MESLEK </a:t>
            </a:r>
            <a:r>
              <a:rPr lang="tr-TR" dirty="0"/>
              <a:t>Mİ BİZİ SEÇİYOR</a:t>
            </a:r>
            <a:br>
              <a:rPr lang="tr-TR" dirty="0"/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211597"/>
            <a:ext cx="7236823" cy="41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 NEDİR?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« </a:t>
            </a:r>
            <a:r>
              <a:rPr lang="tr-TR" sz="2400" dirty="0"/>
              <a:t>Bir kimsenin hayatını kazanmak için yaptığı kuralları toplumca belirlenmiş ve belli bir eğitimle kazanılan bilgi ve becerilere dayalı etkinlikler bütünüdür. »</a:t>
            </a:r>
          </a:p>
        </p:txBody>
      </p:sp>
      <p:pic>
        <p:nvPicPr>
          <p:cNvPr id="2050" name="Picture 2" descr="Meslek Nedir? A-Z ye Meslekler Nelerd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611087"/>
            <a:ext cx="9248503" cy="302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4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 Seçimi Neden Önemlidir?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o </a:t>
            </a:r>
            <a:r>
              <a:rPr lang="tr-TR" sz="2400" dirty="0"/>
              <a:t>Mesleki gelişim sürecinizin en önemli aşamalarından birisi meslek seçimidir. o Meslek seçiminizi ne kadar bilinçli yaparsanız iş hayatımızda da o kadar verimli, başarılı ve mutlu olursunuz. o Bu kararın kişinin yaşamında son derece önemli bir yeri vardır. Çoğu kez bunun farkında olmasak da meslek seçimi, bireyin yaşamı boyunca verdiği en önemli kararlardan biri</a:t>
            </a:r>
            <a:r>
              <a:rPr lang="tr-TR" sz="2400" dirty="0" smtClean="0"/>
              <a:t>, belki </a:t>
            </a:r>
            <a:r>
              <a:rPr lang="tr-TR" sz="2400" dirty="0"/>
              <a:t>de birincisidir.</a:t>
            </a:r>
          </a:p>
        </p:txBody>
      </p:sp>
    </p:spTree>
    <p:extLst>
      <p:ext uri="{BB962C8B-B14F-4D97-AF65-F5344CB8AC3E}">
        <p14:creationId xmlns:p14="http://schemas.microsoft.com/office/powerpoint/2010/main" val="716477584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1115</Words>
  <Application>Microsoft Office PowerPoint</Application>
  <PresentationFormat>Geniş ekran</PresentationFormat>
  <Paragraphs>124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Wingdings</vt:lpstr>
      <vt:lpstr>Wingdings 3</vt:lpstr>
      <vt:lpstr>Yüzeyler</vt:lpstr>
      <vt:lpstr>AKADEMİK BAŞARI VE MESLEK SEÇİMİ</vt:lpstr>
      <vt:lpstr>2023 EĞİTİM VİZYONU</vt:lpstr>
      <vt:lpstr>AKADEMİK BAŞARI NEDİR ?</vt:lpstr>
      <vt:lpstr>AKADEMİK BAŞARININ ÖNEMİ NEDİR?</vt:lpstr>
      <vt:lpstr>AKADEMİK BAŞARI HER ŞEY MİDİR!</vt:lpstr>
      <vt:lpstr>AKADEMİK BAŞARI NASIL ARTTIRILIR?</vt:lpstr>
      <vt:lpstr>- BİZ Mİ MESLEK SEÇİYORUZ  - MESLEK Mİ BİZİ SEÇİYOR </vt:lpstr>
      <vt:lpstr>MESLEK NEDİR? </vt:lpstr>
      <vt:lpstr>Meslek Seçimi Neden Önemlidir? </vt:lpstr>
      <vt:lpstr>Meslek Seçiminde Rol Oynayan Faktörler </vt:lpstr>
      <vt:lpstr>Meslek Seçerken Cevap Aranacak Sorular: </vt:lpstr>
      <vt:lpstr>KENDİMİZİ TANIMA</vt:lpstr>
      <vt:lpstr>Kişilik Özelliklerimiz-Değerlerimiz </vt:lpstr>
      <vt:lpstr>İLGİLERİMİZ</vt:lpstr>
      <vt:lpstr>YETENEKLERİMİZ</vt:lpstr>
      <vt:lpstr>Çevremizi tanıma </vt:lpstr>
      <vt:lpstr>Karar verme </vt:lpstr>
      <vt:lpstr>Meslekleri tanıma </vt:lpstr>
      <vt:lpstr>Mesleğin gerektirdiği özellikler </vt:lpstr>
      <vt:lpstr>Çalışma ortamı ve şartları </vt:lpstr>
      <vt:lpstr>Mesleğe hazırlanma ve giriş </vt:lpstr>
      <vt:lpstr>Meslekte kazanç ve ilerleme </vt:lpstr>
      <vt:lpstr>MESLEKLERLE İLGİLİ BİLGİ KAYNAKLARI</vt:lpstr>
      <vt:lpstr>MESLEĞİM HAYATIM</vt:lpstr>
      <vt:lpstr>ÜNİ-VERİ – T.C. CUMHURBAŞKANLIĞI</vt:lpstr>
      <vt:lpstr>PEKİ NE YAPACAĞIZ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ronaldinho424</cp:lastModifiedBy>
  <cp:revision>16</cp:revision>
  <dcterms:created xsi:type="dcterms:W3CDTF">2022-09-08T06:01:01Z</dcterms:created>
  <dcterms:modified xsi:type="dcterms:W3CDTF">2022-09-09T10:40:19Z</dcterms:modified>
</cp:coreProperties>
</file>