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BE57216-058F-4D22-8D1D-CECCE2C2E357}"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913577-2CF5-474E-AA3C-BD396D2000C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62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BE57216-058F-4D22-8D1D-CECCE2C2E357}"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161708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BE57216-058F-4D22-8D1D-CECCE2C2E357}"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76864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BE57216-058F-4D22-8D1D-CECCE2C2E357}"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1893395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BE57216-058F-4D22-8D1D-CECCE2C2E357}" type="datetimeFigureOut">
              <a:rPr lang="tr-TR" smtClean="0"/>
              <a:t>14.4.2022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F913577-2CF5-474E-AA3C-BD396D2000C7}"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24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BE57216-058F-4D22-8D1D-CECCE2C2E357}" type="datetimeFigureOut">
              <a:rPr lang="tr-TR" smtClean="0"/>
              <a:t>14.4.2022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421360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E57216-058F-4D22-8D1D-CECCE2C2E357}" type="datetimeFigureOut">
              <a:rPr lang="tr-TR" smtClean="0"/>
              <a:t>14.4.2022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1127396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E57216-058F-4D22-8D1D-CECCE2C2E357}" type="datetimeFigureOut">
              <a:rPr lang="tr-TR" smtClean="0"/>
              <a:t>14.4.2022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355369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E57216-058F-4D22-8D1D-CECCE2C2E357}" type="datetimeFigureOut">
              <a:rPr lang="tr-TR" smtClean="0"/>
              <a:t>14.4.2022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266558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BE57216-058F-4D22-8D1D-CECCE2C2E357}" type="datetimeFigureOut">
              <a:rPr lang="tr-TR" smtClean="0"/>
              <a:t>14.4.2022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913577-2CF5-474E-AA3C-BD396D2000C7}" type="slidenum">
              <a:rPr lang="tr-TR" smtClean="0"/>
              <a:t>‹#›</a:t>
            </a:fld>
            <a:endParaRPr lang="tr-TR"/>
          </a:p>
        </p:txBody>
      </p:sp>
    </p:spTree>
    <p:extLst>
      <p:ext uri="{BB962C8B-B14F-4D97-AF65-F5344CB8AC3E}">
        <p14:creationId xmlns:p14="http://schemas.microsoft.com/office/powerpoint/2010/main" val="11606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BE57216-058F-4D22-8D1D-CECCE2C2E357}" type="datetimeFigureOut">
              <a:rPr lang="tr-TR" smtClean="0"/>
              <a:t>14.4.2022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F913577-2CF5-474E-AA3C-BD396D2000C7}" type="slidenum">
              <a:rPr lang="tr-TR" smtClean="0"/>
              <a:t>‹#›</a:t>
            </a:fld>
            <a:endParaRPr lang="tr-TR"/>
          </a:p>
        </p:txBody>
      </p:sp>
    </p:spTree>
    <p:extLst>
      <p:ext uri="{BB962C8B-B14F-4D97-AF65-F5344CB8AC3E}">
        <p14:creationId xmlns:p14="http://schemas.microsoft.com/office/powerpoint/2010/main" val="1992960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BE57216-058F-4D22-8D1D-CECCE2C2E357}" type="datetimeFigureOut">
              <a:rPr lang="tr-TR" smtClean="0"/>
              <a:t>14.4.2022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F913577-2CF5-474E-AA3C-BD396D2000C7}"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01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00051" y="1240971"/>
            <a:ext cx="10058400" cy="2404872"/>
          </a:xfrm>
        </p:spPr>
        <p:txBody>
          <a:bodyPr/>
          <a:lstStyle/>
          <a:p>
            <a:r>
              <a:rPr lang="tr-TR" dirty="0" smtClean="0"/>
              <a:t>ÖLÜM VE YAS SÜRECİ </a:t>
            </a:r>
            <a:r>
              <a:rPr lang="tr-TR" dirty="0" smtClean="0"/>
              <a:t>BAŞ ETME </a:t>
            </a:r>
            <a:r>
              <a:rPr lang="tr-TR" dirty="0" smtClean="0"/>
              <a:t>BECERİLERİ</a:t>
            </a:r>
            <a:endParaRPr lang="tr-TR" dirty="0"/>
          </a:p>
        </p:txBody>
      </p:sp>
      <p:sp>
        <p:nvSpPr>
          <p:cNvPr id="3" name="Alt Başlık 2"/>
          <p:cNvSpPr>
            <a:spLocks noGrp="1"/>
          </p:cNvSpPr>
          <p:nvPr>
            <p:ph type="subTitle" idx="1"/>
          </p:nvPr>
        </p:nvSpPr>
        <p:spPr>
          <a:xfrm>
            <a:off x="1100051" y="4650376"/>
            <a:ext cx="10058400" cy="948243"/>
          </a:xfrm>
        </p:spPr>
        <p:txBody>
          <a:bodyPr/>
          <a:lstStyle/>
          <a:p>
            <a:r>
              <a:rPr lang="tr-TR" dirty="0" smtClean="0"/>
              <a:t>SEYHAN REHBERLİK ve ARAŞTIRMA MERKEZİ MÜDÜRLÜĞÜ</a:t>
            </a:r>
            <a:endParaRPr lang="tr-TR" dirty="0"/>
          </a:p>
        </p:txBody>
      </p:sp>
    </p:spTree>
    <p:extLst>
      <p:ext uri="{BB962C8B-B14F-4D97-AF65-F5344CB8AC3E}">
        <p14:creationId xmlns:p14="http://schemas.microsoft.com/office/powerpoint/2010/main" val="17251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97280" y="2455816"/>
            <a:ext cx="10058400" cy="3413277"/>
          </a:xfrm>
        </p:spPr>
        <p:txBody>
          <a:bodyPr>
            <a:normAutofit/>
          </a:bodyPr>
          <a:lstStyle/>
          <a:p>
            <a:r>
              <a:rPr lang="tr-TR" sz="2400" b="1" dirty="0"/>
              <a:t>Ruhsal tepkiler</a:t>
            </a:r>
            <a:r>
              <a:rPr lang="tr-TR" sz="2400" dirty="0"/>
              <a:t>: Ölen kişinin hala yaşadığını, var olduğunu hissetme, sesini duyma, hayalini görme, hayat ve ölüm kavramlarını sorgulama</a:t>
            </a:r>
            <a:br>
              <a:rPr lang="tr-TR" sz="2400" dirty="0"/>
            </a:br>
            <a:endParaRPr lang="tr-TR" sz="2400" dirty="0"/>
          </a:p>
        </p:txBody>
      </p:sp>
      <p:pic>
        <p:nvPicPr>
          <p:cNvPr id="6" name="Resim 5"/>
          <p:cNvPicPr>
            <a:picLocks noChangeAspect="1"/>
          </p:cNvPicPr>
          <p:nvPr/>
        </p:nvPicPr>
        <p:blipFill>
          <a:blip r:embed="rId2"/>
          <a:stretch>
            <a:fillRect/>
          </a:stretch>
        </p:blipFill>
        <p:spPr>
          <a:xfrm>
            <a:off x="3370218" y="3371112"/>
            <a:ext cx="5173571" cy="27592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365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97280" y="2481942"/>
            <a:ext cx="10058400" cy="3387151"/>
          </a:xfrm>
        </p:spPr>
        <p:txBody>
          <a:bodyPr>
            <a:normAutofit/>
          </a:bodyPr>
          <a:lstStyle/>
          <a:p>
            <a:r>
              <a:rPr lang="tr-TR" sz="2400" b="1" dirty="0"/>
              <a:t>Bilişsel tepkiler</a:t>
            </a:r>
            <a:r>
              <a:rPr lang="tr-TR" sz="2400" dirty="0"/>
              <a:t>: Ölen kişiyi ve ölümü düşünme-düşünmeye engel olamama, kendini suçlama, kendine kızma, pişmanlık, ölüm anını tekrar tekrar hatırlama, hatta çok canlı bir biçimde yaşama, kararsızlık, dikkatini toparlamakta zorlanma, bellek </a:t>
            </a:r>
            <a:r>
              <a:rPr lang="tr-TR" sz="2400" dirty="0" smtClean="0"/>
              <a:t>sorunları</a:t>
            </a:r>
          </a:p>
          <a:p>
            <a:endParaRPr lang="tr-TR" sz="2400" dirty="0"/>
          </a:p>
        </p:txBody>
      </p:sp>
      <p:pic>
        <p:nvPicPr>
          <p:cNvPr id="4" name="Resim 3"/>
          <p:cNvPicPr>
            <a:picLocks noChangeAspect="1"/>
          </p:cNvPicPr>
          <p:nvPr/>
        </p:nvPicPr>
        <p:blipFill>
          <a:blip r:embed="rId2"/>
          <a:stretch>
            <a:fillRect/>
          </a:stretch>
        </p:blipFill>
        <p:spPr>
          <a:xfrm>
            <a:off x="3631474" y="3791728"/>
            <a:ext cx="4536348" cy="23037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425485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97280" y="2155372"/>
            <a:ext cx="10058400" cy="3282647"/>
          </a:xfrm>
        </p:spPr>
        <p:txBody>
          <a:bodyPr>
            <a:normAutofit/>
          </a:bodyPr>
          <a:lstStyle/>
          <a:p>
            <a:r>
              <a:rPr lang="tr-TR" sz="2400" b="1" dirty="0"/>
              <a:t>Davranışsal tepkiler:</a:t>
            </a:r>
            <a:r>
              <a:rPr lang="tr-TR" sz="2400" dirty="0"/>
              <a:t> Amaçsız bir aşırı hareketlilik, kendini tamamen başkalarına yardıma adayarak kaybın acısından kaçınma, insanlardan uzaklaşma ve görüşmek istememe, ölen kişinin eşyalarına, bulunduğu yerlere aşırı yönelme veya bunlardan uzak durmaya çalışma, mezara sık gitme veya gidememe, alkol ve/veya ilaç kullanma, cinsellikle ilgili değişiklikler.</a:t>
            </a:r>
          </a:p>
        </p:txBody>
      </p:sp>
      <p:pic>
        <p:nvPicPr>
          <p:cNvPr id="4" name="Resim 3"/>
          <p:cNvPicPr>
            <a:picLocks noChangeAspect="1"/>
          </p:cNvPicPr>
          <p:nvPr/>
        </p:nvPicPr>
        <p:blipFill>
          <a:blip r:embed="rId2"/>
          <a:stretch>
            <a:fillRect/>
          </a:stretch>
        </p:blipFill>
        <p:spPr>
          <a:xfrm>
            <a:off x="4153988" y="3973583"/>
            <a:ext cx="3523706" cy="22533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350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Yaslı kişiler için öneriler ve dikkat edilmesi gerekenler</a:t>
            </a:r>
            <a:endParaRPr lang="tr-TR" dirty="0"/>
          </a:p>
        </p:txBody>
      </p:sp>
      <p:sp>
        <p:nvSpPr>
          <p:cNvPr id="3" name="İçerik Yer Tutucusu 2"/>
          <p:cNvSpPr>
            <a:spLocks noGrp="1"/>
          </p:cNvSpPr>
          <p:nvPr>
            <p:ph idx="1"/>
          </p:nvPr>
        </p:nvSpPr>
        <p:spPr>
          <a:xfrm>
            <a:off x="1097280" y="2207624"/>
            <a:ext cx="10058400" cy="3661470"/>
          </a:xfrm>
        </p:spPr>
        <p:txBody>
          <a:bodyPr>
            <a:normAutofit/>
          </a:bodyPr>
          <a:lstStyle/>
          <a:p>
            <a:pPr>
              <a:lnSpc>
                <a:spcPct val="150000"/>
              </a:lnSpc>
            </a:pPr>
            <a:r>
              <a:rPr lang="tr-TR" sz="2400" dirty="0"/>
              <a:t>1.Beslenme, barınma, giyinme gibi temel gereksinimlerin karşılanması ve uyku düzeninin sağlanması.</a:t>
            </a:r>
            <a:br>
              <a:rPr lang="tr-TR" sz="2400" dirty="0"/>
            </a:br>
            <a:r>
              <a:rPr lang="tr-TR" sz="2400" dirty="0"/>
              <a:t>2.Kendini güvende hissedeceği bir ortamın oluşturulması.</a:t>
            </a:r>
            <a:br>
              <a:rPr lang="tr-TR" sz="2400" dirty="0"/>
            </a:br>
            <a:r>
              <a:rPr lang="tr-TR" sz="2400" dirty="0"/>
              <a:t>3.Kaybın gerçekliğini fark etmesi ve kabullenebilmesine yardımcı olmak için ölen kişi hakkında konuşmasını cesaretlendirmek.</a:t>
            </a:r>
          </a:p>
        </p:txBody>
      </p:sp>
    </p:spTree>
    <p:extLst>
      <p:ext uri="{BB962C8B-B14F-4D97-AF65-F5344CB8AC3E}">
        <p14:creationId xmlns:p14="http://schemas.microsoft.com/office/powerpoint/2010/main" val="129156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97280" y="1867989"/>
            <a:ext cx="10058400" cy="4001105"/>
          </a:xfrm>
        </p:spPr>
        <p:txBody>
          <a:bodyPr>
            <a:noAutofit/>
          </a:bodyPr>
          <a:lstStyle/>
          <a:p>
            <a:pPr>
              <a:lnSpc>
                <a:spcPct val="150000"/>
              </a:lnSpc>
            </a:pPr>
            <a:r>
              <a:rPr lang="tr-TR" sz="2400" dirty="0"/>
              <a:t>4.Kayıptan doğan üzüntü, acı, sıkıntı, öfke, çaresizlik gibi duygularını dile getirmesine izin vermek.</a:t>
            </a:r>
            <a:br>
              <a:rPr lang="tr-TR" sz="2400" dirty="0"/>
            </a:br>
            <a:r>
              <a:rPr lang="tr-TR" sz="2400" dirty="0"/>
              <a:t>5.Acıyı azaltmak için söylenen “Güçlü olmalısın”, “Hayat devam ediyor, “Yakında geçecek, bitecek</a:t>
            </a:r>
            <a:r>
              <a:rPr lang="tr-TR" sz="2400" dirty="0" smtClean="0"/>
              <a:t>”, “</a:t>
            </a:r>
            <a:r>
              <a:rPr lang="tr-TR" sz="2400" dirty="0"/>
              <a:t>Çocukların için ayakta kalmalısın” gibi sözlerden kaçınmak, bunun yerine yaşanan duyguları içtenlikle anlamaya ve paylaşmaya çalışmak. </a:t>
            </a:r>
            <a:br>
              <a:rPr lang="tr-TR" sz="2400" dirty="0"/>
            </a:br>
            <a:r>
              <a:rPr lang="tr-TR" sz="2400" dirty="0"/>
              <a:t>6.Yaslı kişiyle konuşurken kaybın gerçekliğini vurgulayan bir dil kullanmak (</a:t>
            </a:r>
            <a:r>
              <a:rPr lang="tr-TR" sz="2400" dirty="0" smtClean="0"/>
              <a:t>Örneğin “</a:t>
            </a:r>
            <a:r>
              <a:rPr lang="tr-TR" sz="2400" dirty="0"/>
              <a:t>Oğlunuzu kaybettiniz</a:t>
            </a:r>
            <a:r>
              <a:rPr lang="tr-TR" sz="2400" dirty="0" smtClean="0"/>
              <a:t>” yerine </a:t>
            </a:r>
            <a:r>
              <a:rPr lang="tr-TR" sz="2400" dirty="0"/>
              <a:t>“Oğlunuz öldü ”demek. “Oğlunuz nasıl bir insandı” gibi </a:t>
            </a:r>
            <a:r>
              <a:rPr lang="tr-TR" sz="2400" dirty="0" err="1"/>
              <a:t>di’li</a:t>
            </a:r>
            <a:r>
              <a:rPr lang="tr-TR" sz="2400" dirty="0"/>
              <a:t> geçmiş zaman kullanmak).</a:t>
            </a:r>
          </a:p>
        </p:txBody>
      </p:sp>
    </p:spTree>
    <p:extLst>
      <p:ext uri="{BB962C8B-B14F-4D97-AF65-F5344CB8AC3E}">
        <p14:creationId xmlns:p14="http://schemas.microsoft.com/office/powerpoint/2010/main" val="353679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97280" y="1985554"/>
            <a:ext cx="10058400" cy="3883540"/>
          </a:xfrm>
        </p:spPr>
        <p:txBody>
          <a:bodyPr>
            <a:noAutofit/>
          </a:bodyPr>
          <a:lstStyle/>
          <a:p>
            <a:pPr>
              <a:lnSpc>
                <a:spcPct val="150000"/>
              </a:lnSpc>
            </a:pPr>
            <a:r>
              <a:rPr lang="tr-TR" sz="2400" dirty="0"/>
              <a:t>7.Kültürü ve inancı doğrultusunda cenaze ve yasla ilgili törenleri yapabilmesine yardımcı olmak.</a:t>
            </a:r>
            <a:br>
              <a:rPr lang="tr-TR" sz="2400" dirty="0"/>
            </a:br>
            <a:r>
              <a:rPr lang="tr-TR" sz="2400" dirty="0"/>
              <a:t>8.Ölen kişi olmaksızın yaşayabilmek ve bağımsız kararlar alabilmek için var olan sorunları belirlemek, farklı seçenekleri konuşmak, baş etme yollarını öğrenmesinde yardımcı olmak,</a:t>
            </a:r>
            <a:br>
              <a:rPr lang="tr-TR" sz="2400" dirty="0"/>
            </a:br>
            <a:r>
              <a:rPr lang="tr-TR" sz="2400" dirty="0"/>
              <a:t>9.Yaşamıyla ilgili önemli değişikliklerin ve ani ve iyi düşünülmemiş kararların (örneğin taşınmak, işini veya şehir değiştirmek gibi) önüne geçmek</a:t>
            </a:r>
            <a:br>
              <a:rPr lang="tr-TR" sz="2400" dirty="0"/>
            </a:br>
            <a:endParaRPr lang="tr-TR" sz="2400" dirty="0"/>
          </a:p>
        </p:txBody>
      </p:sp>
    </p:spTree>
    <p:extLst>
      <p:ext uri="{BB962C8B-B14F-4D97-AF65-F5344CB8AC3E}">
        <p14:creationId xmlns:p14="http://schemas.microsoft.com/office/powerpoint/2010/main" val="1232976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97280" y="2403566"/>
            <a:ext cx="10058400" cy="3465528"/>
          </a:xfrm>
        </p:spPr>
        <p:txBody>
          <a:bodyPr>
            <a:normAutofit fontScale="92500" lnSpcReduction="10000"/>
          </a:bodyPr>
          <a:lstStyle/>
          <a:p>
            <a:pPr>
              <a:lnSpc>
                <a:spcPct val="150000"/>
              </a:lnSpc>
            </a:pPr>
            <a:r>
              <a:rPr lang="tr-TR" sz="2100" dirty="0"/>
              <a:t>10.Aile, arkadaş, komşu gibi sosyal destek verebilecek kişilerle temasını güçlendirmek, gerekirse destek gruplarına ve ruh sağlığı hizmeti veren kişi ve/veya kurumlara </a:t>
            </a:r>
            <a:r>
              <a:rPr lang="tr-TR" sz="2100" dirty="0" smtClean="0"/>
              <a:t>yönlendirmek.</a:t>
            </a:r>
          </a:p>
          <a:p>
            <a:pPr>
              <a:lnSpc>
                <a:spcPct val="150000"/>
              </a:lnSpc>
            </a:pPr>
            <a:r>
              <a:rPr lang="tr-TR" sz="2100" dirty="0" smtClean="0"/>
              <a:t>11.Yas </a:t>
            </a:r>
            <a:r>
              <a:rPr lang="tr-TR" sz="2100" dirty="0"/>
              <a:t>sürecindeki olumlu etkileri dikkate alınarak çalışma yaşamına yönlendirmek, öğrencileri okula devam etmeleri için desteklemek, çalışmayanları, yaşlıları ve ev kadınlarını yeni ilgi ve uğraşı alanları bulmaları için teşvik etmek. </a:t>
            </a:r>
          </a:p>
          <a:p>
            <a:pPr>
              <a:lnSpc>
                <a:spcPct val="150000"/>
              </a:lnSpc>
            </a:pPr>
            <a:r>
              <a:rPr lang="tr-TR" sz="2100" dirty="0" smtClean="0"/>
              <a:t>12.Yas </a:t>
            </a:r>
            <a:r>
              <a:rPr lang="tr-TR" sz="2100" dirty="0"/>
              <a:t>sürecini ve tepkilerini tanımak, yasın zaman ve emek gerektiren bir süreç olduğunu bilmek.</a:t>
            </a:r>
            <a:r>
              <a:rPr lang="tr-TR" dirty="0"/>
              <a:t/>
            </a:r>
            <a:br>
              <a:rPr lang="tr-TR" dirty="0"/>
            </a:br>
            <a:endParaRPr lang="tr-TR" dirty="0"/>
          </a:p>
        </p:txBody>
      </p:sp>
    </p:spTree>
    <p:extLst>
      <p:ext uri="{BB962C8B-B14F-4D97-AF65-F5344CB8AC3E}">
        <p14:creationId xmlns:p14="http://schemas.microsoft.com/office/powerpoint/2010/main" val="28884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097280" y="2142309"/>
            <a:ext cx="10058400" cy="3726785"/>
          </a:xfrm>
        </p:spPr>
        <p:txBody>
          <a:bodyPr>
            <a:normAutofit/>
          </a:bodyPr>
          <a:lstStyle/>
          <a:p>
            <a:pPr>
              <a:lnSpc>
                <a:spcPct val="150000"/>
              </a:lnSpc>
            </a:pPr>
            <a:r>
              <a:rPr lang="tr-TR" dirty="0"/>
              <a:t>13.Yasın kişiden kişiye değişebilen bir süreç olduğunu bilmek, bireysel farklılıklara (örneğin aynı ailenin üyelerinin farklı şekilde tepki verebileceği) fırsat </a:t>
            </a:r>
            <a:r>
              <a:rPr lang="tr-TR" dirty="0" smtClean="0"/>
              <a:t>vermek.</a:t>
            </a:r>
          </a:p>
          <a:p>
            <a:pPr>
              <a:lnSpc>
                <a:spcPct val="150000"/>
              </a:lnSpc>
            </a:pPr>
            <a:r>
              <a:rPr lang="tr-TR" dirty="0" smtClean="0"/>
              <a:t>14.Yas </a:t>
            </a:r>
            <a:r>
              <a:rPr lang="tr-TR" dirty="0"/>
              <a:t>sürecinin belirtilerin şiddetli olduğu, beklenenden uzun sürdüğü, kişinin günlük yaşamını, ilişkilerini etkilediği durumlarda psikiyatri uzmanına yönlendirmek</a:t>
            </a:r>
            <a:r>
              <a:rPr lang="tr-TR" dirty="0" smtClean="0"/>
              <a:t>.</a:t>
            </a:r>
          </a:p>
          <a:p>
            <a:pPr>
              <a:lnSpc>
                <a:spcPct val="150000"/>
              </a:lnSpc>
            </a:pPr>
            <a:r>
              <a:rPr lang="tr-TR" dirty="0" smtClean="0"/>
              <a:t>15.Ölümün </a:t>
            </a:r>
            <a:r>
              <a:rPr lang="tr-TR" dirty="0"/>
              <a:t>ardından ortaya çıkabilecek ruhsal bozukluklar (depresyon, kaygı bozukluğu, intihar düşünceleri ve girişimleri gibi) konusunda dikkatli olmak ve psikiyatri uzmanına yönlendirmek</a:t>
            </a:r>
          </a:p>
        </p:txBody>
      </p:sp>
    </p:spTree>
    <p:extLst>
      <p:ext uri="{BB962C8B-B14F-4D97-AF65-F5344CB8AC3E}">
        <p14:creationId xmlns:p14="http://schemas.microsoft.com/office/powerpoint/2010/main" val="3175255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Ne zaman destek alınması gerekir</a:t>
            </a:r>
            <a:r>
              <a:rPr lang="tr-TR" b="1" dirty="0" smtClean="0"/>
              <a:t>?</a:t>
            </a:r>
            <a:endParaRPr lang="tr-TR" dirty="0"/>
          </a:p>
        </p:txBody>
      </p:sp>
      <p:sp>
        <p:nvSpPr>
          <p:cNvPr id="3" name="İçerik Yer Tutucusu 2"/>
          <p:cNvSpPr>
            <a:spLocks noGrp="1"/>
          </p:cNvSpPr>
          <p:nvPr>
            <p:ph idx="1"/>
          </p:nvPr>
        </p:nvSpPr>
        <p:spPr>
          <a:xfrm>
            <a:off x="744583" y="2194560"/>
            <a:ext cx="10411097" cy="3674534"/>
          </a:xfrm>
        </p:spPr>
        <p:txBody>
          <a:bodyPr>
            <a:normAutofit lnSpcReduction="10000"/>
          </a:bodyPr>
          <a:lstStyle/>
          <a:p>
            <a:r>
              <a:rPr lang="tr-TR" dirty="0" smtClean="0"/>
              <a:t>Psikolojik </a:t>
            </a:r>
            <a:r>
              <a:rPr lang="tr-TR" dirty="0"/>
              <a:t>olarak yasın her evresinde destek alınması </a:t>
            </a:r>
            <a:r>
              <a:rPr lang="tr-TR" dirty="0" smtClean="0"/>
              <a:t>önerilmektedir</a:t>
            </a:r>
            <a:r>
              <a:rPr lang="tr-TR" dirty="0"/>
              <a:t>, çünkü bu süreci kontrol altında tutmaya ve kişinin patolojik belirtiler geliştirmemesine yardımcı olacaktır. Zamanında destek alınmazsa ve kişi patolojik yas yaşamağa devam ederse kişinin en kısa zamanda destek alması öneriliyor. Bunun için aşağıdaki </a:t>
            </a:r>
            <a:r>
              <a:rPr lang="tr-TR" dirty="0" smtClean="0"/>
              <a:t>belirtilere dikkat </a:t>
            </a:r>
            <a:r>
              <a:rPr lang="tr-TR" dirty="0"/>
              <a:t>edilmesi önerilmektedir:</a:t>
            </a:r>
          </a:p>
          <a:p>
            <a:pPr>
              <a:buFont typeface="Arial" panose="020B0604020202020204" pitchFamily="34" charset="0"/>
              <a:buChar char="•"/>
            </a:pPr>
            <a:r>
              <a:rPr lang="tr-TR" dirty="0"/>
              <a:t>Kişi psikiyatrik bozukluk geliştirdiyse</a:t>
            </a:r>
          </a:p>
          <a:p>
            <a:pPr>
              <a:buFont typeface="Arial" panose="020B0604020202020204" pitchFamily="34" charset="0"/>
              <a:buChar char="•"/>
            </a:pPr>
            <a:r>
              <a:rPr lang="tr-TR" dirty="0"/>
              <a:t>Kişi iyileşmek yerine daha kötüye doğru gidiyorsa</a:t>
            </a:r>
          </a:p>
          <a:p>
            <a:pPr>
              <a:buFont typeface="Arial" panose="020B0604020202020204" pitchFamily="34" charset="0"/>
              <a:buChar char="•"/>
            </a:pPr>
            <a:r>
              <a:rPr lang="tr-TR" dirty="0"/>
              <a:t>4-6 hafta sonra hayatına geri dönmekte zorlanıyorsa</a:t>
            </a:r>
          </a:p>
          <a:p>
            <a:pPr>
              <a:buFont typeface="Arial" panose="020B0604020202020204" pitchFamily="34" charset="0"/>
              <a:buChar char="•"/>
            </a:pPr>
            <a:r>
              <a:rPr lang="tr-TR" dirty="0"/>
              <a:t>1-2 yıl geçmesine rağmen ölen kişinin patolojik şekilde </a:t>
            </a:r>
            <a:endParaRPr lang="tr-TR" dirty="0" smtClean="0"/>
          </a:p>
          <a:p>
            <a:pPr marL="0" indent="0">
              <a:buNone/>
            </a:pPr>
            <a:r>
              <a:rPr lang="tr-TR" dirty="0" smtClean="0"/>
              <a:t>yasını </a:t>
            </a:r>
            <a:r>
              <a:rPr lang="tr-TR" dirty="0"/>
              <a:t>tutmağa devam </a:t>
            </a:r>
            <a:r>
              <a:rPr lang="tr-TR" dirty="0" smtClean="0"/>
              <a:t>ediyorsa</a:t>
            </a:r>
          </a:p>
          <a:p>
            <a:r>
              <a:rPr lang="tr-TR" dirty="0" smtClean="0"/>
              <a:t>Mutlaka destek almalıdır.</a:t>
            </a:r>
            <a:endParaRPr lang="tr-TR" dirty="0"/>
          </a:p>
        </p:txBody>
      </p:sp>
      <p:pic>
        <p:nvPicPr>
          <p:cNvPr id="4" name="Resim 3"/>
          <p:cNvPicPr>
            <a:picLocks noChangeAspect="1"/>
          </p:cNvPicPr>
          <p:nvPr/>
        </p:nvPicPr>
        <p:blipFill>
          <a:blip r:embed="rId2"/>
          <a:stretch>
            <a:fillRect/>
          </a:stretch>
        </p:blipFill>
        <p:spPr>
          <a:xfrm>
            <a:off x="7389964" y="3638036"/>
            <a:ext cx="3765716" cy="2231058"/>
          </a:xfrm>
          <a:prstGeom prst="rect">
            <a:avLst/>
          </a:prstGeom>
        </p:spPr>
      </p:pic>
    </p:spTree>
    <p:extLst>
      <p:ext uri="{BB962C8B-B14F-4D97-AF65-F5344CB8AC3E}">
        <p14:creationId xmlns:p14="http://schemas.microsoft.com/office/powerpoint/2010/main" val="213290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ctr"/>
            <a:endParaRPr lang="tr-TR" sz="3200" dirty="0" smtClean="0"/>
          </a:p>
          <a:p>
            <a:pPr algn="ctr"/>
            <a:r>
              <a:rPr lang="tr-TR" sz="3200" dirty="0" smtClean="0"/>
              <a:t>DİNLEDİĞİNİZ İÇİN TEŞEKKÜR EDERİZ.</a:t>
            </a:r>
            <a:endParaRPr lang="tr-TR" sz="3200" dirty="0"/>
          </a:p>
        </p:txBody>
      </p:sp>
      <p:pic>
        <p:nvPicPr>
          <p:cNvPr id="1026" name="Picture 2" descr="Mutluluk; kişinin hayatı keyif alarak anlamlı bir şekilde yaşamasıdı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1840" y="3118405"/>
            <a:ext cx="5113201" cy="2859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427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Yas Nedir</a:t>
            </a:r>
            <a:endParaRPr lang="tr-TR" dirty="0"/>
          </a:p>
        </p:txBody>
      </p:sp>
      <p:sp>
        <p:nvSpPr>
          <p:cNvPr id="3" name="İçerik Yer Tutucusu 2"/>
          <p:cNvSpPr>
            <a:spLocks noGrp="1"/>
          </p:cNvSpPr>
          <p:nvPr>
            <p:ph idx="1"/>
          </p:nvPr>
        </p:nvSpPr>
        <p:spPr>
          <a:xfrm>
            <a:off x="1097280" y="2338250"/>
            <a:ext cx="10058400" cy="3530843"/>
          </a:xfrm>
        </p:spPr>
        <p:txBody>
          <a:bodyPr>
            <a:normAutofit/>
          </a:bodyPr>
          <a:lstStyle/>
          <a:p>
            <a:r>
              <a:rPr lang="tr-TR" sz="2400" dirty="0"/>
              <a:t>Bazen sevilen kişinin ölümü ani, beklenmedik bir şekilde, özellikle bombalama, savaş, şiddet gibi olayların sonucunda gerçekleştiğinde ve/veya kişi bunlara tanık olduğunda yas süreci karmaşık bir hal alabilir, yas belirtileri daha şiddetli olabilir ve daha uzun sürebilir. Bu süreci </a:t>
            </a:r>
            <a:r>
              <a:rPr lang="tr-TR" sz="2400" b="1" dirty="0" err="1"/>
              <a:t>travmatik</a:t>
            </a:r>
            <a:r>
              <a:rPr lang="tr-TR" sz="2400" b="1" dirty="0"/>
              <a:t> yas</a:t>
            </a:r>
            <a:r>
              <a:rPr lang="tr-TR" sz="2400" dirty="0"/>
              <a:t> olarak adlandırabiliriz. </a:t>
            </a:r>
          </a:p>
        </p:txBody>
      </p:sp>
    </p:spTree>
    <p:extLst>
      <p:ext uri="{BB962C8B-B14F-4D97-AF65-F5344CB8AC3E}">
        <p14:creationId xmlns:p14="http://schemas.microsoft.com/office/powerpoint/2010/main" val="226330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Yas </a:t>
            </a:r>
            <a:r>
              <a:rPr lang="tr-TR" dirty="0" smtClean="0"/>
              <a:t>Süreci</a:t>
            </a:r>
            <a:endParaRPr lang="tr-TR" dirty="0"/>
          </a:p>
        </p:txBody>
      </p:sp>
      <p:sp>
        <p:nvSpPr>
          <p:cNvPr id="3" name="İçerik Yer Tutucusu 2"/>
          <p:cNvSpPr>
            <a:spLocks noGrp="1"/>
          </p:cNvSpPr>
          <p:nvPr>
            <p:ph idx="1"/>
          </p:nvPr>
        </p:nvSpPr>
        <p:spPr>
          <a:xfrm>
            <a:off x="1097280" y="2194560"/>
            <a:ext cx="10058400" cy="1384663"/>
          </a:xfrm>
        </p:spPr>
        <p:txBody>
          <a:bodyPr/>
          <a:lstStyle/>
          <a:p>
            <a:r>
              <a:rPr lang="tr-TR" b="1" dirty="0"/>
              <a:t>Yas </a:t>
            </a:r>
            <a:r>
              <a:rPr lang="tr-TR" dirty="0"/>
              <a:t>sevilen birinin ölümü nedeniyle oluşan doğal bir tepkidir. Kaybı yaşayan kişiye, ölen kişiyle olan ilişkiye ve ölüm biçimine göre değişkenlik gösterebilmekle birlikte yas süreci dört temel evreden </a:t>
            </a:r>
            <a:r>
              <a:rPr lang="tr-TR" dirty="0" smtClean="0"/>
              <a:t>oluşmaktadır.</a:t>
            </a:r>
          </a:p>
          <a:p>
            <a:endParaRPr lang="tr-TR" dirty="0"/>
          </a:p>
          <a:p>
            <a:endParaRPr lang="tr-TR" dirty="0" smtClean="0"/>
          </a:p>
          <a:p>
            <a:endParaRPr lang="tr-TR" dirty="0"/>
          </a:p>
        </p:txBody>
      </p:sp>
      <p:pic>
        <p:nvPicPr>
          <p:cNvPr id="5" name="Picture 2" descr="Çocuğa ölüm kavramı nasıl anlatılmal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9897" y="3831289"/>
            <a:ext cx="3733165" cy="210052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5864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Yasın belirtileri</a:t>
            </a:r>
            <a:endParaRPr lang="tr-TR" dirty="0"/>
          </a:p>
        </p:txBody>
      </p:sp>
      <p:sp>
        <p:nvSpPr>
          <p:cNvPr id="3" name="İçerik Yer Tutucusu 2"/>
          <p:cNvSpPr>
            <a:spLocks noGrp="1"/>
          </p:cNvSpPr>
          <p:nvPr>
            <p:ph idx="1"/>
          </p:nvPr>
        </p:nvSpPr>
        <p:spPr>
          <a:xfrm>
            <a:off x="1097280" y="2067803"/>
            <a:ext cx="10058400" cy="1367729"/>
          </a:xfrm>
        </p:spPr>
        <p:txBody>
          <a:bodyPr>
            <a:noAutofit/>
          </a:bodyPr>
          <a:lstStyle/>
          <a:p>
            <a:r>
              <a:rPr lang="tr-TR" sz="2400" dirty="0"/>
              <a:t/>
            </a:r>
            <a:br>
              <a:rPr lang="tr-TR" sz="2400" dirty="0"/>
            </a:br>
            <a:r>
              <a:rPr lang="tr-TR" sz="2400" dirty="0"/>
              <a:t>1.evre: Birkaç saat-birkaç hafta arasında değişebilen bu evrede kişi ölümün gerçekliğini kavramakta zorlanır. Yaşadıkları karşısında şaşkın, donuk, tepkisiz olabilir, boşluk ve </a:t>
            </a:r>
            <a:r>
              <a:rPr lang="tr-TR" sz="2400" dirty="0" err="1"/>
              <a:t>gerçekdışılık</a:t>
            </a:r>
            <a:r>
              <a:rPr lang="tr-TR" sz="2400" dirty="0"/>
              <a:t> duyguları yaşayabilir. Bu dönemde hatırlamada güçlükler, bedensel belirtiler görülebilir.</a:t>
            </a:r>
            <a:br>
              <a:rPr lang="tr-TR" sz="2400" dirty="0"/>
            </a:br>
            <a:endParaRPr lang="tr-TR" sz="2400" dirty="0"/>
          </a:p>
        </p:txBody>
      </p:sp>
      <p:pic>
        <p:nvPicPr>
          <p:cNvPr id="4" name="Resim 3"/>
          <p:cNvPicPr>
            <a:picLocks noChangeAspect="1"/>
          </p:cNvPicPr>
          <p:nvPr/>
        </p:nvPicPr>
        <p:blipFill>
          <a:blip r:embed="rId2"/>
          <a:stretch>
            <a:fillRect/>
          </a:stretch>
        </p:blipFill>
        <p:spPr>
          <a:xfrm>
            <a:off x="7948476" y="4072618"/>
            <a:ext cx="2800350" cy="1847850"/>
          </a:xfrm>
          <a:prstGeom prst="rect">
            <a:avLst/>
          </a:prstGeom>
        </p:spPr>
      </p:pic>
    </p:spTree>
    <p:extLst>
      <p:ext uri="{BB962C8B-B14F-4D97-AF65-F5344CB8AC3E}">
        <p14:creationId xmlns:p14="http://schemas.microsoft.com/office/powerpoint/2010/main" val="154137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2168433"/>
            <a:ext cx="10058400" cy="2838511"/>
          </a:xfrm>
        </p:spPr>
        <p:txBody>
          <a:bodyPr>
            <a:normAutofit/>
          </a:bodyPr>
          <a:lstStyle/>
          <a:p>
            <a:r>
              <a:rPr lang="tr-TR" sz="2400" dirty="0"/>
              <a:t>2.evre: Kişi kaybın acısını giderek daha fazla hisseder, yoğun üzüntü ve özlem duyguları yaşar, ölen kişiyi arar, ağlamalar olur. Öfke, huzursuzluk, korku ve heyecan, konsantrasyon güçlüğü, ilgi duyulan ve keyif alınan şeylere yönelik isteksizlik görülebilir. Zihin ölen kişiyle ve ölümle meşguldür. Bu evre günler-haftalar boyu devam edebilir.</a:t>
            </a:r>
          </a:p>
        </p:txBody>
      </p:sp>
      <p:pic>
        <p:nvPicPr>
          <p:cNvPr id="4" name="Resim 3"/>
          <p:cNvPicPr>
            <a:picLocks noChangeAspect="1"/>
          </p:cNvPicPr>
          <p:nvPr/>
        </p:nvPicPr>
        <p:blipFill>
          <a:blip r:embed="rId2"/>
          <a:stretch>
            <a:fillRect/>
          </a:stretch>
        </p:blipFill>
        <p:spPr>
          <a:xfrm>
            <a:off x="7613995" y="4118057"/>
            <a:ext cx="2860784" cy="1777773"/>
          </a:xfrm>
          <a:prstGeom prst="rect">
            <a:avLst/>
          </a:prstGeom>
        </p:spPr>
      </p:pic>
    </p:spTree>
    <p:extLst>
      <p:ext uri="{BB962C8B-B14F-4D97-AF65-F5344CB8AC3E}">
        <p14:creationId xmlns:p14="http://schemas.microsoft.com/office/powerpoint/2010/main" val="1775411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97280" y="2351314"/>
            <a:ext cx="10058400" cy="3517780"/>
          </a:xfrm>
        </p:spPr>
        <p:txBody>
          <a:bodyPr>
            <a:normAutofit/>
          </a:bodyPr>
          <a:lstStyle/>
          <a:p>
            <a:r>
              <a:rPr lang="tr-TR" sz="2400" dirty="0"/>
              <a:t>3.evre: Kaybın geri dönmeyeceği gerçeğinin giderek fark edilmesiyle ümitsizlik ve çaresizlik duyguları ortaya çıkar, buna bağlı olarak yorgunluk-bitkinlik, isteksizlik ve ilgi kaybı ön plandadır.</a:t>
            </a:r>
            <a:br>
              <a:rPr lang="tr-TR" sz="2400" dirty="0"/>
            </a:br>
            <a:endParaRPr lang="tr-TR" sz="2400" dirty="0"/>
          </a:p>
        </p:txBody>
      </p:sp>
      <p:pic>
        <p:nvPicPr>
          <p:cNvPr id="4" name="Resim 3"/>
          <p:cNvPicPr>
            <a:picLocks noChangeAspect="1"/>
          </p:cNvPicPr>
          <p:nvPr/>
        </p:nvPicPr>
        <p:blipFill>
          <a:blip r:embed="rId2"/>
          <a:stretch>
            <a:fillRect/>
          </a:stretch>
        </p:blipFill>
        <p:spPr>
          <a:xfrm>
            <a:off x="8114211" y="3598878"/>
            <a:ext cx="2270216" cy="2270216"/>
          </a:xfrm>
          <a:prstGeom prst="rect">
            <a:avLst/>
          </a:prstGeom>
        </p:spPr>
      </p:pic>
    </p:spTree>
    <p:extLst>
      <p:ext uri="{BB962C8B-B14F-4D97-AF65-F5344CB8AC3E}">
        <p14:creationId xmlns:p14="http://schemas.microsoft.com/office/powerpoint/2010/main" val="444024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097280" y="2272936"/>
            <a:ext cx="10058400" cy="3596157"/>
          </a:xfrm>
        </p:spPr>
        <p:txBody>
          <a:bodyPr>
            <a:normAutofit/>
          </a:bodyPr>
          <a:lstStyle/>
          <a:p>
            <a:r>
              <a:rPr lang="tr-TR" sz="2400" dirty="0"/>
              <a:t>4.evre: Aylar içinde ölümün kesinliğinin ve sonuçlarının kabullenilmesiyle kişinin özlem ve üzüntü duygularının yoğunluğu giderek azalır. Ölen kişinin anıları yitirilmemekle birlikte, kişi kayıptan önceki haline döner, yaşamını yeniden düzenler, </a:t>
            </a:r>
            <a:r>
              <a:rPr lang="tr-TR" sz="2400" dirty="0" smtClean="0"/>
              <a:t>geleceğe </a:t>
            </a:r>
            <a:r>
              <a:rPr lang="tr-TR" sz="2400" dirty="0"/>
              <a:t>dair umutlar ve tasarılar yeniden kazanılır. </a:t>
            </a:r>
            <a:br>
              <a:rPr lang="tr-TR" sz="2400" dirty="0"/>
            </a:br>
            <a:endParaRPr lang="tr-TR" sz="2400" dirty="0"/>
          </a:p>
        </p:txBody>
      </p:sp>
      <p:pic>
        <p:nvPicPr>
          <p:cNvPr id="4" name="Resim 3"/>
          <p:cNvPicPr>
            <a:picLocks noChangeAspect="1"/>
          </p:cNvPicPr>
          <p:nvPr/>
        </p:nvPicPr>
        <p:blipFill>
          <a:blip r:embed="rId2"/>
          <a:stretch>
            <a:fillRect/>
          </a:stretch>
        </p:blipFill>
        <p:spPr>
          <a:xfrm>
            <a:off x="7759473" y="4316518"/>
            <a:ext cx="2943225" cy="1552575"/>
          </a:xfrm>
          <a:prstGeom prst="rect">
            <a:avLst/>
          </a:prstGeom>
        </p:spPr>
      </p:pic>
    </p:spTree>
    <p:extLst>
      <p:ext uri="{BB962C8B-B14F-4D97-AF65-F5344CB8AC3E}">
        <p14:creationId xmlns:p14="http://schemas.microsoft.com/office/powerpoint/2010/main" val="2964387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Yas sürecinde aşağıda verilen belirtiler görülebilir</a:t>
            </a:r>
            <a:endParaRPr lang="tr-TR" dirty="0"/>
          </a:p>
        </p:txBody>
      </p:sp>
      <p:sp>
        <p:nvSpPr>
          <p:cNvPr id="3" name="İçerik Yer Tutucusu 2"/>
          <p:cNvSpPr>
            <a:spLocks noGrp="1"/>
          </p:cNvSpPr>
          <p:nvPr>
            <p:ph idx="1"/>
          </p:nvPr>
        </p:nvSpPr>
        <p:spPr>
          <a:xfrm>
            <a:off x="1097280" y="2495006"/>
            <a:ext cx="10058400" cy="3374088"/>
          </a:xfrm>
        </p:spPr>
        <p:txBody>
          <a:bodyPr>
            <a:normAutofit/>
          </a:bodyPr>
          <a:lstStyle/>
          <a:p>
            <a:r>
              <a:rPr lang="tr-TR" sz="2400" b="1" dirty="0"/>
              <a:t>Bedensel tepkiler</a:t>
            </a:r>
            <a:r>
              <a:rPr lang="tr-TR" sz="2400" dirty="0"/>
              <a:t>: Baş ağrısı, göğüs ağrısı ve göğüste sıkışma hissi, boğazda düğümlenme, yutkunma güçlüğü, açlık hissi, bulantı, kusma, kabızlık veya ishal, nefes darlığı, çarpıntı, adet düzensizlikleri, kaslarda </a:t>
            </a:r>
            <a:r>
              <a:rPr lang="tr-TR" sz="2400" dirty="0" err="1"/>
              <a:t>seyirme</a:t>
            </a:r>
            <a:r>
              <a:rPr lang="tr-TR" sz="2400" dirty="0"/>
              <a:t>, gerginlik ve kasılmalar, uyku düzensizlikleri, iştah değişiklikleri, halsizlik ve yorgunluk</a:t>
            </a:r>
            <a:br>
              <a:rPr lang="tr-TR" sz="2400" dirty="0"/>
            </a:br>
            <a:endParaRPr lang="tr-TR" sz="2400" dirty="0"/>
          </a:p>
        </p:txBody>
      </p:sp>
      <p:pic>
        <p:nvPicPr>
          <p:cNvPr id="4" name="Resim 3"/>
          <p:cNvPicPr>
            <a:picLocks noChangeAspect="1"/>
          </p:cNvPicPr>
          <p:nvPr/>
        </p:nvPicPr>
        <p:blipFill>
          <a:blip r:embed="rId2"/>
          <a:stretch>
            <a:fillRect/>
          </a:stretch>
        </p:blipFill>
        <p:spPr>
          <a:xfrm>
            <a:off x="7498080" y="4182050"/>
            <a:ext cx="2837905" cy="1423851"/>
          </a:xfrm>
          <a:prstGeom prst="rect">
            <a:avLst/>
          </a:prstGeom>
        </p:spPr>
      </p:pic>
    </p:spTree>
    <p:extLst>
      <p:ext uri="{BB962C8B-B14F-4D97-AF65-F5344CB8AC3E}">
        <p14:creationId xmlns:p14="http://schemas.microsoft.com/office/powerpoint/2010/main" val="118360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a:stretch>
            <a:fillRect/>
          </a:stretch>
        </p:blipFill>
        <p:spPr>
          <a:xfrm>
            <a:off x="3552915" y="3951696"/>
            <a:ext cx="4835979" cy="2200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941705" y="2356438"/>
            <a:ext cx="10058400" cy="3504717"/>
          </a:xfrm>
        </p:spPr>
        <p:txBody>
          <a:bodyPr>
            <a:normAutofit/>
          </a:bodyPr>
          <a:lstStyle/>
          <a:p>
            <a:r>
              <a:rPr lang="tr-TR" sz="2400" b="1" dirty="0"/>
              <a:t>Duygusal tepkiler</a:t>
            </a:r>
            <a:r>
              <a:rPr lang="tr-TR" sz="2400" dirty="0"/>
              <a:t>: Ölümü inkar etme, üzüntü, ağlama, özlem, öfke, sıkıntı, güvensizlik, tedirginlik, aklını yitireceği-delireceği korkusu, hayata karşı ilgi ve istek kaybı, hiçbir şeyden zevk alamama, hiçbir duygu hissedememe, geleceğe dair umutsuzluk ve karamsarlık, yalnızlık, çaresizlik</a:t>
            </a:r>
            <a:r>
              <a:rPr lang="tr-TR" sz="2400" dirty="0" smtClean="0"/>
              <a:t>.</a:t>
            </a:r>
          </a:p>
          <a:p>
            <a:r>
              <a:rPr lang="tr-TR" sz="2400" dirty="0"/>
              <a:t/>
            </a:r>
            <a:br>
              <a:rPr lang="tr-TR" sz="2400" dirty="0"/>
            </a:br>
            <a:endParaRPr lang="tr-TR" sz="2400" dirty="0"/>
          </a:p>
        </p:txBody>
      </p:sp>
      <p:sp>
        <p:nvSpPr>
          <p:cNvPr id="5" name="AutoShape 4" descr="Duygusal Bağışıklığınız Yeterince Güçlü mü? - Kadinnediyo.com"/>
          <p:cNvSpPr>
            <a:spLocks noChangeAspect="1" noChangeArrowheads="1"/>
          </p:cNvSpPr>
          <p:nvPr/>
        </p:nvSpPr>
        <p:spPr bwMode="auto">
          <a:xfrm>
            <a:off x="0" y="-1524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Tree>
    <p:extLst>
      <p:ext uri="{BB962C8B-B14F-4D97-AF65-F5344CB8AC3E}">
        <p14:creationId xmlns:p14="http://schemas.microsoft.com/office/powerpoint/2010/main" val="3799258076"/>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146</TotalTime>
  <Words>646</Words>
  <Application>Microsoft Office PowerPoint</Application>
  <PresentationFormat>Geniş ekran</PresentationFormat>
  <Paragraphs>39</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Calibri</vt:lpstr>
      <vt:lpstr>Calibri Light</vt:lpstr>
      <vt:lpstr>Geçmişe bakış</vt:lpstr>
      <vt:lpstr>ÖLÜM VE YAS SÜRECİ BAŞ ETME BECERİLERİ</vt:lpstr>
      <vt:lpstr>Yas Nedir</vt:lpstr>
      <vt:lpstr>Yas Süreci</vt:lpstr>
      <vt:lpstr>Yasın belirtileri</vt:lpstr>
      <vt:lpstr>PowerPoint Sunusu</vt:lpstr>
      <vt:lpstr>PowerPoint Sunusu</vt:lpstr>
      <vt:lpstr>PowerPoint Sunusu</vt:lpstr>
      <vt:lpstr>Yas sürecinde aşağıda verilen belirtiler görülebilir</vt:lpstr>
      <vt:lpstr>PowerPoint Sunusu</vt:lpstr>
      <vt:lpstr>PowerPoint Sunusu</vt:lpstr>
      <vt:lpstr>PowerPoint Sunusu</vt:lpstr>
      <vt:lpstr>PowerPoint Sunusu</vt:lpstr>
      <vt:lpstr>Yaslı kişiler için öneriler ve dikkat edilmesi gerekenler</vt:lpstr>
      <vt:lpstr>PowerPoint Sunusu</vt:lpstr>
      <vt:lpstr>PowerPoint Sunusu</vt:lpstr>
      <vt:lpstr>PowerPoint Sunusu</vt:lpstr>
      <vt:lpstr>PowerPoint Sunusu</vt:lpstr>
      <vt:lpstr>Ne zaman destek alınması gerekir?</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ÖLÜM VE YAS SÜRECİ BAŞETME BECERİLERİ</dc:title>
  <dc:creator>ronaldinho424</dc:creator>
  <cp:lastModifiedBy>ronaldinho424</cp:lastModifiedBy>
  <cp:revision>9</cp:revision>
  <dcterms:created xsi:type="dcterms:W3CDTF">2022-04-08T08:25:04Z</dcterms:created>
  <dcterms:modified xsi:type="dcterms:W3CDTF">2022-04-14T14:19:38Z</dcterms:modified>
</cp:coreProperties>
</file>