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sldIdLst>
    <p:sldId id="350" r:id="rId2"/>
    <p:sldId id="257" r:id="rId3"/>
    <p:sldId id="282" r:id="rId4"/>
    <p:sldId id="283" r:id="rId5"/>
    <p:sldId id="310" r:id="rId6"/>
    <p:sldId id="328" r:id="rId7"/>
    <p:sldId id="329" r:id="rId8"/>
    <p:sldId id="331" r:id="rId9"/>
    <p:sldId id="332" r:id="rId10"/>
    <p:sldId id="321" r:id="rId11"/>
    <p:sldId id="311" r:id="rId12"/>
    <p:sldId id="312" r:id="rId13"/>
    <p:sldId id="313" r:id="rId14"/>
    <p:sldId id="31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 id="318" r:id="rId31"/>
    <p:sldId id="351" r:id="rId32"/>
    <p:sldId id="319" r:id="rId33"/>
    <p:sldId id="320" r:id="rId34"/>
    <p:sldId id="322" r:id="rId35"/>
    <p:sldId id="284" r:id="rId36"/>
    <p:sldId id="285" r:id="rId37"/>
    <p:sldId id="286" r:id="rId38"/>
    <p:sldId id="287" r:id="rId39"/>
    <p:sldId id="288" r:id="rId40"/>
    <p:sldId id="289" r:id="rId41"/>
    <p:sldId id="290" r:id="rId42"/>
    <p:sldId id="291" r:id="rId43"/>
    <p:sldId id="292" r:id="rId44"/>
    <p:sldId id="325" r:id="rId45"/>
    <p:sldId id="326" r:id="rId46"/>
    <p:sldId id="293" r:id="rId47"/>
    <p:sldId id="299" r:id="rId48"/>
    <p:sldId id="300" r:id="rId49"/>
    <p:sldId id="301" r:id="rId50"/>
    <p:sldId id="302" r:id="rId51"/>
    <p:sldId id="317" r:id="rId52"/>
    <p:sldId id="315" r:id="rId53"/>
    <p:sldId id="269" r:id="rId54"/>
    <p:sldId id="275" r:id="rId55"/>
    <p:sldId id="277" r:id="rId56"/>
    <p:sldId id="278" r:id="rId57"/>
    <p:sldId id="279" r:id="rId58"/>
    <p:sldId id="280" r:id="rId5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6" autoAdjust="0"/>
  </p:normalViewPr>
  <p:slideViewPr>
    <p:cSldViewPr>
      <p:cViewPr varScale="1">
        <p:scale>
          <a:sx n="48" d="100"/>
          <a:sy n="48" d="100"/>
        </p:scale>
        <p:origin x="1339" y="38"/>
      </p:cViewPr>
      <p:guideLst>
        <p:guide orient="horz" pos="2160"/>
        <p:guide pos="2880"/>
      </p:guideLst>
    </p:cSldViewPr>
  </p:slideViewPr>
  <p:outlineViewPr>
    <p:cViewPr>
      <p:scale>
        <a:sx n="33" d="100"/>
        <a:sy n="33" d="100"/>
      </p:scale>
      <p:origin x="0" y="666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23720DD-5B6D-40BF-8493-A6B52D484E6B}" type="datetimeFigureOut">
              <a:rPr lang="tr-TR" smtClean="0"/>
              <a:pPr/>
              <a:t>14.04.2022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14.04.2022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14.04.2022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14.04.2022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14.04.2022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A23720DD-5B6D-40BF-8493-A6B52D484E6B}" type="datetimeFigureOut">
              <a:rPr lang="tr-TR" smtClean="0"/>
              <a:pPr/>
              <a:t>14.04.2022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A23720DD-5B6D-40BF-8493-A6B52D484E6B}" type="datetimeFigureOut">
              <a:rPr lang="tr-TR" smtClean="0"/>
              <a:pPr/>
              <a:t>14.04.2022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A23720DD-5B6D-40BF-8493-A6B52D484E6B}" type="datetimeFigureOut">
              <a:rPr lang="tr-TR" smtClean="0"/>
              <a:pPr/>
              <a:t>14.04.2022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14.04.2022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A23720DD-5B6D-40BF-8493-A6B52D484E6B}" type="datetimeFigureOut">
              <a:rPr lang="tr-TR" smtClean="0"/>
              <a:pPr/>
              <a:t>14.04.2022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14.04.2022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pPr/>
              <a:t>14.04.2022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deldanismanlik.com/uzamis-ya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7"/>
          <p:cNvSpPr/>
          <p:nvPr/>
        </p:nvSpPr>
        <p:spPr>
          <a:xfrm>
            <a:off x="-94956" y="4096440"/>
            <a:ext cx="9291711" cy="22712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dirty="0"/>
          </a:p>
        </p:txBody>
      </p:sp>
      <p:sp>
        <p:nvSpPr>
          <p:cNvPr id="7" name="Dikdörtgen 6"/>
          <p:cNvSpPr/>
          <p:nvPr/>
        </p:nvSpPr>
        <p:spPr>
          <a:xfrm>
            <a:off x="-94956" y="4323562"/>
            <a:ext cx="9291711" cy="1693399"/>
          </a:xfrm>
          <a:prstGeom prst="rect">
            <a:avLst/>
          </a:prstGeom>
          <a:solidFill>
            <a:srgbClr val="C0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350"/>
          </a:p>
        </p:txBody>
      </p:sp>
      <p:sp>
        <p:nvSpPr>
          <p:cNvPr id="5" name="Metin kutusu 4"/>
          <p:cNvSpPr txBox="1"/>
          <p:nvPr/>
        </p:nvSpPr>
        <p:spPr>
          <a:xfrm>
            <a:off x="280931" y="3131429"/>
            <a:ext cx="8755565" cy="2308324"/>
          </a:xfrm>
          <a:prstGeom prst="rect">
            <a:avLst/>
          </a:prstGeom>
          <a:noFill/>
        </p:spPr>
        <p:txBody>
          <a:bodyPr wrap="square" rtlCol="0">
            <a:spAutoFit/>
          </a:bodyPr>
          <a:lstStyle/>
          <a:p>
            <a:pPr algn="ctr"/>
            <a:r>
              <a:rPr lang="tr-TR" sz="3600" b="1" dirty="0">
                <a:solidFill>
                  <a:srgbClr val="0202BE"/>
                </a:solidFill>
              </a:rPr>
              <a:t>SEYHAN REHBERLİK VE ARAŞTIRMA MERKEZİ</a:t>
            </a:r>
          </a:p>
          <a:p>
            <a:pPr algn="ctr"/>
            <a:r>
              <a:rPr lang="tr-TR" sz="3600" b="1" dirty="0"/>
              <a:t>EBEVEYN KAYBI TRAVMA VE YAS SÜRECİ</a:t>
            </a:r>
            <a:endParaRPr lang="tr-TR" sz="3600" b="1" dirty="0">
              <a:solidFill>
                <a:schemeClr val="bg1"/>
              </a:solidFill>
            </a:endParaRPr>
          </a:p>
        </p:txBody>
      </p:sp>
      <p:sp>
        <p:nvSpPr>
          <p:cNvPr id="6" name="Metin kutusu 5"/>
          <p:cNvSpPr txBox="1"/>
          <p:nvPr/>
        </p:nvSpPr>
        <p:spPr>
          <a:xfrm>
            <a:off x="4442706" y="5288573"/>
            <a:ext cx="184730" cy="792525"/>
          </a:xfrm>
          <a:prstGeom prst="rect">
            <a:avLst/>
          </a:prstGeom>
          <a:noFill/>
        </p:spPr>
        <p:txBody>
          <a:bodyPr wrap="none" rtlCol="0">
            <a:spAutoFit/>
          </a:bodyPr>
          <a:lstStyle/>
          <a:p>
            <a:pPr algn="ctr"/>
            <a:br>
              <a:rPr lang="tr-TR" sz="1350" b="1">
                <a:solidFill>
                  <a:schemeClr val="bg1">
                    <a:lumMod val="65000"/>
                  </a:schemeClr>
                </a:solidFill>
              </a:rPr>
            </a:br>
            <a:endParaRPr lang="tr-TR" sz="3200" b="1" dirty="0">
              <a:solidFill>
                <a:schemeClr val="bg1">
                  <a:lumMod val="65000"/>
                </a:schemeClr>
              </a:solidFill>
            </a:endParaRP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3808" y="116632"/>
            <a:ext cx="3456384" cy="2850595"/>
          </a:xfrm>
          <a:prstGeom prst="rect">
            <a:avLst/>
          </a:prstGeom>
        </p:spPr>
      </p:pic>
    </p:spTree>
    <p:extLst>
      <p:ext uri="{BB962C8B-B14F-4D97-AF65-F5344CB8AC3E}">
        <p14:creationId xmlns:p14="http://schemas.microsoft.com/office/powerpoint/2010/main" val="82080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Yas sürecinde çocuklarda görülebilecek tepkiler:</a:t>
            </a:r>
            <a:br>
              <a:rPr lang="tr-TR" sz="3200" b="1" dirty="0"/>
            </a:br>
            <a:endParaRPr lang="tr-TR" sz="3200" b="1" dirty="0"/>
          </a:p>
        </p:txBody>
      </p:sp>
      <p:sp>
        <p:nvSpPr>
          <p:cNvPr id="3" name="İçerik Yer Tutucusu 2"/>
          <p:cNvSpPr>
            <a:spLocks noGrp="1"/>
          </p:cNvSpPr>
          <p:nvPr>
            <p:ph idx="1"/>
          </p:nvPr>
        </p:nvSpPr>
        <p:spPr/>
        <p:txBody>
          <a:bodyPr/>
          <a:lstStyle/>
          <a:p>
            <a:pPr lvl="1" fontAlgn="base"/>
            <a:r>
              <a:rPr lang="tr-TR" b="1" dirty="0"/>
              <a:t>İnkâr etme</a:t>
            </a:r>
            <a:endParaRPr lang="tr-TR" sz="2000" b="1" dirty="0"/>
          </a:p>
          <a:p>
            <a:pPr lvl="1" fontAlgn="base"/>
            <a:r>
              <a:rPr lang="tr-TR" b="1" dirty="0"/>
              <a:t>Aşırı özlem</a:t>
            </a:r>
            <a:endParaRPr lang="tr-TR" sz="2000" b="1" dirty="0"/>
          </a:p>
          <a:p>
            <a:pPr lvl="1" fontAlgn="base"/>
            <a:r>
              <a:rPr lang="tr-TR" b="1" dirty="0"/>
              <a:t>Derin üzüntü</a:t>
            </a:r>
            <a:endParaRPr lang="tr-TR" sz="2000" b="1" dirty="0"/>
          </a:p>
          <a:p>
            <a:pPr lvl="1" fontAlgn="base"/>
            <a:r>
              <a:rPr lang="tr-TR" b="1" dirty="0"/>
              <a:t>Ölüm düşüncesinin tüm hayatı kaplaması</a:t>
            </a:r>
            <a:endParaRPr lang="tr-TR" sz="2000" b="1" dirty="0"/>
          </a:p>
          <a:p>
            <a:pPr lvl="1" fontAlgn="base"/>
            <a:r>
              <a:rPr lang="tr-TR" b="1" dirty="0"/>
              <a:t>Kendini suçlama</a:t>
            </a:r>
            <a:endParaRPr lang="tr-TR" sz="2000" b="1" dirty="0"/>
          </a:p>
          <a:p>
            <a:pPr lvl="1" fontAlgn="base"/>
            <a:r>
              <a:rPr lang="tr-TR" b="1" dirty="0"/>
              <a:t>Ölümü hatırlatan her türlü düşünceden şiddetle kaçınma</a:t>
            </a:r>
            <a:endParaRPr lang="tr-TR" sz="2000" b="1" dirty="0"/>
          </a:p>
          <a:p>
            <a:pPr lvl="1" fontAlgn="base"/>
            <a:r>
              <a:rPr lang="tr-TR" b="1" dirty="0"/>
              <a:t>Ölüme karşı duyarsızlaşma</a:t>
            </a:r>
            <a:endParaRPr lang="tr-TR" sz="2000" b="1" dirty="0"/>
          </a:p>
          <a:p>
            <a:endParaRPr lang="tr-TR" dirty="0"/>
          </a:p>
        </p:txBody>
      </p:sp>
    </p:spTree>
    <p:extLst>
      <p:ext uri="{BB962C8B-B14F-4D97-AF65-F5344CB8AC3E}">
        <p14:creationId xmlns:p14="http://schemas.microsoft.com/office/powerpoint/2010/main" val="3403067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Yas Ne Zaman Sorun Haline Gelir?</a:t>
            </a:r>
            <a:br>
              <a:rPr lang="tr-TR" dirty="0"/>
            </a:br>
            <a:endParaRPr lang="tr-TR" dirty="0"/>
          </a:p>
        </p:txBody>
      </p:sp>
      <p:sp>
        <p:nvSpPr>
          <p:cNvPr id="3" name="İçerik Yer Tutucusu 2"/>
          <p:cNvSpPr>
            <a:spLocks noGrp="1"/>
          </p:cNvSpPr>
          <p:nvPr>
            <p:ph idx="1"/>
          </p:nvPr>
        </p:nvSpPr>
        <p:spPr>
          <a:xfrm>
            <a:off x="0" y="1196752"/>
            <a:ext cx="9036496" cy="5127848"/>
          </a:xfrm>
        </p:spPr>
        <p:txBody>
          <a:bodyPr>
            <a:noAutofit/>
          </a:bodyPr>
          <a:lstStyle/>
          <a:p>
            <a:r>
              <a:rPr lang="tr-TR" sz="2400" dirty="0"/>
              <a:t>Yas tepkilerini erteleyen insanlar bir süre sonra ağır olabilecek fiziksel ve ruhsal rahatsızlık belirtileri gösterirler ki bunlar da yasın yaşanmasını daha da zorlaştırır.</a:t>
            </a:r>
          </a:p>
          <a:p>
            <a:r>
              <a:rPr lang="tr-TR" sz="2400" dirty="0"/>
              <a:t>1. Kaybı ilk zamanlarda olduğu gibi uzunca bir süre inkâr etmek ya da bastırmak,</a:t>
            </a:r>
            <a:br>
              <a:rPr lang="tr-TR" sz="2400" dirty="0"/>
            </a:br>
            <a:r>
              <a:rPr lang="tr-TR" sz="2400" dirty="0"/>
              <a:t>2. Kayıp hakkında konuşurken çok ağır ve yoğun duygusal tepkiler vermek,</a:t>
            </a:r>
            <a:br>
              <a:rPr lang="tr-TR" sz="2400" dirty="0"/>
            </a:br>
            <a:r>
              <a:rPr lang="tr-TR" sz="2400" dirty="0"/>
              <a:t>3. Kaybı hatırlatan herkesten ve her şeyden kaçmak,</a:t>
            </a:r>
            <a:br>
              <a:rPr lang="tr-TR" sz="2400" dirty="0"/>
            </a:br>
            <a:r>
              <a:rPr lang="tr-TR" sz="2400" dirty="0"/>
              <a:t>4. Kayıp sonrası hayatı değiştirecek çok büyük değişiklikler yapmak</a:t>
            </a:r>
            <a:br>
              <a:rPr lang="tr-TR" sz="2400" dirty="0"/>
            </a:br>
            <a:r>
              <a:rPr lang="tr-TR" sz="2400" dirty="0"/>
              <a:t>5. Üzerinden uzunca bir süre geçmesine rağmen ölen kişi hakkında konuşulurken yaşıyormuş gibi şimdiki zaman dilini kullanarak bahsetmek,</a:t>
            </a:r>
            <a:br>
              <a:rPr lang="tr-TR" sz="2400" dirty="0"/>
            </a:br>
            <a:r>
              <a:rPr lang="tr-TR" sz="2400" dirty="0"/>
              <a:t>6. Kaybedilen kişinin eşyalarını uzun süre saklamakta direnmek,</a:t>
            </a:r>
            <a:br>
              <a:rPr lang="tr-TR" sz="2400" dirty="0"/>
            </a:br>
            <a:endParaRPr lang="tr-TR" sz="2400" dirty="0"/>
          </a:p>
        </p:txBody>
      </p:sp>
    </p:spTree>
    <p:extLst>
      <p:ext uri="{BB962C8B-B14F-4D97-AF65-F5344CB8AC3E}">
        <p14:creationId xmlns:p14="http://schemas.microsoft.com/office/powerpoint/2010/main" val="1250678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Yas Ne Zaman Sorun Haline Gelir?</a:t>
            </a:r>
            <a:br>
              <a:rPr lang="tr-TR" dirty="0"/>
            </a:br>
            <a:endParaRPr lang="tr-TR" dirty="0"/>
          </a:p>
        </p:txBody>
      </p:sp>
      <p:sp>
        <p:nvSpPr>
          <p:cNvPr id="3" name="İçerik Yer Tutucusu 2"/>
          <p:cNvSpPr>
            <a:spLocks noGrp="1"/>
          </p:cNvSpPr>
          <p:nvPr>
            <p:ph idx="1"/>
          </p:nvPr>
        </p:nvSpPr>
        <p:spPr/>
        <p:txBody>
          <a:bodyPr>
            <a:normAutofit/>
          </a:bodyPr>
          <a:lstStyle/>
          <a:p>
            <a:r>
              <a:rPr lang="tr-TR" dirty="0"/>
              <a:t>7. Günlük söyleşilerde kayıp konusunu sıkça gündeme getirmek ya da olmamış gibi hiç bahsetmemek</a:t>
            </a:r>
            <a:br>
              <a:rPr lang="tr-TR" dirty="0"/>
            </a:br>
            <a:r>
              <a:rPr lang="tr-TR" dirty="0"/>
              <a:t>8. Kayıptan sonra uzun süreli bir depresyon yaşamak ve normal hayat işlevlerini yerine getirmekte zorlanmak,</a:t>
            </a:r>
            <a:br>
              <a:rPr lang="tr-TR" dirty="0"/>
            </a:br>
            <a:r>
              <a:rPr lang="tr-TR" dirty="0"/>
              <a:t>9. Uzun bir süre hastalık ya da ölümle ilgili çok yoğun korkular yaşamaya başlamak,</a:t>
            </a:r>
            <a:br>
              <a:rPr lang="tr-TR" dirty="0"/>
            </a:br>
            <a:endParaRPr lang="tr-TR" dirty="0"/>
          </a:p>
        </p:txBody>
      </p:sp>
    </p:spTree>
    <p:extLst>
      <p:ext uri="{BB962C8B-B14F-4D97-AF65-F5344CB8AC3E}">
        <p14:creationId xmlns:p14="http://schemas.microsoft.com/office/powerpoint/2010/main" val="33635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Çocuklarda Yas Tepkisi</a:t>
            </a:r>
            <a:br>
              <a:rPr lang="tr-TR" dirty="0"/>
            </a:br>
            <a:endParaRPr lang="tr-TR" dirty="0"/>
          </a:p>
        </p:txBody>
      </p:sp>
      <p:sp>
        <p:nvSpPr>
          <p:cNvPr id="3" name="İçerik Yer Tutucusu 2"/>
          <p:cNvSpPr>
            <a:spLocks noGrp="1"/>
          </p:cNvSpPr>
          <p:nvPr>
            <p:ph idx="1"/>
          </p:nvPr>
        </p:nvSpPr>
        <p:spPr/>
        <p:txBody>
          <a:bodyPr>
            <a:normAutofit fontScale="92500"/>
          </a:bodyPr>
          <a:lstStyle/>
          <a:p>
            <a:pPr algn="just"/>
            <a:r>
              <a:rPr lang="tr-TR" dirty="0"/>
              <a:t>Çocukların yas tepkisi, erişkinlerinkinden farklıdır. Bu farklılık, yas tutmanın hem şeklinde hem de yoğunluğunda görülebilir.</a:t>
            </a:r>
          </a:p>
          <a:p>
            <a:pPr algn="just"/>
            <a:r>
              <a:rPr lang="tr-TR" dirty="0"/>
              <a:t>Çocuklar çoğunlukla, hiçbir şey olmamış gibi davranmayla, aşırı reaksiyon gösterme arasında gidip gelirler. </a:t>
            </a:r>
          </a:p>
          <a:p>
            <a:pPr algn="just"/>
            <a:r>
              <a:rPr lang="tr-TR" dirty="0"/>
              <a:t>Bu noktada çocuğun gelişim seviyesine bağlı olarak, kayıpla ilgili farklı unsurların ön plana çıkacağını ve zihninde değişik soruların uyanacağını bilmek gerekir. </a:t>
            </a:r>
          </a:p>
          <a:p>
            <a:pPr algn="just"/>
            <a:r>
              <a:rPr lang="tr-TR" dirty="0"/>
              <a:t>Yas tepkilerini tamamlamış olan erişkinler, çocukların olaya yönelik sonradan verdikleri tepkileri ve sorgulamaları anlamayabilir, hatta bastırmak için uğraşabilirler.</a:t>
            </a:r>
          </a:p>
          <a:p>
            <a:endParaRPr lang="tr-TR" dirty="0"/>
          </a:p>
        </p:txBody>
      </p:sp>
    </p:spTree>
    <p:extLst>
      <p:ext uri="{BB962C8B-B14F-4D97-AF65-F5344CB8AC3E}">
        <p14:creationId xmlns:p14="http://schemas.microsoft.com/office/powerpoint/2010/main" val="2925723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Çocuklarda Yas Tepkisi</a:t>
            </a:r>
            <a:br>
              <a:rPr lang="tr-TR" dirty="0"/>
            </a:br>
            <a:endParaRPr lang="tr-TR" dirty="0"/>
          </a:p>
        </p:txBody>
      </p:sp>
      <p:sp>
        <p:nvSpPr>
          <p:cNvPr id="3" name="İçerik Yer Tutucusu 2"/>
          <p:cNvSpPr>
            <a:spLocks noGrp="1"/>
          </p:cNvSpPr>
          <p:nvPr>
            <p:ph idx="1"/>
          </p:nvPr>
        </p:nvSpPr>
        <p:spPr/>
        <p:txBody>
          <a:bodyPr>
            <a:normAutofit lnSpcReduction="10000"/>
          </a:bodyPr>
          <a:lstStyle/>
          <a:p>
            <a:pPr algn="just"/>
            <a:r>
              <a:rPr lang="tr-TR" dirty="0"/>
              <a:t>    Ebeveynle çocuğun yas süreçleri paralellik göstermeyeceğinden, sağ kalan ebeveynin ölenin ardından yasını yaşayıp, normal hayatına dönmesi; ölen ebeveyninin kaybından kaynaklanan sorgulamalarının cevabını bulamayan ya da büyüdüğü için farklı bir sorgulama seviyesine geçmiş çocuğuyla çatışma yaşanmasına yol açabilir. </a:t>
            </a:r>
          </a:p>
          <a:p>
            <a:pPr algn="just"/>
            <a:r>
              <a:rPr lang="tr-TR" dirty="0"/>
              <a:t>     Mesela, eşi ölen bir adam yeni bir ilişki kurduğunda, çocuğunun annesi ile ilgili sorular sormasını yadırgayabilir ve bu durumu mevcut ilişkisi ile ilgili sorun çıkardığı şeklinde değerlendirebilir.</a:t>
            </a:r>
          </a:p>
        </p:txBody>
      </p:sp>
    </p:spTree>
    <p:extLst>
      <p:ext uri="{BB962C8B-B14F-4D97-AF65-F5344CB8AC3E}">
        <p14:creationId xmlns:p14="http://schemas.microsoft.com/office/powerpoint/2010/main" val="145477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b="1" dirty="0"/>
              <a:t>GERÇEK OLAY: </a:t>
            </a:r>
            <a:r>
              <a:rPr lang="tr-TR" dirty="0"/>
              <a:t>Maden Kazası</a:t>
            </a:r>
          </a:p>
          <a:p>
            <a:r>
              <a:rPr lang="tr-TR" dirty="0"/>
              <a:t>“</a:t>
            </a:r>
            <a:r>
              <a:rPr lang="tr-TR" i="1" dirty="0"/>
              <a:t>Madende bir patlama oldu. Yeraltında patlama olduğunda yollar kapanır ve çıkış çok zorlaşır. Patlama sonrasında baban yollar kapandığı için çıkamadı ve öldü</a:t>
            </a:r>
            <a:r>
              <a:rPr lang="tr-TR" dirty="0"/>
              <a:t>.”</a:t>
            </a:r>
          </a:p>
          <a:p>
            <a:r>
              <a:rPr lang="tr-TR" b="1" dirty="0"/>
              <a:t>KAYIPLA BAŞAÇIKMA: </a:t>
            </a:r>
            <a:r>
              <a:rPr lang="tr-TR" dirty="0"/>
              <a:t>Babanın Yokluğu ve Geri Gelmeyecek Olması</a:t>
            </a:r>
          </a:p>
          <a:p>
            <a:r>
              <a:rPr lang="tr-TR" dirty="0"/>
              <a:t>“</a:t>
            </a:r>
            <a:r>
              <a:rPr lang="tr-TR" i="1" dirty="0"/>
              <a:t>Eğer baban yapabilecek olsaydı, seni okula götürürdü. Ama ne yazık ki baban artık geri gelmeyecek</a:t>
            </a:r>
            <a:r>
              <a:rPr lang="tr-TR" dirty="0"/>
              <a:t>.”</a:t>
            </a:r>
          </a:p>
          <a:p>
            <a:r>
              <a:rPr lang="tr-TR" dirty="0"/>
              <a:t>“</a:t>
            </a:r>
            <a:r>
              <a:rPr lang="tr-TR" i="1" dirty="0"/>
              <a:t>Eminim baban da seninle okula gelmeyi çok isterdi, ama baban artık öldü ve bunu yapamaz</a:t>
            </a:r>
            <a:r>
              <a:rPr lang="tr-TR" dirty="0"/>
              <a:t>.”</a:t>
            </a:r>
          </a:p>
        </p:txBody>
      </p:sp>
    </p:spTree>
    <p:extLst>
      <p:ext uri="{BB962C8B-B14F-4D97-AF65-F5344CB8AC3E}">
        <p14:creationId xmlns:p14="http://schemas.microsoft.com/office/powerpoint/2010/main" val="3928520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Travma tik olay sonrasında yakınlarını kaybeden çocuklar;</a:t>
            </a:r>
            <a:endParaRPr lang="tr-TR" dirty="0"/>
          </a:p>
        </p:txBody>
      </p:sp>
      <p:sp>
        <p:nvSpPr>
          <p:cNvPr id="3" name="İçerik Yer Tutucusu 2"/>
          <p:cNvSpPr>
            <a:spLocks noGrp="1"/>
          </p:cNvSpPr>
          <p:nvPr>
            <p:ph idx="1"/>
          </p:nvPr>
        </p:nvSpPr>
        <p:spPr/>
        <p:txBody>
          <a:bodyPr>
            <a:normAutofit lnSpcReduction="10000"/>
          </a:bodyPr>
          <a:lstStyle/>
          <a:p>
            <a:pPr algn="just"/>
            <a:r>
              <a:rPr lang="tr-TR" b="1" dirty="0"/>
              <a:t>Hiçbir şey olmamış gibi davranabilirler</a:t>
            </a:r>
            <a:r>
              <a:rPr lang="tr-TR" dirty="0"/>
              <a:t>: Günlük yaşamlarında gülüp eğlenerek oyun oynamaya devam edebilirler. Hiç üzgün değilmiş; hiçbir şey hissetmiyormuş gibi </a:t>
            </a:r>
            <a:r>
              <a:rPr lang="tr-TR" dirty="0" err="1"/>
              <a:t>görünebilirler.Bu</a:t>
            </a:r>
            <a:r>
              <a:rPr lang="tr-TR" dirty="0"/>
              <a:t> durum aslında yaşadıkları acıyla nasıl </a:t>
            </a:r>
            <a:r>
              <a:rPr lang="tr-TR" dirty="0" err="1"/>
              <a:t>başaçıkacaklarını</a:t>
            </a:r>
            <a:r>
              <a:rPr lang="tr-TR" dirty="0"/>
              <a:t> bilemedikleri için bir tür kendini koruma yolu olarak görülebilir. Hissettiği duygulardan uzaklaşmak, o an için ürettiği en iyi çözümdür. Ölen kişi hakkında konuşmak istemeyebilirler. Henüz hazır hissetmiyor olabilirler ya da konuşabilecek kadar güvende hissettikleri bir ortam sağlanamamış olabilir.</a:t>
            </a:r>
          </a:p>
        </p:txBody>
      </p:sp>
    </p:spTree>
    <p:extLst>
      <p:ext uri="{BB962C8B-B14F-4D97-AF65-F5344CB8AC3E}">
        <p14:creationId xmlns:p14="http://schemas.microsoft.com/office/powerpoint/2010/main" val="1877738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Travma tik olay sonrasında yakınlarını kaybeden çocuklar;</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b="1" dirty="0" err="1"/>
              <a:t>Regresif</a:t>
            </a:r>
            <a:r>
              <a:rPr lang="tr-TR" b="1" dirty="0"/>
              <a:t> davranışlar gösterebilirler:</a:t>
            </a:r>
          </a:p>
          <a:p>
            <a:pPr algn="just"/>
            <a:r>
              <a:rPr lang="tr-TR" b="1" dirty="0"/>
              <a:t> </a:t>
            </a:r>
            <a:r>
              <a:rPr lang="tr-TR" dirty="0"/>
              <a:t>Çocuk kendini koruyan, seven ve hep sevecek olan anne ya da babasının ölümü sonrasında, zihinsel karmaşalar yaşar. O güne kadar oluşturmuş olduğu aile kavramı yıkılır; güven ve güç atfettiği babası ya da annesinin olmayışı ile en güvenli ortamı olan aile eksilmiştir. </a:t>
            </a:r>
          </a:p>
          <a:p>
            <a:pPr algn="just"/>
            <a:r>
              <a:rPr lang="tr-TR" dirty="0"/>
              <a:t>Kültürel olarak, dışarıda çalışıp ailenin geçimini sağlayarak güçlü ve koruyucu rolünü pekiştiren babanın artık olmaması, çocuğun güven duygusunu zedeler. Güvende hissetmekte zorlanan çocuk kaygılanır ve kaygıyla </a:t>
            </a:r>
            <a:r>
              <a:rPr lang="tr-TR" dirty="0" err="1"/>
              <a:t>başaçıkabilmek</a:t>
            </a:r>
            <a:r>
              <a:rPr lang="tr-TR" dirty="0"/>
              <a:t> için </a:t>
            </a:r>
            <a:r>
              <a:rPr lang="tr-TR" dirty="0" err="1"/>
              <a:t>regresif</a:t>
            </a:r>
            <a:r>
              <a:rPr lang="tr-TR" dirty="0"/>
              <a:t> davranışlar gösterebilir. </a:t>
            </a:r>
          </a:p>
          <a:p>
            <a:pPr algn="just"/>
            <a:r>
              <a:rPr lang="tr-TR" dirty="0"/>
              <a:t>Kalan ebeveynden ayrılmak istemeyebilir. Yalnız uyumakta zorlandığı için bir yetişkinle uyumak isteyebilir. Altını ıslatma problemi görülebilir.</a:t>
            </a:r>
          </a:p>
        </p:txBody>
      </p:sp>
    </p:spTree>
    <p:extLst>
      <p:ext uri="{BB962C8B-B14F-4D97-AF65-F5344CB8AC3E}">
        <p14:creationId xmlns:p14="http://schemas.microsoft.com/office/powerpoint/2010/main" val="3432525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Travma tik olay sonrasında yakınlarını kaybeden çocuklar;</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b="1" dirty="0"/>
              <a:t>Öfke patlamaları ve davranış sorunları yaşayabilirler: </a:t>
            </a:r>
          </a:p>
          <a:p>
            <a:pPr algn="just"/>
            <a:r>
              <a:rPr lang="tr-TR" dirty="0"/>
              <a:t>Çocuk iç dünyasındaki öfke, hayal kırıklığı ve çaresizlik gibi duygular sonucunda, ani öfke patlamaları ve ağlama krizleri yaşayabilir. Hissettiği yoğun duygularla nasıl </a:t>
            </a:r>
            <a:r>
              <a:rPr lang="tr-TR" dirty="0" err="1"/>
              <a:t>başaçıkacağını</a:t>
            </a:r>
            <a:r>
              <a:rPr lang="tr-TR" dirty="0"/>
              <a:t> bilmediğinden ve dışa vurmakta zorlandığından öfke ve saldırganlık gözlenebilir. </a:t>
            </a:r>
          </a:p>
          <a:p>
            <a:pPr algn="just"/>
            <a:r>
              <a:rPr lang="tr-TR" dirty="0"/>
              <a:t>Çevredeki yetişkinlerin “yaramazlık” olarak adlandırdığı davranış problemleri, kaybettiği kontrol duygusunu geri kazanma çabası olarak yorumlanabilir. </a:t>
            </a:r>
          </a:p>
          <a:p>
            <a:pPr algn="just"/>
            <a:r>
              <a:rPr lang="tr-TR" dirty="0"/>
              <a:t>Mümkün olan durumlarda, çocuklara seçim hakkı tanımak, kaybettikleri kontrol duygusunu yeniden kazanmalarına yardım edebilir.</a:t>
            </a:r>
          </a:p>
        </p:txBody>
      </p:sp>
    </p:spTree>
    <p:extLst>
      <p:ext uri="{BB962C8B-B14F-4D97-AF65-F5344CB8AC3E}">
        <p14:creationId xmlns:p14="http://schemas.microsoft.com/office/powerpoint/2010/main" val="1820052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Kayıp yaşayan çocuklara yardım etmek:</a:t>
            </a:r>
            <a:endParaRPr lang="tr-TR" dirty="0"/>
          </a:p>
        </p:txBody>
      </p:sp>
      <p:sp>
        <p:nvSpPr>
          <p:cNvPr id="3" name="İçerik Yer Tutucusu 2"/>
          <p:cNvSpPr>
            <a:spLocks noGrp="1"/>
          </p:cNvSpPr>
          <p:nvPr>
            <p:ph idx="1"/>
          </p:nvPr>
        </p:nvSpPr>
        <p:spPr/>
        <p:txBody>
          <a:bodyPr>
            <a:normAutofit fontScale="70000" lnSpcReduction="20000"/>
          </a:bodyPr>
          <a:lstStyle/>
          <a:p>
            <a:r>
              <a:rPr lang="tr-TR" b="1" dirty="0"/>
              <a:t>Duygu ve düşünceleri paylaşmak yas sürecinin en önemli parçasıdır. </a:t>
            </a:r>
          </a:p>
          <a:p>
            <a:pPr algn="just"/>
            <a:r>
              <a:rPr lang="tr-TR" dirty="0"/>
              <a:t>Ölen kişiyle ilgili konuşmak ve duyguları paylaşmak yetişkinler için de iyileştiricidir. Ölüm ve kayıp hakkında  konuşmaktan korkmayın. Yetişkinlerin duygularını ifade etmeleri ve çocuklarla paylaşmaları aynı zamanda çocuklar için önemli bir model olma sürecidir. Unutulmaması gerekir ki yas sürecinde çocuk </a:t>
            </a:r>
            <a:r>
              <a:rPr lang="tr-TR" dirty="0" err="1"/>
              <a:t>başaçıkma</a:t>
            </a:r>
            <a:r>
              <a:rPr lang="tr-TR" dirty="0"/>
              <a:t> tepkilerini, yetişkinleri gözlemleyerek ortaya çıkarır. Yas döneminde yaşanan duyguların yetişkinler tarafından yapıcı yollarla ifade edilmesi, çocuk için bir öğrenme sürecidir. </a:t>
            </a:r>
          </a:p>
          <a:p>
            <a:pPr algn="just"/>
            <a:r>
              <a:rPr lang="tr-TR" dirty="0"/>
              <a:t>Eğer çocuk etrafındaki yetişkinlerin çok üzgün olduğunu düşünürse, onları daha fazla üzmekten korkacağı için konuşmaktan kaçınabilir. Çocuğun ihtiyacı olan “</a:t>
            </a:r>
            <a:r>
              <a:rPr lang="tr-TR" i="1" dirty="0"/>
              <a:t>ne kadar üzgün olursam olayım, seni sevmeye ve sana bakmaya devam edeceğim</a:t>
            </a:r>
            <a:r>
              <a:rPr lang="tr-TR" dirty="0"/>
              <a:t>” mesajıdır. Bu noktada çocuğun çevresindeki yetişkinleri ağlarken ve üzülürken görmesi önemlidir, ancak çocukla açık bir iletişim kurmak ve samimi duyguları paylaşmak asıl öğretici olan süreçtir. </a:t>
            </a:r>
          </a:p>
          <a:p>
            <a:pPr algn="just"/>
            <a:r>
              <a:rPr lang="tr-TR" dirty="0"/>
              <a:t>Etrafındaki yetişkinleri model alan çocuk, duyguları paylaşmanın, üzgün olmanın, ölen kişiyi özlemenin normal olduğunu öğrenerek, değerli bir yaşam deneyimi kazanabilir.</a:t>
            </a:r>
          </a:p>
        </p:txBody>
      </p:sp>
    </p:spTree>
    <p:extLst>
      <p:ext uri="{BB962C8B-B14F-4D97-AF65-F5344CB8AC3E}">
        <p14:creationId xmlns:p14="http://schemas.microsoft.com/office/powerpoint/2010/main" val="1381343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b="1" dirty="0">
                <a:latin typeface="Times New Roman" pitchFamily="18" charset="0"/>
                <a:cs typeface="Times New Roman" pitchFamily="18" charset="0"/>
              </a:rPr>
              <a:t>KAYIP</a:t>
            </a:r>
          </a:p>
        </p:txBody>
      </p:sp>
      <p:sp>
        <p:nvSpPr>
          <p:cNvPr id="3" name="İçerik Yer Tutucusu 2"/>
          <p:cNvSpPr>
            <a:spLocks noGrp="1"/>
          </p:cNvSpPr>
          <p:nvPr>
            <p:ph idx="1"/>
          </p:nvPr>
        </p:nvSpPr>
        <p:spPr/>
        <p:txBody>
          <a:bodyPr>
            <a:normAutofit/>
          </a:bodyPr>
          <a:lstStyle/>
          <a:p>
            <a:pPr>
              <a:lnSpc>
                <a:spcPct val="150000"/>
              </a:lnSpc>
            </a:pPr>
            <a:r>
              <a:rPr lang="tr-TR" sz="2800" dirty="0">
                <a:latin typeface="Times New Roman" pitchFamily="18" charset="0"/>
                <a:cs typeface="Times New Roman" pitchFamily="18" charset="0"/>
              </a:rPr>
              <a:t>Her birey ölümün kendisinden ve sevdiklerinden uzak olmasını ister fakat yaşamının farklı dönemlerinde kayıp veya kayıp tehdidi ile karşılaşabilir.</a:t>
            </a:r>
          </a:p>
          <a:p>
            <a:pPr>
              <a:lnSpc>
                <a:spcPct val="150000"/>
              </a:lnSpc>
            </a:pPr>
            <a:r>
              <a:rPr lang="tr-TR" sz="2800" dirty="0">
                <a:latin typeface="Times New Roman" pitchFamily="18" charset="0"/>
                <a:cs typeface="Times New Roman" pitchFamily="18" charset="0"/>
              </a:rPr>
              <a:t>Sevilen ve güven duyulan kişilerin kaybedilmesi sonucunda bireyin yaşadığı keder, kaygı veya korku gibi yoğun duygular yasın ortaya çıkış biçimleridir.</a:t>
            </a:r>
          </a:p>
          <a:p>
            <a:pPr>
              <a:lnSpc>
                <a:spcPct val="150000"/>
              </a:lnSpc>
            </a:pPr>
            <a:endParaRPr lang="tr-TR" sz="2800" dirty="0">
              <a:latin typeface="Times New Roman" pitchFamily="18" charset="0"/>
              <a:cs typeface="Times New Roman" pitchFamily="18" charset="0"/>
            </a:endParaRPr>
          </a:p>
          <a:p>
            <a:pPr marL="0" indent="0">
              <a:buNone/>
            </a:pPr>
            <a:endParaRPr lang="tr-TR" dirty="0">
              <a:solidFill>
                <a:schemeClr val="accent2"/>
              </a:solidFill>
              <a:latin typeface="Times New Roman" pitchFamily="18" charset="0"/>
              <a:cs typeface="Times New Roman" pitchFamily="18" charset="0"/>
            </a:endParaRPr>
          </a:p>
        </p:txBody>
      </p:sp>
    </p:spTree>
    <p:extLst>
      <p:ext uri="{BB962C8B-B14F-4D97-AF65-F5344CB8AC3E}">
        <p14:creationId xmlns:p14="http://schemas.microsoft.com/office/powerpoint/2010/main" val="196657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Kayıp yaşayan çocuklara yardım etmek:</a:t>
            </a:r>
            <a:endParaRPr lang="tr-TR" dirty="0"/>
          </a:p>
        </p:txBody>
      </p:sp>
      <p:sp>
        <p:nvSpPr>
          <p:cNvPr id="3" name="İçerik Yer Tutucusu 2"/>
          <p:cNvSpPr>
            <a:spLocks noGrp="1"/>
          </p:cNvSpPr>
          <p:nvPr>
            <p:ph idx="1"/>
          </p:nvPr>
        </p:nvSpPr>
        <p:spPr>
          <a:xfrm>
            <a:off x="0" y="1935480"/>
            <a:ext cx="8892480" cy="4389120"/>
          </a:xfrm>
        </p:spPr>
        <p:txBody>
          <a:bodyPr>
            <a:normAutofit fontScale="92500" lnSpcReduction="10000"/>
          </a:bodyPr>
          <a:lstStyle/>
          <a:p>
            <a:pPr algn="just"/>
            <a:r>
              <a:rPr lang="tr-TR" b="1" dirty="0"/>
              <a:t>Yas tutmak zor bir yaşam görevidir: </a:t>
            </a:r>
            <a:r>
              <a:rPr lang="tr-TR" dirty="0"/>
              <a:t>Yas süreci çocuklar için de yetişkinler için de kolay </a:t>
            </a:r>
            <a:r>
              <a:rPr lang="tr-TR" dirty="0" err="1"/>
              <a:t>değildir.Zaman</a:t>
            </a:r>
            <a:r>
              <a:rPr lang="tr-TR" dirty="0"/>
              <a:t> zaman çöküşler ve geri dönüşler yaşanabilir. Çocukların üzgün olması normaldir. </a:t>
            </a:r>
          </a:p>
          <a:p>
            <a:pPr algn="just"/>
            <a:r>
              <a:rPr lang="tr-TR" dirty="0"/>
              <a:t>Yas süreci doğrusal bir çizgide ilerlemez. Yas tutmanın tek bir doğrusu yoktur. Her birey kendi yoluyla yas tutar. Ölen kişiyle olan ilişkinin doğası, yas sürecindeki en önemli etmenlerdendir. </a:t>
            </a:r>
          </a:p>
          <a:p>
            <a:pPr algn="just"/>
            <a:r>
              <a:rPr lang="tr-TR" dirty="0"/>
              <a:t>Ölen kişiyle yaşanan ilişkiyi anlamak ve yeniden düzenlemek gerekir. Çocuğun yas sürecini yaşarken, yalnız olduğunu hissetmemesi gerekir. </a:t>
            </a:r>
          </a:p>
          <a:p>
            <a:pPr algn="just"/>
            <a:r>
              <a:rPr lang="tr-TR" dirty="0"/>
              <a:t>Ölen kişiyle ilgili iyi ve kötü anılarını anlatmasına izin vermek, eğer isterse zaman zaman mezar ziyaretlerinde bulunmak, yas sürecinin normalleşmesine yardım edecektir.</a:t>
            </a:r>
          </a:p>
        </p:txBody>
      </p:sp>
    </p:spTree>
    <p:extLst>
      <p:ext uri="{BB962C8B-B14F-4D97-AF65-F5344CB8AC3E}">
        <p14:creationId xmlns:p14="http://schemas.microsoft.com/office/powerpoint/2010/main" val="1561038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Kayıp yaşayan çocuklara yardım etmek:</a:t>
            </a:r>
            <a:endParaRPr lang="tr-TR" dirty="0"/>
          </a:p>
        </p:txBody>
      </p:sp>
      <p:sp>
        <p:nvSpPr>
          <p:cNvPr id="3" name="İçerik Yer Tutucusu 2"/>
          <p:cNvSpPr>
            <a:spLocks noGrp="1"/>
          </p:cNvSpPr>
          <p:nvPr>
            <p:ph idx="1"/>
          </p:nvPr>
        </p:nvSpPr>
        <p:spPr>
          <a:xfrm>
            <a:off x="251520" y="1935480"/>
            <a:ext cx="8640960" cy="4389120"/>
          </a:xfrm>
        </p:spPr>
        <p:txBody>
          <a:bodyPr/>
          <a:lstStyle/>
          <a:p>
            <a:pPr algn="just"/>
            <a:r>
              <a:rPr lang="tr-TR" b="1" dirty="0"/>
              <a:t>Çocuk, ölüm hakkında soru sormak ve konuşmak ister: </a:t>
            </a:r>
            <a:r>
              <a:rPr lang="tr-TR" dirty="0"/>
              <a:t>Yetişkinler her sorunun yanıtını bulmak zorunda olmadıklarına inanırlarsa, çocuklarıyla ölüm hakkında daha rahat konuşabilirler. “</a:t>
            </a:r>
            <a:r>
              <a:rPr lang="tr-TR" i="1" dirty="0"/>
              <a:t>Çocuğumun her sorusuna yanıt vermeliyim</a:t>
            </a:r>
            <a:r>
              <a:rPr lang="tr-TR" dirty="0"/>
              <a:t>” inancı yetişkinlerin kaygılarını artırır ve konuşmaktan kaçınmalarına yol açar. </a:t>
            </a:r>
          </a:p>
          <a:p>
            <a:pPr algn="just"/>
            <a:r>
              <a:rPr lang="tr-TR" dirty="0"/>
              <a:t>Çocuğun genel olarak ölümü nasıl algıladığı hakkında konuşmak işe yarayabilir.</a:t>
            </a:r>
          </a:p>
        </p:txBody>
      </p:sp>
    </p:spTree>
    <p:extLst>
      <p:ext uri="{BB962C8B-B14F-4D97-AF65-F5344CB8AC3E}">
        <p14:creationId xmlns:p14="http://schemas.microsoft.com/office/powerpoint/2010/main" val="1999992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Kayıp yaşayan çocuklara yardım etmek:</a:t>
            </a:r>
            <a:endParaRPr lang="tr-TR" dirty="0"/>
          </a:p>
        </p:txBody>
      </p:sp>
      <p:sp>
        <p:nvSpPr>
          <p:cNvPr id="3" name="İçerik Yer Tutucusu 2"/>
          <p:cNvSpPr>
            <a:spLocks noGrp="1"/>
          </p:cNvSpPr>
          <p:nvPr>
            <p:ph idx="1"/>
          </p:nvPr>
        </p:nvSpPr>
        <p:spPr>
          <a:xfrm>
            <a:off x="107504" y="1935480"/>
            <a:ext cx="8928992" cy="4389120"/>
          </a:xfrm>
        </p:spPr>
        <p:txBody>
          <a:bodyPr>
            <a:normAutofit fontScale="85000" lnSpcReduction="20000"/>
          </a:bodyPr>
          <a:lstStyle/>
          <a:p>
            <a:pPr algn="just"/>
            <a:r>
              <a:rPr lang="tr-TR" b="1" dirty="0"/>
              <a:t>Ölüm hakkında çocuğa yalan söylemek işe yaramaz: </a:t>
            </a:r>
            <a:r>
              <a:rPr lang="tr-TR" dirty="0"/>
              <a:t>Çocuklar çok iyi gözlem yaparlar ve  genelde yetişkinlerin ne kadar dürüst olduğunu rahatlıkla anlayabilirler. Yanlış bilgi vermek ya da yalan söylemek sadece yetişkinlerin işine gelir. Çünkü genelde doğruyu söylemek daha zor gelir ya da yetişkinler nasıl söyleyeceğini bilemez. </a:t>
            </a:r>
          </a:p>
          <a:p>
            <a:pPr algn="just"/>
            <a:r>
              <a:rPr lang="tr-TR" dirty="0"/>
              <a:t>Yalan söylemeyi çocuk bir </a:t>
            </a:r>
            <a:r>
              <a:rPr lang="tr-TR" dirty="0" err="1"/>
              <a:t>başetme</a:t>
            </a:r>
            <a:r>
              <a:rPr lang="tr-TR" dirty="0"/>
              <a:t> mekanizması olarak da algılayabilir ve daha sonraki yaşantılarında kullanabilir. Ölümle </a:t>
            </a:r>
            <a:r>
              <a:rPr lang="tr-TR" dirty="0" err="1"/>
              <a:t>başetmek</a:t>
            </a:r>
            <a:r>
              <a:rPr lang="tr-TR" dirty="0"/>
              <a:t> çocukların çevrelerindeki yetişkinleri gözlemleyerek öğrendikleri bir beceridir. </a:t>
            </a:r>
          </a:p>
          <a:p>
            <a:pPr algn="just"/>
            <a:r>
              <a:rPr lang="tr-TR" dirty="0"/>
              <a:t>Ölüm hakkında gerçekleri saklamak, etkili ve çocuğun ilerde işine yarayacak bir yol değildir. Çocuğa ölümle ilgili gerçek </a:t>
            </a:r>
            <a:r>
              <a:rPr lang="tr-TR" dirty="0" err="1"/>
              <a:t>ler</a:t>
            </a:r>
            <a:r>
              <a:rPr lang="tr-TR" dirty="0"/>
              <a:t> söylenmiş bile olsa, yaşanan yoğun stresten dolayı zaman zaman bu bilgileri çocukla tekrar tekrar paylaşmak gerekebilir. </a:t>
            </a:r>
          </a:p>
          <a:p>
            <a:pPr algn="just"/>
            <a:r>
              <a:rPr lang="tr-TR" dirty="0"/>
              <a:t>Çocuğun bilgiyi işlemesi ve ölümü anlamlandırabilmesi için tekrarlamalara ihtiyaç vardır.</a:t>
            </a:r>
          </a:p>
        </p:txBody>
      </p:sp>
    </p:spTree>
    <p:extLst>
      <p:ext uri="{BB962C8B-B14F-4D97-AF65-F5344CB8AC3E}">
        <p14:creationId xmlns:p14="http://schemas.microsoft.com/office/powerpoint/2010/main" val="849652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Kayıp yaşayan çocuklara yardım etmek:</a:t>
            </a:r>
            <a:endParaRPr lang="tr-TR" dirty="0"/>
          </a:p>
        </p:txBody>
      </p:sp>
      <p:sp>
        <p:nvSpPr>
          <p:cNvPr id="3" name="İçerik Yer Tutucusu 2"/>
          <p:cNvSpPr>
            <a:spLocks noGrp="1"/>
          </p:cNvSpPr>
          <p:nvPr>
            <p:ph idx="1"/>
          </p:nvPr>
        </p:nvSpPr>
        <p:spPr>
          <a:xfrm>
            <a:off x="0" y="1935480"/>
            <a:ext cx="9144000" cy="4922520"/>
          </a:xfrm>
        </p:spPr>
        <p:txBody>
          <a:bodyPr>
            <a:normAutofit fontScale="92500" lnSpcReduction="10000"/>
          </a:bodyPr>
          <a:lstStyle/>
          <a:p>
            <a:pPr algn="just"/>
            <a:r>
              <a:rPr lang="tr-TR" b="1" dirty="0"/>
              <a:t>Yaş grubu aynı bile olsa her çocuk yas sürecinde aynı tepkileri göstermez: </a:t>
            </a:r>
            <a:r>
              <a:rPr lang="tr-TR" dirty="0"/>
              <a:t>Her çocuk ölümü aynı şekilde algılamaz ve aynı duyguları yaşamaz. </a:t>
            </a:r>
          </a:p>
          <a:p>
            <a:pPr algn="just"/>
            <a:r>
              <a:rPr lang="tr-TR" dirty="0"/>
              <a:t>Ölümü algılamada dünya görüşü, aile </a:t>
            </a:r>
            <a:r>
              <a:rPr lang="tr-TR" dirty="0" err="1"/>
              <a:t>yapısı,kültürel</a:t>
            </a:r>
            <a:r>
              <a:rPr lang="tr-TR" dirty="0"/>
              <a:t> özellikler ve diğer yetişkinlerin ölümü algılayışları önemlidir. Bireysel farklılıklar her zaman farklı tepkilere yol açabilir. </a:t>
            </a:r>
          </a:p>
          <a:p>
            <a:pPr algn="just"/>
            <a:r>
              <a:rPr lang="tr-TR" dirty="0"/>
              <a:t>Bazı çocuklar tekrar tekrar konuşmaya ihtiyaç duyarken, bazı çocuklar yalnız kalmayı tercih  edebilirler. Bireysel ihtiyaçlara saygı duymak gerekir. </a:t>
            </a:r>
          </a:p>
          <a:p>
            <a:pPr algn="just"/>
            <a:r>
              <a:rPr lang="tr-TR" dirty="0"/>
              <a:t>Gözden kaçırılmaması gereken çocuğun yalnız olduğunu hissetmemesi ve istediğinde gelip konuşacağı birilerini olduğunu bilmesidir. Çocuğun zihni, ölümden sonra aşağıdaki sorularla meşguldür </a:t>
            </a:r>
          </a:p>
        </p:txBody>
      </p:sp>
    </p:spTree>
    <p:extLst>
      <p:ext uri="{BB962C8B-B14F-4D97-AF65-F5344CB8AC3E}">
        <p14:creationId xmlns:p14="http://schemas.microsoft.com/office/powerpoint/2010/main" val="2920143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Kayıp yaşayan çocuklara yardım etmek:</a:t>
            </a:r>
            <a:endParaRPr lang="tr-TR" dirty="0"/>
          </a:p>
        </p:txBody>
      </p:sp>
      <p:sp>
        <p:nvSpPr>
          <p:cNvPr id="3" name="İçerik Yer Tutucusu 2"/>
          <p:cNvSpPr>
            <a:spLocks noGrp="1"/>
          </p:cNvSpPr>
          <p:nvPr>
            <p:ph idx="1"/>
          </p:nvPr>
        </p:nvSpPr>
        <p:spPr>
          <a:xfrm>
            <a:off x="179512" y="1935480"/>
            <a:ext cx="8784976" cy="4922520"/>
          </a:xfrm>
        </p:spPr>
        <p:txBody>
          <a:bodyPr>
            <a:normAutofit fontScale="70000" lnSpcReduction="20000"/>
          </a:bodyPr>
          <a:lstStyle/>
          <a:p>
            <a:pPr algn="just"/>
            <a:r>
              <a:rPr lang="tr-TR" b="1" dirty="0"/>
              <a:t>“</a:t>
            </a:r>
            <a:r>
              <a:rPr lang="tr-TR" b="1" i="1" dirty="0"/>
              <a:t>Bundan sonra bana kim bakacak?” “Benimle kim ilgilenecek?”</a:t>
            </a:r>
          </a:p>
          <a:p>
            <a:pPr algn="just"/>
            <a:r>
              <a:rPr lang="tr-TR" dirty="0"/>
              <a:t> Çocuk geriye kalan ebeveyn tarafından bakılacağından emin olmak, sevdiği ve</a:t>
            </a:r>
          </a:p>
          <a:p>
            <a:pPr algn="just"/>
            <a:r>
              <a:rPr lang="tr-TR" dirty="0"/>
              <a:t>güvendiği yetişkinlerin onu korumaya ve bakmaya devam edeceğine inanmak ister.</a:t>
            </a:r>
          </a:p>
          <a:p>
            <a:pPr algn="just"/>
            <a:r>
              <a:rPr lang="tr-TR" dirty="0"/>
              <a:t>o </a:t>
            </a:r>
            <a:r>
              <a:rPr lang="tr-TR" b="1" i="1" dirty="0"/>
              <a:t>“Yaşanan olaya ben mi sebep oldum? Ben kötü bir çocuğum; o yüzden babam öldü.”</a:t>
            </a:r>
          </a:p>
          <a:p>
            <a:pPr algn="just"/>
            <a:r>
              <a:rPr lang="tr-TR" dirty="0"/>
              <a:t> Çocuk, yaşanan ölümün onun yaptıklarıyla hiçbir ilgisi olmadığını duyma</a:t>
            </a:r>
          </a:p>
          <a:p>
            <a:pPr algn="just"/>
            <a:r>
              <a:rPr lang="tr-TR" dirty="0"/>
              <a:t>gereksinimindedir.</a:t>
            </a:r>
          </a:p>
          <a:p>
            <a:pPr algn="just"/>
            <a:r>
              <a:rPr lang="tr-TR" dirty="0"/>
              <a:t>o </a:t>
            </a:r>
            <a:r>
              <a:rPr lang="tr-TR" b="1" i="1" dirty="0"/>
              <a:t>“Şimdi kim ölecek? Annem de ölecek mi? Ben ne zaman öleceğim?”</a:t>
            </a:r>
          </a:p>
          <a:p>
            <a:pPr algn="just"/>
            <a:r>
              <a:rPr lang="tr-TR" dirty="0"/>
              <a:t> Ölüm kavramını anlamlandırmakta zorlandığı için endişelidir.</a:t>
            </a:r>
          </a:p>
          <a:p>
            <a:pPr algn="just"/>
            <a:r>
              <a:rPr lang="tr-TR" dirty="0"/>
              <a:t>“</a:t>
            </a:r>
            <a:r>
              <a:rPr lang="tr-TR" i="1" dirty="0"/>
              <a:t>Ölüm artık vücudun çalışmamasıdır. Kalp çalışmaz. Nefes alamayız. Artık yaşarken yaptıklarımıza hiçbirine ihtiyacımız olmaz. Karnımız acıkmaz. Üşümeyiz.” </a:t>
            </a:r>
            <a:r>
              <a:rPr lang="tr-TR" dirty="0"/>
              <a:t>Ör </a:t>
            </a:r>
            <a:r>
              <a:rPr lang="tr-TR" dirty="0" err="1"/>
              <a:t>neğin</a:t>
            </a:r>
            <a:r>
              <a:rPr lang="tr-TR" dirty="0"/>
              <a:t>, kurumuş kahverengi bir yaprak ve canlı yeşil bir yaprak alarak ölüm kavramı anlatılabilir. </a:t>
            </a:r>
            <a:r>
              <a:rPr lang="tr-TR" i="1" dirty="0"/>
              <a:t>“Kahverengi yaprağın suya ihtiyacı yok. Su versek de yaşama dönmeyecek. Oysa yaşayan yeşil yaprak nefes alıyor. Suya ve güneş ışığına ihtiyacı var.” </a:t>
            </a:r>
            <a:r>
              <a:rPr lang="tr-TR" dirty="0"/>
              <a:t>“</a:t>
            </a:r>
            <a:r>
              <a:rPr lang="tr-TR" i="1" dirty="0"/>
              <a:t>Ben senin yanındayım. Kimin ne zaman öleceğini bilmiyoruz. Şu an ikimiz de hayattayız</a:t>
            </a:r>
            <a:r>
              <a:rPr lang="tr-TR" dirty="0"/>
              <a:t>.”</a:t>
            </a:r>
          </a:p>
        </p:txBody>
      </p:sp>
    </p:spTree>
    <p:extLst>
      <p:ext uri="{BB962C8B-B14F-4D97-AF65-F5344CB8AC3E}">
        <p14:creationId xmlns:p14="http://schemas.microsoft.com/office/powerpoint/2010/main" val="950383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Kayıp yaşayan çocuklara yardım etmek:</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b="1" dirty="0"/>
              <a:t>Yas süreci zaman alır: </a:t>
            </a:r>
            <a:r>
              <a:rPr lang="tr-TR" dirty="0"/>
              <a:t>Yas tutmak bir süreçtir ve bir hastalık ya da bozukluk değildir. Kayıptan sonra her yaştan bireyin acı çekmesi normaldir. Acısını yaşayabilmesi için çocuğa zaman tanımak gerekir. </a:t>
            </a:r>
          </a:p>
          <a:p>
            <a:pPr algn="just"/>
            <a:r>
              <a:rPr lang="tr-TR" dirty="0"/>
              <a:t>Çocuğu günlük etkinliklerini yapması için zorlamak, başka sorunların ortaya çıkmasına neden olabilir. Yaşadığı üzüntü ve depresif duygulardan dolayı çocuğun canı hiçbir şey yapmak istemeyebilir ya da önceden keyif aldığı şeylerden keyif almayabilir. </a:t>
            </a:r>
          </a:p>
          <a:p>
            <a:pPr algn="just"/>
            <a:r>
              <a:rPr lang="tr-TR" dirty="0"/>
              <a:t>Çocuğun isteklerine ve ihtiyaçlarına anlayışla yaklaşılmalıdır. Çocuklar yetişkinlerin kendi duygularını </a:t>
            </a:r>
            <a:r>
              <a:rPr lang="tr-TR" dirty="0" err="1"/>
              <a:t>paylaşmasını,çoğu</a:t>
            </a:r>
            <a:r>
              <a:rPr lang="tr-TR" dirty="0"/>
              <a:t> zaman bir davet olarak alır ve bu durumu “</a:t>
            </a:r>
            <a:r>
              <a:rPr lang="tr-TR" i="1" dirty="0"/>
              <a:t>ölüm ve ölen kişi hakkında konuşulabilir</a:t>
            </a:r>
            <a:r>
              <a:rPr lang="tr-TR" dirty="0"/>
              <a:t>” olarak yorumlar. </a:t>
            </a:r>
          </a:p>
          <a:p>
            <a:pPr algn="just"/>
            <a:r>
              <a:rPr lang="tr-TR" dirty="0"/>
              <a:t>Çocuğun istediği zaman konuşabileceği bir yetişkin olduğunu bilmesi kendini güvende hissetmesine yardım eder.</a:t>
            </a:r>
          </a:p>
        </p:txBody>
      </p:sp>
    </p:spTree>
    <p:extLst>
      <p:ext uri="{BB962C8B-B14F-4D97-AF65-F5344CB8AC3E}">
        <p14:creationId xmlns:p14="http://schemas.microsoft.com/office/powerpoint/2010/main" val="2595871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Kayıp yaşayan çocuklara yardım etmek:</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i="1" dirty="0"/>
              <a:t>“Üzgün olduğunu ve babanı özlediğini biliyorum. Canın hiçbir şey yapmak istemiyorsa, yapmak zorunda </a:t>
            </a:r>
            <a:r>
              <a:rPr lang="tr-TR" i="1" dirty="0" err="1"/>
              <a:t>değilsin.”“Çok</a:t>
            </a:r>
            <a:r>
              <a:rPr lang="tr-TR" i="1" dirty="0"/>
              <a:t> üzgün görünüyorsun. Ben de öyleyim. Konuşmak istersen </a:t>
            </a:r>
            <a:r>
              <a:rPr lang="tr-TR" i="1" dirty="0" err="1"/>
              <a:t>içerdeyim.”“Yapmak</a:t>
            </a:r>
            <a:r>
              <a:rPr lang="tr-TR" i="1" dirty="0"/>
              <a:t> istediğin bir şey olursa, lütfen bana söyle.”</a:t>
            </a:r>
          </a:p>
          <a:p>
            <a:pPr algn="just"/>
            <a:r>
              <a:rPr lang="tr-TR" dirty="0"/>
              <a:t>Çocuğa üzülmemesini ve ağlamamasını söylemek normal yas sürecini erteler ve daha karmaşık bir hal almasını sağlar. Kayıp yaşayan bir çocuğa “</a:t>
            </a:r>
            <a:r>
              <a:rPr lang="tr-TR" i="1" dirty="0"/>
              <a:t>ağlama</a:t>
            </a:r>
            <a:r>
              <a:rPr lang="tr-TR" dirty="0"/>
              <a:t>” demek ya da üzülmesinin önüne geçmek için sürekli meşgul etmek yapılmaması gerekenler arasındadır.</a:t>
            </a:r>
          </a:p>
          <a:p>
            <a:r>
              <a:rPr lang="tr-TR" b="1" dirty="0"/>
              <a:t>Neden çocuklara ölüm hakkında konuşmak zorundayız?</a:t>
            </a:r>
            <a:endParaRPr lang="tr-TR" dirty="0"/>
          </a:p>
        </p:txBody>
      </p:sp>
    </p:spTree>
    <p:extLst>
      <p:ext uri="{BB962C8B-B14F-4D97-AF65-F5344CB8AC3E}">
        <p14:creationId xmlns:p14="http://schemas.microsoft.com/office/powerpoint/2010/main" val="1188252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Kayıp yaşayan çocuklara yardım etmek:</a:t>
            </a:r>
            <a:endParaRPr lang="tr-TR" dirty="0"/>
          </a:p>
        </p:txBody>
      </p:sp>
      <p:sp>
        <p:nvSpPr>
          <p:cNvPr id="3" name="İçerik Yer Tutucusu 2"/>
          <p:cNvSpPr>
            <a:spLocks noGrp="1"/>
          </p:cNvSpPr>
          <p:nvPr>
            <p:ph idx="1"/>
          </p:nvPr>
        </p:nvSpPr>
        <p:spPr/>
        <p:txBody>
          <a:bodyPr>
            <a:normAutofit fontScale="92500" lnSpcReduction="20000"/>
          </a:bodyPr>
          <a:lstStyle/>
          <a:p>
            <a:r>
              <a:rPr lang="tr-TR" b="1" dirty="0"/>
              <a:t>Eğer konuşursak,</a:t>
            </a:r>
          </a:p>
          <a:p>
            <a:r>
              <a:rPr lang="tr-TR" dirty="0"/>
              <a:t>• Çocuğun neyi bildiğini, neyi bilmediğini anlayabiliriz.</a:t>
            </a:r>
          </a:p>
          <a:p>
            <a:r>
              <a:rPr lang="tr-TR" dirty="0"/>
              <a:t>• Çocuğun çarpıtılmış düşüncelerini değiştirebiliriz.</a:t>
            </a:r>
          </a:p>
          <a:p>
            <a:r>
              <a:rPr lang="tr-TR" dirty="0"/>
              <a:t>• Çocuğun </a:t>
            </a:r>
            <a:r>
              <a:rPr lang="tr-TR" dirty="0" err="1"/>
              <a:t>korkuve</a:t>
            </a:r>
            <a:r>
              <a:rPr lang="tr-TR" dirty="0"/>
              <a:t> endişelerini azaltabiliriz.</a:t>
            </a:r>
          </a:p>
          <a:p>
            <a:r>
              <a:rPr lang="tr-TR" dirty="0"/>
              <a:t>• Çocuğun ihtiyaç duyduğu bilgiyi verebiliriz.</a:t>
            </a:r>
          </a:p>
          <a:p>
            <a:r>
              <a:rPr lang="tr-TR" dirty="0"/>
              <a:t>• </a:t>
            </a:r>
            <a:r>
              <a:rPr lang="tr-TR" dirty="0" err="1"/>
              <a:t>Başaçıkma</a:t>
            </a:r>
            <a:r>
              <a:rPr lang="tr-TR" dirty="0"/>
              <a:t> becerilerini pekiştiririz.</a:t>
            </a:r>
          </a:p>
          <a:p>
            <a:r>
              <a:rPr lang="tr-TR" dirty="0"/>
              <a:t>• Destekleyici ilişkileri güçlendirebiliriz.</a:t>
            </a:r>
          </a:p>
          <a:p>
            <a:r>
              <a:rPr lang="tr-TR" dirty="0"/>
              <a:t>• Çocuğa tehlikede olmadığını, güvende olduğunu gösterebiliriz.</a:t>
            </a:r>
          </a:p>
          <a:p>
            <a:r>
              <a:rPr lang="tr-TR" dirty="0"/>
              <a:t>• Çocuk, yas ve ölümün yaşamın döngüsünün bir parçası olduğunu öğrenir ve bu öğreti onu yaşam boyunca destekler.</a:t>
            </a:r>
          </a:p>
        </p:txBody>
      </p:sp>
    </p:spTree>
    <p:extLst>
      <p:ext uri="{BB962C8B-B14F-4D97-AF65-F5344CB8AC3E}">
        <p14:creationId xmlns:p14="http://schemas.microsoft.com/office/powerpoint/2010/main" val="665239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Kayıp yaşayan çocuklara yardım etmek:</a:t>
            </a:r>
            <a:endParaRPr lang="tr-TR" dirty="0"/>
          </a:p>
        </p:txBody>
      </p:sp>
      <p:sp>
        <p:nvSpPr>
          <p:cNvPr id="3" name="İçerik Yer Tutucusu 2"/>
          <p:cNvSpPr>
            <a:spLocks noGrp="1"/>
          </p:cNvSpPr>
          <p:nvPr>
            <p:ph idx="1"/>
          </p:nvPr>
        </p:nvSpPr>
        <p:spPr/>
        <p:txBody>
          <a:bodyPr>
            <a:normAutofit lnSpcReduction="10000"/>
          </a:bodyPr>
          <a:lstStyle/>
          <a:p>
            <a:r>
              <a:rPr lang="tr-TR" b="1" dirty="0"/>
              <a:t>Eğer konuşmazsak,</a:t>
            </a:r>
          </a:p>
          <a:p>
            <a:r>
              <a:rPr lang="tr-TR" dirty="0"/>
              <a:t>• Çocuğa kaçma, kaçınma, konuşmama mesajını iletiriz.</a:t>
            </a:r>
          </a:p>
          <a:p>
            <a:r>
              <a:rPr lang="tr-TR" dirty="0"/>
              <a:t>• Kaçınma sağlıksız ve işlevsel olmayan duyguların ortaya çıkmasını sağlar.</a:t>
            </a:r>
          </a:p>
          <a:p>
            <a:r>
              <a:rPr lang="tr-TR" dirty="0"/>
              <a:t>• Çözülmemiş endişe ve korku,</a:t>
            </a:r>
          </a:p>
          <a:p>
            <a:r>
              <a:rPr lang="tr-TR" dirty="0"/>
              <a:t>• Yüksek kaygı, evham, kuruntu ve </a:t>
            </a:r>
          </a:p>
          <a:p>
            <a:r>
              <a:rPr lang="tr-TR" dirty="0"/>
              <a:t>• Küskünlük, kırgınlık ve güvensizliğin temelleri atılır.</a:t>
            </a:r>
          </a:p>
          <a:p>
            <a:r>
              <a:rPr lang="tr-TR" dirty="0"/>
              <a:t>• Yaşam boyu sürecek sağlıksız davranış örüntüleri oluşur.</a:t>
            </a:r>
          </a:p>
        </p:txBody>
      </p:sp>
    </p:spTree>
    <p:extLst>
      <p:ext uri="{BB962C8B-B14F-4D97-AF65-F5344CB8AC3E}">
        <p14:creationId xmlns:p14="http://schemas.microsoft.com/office/powerpoint/2010/main" val="822322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Kayıp yaşayan çocuklara yardım etmek:</a:t>
            </a:r>
            <a:endParaRPr lang="tr-TR" dirty="0"/>
          </a:p>
        </p:txBody>
      </p:sp>
      <p:sp>
        <p:nvSpPr>
          <p:cNvPr id="3" name="İçerik Yer Tutucusu 2"/>
          <p:cNvSpPr>
            <a:spLocks noGrp="1"/>
          </p:cNvSpPr>
          <p:nvPr>
            <p:ph idx="1"/>
          </p:nvPr>
        </p:nvSpPr>
        <p:spPr/>
        <p:txBody>
          <a:bodyPr>
            <a:normAutofit fontScale="92500" lnSpcReduction="20000"/>
          </a:bodyPr>
          <a:lstStyle/>
          <a:p>
            <a:r>
              <a:rPr lang="tr-TR" b="1" dirty="0"/>
              <a:t>Çocuklarla Ölüm Hakkında Konuşmak</a:t>
            </a:r>
          </a:p>
          <a:p>
            <a:r>
              <a:rPr lang="tr-TR" dirty="0"/>
              <a:t>• Ani çıkışlara hazır olun.</a:t>
            </a:r>
          </a:p>
          <a:p>
            <a:r>
              <a:rPr lang="tr-TR" dirty="0"/>
              <a:t>• Hazır olduğunda size sorular sormaya başlayacaktır.</a:t>
            </a:r>
          </a:p>
          <a:p>
            <a:r>
              <a:rPr lang="tr-TR" dirty="0"/>
              <a:t>• Sorularına uygun kısa ve basit yanıtlar vermeye çalışın.</a:t>
            </a:r>
          </a:p>
          <a:p>
            <a:r>
              <a:rPr lang="tr-TR" dirty="0"/>
              <a:t>• Gereğinden fazla bilgi vererek onları yormayın.</a:t>
            </a:r>
          </a:p>
          <a:p>
            <a:r>
              <a:rPr lang="tr-TR" dirty="0"/>
              <a:t>• Dinleyin ve duygularını kabul edin.</a:t>
            </a:r>
          </a:p>
          <a:p>
            <a:r>
              <a:rPr lang="tr-TR" dirty="0"/>
              <a:t>• Konuşmaya izin verilen bir aile ortamı yaratın.</a:t>
            </a:r>
          </a:p>
          <a:p>
            <a:r>
              <a:rPr lang="tr-TR" dirty="0"/>
              <a:t>• Dürüst, basit, doğrudan anlaşılır açıklamalar yapın.</a:t>
            </a:r>
          </a:p>
          <a:p>
            <a:r>
              <a:rPr lang="tr-TR" dirty="0"/>
              <a:t>• Somut kelimeler kullanın; ölmek, ölüm, cenaze gibi…</a:t>
            </a:r>
          </a:p>
          <a:p>
            <a:r>
              <a:rPr lang="tr-TR" dirty="0"/>
              <a:t>• Çocuklar güvende ve emniyette hissetmeye ihtiyaç duyarlar; sizinle konuşma çalıştıklarını fark edin,</a:t>
            </a:r>
          </a:p>
          <a:p>
            <a:r>
              <a:rPr lang="tr-TR" dirty="0"/>
              <a:t>• Konuşma çabalarını engellemeyin</a:t>
            </a:r>
          </a:p>
        </p:txBody>
      </p:sp>
    </p:spTree>
    <p:extLst>
      <p:ext uri="{BB962C8B-B14F-4D97-AF65-F5344CB8AC3E}">
        <p14:creationId xmlns:p14="http://schemas.microsoft.com/office/powerpoint/2010/main" val="597794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692696"/>
            <a:ext cx="8856984" cy="6048672"/>
          </a:xfrm>
        </p:spPr>
        <p:txBody>
          <a:bodyPr>
            <a:noAutofit/>
          </a:bodyPr>
          <a:lstStyle/>
          <a:p>
            <a:pPr algn="l">
              <a:lnSpc>
                <a:spcPct val="150000"/>
              </a:lnSpc>
            </a:pPr>
            <a:r>
              <a:rPr lang="tr-TR" sz="2400" b="1" dirty="0">
                <a:solidFill>
                  <a:srgbClr val="C00000"/>
                </a:solidFill>
                <a:latin typeface="Times New Roman" pitchFamily="18" charset="0"/>
                <a:cs typeface="Times New Roman" pitchFamily="18" charset="0"/>
              </a:rPr>
              <a:t>Kaybın ardından yaşanan süreci farklı düzeylerde yansıtan üç farklı kavram bulunmaktadır:</a:t>
            </a:r>
          </a:p>
          <a:p>
            <a:pPr marL="114300" indent="0" algn="l">
              <a:lnSpc>
                <a:spcPct val="150000"/>
              </a:lnSpc>
              <a:buNone/>
            </a:pPr>
            <a:r>
              <a:rPr lang="tr-TR" sz="2200" dirty="0">
                <a:latin typeface="Times New Roman" pitchFamily="18" charset="0"/>
                <a:cs typeface="Times New Roman" pitchFamily="18" charset="0"/>
              </a:rPr>
              <a:t>    </a:t>
            </a:r>
            <a:r>
              <a:rPr lang="tr-TR" sz="2200" b="1" dirty="0">
                <a:latin typeface="Times New Roman" pitchFamily="18" charset="0"/>
                <a:cs typeface="Times New Roman" pitchFamily="18" charset="0"/>
              </a:rPr>
              <a:t>-Kayıp yaşama, </a:t>
            </a:r>
            <a:r>
              <a:rPr lang="tr-TR" sz="2200" dirty="0">
                <a:latin typeface="Times New Roman" pitchFamily="18" charset="0"/>
                <a:cs typeface="Times New Roman" pitchFamily="18" charset="0"/>
              </a:rPr>
              <a:t>kişinin sevdiği birini kaybetmesiyle içinde bulunduğu durumu ifade eder.</a:t>
            </a:r>
          </a:p>
          <a:p>
            <a:pPr marL="114300" indent="0" algn="l">
              <a:lnSpc>
                <a:spcPct val="150000"/>
              </a:lnSpc>
              <a:buNone/>
            </a:pPr>
            <a:r>
              <a:rPr lang="tr-TR" sz="2200" b="1" dirty="0">
                <a:latin typeface="Times New Roman" pitchFamily="18" charset="0"/>
                <a:cs typeface="Times New Roman" pitchFamily="18" charset="0"/>
              </a:rPr>
              <a:t>    -Matem, </a:t>
            </a:r>
            <a:r>
              <a:rPr lang="tr-TR" sz="2200" dirty="0">
                <a:latin typeface="Times New Roman" pitchFamily="18" charset="0"/>
                <a:cs typeface="Times New Roman" pitchFamily="18" charset="0"/>
              </a:rPr>
              <a:t>ölümden dolayı duyulan üzüntünün yaşandığı zamandır. Kaybedilen kişiye yeniden ulaşmaya çalışma, üzüntü ve yeniden yapılanma aşamalarından oluşur.</a:t>
            </a:r>
          </a:p>
          <a:p>
            <a:pPr marL="114300" indent="0" algn="l">
              <a:lnSpc>
                <a:spcPct val="150000"/>
              </a:lnSpc>
              <a:buNone/>
            </a:pPr>
            <a:r>
              <a:rPr lang="tr-TR" sz="2200" dirty="0">
                <a:latin typeface="Times New Roman" pitchFamily="18" charset="0"/>
                <a:cs typeface="Times New Roman" pitchFamily="18" charset="0"/>
              </a:rPr>
              <a:t>    </a:t>
            </a:r>
            <a:r>
              <a:rPr lang="tr-TR" sz="2200" b="1" dirty="0">
                <a:latin typeface="Times New Roman" pitchFamily="18" charset="0"/>
                <a:cs typeface="Times New Roman" pitchFamily="18" charset="0"/>
              </a:rPr>
              <a:t>-Yas</a:t>
            </a:r>
            <a:r>
              <a:rPr lang="tr-TR" sz="2200" dirty="0">
                <a:latin typeface="Times New Roman" pitchFamily="18" charset="0"/>
                <a:cs typeface="Times New Roman" pitchFamily="18" charset="0"/>
              </a:rPr>
              <a:t>, kayıp yaşayan bireyin yaşamının her alanını ilgilendiren çok boyutlu zor bir süreçtir. Ancak, bir hastalık değildir. Kayba karşı gelişen doğal bir tepkidir. (Bildik, 2013)</a:t>
            </a:r>
          </a:p>
          <a:p>
            <a:pPr marL="114300" indent="0" algn="l">
              <a:lnSpc>
                <a:spcPct val="150000"/>
              </a:lnSpc>
              <a:buNone/>
            </a:pPr>
            <a:endParaRPr lang="tr-TR" sz="2200" dirty="0">
              <a:latin typeface="Times New Roman" pitchFamily="18" charset="0"/>
              <a:cs typeface="Times New Roman" pitchFamily="18" charset="0"/>
            </a:endParaRPr>
          </a:p>
        </p:txBody>
      </p:sp>
    </p:spTree>
    <p:extLst>
      <p:ext uri="{BB962C8B-B14F-4D97-AF65-F5344CB8AC3E}">
        <p14:creationId xmlns:p14="http://schemas.microsoft.com/office/powerpoint/2010/main" val="27915949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t>Kayıp Yaşamış Olan Çocuğa Yaklaşım Nasıl Olmalıdır?</a:t>
            </a:r>
            <a:br>
              <a:rPr lang="tr-TR" sz="2800" dirty="0"/>
            </a:br>
            <a:endParaRPr lang="tr-TR" sz="2800" dirty="0"/>
          </a:p>
        </p:txBody>
      </p:sp>
      <p:sp>
        <p:nvSpPr>
          <p:cNvPr id="3" name="İçerik Yer Tutucusu 2"/>
          <p:cNvSpPr>
            <a:spLocks noGrp="1"/>
          </p:cNvSpPr>
          <p:nvPr>
            <p:ph idx="1"/>
          </p:nvPr>
        </p:nvSpPr>
        <p:spPr/>
        <p:txBody>
          <a:bodyPr>
            <a:normAutofit/>
          </a:bodyPr>
          <a:lstStyle/>
          <a:p>
            <a:pPr lvl="0" fontAlgn="base"/>
            <a:r>
              <a:rPr lang="tr-TR" dirty="0"/>
              <a:t>Zor olan her şeyle ilgili çocukla konuşmak için zaman ayırın.</a:t>
            </a:r>
          </a:p>
          <a:p>
            <a:pPr lvl="0" fontAlgn="base"/>
            <a:r>
              <a:rPr lang="tr-TR" dirty="0"/>
              <a:t>Çocuğun sorduğu bütün sorular, daha önce de defalarca sorulmuş olsa bile cevaplandırın.</a:t>
            </a:r>
          </a:p>
          <a:p>
            <a:pPr lvl="0" fontAlgn="base"/>
            <a:r>
              <a:rPr lang="tr-TR" dirty="0"/>
              <a:t>Olanlarla ilgili olarak, çocukla birkaç defa konuşun.</a:t>
            </a:r>
          </a:p>
          <a:p>
            <a:pPr lvl="0" fontAlgn="base"/>
            <a:r>
              <a:rPr lang="tr-TR" dirty="0"/>
              <a:t>Çocuğun geçmişte ve o anda olanlarla ilgili düşünce ve değerlendirmelerini dinleyin.</a:t>
            </a:r>
          </a:p>
          <a:p>
            <a:pPr lvl="0" fontAlgn="base"/>
            <a:r>
              <a:rPr lang="tr-TR" dirty="0"/>
              <a:t>Çocuğun olanlarla ilgili resimler yapmasına ve oyunlar oynamasına izin verin ki, duygularını kendi “dilinde” ifade etmesi sağlanmış olsun.</a:t>
            </a:r>
          </a:p>
        </p:txBody>
      </p:sp>
    </p:spTree>
    <p:extLst>
      <p:ext uri="{BB962C8B-B14F-4D97-AF65-F5344CB8AC3E}">
        <p14:creationId xmlns:p14="http://schemas.microsoft.com/office/powerpoint/2010/main" val="23983709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t>Kayıp Yaşamış Olan Çocuğa Yaklaşım Nasıl Olmalıdır?</a:t>
            </a:r>
            <a:br>
              <a:rPr lang="tr-TR" sz="2800" dirty="0"/>
            </a:br>
            <a:endParaRPr lang="tr-TR" sz="2800" dirty="0"/>
          </a:p>
        </p:txBody>
      </p:sp>
      <p:sp>
        <p:nvSpPr>
          <p:cNvPr id="3" name="İçerik Yer Tutucusu 2"/>
          <p:cNvSpPr>
            <a:spLocks noGrp="1"/>
          </p:cNvSpPr>
          <p:nvPr>
            <p:ph idx="1"/>
          </p:nvPr>
        </p:nvSpPr>
        <p:spPr/>
        <p:txBody>
          <a:bodyPr>
            <a:normAutofit lnSpcReduction="10000"/>
          </a:bodyPr>
          <a:lstStyle/>
          <a:p>
            <a:pPr lvl="0" fontAlgn="base"/>
            <a:r>
              <a:rPr lang="tr-TR" dirty="0"/>
              <a:t>Çocuğun cenaze törenine katılmasına izin verin.</a:t>
            </a:r>
          </a:p>
          <a:p>
            <a:pPr lvl="0" fontAlgn="base"/>
            <a:r>
              <a:rPr lang="tr-TR" dirty="0"/>
              <a:t>Çocuğu korumak için kendi duygu ve düşüncelerinizi saklamayın.</a:t>
            </a:r>
          </a:p>
          <a:p>
            <a:pPr lvl="0" fontAlgn="base"/>
            <a:r>
              <a:rPr lang="tr-TR" dirty="0"/>
              <a:t>Çocuğun korkularıyla ilgili konuşun. Ona anne ve babasının yanında olacağı güvencesini vererek ölümün ya da kaybın her zaman yaşanan bir şey olmadığını söyleyin.</a:t>
            </a:r>
          </a:p>
          <a:p>
            <a:pPr fontAlgn="base"/>
            <a:r>
              <a:rPr lang="tr-TR" dirty="0"/>
              <a:t>Çocuğun muhtemel suçluluk duygularını ortadan kaldırmasına yardım etmek için çocuğun düşündüklerini söylemesine, onlarla ilgili oyunlar oynamasına ve resimler yapmasına izin verin.</a:t>
            </a:r>
          </a:p>
          <a:p>
            <a:pPr lvl="0" fontAlgn="base"/>
            <a:endParaRPr lang="tr-TR" dirty="0"/>
          </a:p>
          <a:p>
            <a:endParaRPr lang="tr-TR" dirty="0"/>
          </a:p>
          <a:p>
            <a:endParaRPr lang="tr-TR" dirty="0"/>
          </a:p>
        </p:txBody>
      </p:sp>
    </p:spTree>
    <p:extLst>
      <p:ext uri="{BB962C8B-B14F-4D97-AF65-F5344CB8AC3E}">
        <p14:creationId xmlns:p14="http://schemas.microsoft.com/office/powerpoint/2010/main" val="3843896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Kayıp yaşamış olan çocuklara söylenmemesi gereken ifadeler</a:t>
            </a:r>
            <a:br>
              <a:rPr lang="tr-TR" dirty="0"/>
            </a:br>
            <a:endParaRPr lang="tr-TR" dirty="0"/>
          </a:p>
        </p:txBody>
      </p:sp>
      <p:sp>
        <p:nvSpPr>
          <p:cNvPr id="3" name="İçerik Yer Tutucusu 2"/>
          <p:cNvSpPr>
            <a:spLocks noGrp="1"/>
          </p:cNvSpPr>
          <p:nvPr>
            <p:ph idx="1"/>
          </p:nvPr>
        </p:nvSpPr>
        <p:spPr/>
        <p:txBody>
          <a:bodyPr/>
          <a:lstStyle/>
          <a:p>
            <a:pPr fontAlgn="base"/>
            <a:r>
              <a:rPr lang="tr-TR" b="1" dirty="0"/>
              <a:t>Kayıp yaşamış olan çocuklara söylenmemesi gereken ifadeler</a:t>
            </a:r>
            <a:endParaRPr lang="tr-TR" dirty="0"/>
          </a:p>
          <a:p>
            <a:pPr lvl="0" fontAlgn="base"/>
            <a:r>
              <a:rPr lang="tr-TR" dirty="0"/>
              <a:t>Çok uzaklara gitti.</a:t>
            </a:r>
          </a:p>
          <a:p>
            <a:pPr lvl="0" fontAlgn="base"/>
            <a:r>
              <a:rPr lang="tr-TR" dirty="0"/>
              <a:t>Derin bir uykuya daldı.</a:t>
            </a:r>
          </a:p>
          <a:p>
            <a:pPr lvl="0" fontAlgn="base"/>
            <a:r>
              <a:rPr lang="tr-TR" dirty="0"/>
              <a:t>Bir yere gitti gelecek.</a:t>
            </a:r>
          </a:p>
          <a:p>
            <a:pPr lvl="0" fontAlgn="base"/>
            <a:r>
              <a:rPr lang="tr-TR" dirty="0"/>
              <a:t>Üzülme… Ağlama… Böyle söyleme… Ölene kızılmaz…</a:t>
            </a:r>
          </a:p>
          <a:p>
            <a:r>
              <a:rPr lang="tr-TR" dirty="0"/>
              <a:t>Yukardan bizi seyrediyor.</a:t>
            </a:r>
          </a:p>
        </p:txBody>
      </p:sp>
    </p:spTree>
    <p:extLst>
      <p:ext uri="{BB962C8B-B14F-4D97-AF65-F5344CB8AC3E}">
        <p14:creationId xmlns:p14="http://schemas.microsoft.com/office/powerpoint/2010/main" val="23746771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340768"/>
            <a:ext cx="8229600" cy="506320"/>
          </a:xfrm>
        </p:spPr>
        <p:txBody>
          <a:bodyPr>
            <a:normAutofit fontScale="90000"/>
          </a:bodyPr>
          <a:lstStyle/>
          <a:p>
            <a:r>
              <a:rPr lang="tr-TR" sz="3100" b="1" dirty="0"/>
              <a:t>Ölüm sonrası çocuğun sorduğu sorulara verilebilecek örnek cevaplar</a:t>
            </a:r>
            <a:br>
              <a:rPr lang="tr-TR" dirty="0"/>
            </a:br>
            <a:endParaRPr lang="tr-TR" dirty="0"/>
          </a:p>
        </p:txBody>
      </p:sp>
      <p:sp>
        <p:nvSpPr>
          <p:cNvPr id="3" name="İçerik Yer Tutucusu 2"/>
          <p:cNvSpPr>
            <a:spLocks noGrp="1"/>
          </p:cNvSpPr>
          <p:nvPr>
            <p:ph idx="1"/>
          </p:nvPr>
        </p:nvSpPr>
        <p:spPr/>
        <p:txBody>
          <a:bodyPr/>
          <a:lstStyle/>
          <a:p>
            <a:pPr fontAlgn="base"/>
            <a:r>
              <a:rPr lang="tr-TR" b="1" dirty="0"/>
              <a:t>Ölüm sonrası çocuğun sorduğu sorulara verilebilecek örnek cevaplar</a:t>
            </a:r>
            <a:endParaRPr lang="tr-TR" dirty="0"/>
          </a:p>
          <a:p>
            <a:pPr lvl="0" fontAlgn="base"/>
            <a:r>
              <a:rPr lang="tr-TR" b="1" dirty="0"/>
              <a:t>Çocuk: </a:t>
            </a:r>
            <a:r>
              <a:rPr lang="tr-TR" dirty="0"/>
              <a:t>Sen de ölecek misin?</a:t>
            </a:r>
          </a:p>
          <a:p>
            <a:pPr fontAlgn="base"/>
            <a:r>
              <a:rPr lang="tr-TR" b="1" dirty="0"/>
              <a:t>Yetişkin:</a:t>
            </a:r>
            <a:r>
              <a:rPr lang="tr-TR" dirty="0"/>
              <a:t> Dünyada yaşayan herkes bir gün ölür ancak ben daha uzun süre yaşayıp senin yanında kalacağımı umuyorum.</a:t>
            </a:r>
          </a:p>
          <a:p>
            <a:pPr lvl="0" fontAlgn="base"/>
            <a:r>
              <a:rPr lang="tr-TR" b="1" dirty="0"/>
              <a:t>Çocuk:</a:t>
            </a:r>
            <a:r>
              <a:rPr lang="tr-TR" dirty="0"/>
              <a:t> Ben ölmek istemiyorum.</a:t>
            </a:r>
          </a:p>
          <a:p>
            <a:pPr fontAlgn="base"/>
            <a:r>
              <a:rPr lang="tr-TR" b="1" dirty="0"/>
              <a:t>Yetişkin: </a:t>
            </a:r>
            <a:r>
              <a:rPr lang="tr-TR" dirty="0"/>
              <a:t>Hiç kimse ölmek istemez tabii ki. Umuyorum ki, sen daha çok yaşayacaksın. Birlikte çok güzel vakitler geçireceğiz.</a:t>
            </a:r>
          </a:p>
          <a:p>
            <a:endParaRPr lang="tr-TR" dirty="0"/>
          </a:p>
        </p:txBody>
      </p:sp>
    </p:spTree>
    <p:extLst>
      <p:ext uri="{BB962C8B-B14F-4D97-AF65-F5344CB8AC3E}">
        <p14:creationId xmlns:p14="http://schemas.microsoft.com/office/powerpoint/2010/main" val="16645758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Çocuklarda Görülebilecek Ortak Yas Tepkileri</a:t>
            </a:r>
            <a:br>
              <a:rPr lang="tr-TR" sz="3200" dirty="0"/>
            </a:br>
            <a:endParaRPr lang="tr-TR" sz="3200" dirty="0"/>
          </a:p>
        </p:txBody>
      </p:sp>
      <p:sp>
        <p:nvSpPr>
          <p:cNvPr id="3" name="İçerik Yer Tutucusu 2"/>
          <p:cNvSpPr>
            <a:spLocks noGrp="1"/>
          </p:cNvSpPr>
          <p:nvPr>
            <p:ph idx="1"/>
          </p:nvPr>
        </p:nvSpPr>
        <p:spPr/>
        <p:txBody>
          <a:bodyPr>
            <a:normAutofit fontScale="77500" lnSpcReduction="20000"/>
          </a:bodyPr>
          <a:lstStyle/>
          <a:p>
            <a:pPr lvl="0" fontAlgn="base"/>
            <a:r>
              <a:rPr lang="tr-TR" sz="2800" dirty="0"/>
              <a:t>Hastalık, kaza ve afetlerden daha çok korkmaya başlayabilirler.</a:t>
            </a:r>
            <a:endParaRPr lang="tr-TR" sz="2400" dirty="0"/>
          </a:p>
          <a:p>
            <a:pPr lvl="0" fontAlgn="base"/>
            <a:r>
              <a:rPr lang="tr-TR" sz="2800" dirty="0"/>
              <a:t>Uyku bozuklukları yaşayabilir, yorgun ve sıkkın olduklarını ifade edebilirler.</a:t>
            </a:r>
            <a:endParaRPr lang="tr-TR" sz="2400" dirty="0"/>
          </a:p>
          <a:p>
            <a:pPr lvl="0" fontAlgn="base"/>
            <a:r>
              <a:rPr lang="tr-TR" sz="2800" dirty="0"/>
              <a:t>Dikkatlerini yoğunlaştırmada zorluk yaşayabilirler.</a:t>
            </a:r>
            <a:endParaRPr lang="tr-TR" sz="2400" dirty="0"/>
          </a:p>
          <a:p>
            <a:pPr lvl="0" fontAlgn="base"/>
            <a:r>
              <a:rPr lang="tr-TR" sz="2800" dirty="0"/>
              <a:t>Aşırı hareketli, öfkeli, saldırgan ve yıkıcı davranışlarda bulunabilirler.</a:t>
            </a:r>
            <a:endParaRPr lang="tr-TR" sz="2400" dirty="0"/>
          </a:p>
          <a:p>
            <a:pPr lvl="0" fontAlgn="base"/>
            <a:r>
              <a:rPr lang="tr-TR" sz="2800" dirty="0"/>
              <a:t>Küçük çocuklar oyunlarında ölüm olayını tekrar sahneleme eğiliminde olabilirler.</a:t>
            </a:r>
            <a:endParaRPr lang="tr-TR" sz="2400" dirty="0"/>
          </a:p>
          <a:p>
            <a:pPr lvl="0" fontAlgn="base"/>
            <a:r>
              <a:rPr lang="tr-TR" sz="2800" dirty="0"/>
              <a:t>Alt ıslatma, parmak emme gibi, yaşından daha küçük davranışlar sergileyebilirler.</a:t>
            </a:r>
            <a:endParaRPr lang="tr-TR" sz="2400" dirty="0"/>
          </a:p>
          <a:p>
            <a:pPr lvl="0" fontAlgn="base"/>
            <a:r>
              <a:rPr lang="tr-TR" sz="2800" dirty="0"/>
              <a:t>Yedi yaşın altındaki çocuklar ölüm haberini aldıklarında hiçbir şey olmamış gibi oyunlarına devam edebilirler. Bu durum onların duyarsız olduğunu değil, ölümün geri dönülmez olduğunu tam anlamadıklarını gösterir.</a:t>
            </a:r>
            <a:endParaRPr lang="tr-TR" sz="2400" dirty="0"/>
          </a:p>
          <a:p>
            <a:endParaRPr lang="tr-TR" dirty="0"/>
          </a:p>
        </p:txBody>
      </p:sp>
    </p:spTree>
    <p:extLst>
      <p:ext uri="{BB962C8B-B14F-4D97-AF65-F5344CB8AC3E}">
        <p14:creationId xmlns:p14="http://schemas.microsoft.com/office/powerpoint/2010/main" val="35857007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lnSpc>
                <a:spcPct val="150000"/>
              </a:lnSpc>
            </a:pPr>
            <a:r>
              <a:rPr lang="tr-TR" sz="4800" b="1" dirty="0">
                <a:latin typeface="Times New Roman" pitchFamily="18" charset="0"/>
                <a:cs typeface="Times New Roman" pitchFamily="18" charset="0"/>
              </a:rPr>
              <a:t>Yas Tepkileri</a:t>
            </a:r>
            <a:endParaRPr lang="tr-TR"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algn="l">
              <a:lnSpc>
                <a:spcPct val="150000"/>
              </a:lnSpc>
            </a:pPr>
            <a:r>
              <a:rPr lang="tr-TR" sz="2400" dirty="0">
                <a:latin typeface="Times New Roman" pitchFamily="18" charset="0"/>
                <a:cs typeface="Times New Roman" pitchFamily="18" charset="0"/>
              </a:rPr>
              <a:t>Yas süreci kişiye özgü olup her bireyde farklı şekillerde ortaya çıkabilir.</a:t>
            </a:r>
          </a:p>
          <a:p>
            <a:pPr algn="l">
              <a:lnSpc>
                <a:spcPct val="150000"/>
              </a:lnSpc>
            </a:pPr>
            <a:r>
              <a:rPr lang="tr-TR" sz="2400" dirty="0">
                <a:latin typeface="Times New Roman" pitchFamily="18" charset="0"/>
                <a:cs typeface="Times New Roman" pitchFamily="18" charset="0"/>
              </a:rPr>
              <a:t>Kişi kaybı sakin bir şekilde kabul edebileceği gibi bu durumu ciddi bir kriz şeklinde de yaşayabilir.</a:t>
            </a:r>
          </a:p>
          <a:p>
            <a:pPr algn="l">
              <a:lnSpc>
                <a:spcPct val="150000"/>
              </a:lnSpc>
            </a:pPr>
            <a:r>
              <a:rPr lang="tr-TR" sz="2400" dirty="0">
                <a:latin typeface="Times New Roman" pitchFamily="18" charset="0"/>
                <a:cs typeface="Times New Roman" pitchFamily="18" charset="0"/>
              </a:rPr>
              <a:t>Bu tür farklı tepkiler olabileceği gibi bireylerde görülen bazı fiziksel, bilişsel, duygusal ve davranışsal ortak tepkiler de görülebilir.</a:t>
            </a:r>
          </a:p>
          <a:p>
            <a:pPr algn="l">
              <a:lnSpc>
                <a:spcPct val="150000"/>
              </a:lnSpc>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4571101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nSpc>
                <a:spcPct val="150000"/>
              </a:lnSpc>
            </a:pPr>
            <a:r>
              <a:rPr lang="tr-TR" dirty="0" err="1">
                <a:latin typeface="Times New Roman" pitchFamily="18" charset="0"/>
                <a:cs typeface="Times New Roman" pitchFamily="18" charset="0"/>
              </a:rPr>
              <a:t>Bowlby</a:t>
            </a:r>
            <a:r>
              <a:rPr lang="tr-TR" dirty="0">
                <a:latin typeface="Times New Roman" pitchFamily="18" charset="0"/>
                <a:cs typeface="Times New Roman" pitchFamily="18" charset="0"/>
              </a:rPr>
              <a:t>' e göre kayıpla başa çıkmada sağlıklı veya sağlıksız yolların oluşu; ölen kişinin kimliği ve rolü, yas tutan kişinin yaşı ve cinsiyeti, kaybın  şekli ve nedenleri, kayıp sonrası ortamın koşulları, yastaki kişinin kaybedilen kişiyle ilişkisi gibi nedenlere bağlı olabilir (</a:t>
            </a:r>
            <a:r>
              <a:rPr lang="tr-TR" dirty="0" err="1">
                <a:latin typeface="Times New Roman" pitchFamily="18" charset="0"/>
                <a:cs typeface="Times New Roman" pitchFamily="18" charset="0"/>
              </a:rPr>
              <a:t>Akt</a:t>
            </a:r>
            <a:r>
              <a:rPr lang="tr-TR" dirty="0">
                <a:latin typeface="Times New Roman" pitchFamily="18" charset="0"/>
                <a:cs typeface="Times New Roman" pitchFamily="18" charset="0"/>
              </a:rPr>
              <a:t>. Yıldız, 2004).</a:t>
            </a:r>
          </a:p>
          <a:p>
            <a:pPr>
              <a:lnSpc>
                <a:spcPct val="150000"/>
              </a:lnSpc>
            </a:pPr>
            <a:endParaRPr lang="tr-TR"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67544" y="0"/>
            <a:ext cx="7620000" cy="1143000"/>
          </a:xfrm>
        </p:spPr>
        <p:txBody>
          <a:bodyPr/>
          <a:lstStyle/>
          <a:p>
            <a:r>
              <a:rPr lang="tr-TR" b="1" dirty="0"/>
              <a:t>Normal Yas Tepkileri</a:t>
            </a:r>
          </a:p>
        </p:txBody>
      </p:sp>
      <p:graphicFrame>
        <p:nvGraphicFramePr>
          <p:cNvPr id="4" name="İçerik Yer Tutucusu 3"/>
          <p:cNvGraphicFramePr>
            <a:graphicFrameLocks noGrp="1"/>
          </p:cNvGraphicFramePr>
          <p:nvPr>
            <p:ph idx="4294967295"/>
            <p:extLst>
              <p:ext uri="{D42A27DB-BD31-4B8C-83A1-F6EECF244321}">
                <p14:modId xmlns:p14="http://schemas.microsoft.com/office/powerpoint/2010/main" val="1908155380"/>
              </p:ext>
            </p:extLst>
          </p:nvPr>
        </p:nvGraphicFramePr>
        <p:xfrm>
          <a:off x="467544" y="1101880"/>
          <a:ext cx="8064896" cy="5756120"/>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6295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i="0" u="none" strike="noStrike" kern="1200" baseline="0" dirty="0">
                          <a:solidFill>
                            <a:schemeClr val="lt1"/>
                          </a:solidFill>
                          <a:latin typeface="+mn-lt"/>
                          <a:ea typeface="+mn-ea"/>
                          <a:cs typeface="+mn-cs"/>
                        </a:rPr>
                        <a:t>Fiziksel tepkiler </a:t>
                      </a:r>
                      <a:r>
                        <a:rPr lang="tr-TR" sz="1800" b="0" i="0" u="none" strike="noStrike" kern="1200" baseline="0" dirty="0">
                          <a:solidFill>
                            <a:schemeClr val="lt1"/>
                          </a:solidFill>
                          <a:latin typeface="+mn-lt"/>
                          <a:ea typeface="+mn-ea"/>
                          <a:cs typeface="+mn-cs"/>
                        </a:rPr>
                        <a:t>	</a:t>
                      </a:r>
                    </a:p>
                    <a:p>
                      <a:endParaRPr lang="tr-TR" dirty="0"/>
                    </a:p>
                  </a:txBody>
                  <a:tcPr/>
                </a:tc>
                <a:tc>
                  <a:txBody>
                    <a:bodyPr/>
                    <a:lstStyle/>
                    <a:p>
                      <a:r>
                        <a:rPr lang="tr-TR" dirty="0"/>
                        <a:t>Bilişsel tepkiler</a:t>
                      </a:r>
                    </a:p>
                  </a:txBody>
                  <a:tcPr/>
                </a:tc>
                <a:tc>
                  <a:txBody>
                    <a:bodyPr/>
                    <a:lstStyle/>
                    <a:p>
                      <a:r>
                        <a:rPr lang="tr-TR" dirty="0"/>
                        <a:t>Duygusal tepkiler</a:t>
                      </a:r>
                    </a:p>
                  </a:txBody>
                  <a:tcPr/>
                </a:tc>
                <a:tc>
                  <a:txBody>
                    <a:bodyPr/>
                    <a:lstStyle/>
                    <a:p>
                      <a:r>
                        <a:rPr lang="tr-TR" dirty="0"/>
                        <a:t>Davranışsal tepkiler</a:t>
                      </a:r>
                    </a:p>
                  </a:txBody>
                  <a:tcPr/>
                </a:tc>
                <a:extLst>
                  <a:ext uri="{0D108BD9-81ED-4DB2-BD59-A6C34878D82A}">
                    <a16:rowId xmlns:a16="http://schemas.microsoft.com/office/drawing/2014/main" val="10000"/>
                  </a:ext>
                </a:extLst>
              </a:tr>
              <a:tr h="517341">
                <a:tc>
                  <a:txBody>
                    <a:bodyPr/>
                    <a:lstStyle/>
                    <a:p>
                      <a:r>
                        <a:rPr lang="tr-TR" sz="1800" b="0" i="0" u="none" strike="noStrike" kern="1200" baseline="0" dirty="0">
                          <a:solidFill>
                            <a:schemeClr val="dk1"/>
                          </a:solidFill>
                          <a:latin typeface="+mn-lt"/>
                          <a:ea typeface="+mn-ea"/>
                          <a:cs typeface="+mn-cs"/>
                        </a:rPr>
                        <a:t>Midede boşluk hissi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İnanamama ve İnkar </a:t>
                      </a:r>
                      <a:endParaRPr lang="tr-TR" dirty="0"/>
                    </a:p>
                  </a:txBody>
                  <a:tcPr/>
                </a:tc>
                <a:tc>
                  <a:txBody>
                    <a:bodyPr/>
                    <a:lstStyle/>
                    <a:p>
                      <a:r>
                        <a:rPr lang="tr-TR" sz="1800" b="0" i="0" u="none" strike="noStrike" kern="1200" baseline="0" dirty="0">
                          <a:solidFill>
                            <a:schemeClr val="dk1"/>
                          </a:solidFill>
                          <a:latin typeface="+mn-lt"/>
                          <a:ea typeface="+mn-ea"/>
                          <a:cs typeface="+mn-cs"/>
                        </a:rPr>
                        <a:t>Şaşkınlık ve şok</a:t>
                      </a:r>
                      <a:endParaRPr lang="tr-TR" dirty="0"/>
                    </a:p>
                  </a:txBody>
                  <a:tcPr/>
                </a:tc>
                <a:tc>
                  <a:txBody>
                    <a:bodyPr/>
                    <a:lstStyle/>
                    <a:p>
                      <a:r>
                        <a:rPr lang="tr-TR" sz="1800" b="0" i="0" u="none" strike="noStrike" kern="1200" baseline="0" dirty="0">
                          <a:solidFill>
                            <a:schemeClr val="dk1"/>
                          </a:solidFill>
                          <a:latin typeface="+mn-lt"/>
                          <a:ea typeface="+mn-ea"/>
                          <a:cs typeface="+mn-cs"/>
                        </a:rPr>
                        <a:t>Ağlama </a:t>
                      </a:r>
                      <a:endParaRPr lang="tr-TR" dirty="0"/>
                    </a:p>
                  </a:txBody>
                  <a:tcPr/>
                </a:tc>
                <a:extLst>
                  <a:ext uri="{0D108BD9-81ED-4DB2-BD59-A6C34878D82A}">
                    <a16:rowId xmlns:a16="http://schemas.microsoft.com/office/drawing/2014/main" val="10001"/>
                  </a:ext>
                </a:extLst>
              </a:tr>
              <a:tr h="818360">
                <a:tc>
                  <a:txBody>
                    <a:bodyPr/>
                    <a:lstStyle/>
                    <a:p>
                      <a:r>
                        <a:rPr lang="tr-TR" sz="1800" b="0" i="0" u="none" strike="noStrike" kern="1200" baseline="0" dirty="0">
                          <a:solidFill>
                            <a:schemeClr val="dk1"/>
                          </a:solidFill>
                          <a:latin typeface="+mn-lt"/>
                          <a:ea typeface="+mn-ea"/>
                          <a:cs typeface="+mn-cs"/>
                        </a:rPr>
                        <a:t>Nefes alamama </a:t>
                      </a:r>
                      <a:endParaRPr lang="tr-TR" dirty="0"/>
                    </a:p>
                  </a:txBody>
                  <a:tcPr/>
                </a:tc>
                <a:tc>
                  <a:txBody>
                    <a:bodyPr/>
                    <a:lstStyle/>
                    <a:p>
                      <a:r>
                        <a:rPr lang="tr-TR" sz="1800" b="0" i="0" u="none" strike="noStrike" kern="1200" baseline="0" dirty="0">
                          <a:solidFill>
                            <a:schemeClr val="dk1"/>
                          </a:solidFill>
                          <a:latin typeface="+mn-lt"/>
                          <a:ea typeface="+mn-ea"/>
                          <a:cs typeface="+mn-cs"/>
                        </a:rPr>
                        <a:t>Konfüzyon (Zihin Bulanıklığı)	</a:t>
                      </a:r>
                      <a:endParaRPr lang="tr-TR" dirty="0"/>
                    </a:p>
                  </a:txBody>
                  <a:tcPr/>
                </a:tc>
                <a:tc>
                  <a:txBody>
                    <a:bodyPr/>
                    <a:lstStyle/>
                    <a:p>
                      <a:r>
                        <a:rPr lang="tr-TR" sz="1800" b="0" i="0" u="none" strike="noStrike" kern="1200" baseline="0" dirty="0">
                          <a:solidFill>
                            <a:schemeClr val="dk1"/>
                          </a:solidFill>
                          <a:latin typeface="+mn-lt"/>
                          <a:ea typeface="+mn-ea"/>
                          <a:cs typeface="+mn-cs"/>
                        </a:rPr>
                        <a:t>Üzüntü </a:t>
                      </a:r>
                      <a:endParaRPr lang="tr-TR" dirty="0"/>
                    </a:p>
                  </a:txBody>
                  <a:tcPr/>
                </a:tc>
                <a:tc>
                  <a:txBody>
                    <a:bodyPr/>
                    <a:lstStyle/>
                    <a:p>
                      <a:r>
                        <a:rPr lang="tr-TR" sz="1800" b="0" i="0" u="none" strike="noStrike" kern="1200" baseline="0" dirty="0">
                          <a:solidFill>
                            <a:schemeClr val="dk1"/>
                          </a:solidFill>
                          <a:latin typeface="+mn-lt"/>
                          <a:ea typeface="+mn-ea"/>
                          <a:cs typeface="+mn-cs"/>
                        </a:rPr>
                        <a:t>Dalgınlık</a:t>
                      </a:r>
                      <a:endParaRPr lang="tr-TR" dirty="0"/>
                    </a:p>
                  </a:txBody>
                  <a:tcPr/>
                </a:tc>
                <a:extLst>
                  <a:ext uri="{0D108BD9-81ED-4DB2-BD59-A6C34878D82A}">
                    <a16:rowId xmlns:a16="http://schemas.microsoft.com/office/drawing/2014/main" val="10002"/>
                  </a:ext>
                </a:extLst>
              </a:tr>
              <a:tr h="7390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Boğulacakmış gibi olma 	</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Ölen kişinin yaşadığı duygusu </a:t>
                      </a:r>
                    </a:p>
                  </a:txBody>
                  <a:tcPr/>
                </a:tc>
                <a:tc>
                  <a:txBody>
                    <a:bodyPr/>
                    <a:lstStyle/>
                    <a:p>
                      <a:r>
                        <a:rPr lang="tr-TR" sz="1800" b="0" i="0" u="none" strike="noStrike" kern="1200" baseline="0" dirty="0">
                          <a:solidFill>
                            <a:schemeClr val="dk1"/>
                          </a:solidFill>
                          <a:latin typeface="+mn-lt"/>
                          <a:ea typeface="+mn-ea"/>
                          <a:cs typeface="+mn-cs"/>
                        </a:rPr>
                        <a:t>Öfke </a:t>
                      </a:r>
                      <a:endParaRPr lang="tr-TR" dirty="0"/>
                    </a:p>
                  </a:txBody>
                  <a:tcPr/>
                </a:tc>
                <a:tc>
                  <a:txBody>
                    <a:bodyPr/>
                    <a:lstStyle/>
                    <a:p>
                      <a:r>
                        <a:rPr lang="tr-TR" sz="1800" b="0" i="0" u="none" strike="noStrike" kern="1200" baseline="0" dirty="0">
                          <a:solidFill>
                            <a:schemeClr val="dk1"/>
                          </a:solidFill>
                          <a:latin typeface="+mn-lt"/>
                          <a:ea typeface="+mn-ea"/>
                          <a:cs typeface="+mn-cs"/>
                        </a:rPr>
                        <a:t>Arama ve çağırma </a:t>
                      </a:r>
                      <a:endParaRPr lang="tr-TR" dirty="0"/>
                    </a:p>
                  </a:txBody>
                  <a:tcPr/>
                </a:tc>
                <a:extLst>
                  <a:ext uri="{0D108BD9-81ED-4DB2-BD59-A6C34878D82A}">
                    <a16:rowId xmlns:a16="http://schemas.microsoft.com/office/drawing/2014/main" val="10003"/>
                  </a:ext>
                </a:extLst>
              </a:tr>
              <a:tr h="818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Seslere aşırı duyarlılık </a:t>
                      </a:r>
                    </a:p>
                  </a:txBody>
                  <a:tcPr/>
                </a:tc>
                <a:tc>
                  <a:txBody>
                    <a:bodyPr/>
                    <a:lstStyle/>
                    <a:p>
                      <a:r>
                        <a:rPr lang="tr-TR" dirty="0"/>
                        <a:t>Ölen kişiyi görme ve/veya</a:t>
                      </a:r>
                      <a:r>
                        <a:rPr lang="tr-TR" baseline="0" dirty="0"/>
                        <a:t> sesini duyma</a:t>
                      </a:r>
                      <a:endParaRPr lang="tr-TR" dirty="0"/>
                    </a:p>
                  </a:txBody>
                  <a:tcPr/>
                </a:tc>
                <a:tc>
                  <a:txBody>
                    <a:bodyPr/>
                    <a:lstStyle/>
                    <a:p>
                      <a:r>
                        <a:rPr lang="tr-TR" dirty="0"/>
                        <a:t>Kendini</a:t>
                      </a:r>
                      <a:r>
                        <a:rPr lang="tr-TR" baseline="0" dirty="0"/>
                        <a:t> ve başkalarını suçlama</a:t>
                      </a:r>
                      <a:endParaRPr lang="tr-TR" dirty="0"/>
                    </a:p>
                  </a:txBody>
                  <a:tcPr/>
                </a:tc>
                <a:tc>
                  <a:txBody>
                    <a:bodyPr/>
                    <a:lstStyle/>
                    <a:p>
                      <a:r>
                        <a:rPr lang="tr-TR" dirty="0"/>
                        <a:t>Ölen kişiyi hatırlatan</a:t>
                      </a:r>
                      <a:r>
                        <a:rPr lang="tr-TR" baseline="0" dirty="0"/>
                        <a:t> şeylerden kaçınma</a:t>
                      </a:r>
                      <a:endParaRPr lang="tr-TR" dirty="0"/>
                    </a:p>
                  </a:txBody>
                  <a:tcPr/>
                </a:tc>
                <a:extLst>
                  <a:ext uri="{0D108BD9-81ED-4DB2-BD59-A6C34878D82A}">
                    <a16:rowId xmlns:a16="http://schemas.microsoft.com/office/drawing/2014/main" val="10004"/>
                  </a:ext>
                </a:extLst>
              </a:tr>
              <a:tr h="551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Enerjisizlik ve çabuk yorulma </a:t>
                      </a:r>
                    </a:p>
                  </a:txBody>
                  <a:tcPr/>
                </a:tc>
                <a:tc>
                  <a:txBody>
                    <a:bodyPr/>
                    <a:lstStyle/>
                    <a:p>
                      <a:r>
                        <a:rPr lang="tr-TR" dirty="0"/>
                        <a:t>İşitsel halüsinasyonlar</a:t>
                      </a:r>
                    </a:p>
                  </a:txBody>
                  <a:tcPr/>
                </a:tc>
                <a:tc>
                  <a:txBody>
                    <a:bodyPr/>
                    <a:lstStyle/>
                    <a:p>
                      <a:r>
                        <a:rPr lang="tr-TR" dirty="0"/>
                        <a:t>Yalnızlık </a:t>
                      </a:r>
                    </a:p>
                  </a:txBody>
                  <a:tcPr/>
                </a:tc>
                <a:tc>
                  <a:txBody>
                    <a:bodyPr/>
                    <a:lstStyle/>
                    <a:p>
                      <a:r>
                        <a:rPr lang="tr-TR" dirty="0"/>
                        <a:t>Sosyal çekinme </a:t>
                      </a:r>
                    </a:p>
                  </a:txBody>
                  <a:tcPr/>
                </a:tc>
                <a:extLst>
                  <a:ext uri="{0D108BD9-81ED-4DB2-BD59-A6C34878D82A}">
                    <a16:rowId xmlns:a16="http://schemas.microsoft.com/office/drawing/2014/main" val="10005"/>
                  </a:ext>
                </a:extLst>
              </a:tr>
              <a:tr h="7390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İştah artması ya da azalması</a:t>
                      </a:r>
                    </a:p>
                    <a:p>
                      <a:endParaRPr lang="tr-TR" dirty="0"/>
                    </a:p>
                  </a:txBody>
                  <a:tcPr/>
                </a:tc>
                <a:tc>
                  <a:txBody>
                    <a:bodyPr/>
                    <a:lstStyle/>
                    <a:p>
                      <a:r>
                        <a:rPr lang="tr-TR" dirty="0"/>
                        <a:t>Görsel halüsinasyonlar</a:t>
                      </a:r>
                    </a:p>
                  </a:txBody>
                  <a:tcPr/>
                </a:tc>
                <a:tc>
                  <a:txBody>
                    <a:bodyPr/>
                    <a:lstStyle/>
                    <a:p>
                      <a:r>
                        <a:rPr lang="tr-TR" dirty="0"/>
                        <a:t>Umutsuzluk </a:t>
                      </a:r>
                    </a:p>
                  </a:txBody>
                  <a:tcPr/>
                </a:tc>
                <a:tc>
                  <a:txBody>
                    <a:bodyPr/>
                    <a:lstStyle/>
                    <a:p>
                      <a:r>
                        <a:rPr lang="tr-TR" dirty="0"/>
                        <a:t>Uyku</a:t>
                      </a:r>
                      <a:r>
                        <a:rPr lang="tr-TR" baseline="0" dirty="0"/>
                        <a:t> bozukluğu</a:t>
                      </a:r>
                      <a:endParaRPr lang="tr-TR"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149388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467544" y="1412776"/>
            <a:ext cx="8229600" cy="4389120"/>
          </a:xfrm>
        </p:spPr>
        <p:txBody>
          <a:bodyPr/>
          <a:lstStyle/>
          <a:p>
            <a:pPr>
              <a:lnSpc>
                <a:spcPct val="150000"/>
              </a:lnSpc>
            </a:pPr>
            <a:r>
              <a:rPr lang="tr-TR" dirty="0"/>
              <a:t>Bilişsel belirtiler genellikle kaybı izleyen ilk birkaç hafta içinde görülür.</a:t>
            </a:r>
          </a:p>
          <a:p>
            <a:pPr>
              <a:lnSpc>
                <a:spcPct val="150000"/>
              </a:lnSpc>
            </a:pPr>
            <a:r>
              <a:rPr lang="tr-TR" dirty="0"/>
              <a:t>Davranışlar ise zaman içinde kendiliğinden ortadan kalkar.</a:t>
            </a:r>
          </a:p>
          <a:p>
            <a:pPr>
              <a:lnSpc>
                <a:spcPct val="150000"/>
              </a:lnSpc>
            </a:pPr>
            <a:r>
              <a:rPr lang="tr-TR" dirty="0"/>
              <a:t>Bireyler arası farklılıklardan dolayı belirtilerin yoğunluğu değişiklik göstermektedir.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67544" y="0"/>
            <a:ext cx="7620000" cy="1143000"/>
          </a:xfrm>
        </p:spPr>
        <p:txBody>
          <a:bodyPr/>
          <a:lstStyle/>
          <a:p>
            <a:r>
              <a:rPr lang="tr-TR" sz="4000" b="1" dirty="0">
                <a:latin typeface="Times New Roman" pitchFamily="18" charset="0"/>
                <a:cs typeface="Times New Roman" pitchFamily="18" charset="0"/>
              </a:rPr>
              <a:t>Patolojik Yas Tepkileri</a:t>
            </a:r>
            <a:endParaRPr lang="tr-TR" sz="4000" b="1" dirty="0"/>
          </a:p>
        </p:txBody>
      </p:sp>
      <p:sp>
        <p:nvSpPr>
          <p:cNvPr id="3" name="İçerik Yer Tutucusu 2"/>
          <p:cNvSpPr>
            <a:spLocks noGrp="1"/>
          </p:cNvSpPr>
          <p:nvPr>
            <p:ph idx="1"/>
          </p:nvPr>
        </p:nvSpPr>
        <p:spPr>
          <a:xfrm>
            <a:off x="467544" y="1052736"/>
            <a:ext cx="7620000" cy="4800600"/>
          </a:xfrm>
        </p:spPr>
        <p:txBody>
          <a:bodyPr>
            <a:noAutofit/>
          </a:bodyPr>
          <a:lstStyle/>
          <a:p>
            <a:pPr algn="l">
              <a:lnSpc>
                <a:spcPct val="150000"/>
              </a:lnSpc>
              <a:buFont typeface="Wingdings" pitchFamily="2" charset="2"/>
              <a:buChar char="Ø"/>
            </a:pPr>
            <a:r>
              <a:rPr lang="tr-TR" sz="2400" b="1" dirty="0">
                <a:solidFill>
                  <a:schemeClr val="tx2"/>
                </a:solidFill>
                <a:latin typeface="Times New Roman" pitchFamily="18" charset="0"/>
                <a:cs typeface="Times New Roman" pitchFamily="18" charset="0"/>
              </a:rPr>
              <a:t>Kronik Yas: </a:t>
            </a:r>
            <a:r>
              <a:rPr lang="tr-TR" sz="2400" dirty="0">
                <a:latin typeface="Times New Roman" pitchFamily="18" charset="0"/>
                <a:cs typeface="Times New Roman" pitchFamily="18" charset="0"/>
              </a:rPr>
              <a:t>Çok uzun bir süre ve yeterli bir sonuca ulaşamadan yas tutmanın sürdüğü bir haldir. On yıl ya da daha uzun sürer.</a:t>
            </a:r>
          </a:p>
          <a:p>
            <a:pPr algn="l">
              <a:lnSpc>
                <a:spcPct val="150000"/>
              </a:lnSpc>
              <a:buFont typeface="Wingdings" pitchFamily="2" charset="2"/>
              <a:buChar char="Ø"/>
            </a:pPr>
            <a:r>
              <a:rPr lang="tr-TR" sz="2400" b="1" dirty="0">
                <a:solidFill>
                  <a:schemeClr val="tx2"/>
                </a:solidFill>
                <a:latin typeface="Times New Roman" pitchFamily="18" charset="0"/>
                <a:cs typeface="Times New Roman" pitchFamily="18" charset="0"/>
              </a:rPr>
              <a:t>Gecikmiş Yas: </a:t>
            </a:r>
            <a:r>
              <a:rPr lang="tr-TR" sz="2400" dirty="0">
                <a:latin typeface="Times New Roman" pitchFamily="18" charset="0"/>
                <a:cs typeface="Times New Roman" pitchFamily="18" charset="0"/>
              </a:rPr>
              <a:t>Engellenmiş, bastırılmış ya da ertelenmiş yas olarak da tanımlanır. Burada geçmişte yaşanan kayıp sırasında gösterilmesi gereken tepki çeşitli sebeplerle ortaya konamadığı için ileriye taşınıp gereğinden şiddetli olarak yaşanmaktadır.</a:t>
            </a:r>
          </a:p>
          <a:p>
            <a:pPr algn="l">
              <a:lnSpc>
                <a:spcPct val="150000"/>
              </a:lnSpc>
              <a:buFont typeface="Wingdings" pitchFamily="2" charset="2"/>
              <a:buChar char="Ø"/>
            </a:pPr>
            <a:r>
              <a:rPr lang="tr-TR" sz="2400" b="1" dirty="0">
                <a:solidFill>
                  <a:schemeClr val="tx2"/>
                </a:solidFill>
                <a:latin typeface="Times New Roman" pitchFamily="18" charset="0"/>
                <a:cs typeface="Times New Roman" pitchFamily="18" charset="0"/>
              </a:rPr>
              <a:t>Abartılı Yas: </a:t>
            </a:r>
            <a:r>
              <a:rPr lang="tr-TR" sz="2400" dirty="0">
                <a:latin typeface="Times New Roman" pitchFamily="18" charset="0"/>
                <a:cs typeface="Times New Roman" pitchFamily="18" charset="0"/>
              </a:rPr>
              <a:t>Normal yas tepkisinin daha yoğun ve abartılı bir şekilde yaşanmasıdır.</a:t>
            </a:r>
          </a:p>
        </p:txBody>
      </p:sp>
    </p:spTree>
    <p:extLst>
      <p:ext uri="{BB962C8B-B14F-4D97-AF65-F5344CB8AC3E}">
        <p14:creationId xmlns:p14="http://schemas.microsoft.com/office/powerpoint/2010/main" val="1956715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1143000"/>
          </a:xfrm>
        </p:spPr>
        <p:txBody>
          <a:bodyPr>
            <a:normAutofit fontScale="90000"/>
          </a:bodyPr>
          <a:lstStyle/>
          <a:p>
            <a:pPr algn="l">
              <a:lnSpc>
                <a:spcPct val="150000"/>
              </a:lnSpc>
            </a:pPr>
            <a:r>
              <a:rPr lang="tr-TR" b="1" dirty="0">
                <a:latin typeface="Times New Roman" pitchFamily="18" charset="0"/>
                <a:cs typeface="Times New Roman" pitchFamily="18" charset="0"/>
              </a:rPr>
              <a:t>YAS</a:t>
            </a:r>
          </a:p>
        </p:txBody>
      </p:sp>
      <p:sp>
        <p:nvSpPr>
          <p:cNvPr id="3" name="İçerik Yer Tutucusu 2"/>
          <p:cNvSpPr>
            <a:spLocks noGrp="1"/>
          </p:cNvSpPr>
          <p:nvPr>
            <p:ph idx="1"/>
          </p:nvPr>
        </p:nvSpPr>
        <p:spPr>
          <a:xfrm>
            <a:off x="395536" y="1340768"/>
            <a:ext cx="8136904" cy="4800600"/>
          </a:xfrm>
        </p:spPr>
        <p:txBody>
          <a:bodyPr>
            <a:noAutofit/>
          </a:bodyPr>
          <a:lstStyle/>
          <a:p>
            <a:pPr algn="just">
              <a:lnSpc>
                <a:spcPct val="160000"/>
              </a:lnSpc>
            </a:pPr>
            <a:r>
              <a:rPr lang="tr-TR" sz="2000" dirty="0">
                <a:latin typeface="Times New Roman" pitchFamily="18" charset="0"/>
                <a:cs typeface="Times New Roman" pitchFamily="18" charset="0"/>
              </a:rPr>
              <a:t>Bireylerin ölüm sonrasında, yaşadığı kayba uyum sağlama sürecidir. </a:t>
            </a:r>
          </a:p>
          <a:p>
            <a:pPr algn="just">
              <a:lnSpc>
                <a:spcPct val="160000"/>
              </a:lnSpc>
            </a:pPr>
            <a:r>
              <a:rPr lang="tr-TR" sz="2000" dirty="0">
                <a:latin typeface="Times New Roman" pitchFamily="18" charset="0"/>
                <a:cs typeface="Times New Roman" pitchFamily="18" charset="0"/>
              </a:rPr>
              <a:t>Yas tutmak; “herhangi bir </a:t>
            </a:r>
            <a:r>
              <a:rPr lang="es-ES" sz="2000" dirty="0">
                <a:latin typeface="Times New Roman" pitchFamily="18" charset="0"/>
                <a:cs typeface="Times New Roman" pitchFamily="18" charset="0"/>
              </a:rPr>
              <a:t>yitim ya da de</a:t>
            </a:r>
            <a:r>
              <a:rPr lang="tr-TR" sz="2000" dirty="0">
                <a:latin typeface="Times New Roman" pitchFamily="18" charset="0"/>
                <a:cs typeface="Times New Roman" pitchFamily="18" charset="0"/>
              </a:rPr>
              <a:t>ğ</a:t>
            </a:r>
            <a:r>
              <a:rPr lang="es-ES" sz="2000" dirty="0">
                <a:latin typeface="Times New Roman" pitchFamily="18" charset="0"/>
                <a:cs typeface="Times New Roman" pitchFamily="18" charset="0"/>
              </a:rPr>
              <a:t>i</a:t>
            </a:r>
            <a:r>
              <a:rPr lang="tr-TR" sz="2000" dirty="0" err="1">
                <a:latin typeface="Times New Roman" pitchFamily="18" charset="0"/>
                <a:cs typeface="Times New Roman" pitchFamily="18" charset="0"/>
              </a:rPr>
              <a:t>şikliğe</a:t>
            </a:r>
            <a:r>
              <a:rPr lang="es-ES" sz="2000" dirty="0">
                <a:latin typeface="Times New Roman" pitchFamily="18" charset="0"/>
                <a:cs typeface="Times New Roman" pitchFamily="18" charset="0"/>
              </a:rPr>
              <a:t> verilen psikolojik yan</a:t>
            </a:r>
            <a:r>
              <a:rPr lang="tr-TR" sz="2000" dirty="0">
                <a:latin typeface="Times New Roman" pitchFamily="18" charset="0"/>
                <a:cs typeface="Times New Roman" pitchFamily="18" charset="0"/>
              </a:rPr>
              <a:t>ı</a:t>
            </a:r>
            <a:r>
              <a:rPr lang="es-ES" sz="2000" dirty="0">
                <a:latin typeface="Times New Roman" pitchFamily="18" charset="0"/>
                <a:cs typeface="Times New Roman" pitchFamily="18" charset="0"/>
              </a:rPr>
              <a:t>t, iç</a:t>
            </a:r>
            <a:r>
              <a:rPr lang="tr-TR" sz="2000" dirty="0">
                <a:latin typeface="Times New Roman" pitchFamily="18" charset="0"/>
                <a:cs typeface="Times New Roman" pitchFamily="18" charset="0"/>
              </a:rPr>
              <a:t> dünyamız ile gerçeklik arasında bir uyum </a:t>
            </a:r>
            <a:r>
              <a:rPr lang="it-IT" sz="2000" dirty="0">
                <a:latin typeface="Times New Roman" pitchFamily="18" charset="0"/>
                <a:cs typeface="Times New Roman" pitchFamily="18" charset="0"/>
              </a:rPr>
              <a:t>sa</a:t>
            </a:r>
            <a:r>
              <a:rPr lang="tr-TR" sz="2000" dirty="0">
                <a:latin typeface="Times New Roman" pitchFamily="18" charset="0"/>
                <a:cs typeface="Times New Roman" pitchFamily="18" charset="0"/>
              </a:rPr>
              <a:t>ğ</a:t>
            </a:r>
            <a:r>
              <a:rPr lang="it-IT" sz="2000" dirty="0">
                <a:latin typeface="Times New Roman" pitchFamily="18" charset="0"/>
                <a:cs typeface="Times New Roman" pitchFamily="18" charset="0"/>
              </a:rPr>
              <a:t>layabilmek için yapt</a:t>
            </a:r>
            <a:r>
              <a:rPr lang="tr-TR" sz="2000" dirty="0" err="1">
                <a:latin typeface="Times New Roman" pitchFamily="18" charset="0"/>
                <a:cs typeface="Times New Roman" pitchFamily="18" charset="0"/>
              </a:rPr>
              <a:t>ığımız</a:t>
            </a:r>
            <a:r>
              <a:rPr lang="it-IT" sz="2000" dirty="0">
                <a:latin typeface="Times New Roman" pitchFamily="18" charset="0"/>
                <a:cs typeface="Times New Roman" pitchFamily="18" charset="0"/>
              </a:rPr>
              <a:t> uzla</a:t>
            </a:r>
            <a:r>
              <a:rPr lang="tr-TR" sz="2000" dirty="0">
                <a:latin typeface="Times New Roman" pitchFamily="18" charset="0"/>
                <a:cs typeface="Times New Roman" pitchFamily="18" charset="0"/>
              </a:rPr>
              <a:t>ş</a:t>
            </a:r>
            <a:r>
              <a:rPr lang="it-IT" sz="2000" dirty="0">
                <a:latin typeface="Times New Roman" pitchFamily="18" charset="0"/>
                <a:cs typeface="Times New Roman" pitchFamily="18" charset="0"/>
              </a:rPr>
              <a:t>malar</a:t>
            </a:r>
            <a:r>
              <a:rPr lang="tr-TR" sz="2000" dirty="0">
                <a:latin typeface="Times New Roman" pitchFamily="18" charset="0"/>
                <a:cs typeface="Times New Roman" pitchFamily="18" charset="0"/>
              </a:rPr>
              <a:t>” olarak tanımlamıştır (</a:t>
            </a:r>
            <a:r>
              <a:rPr lang="tr-TR" sz="2000" dirty="0" err="1">
                <a:latin typeface="Times New Roman" pitchFamily="18" charset="0"/>
                <a:cs typeface="Times New Roman" pitchFamily="18" charset="0"/>
              </a:rPr>
              <a:t>Akt</a:t>
            </a:r>
            <a:r>
              <a:rPr lang="tr-TR" sz="2000" dirty="0">
                <a:latin typeface="Times New Roman" pitchFamily="18" charset="0"/>
                <a:cs typeface="Times New Roman" pitchFamily="18" charset="0"/>
              </a:rPr>
              <a:t>. Şenelmiş, 2006).</a:t>
            </a:r>
          </a:p>
          <a:p>
            <a:pPr algn="just">
              <a:lnSpc>
                <a:spcPct val="160000"/>
              </a:lnSpc>
            </a:pPr>
            <a:r>
              <a:rPr lang="tr-TR" sz="2000" dirty="0">
                <a:latin typeface="Times New Roman" pitchFamily="18" charset="0"/>
                <a:cs typeface="Times New Roman" pitchFamily="18" charset="0"/>
              </a:rPr>
              <a:t>Bu süreçte yas tepkileri, fiziksel, davranışsal, bilişsel ve duygusal boyutlarda ortaya çıkabilir.</a:t>
            </a:r>
          </a:p>
          <a:p>
            <a:pPr algn="just">
              <a:lnSpc>
                <a:spcPct val="160000"/>
              </a:lnSpc>
            </a:pPr>
            <a:r>
              <a:rPr lang="tr-TR" sz="2000" dirty="0">
                <a:latin typeface="Times New Roman" pitchFamily="18" charset="0"/>
                <a:cs typeface="Times New Roman" pitchFamily="18" charset="0"/>
              </a:rPr>
              <a:t>Yas süreci altı ile yirmi dört ay sürer ve zamanla yatışır. Bu sürecin daha uzun ve derin yaşanması yası patolojik bir boyuta ulaştırabilir.</a:t>
            </a:r>
          </a:p>
          <a:p>
            <a:pPr algn="l">
              <a:lnSpc>
                <a:spcPct val="160000"/>
              </a:lnSpc>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37029707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764704"/>
            <a:ext cx="7620000" cy="4800600"/>
          </a:xfrm>
        </p:spPr>
        <p:txBody>
          <a:bodyPr>
            <a:noAutofit/>
          </a:bodyPr>
          <a:lstStyle/>
          <a:p>
            <a:pPr>
              <a:lnSpc>
                <a:spcPct val="150000"/>
              </a:lnSpc>
              <a:buFont typeface="Wingdings" pitchFamily="2" charset="2"/>
              <a:buChar char="Ø"/>
            </a:pPr>
            <a:r>
              <a:rPr lang="tr-TR" sz="2400" b="1" dirty="0">
                <a:solidFill>
                  <a:schemeClr val="tx2"/>
                </a:solidFill>
                <a:latin typeface="Times New Roman" pitchFamily="18" charset="0"/>
                <a:cs typeface="Times New Roman" pitchFamily="18" charset="0"/>
              </a:rPr>
              <a:t>Maskelenmiş Yas:</a:t>
            </a:r>
            <a:r>
              <a:rPr lang="tr-TR" sz="2400" dirty="0">
                <a:solidFill>
                  <a:schemeClr val="tx2"/>
                </a:solidFill>
                <a:latin typeface="Times New Roman" pitchFamily="18" charset="0"/>
                <a:cs typeface="Times New Roman" pitchFamily="18" charset="0"/>
              </a:rPr>
              <a:t> </a:t>
            </a:r>
            <a:r>
              <a:rPr lang="tr-TR" sz="2400" dirty="0">
                <a:latin typeface="Times New Roman" pitchFamily="18" charset="0"/>
                <a:cs typeface="Times New Roman" pitchFamily="18" charset="0"/>
              </a:rPr>
              <a:t>Hastalar yakınmalarının kayıpla bağlantılı olabileceğinin farkında değillerdir. Kayıp sırasında ya yas yaşanmamıştır, ya da yasın ifade edilmesi bastırılmıştır.</a:t>
            </a:r>
          </a:p>
          <a:p>
            <a:pPr>
              <a:lnSpc>
                <a:spcPct val="150000"/>
              </a:lnSpc>
              <a:buFont typeface="Wingdings" pitchFamily="2" charset="2"/>
              <a:buChar char="Ø"/>
            </a:pPr>
            <a:r>
              <a:rPr lang="tr-TR" sz="2400" b="1" dirty="0">
                <a:solidFill>
                  <a:schemeClr val="tx2"/>
                </a:solidFill>
                <a:latin typeface="Times New Roman" pitchFamily="18" charset="0"/>
                <a:cs typeface="Times New Roman" pitchFamily="18" charset="0"/>
              </a:rPr>
              <a:t>Travmatik yas: </a:t>
            </a:r>
            <a:r>
              <a:rPr lang="tr-TR" sz="2400" dirty="0">
                <a:solidFill>
                  <a:schemeClr val="tx2"/>
                </a:solidFill>
                <a:latin typeface="Times New Roman" pitchFamily="18" charset="0"/>
                <a:cs typeface="Times New Roman" pitchFamily="18" charset="0"/>
              </a:rPr>
              <a:t> </a:t>
            </a:r>
            <a:r>
              <a:rPr lang="tr-TR" sz="2400" i="1" dirty="0">
                <a:latin typeface="Times New Roman" pitchFamily="18" charset="0"/>
                <a:cs typeface="Times New Roman" pitchFamily="18" charset="0"/>
              </a:rPr>
              <a:t>Z</a:t>
            </a:r>
            <a:r>
              <a:rPr lang="tr-TR" sz="2400" dirty="0">
                <a:latin typeface="Times New Roman" pitchFamily="18" charset="0"/>
                <a:cs typeface="Times New Roman" pitchFamily="18" charset="0"/>
              </a:rPr>
              <a:t>amansız ve beklenmedik bir anda ve özellikle şiddet ya da korkunç bir olay sonucu meydana gelen ölümlerin ardından bireyde oluşan tepkiler ve bu tepkilere bağlı olarak bireyin yaşam alanlarındaki işlevselliğin önemli derecede olumsuz etkilenmesi olarak tanımlanabilir.</a:t>
            </a:r>
          </a:p>
          <a:p>
            <a:endParaRPr lang="tr-TR"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1143000"/>
          </a:xfrm>
        </p:spPr>
        <p:txBody>
          <a:bodyPr>
            <a:normAutofit fontScale="90000"/>
          </a:bodyPr>
          <a:lstStyle/>
          <a:p>
            <a:pPr algn="l">
              <a:lnSpc>
                <a:spcPct val="150000"/>
              </a:lnSpc>
            </a:pPr>
            <a:r>
              <a:rPr lang="tr-TR" b="1" dirty="0">
                <a:latin typeface="Times New Roman" pitchFamily="18" charset="0"/>
                <a:cs typeface="Times New Roman" pitchFamily="18" charset="0"/>
              </a:rPr>
              <a:t>YAS TUTMA SÜRECİ</a:t>
            </a:r>
          </a:p>
        </p:txBody>
      </p:sp>
      <p:sp>
        <p:nvSpPr>
          <p:cNvPr id="3" name="İçerik Yer Tutucusu 2"/>
          <p:cNvSpPr>
            <a:spLocks noGrp="1"/>
          </p:cNvSpPr>
          <p:nvPr>
            <p:ph idx="1"/>
          </p:nvPr>
        </p:nvSpPr>
        <p:spPr>
          <a:xfrm>
            <a:off x="395536" y="1268760"/>
            <a:ext cx="7620000" cy="4800600"/>
          </a:xfrm>
        </p:spPr>
        <p:txBody>
          <a:bodyPr>
            <a:noAutofit/>
          </a:bodyPr>
          <a:lstStyle/>
          <a:p>
            <a:pPr>
              <a:lnSpc>
                <a:spcPct val="160000"/>
              </a:lnSpc>
              <a:buNone/>
            </a:pPr>
            <a:r>
              <a:rPr lang="tr-TR" sz="4000" dirty="0">
                <a:solidFill>
                  <a:schemeClr val="tx2"/>
                </a:solidFill>
                <a:latin typeface="Times New Roman" pitchFamily="18" charset="0"/>
                <a:cs typeface="Times New Roman" pitchFamily="18" charset="0"/>
              </a:rPr>
              <a:t>Yas Aşamaları</a:t>
            </a:r>
            <a:endParaRPr lang="tr-TR" sz="4000" b="1" dirty="0">
              <a:solidFill>
                <a:schemeClr val="tx2"/>
              </a:solidFill>
              <a:latin typeface="Times New Roman" pitchFamily="18" charset="0"/>
              <a:cs typeface="Times New Roman" pitchFamily="18" charset="0"/>
            </a:endParaRPr>
          </a:p>
          <a:p>
            <a:pPr algn="l">
              <a:lnSpc>
                <a:spcPct val="160000"/>
              </a:lnSpc>
            </a:pPr>
            <a:r>
              <a:rPr lang="tr-TR" sz="2400" b="1" dirty="0">
                <a:solidFill>
                  <a:schemeClr val="tx2"/>
                </a:solidFill>
                <a:latin typeface="Times New Roman" pitchFamily="18" charset="0"/>
                <a:cs typeface="Times New Roman" pitchFamily="18" charset="0"/>
              </a:rPr>
              <a:t>Şok: </a:t>
            </a:r>
            <a:r>
              <a:rPr lang="tr-TR" sz="2400" dirty="0">
                <a:latin typeface="Times New Roman" pitchFamily="18" charset="0"/>
                <a:cs typeface="Times New Roman" pitchFamily="18" charset="0"/>
              </a:rPr>
              <a:t>Kaybın olduğu/öğrenildiği ilk zamanlarda yaşanır ve kişi ölüm gerçeğiyle kısa bir süre hissizlik yaşar.</a:t>
            </a:r>
          </a:p>
          <a:p>
            <a:pPr algn="l">
              <a:lnSpc>
                <a:spcPct val="160000"/>
              </a:lnSpc>
            </a:pPr>
            <a:r>
              <a:rPr lang="tr-TR" sz="2400" b="1" dirty="0">
                <a:solidFill>
                  <a:schemeClr val="tx2"/>
                </a:solidFill>
                <a:latin typeface="Times New Roman" pitchFamily="18" charset="0"/>
                <a:cs typeface="Times New Roman" pitchFamily="18" charset="0"/>
              </a:rPr>
              <a:t>İnanmama ve inkâr: </a:t>
            </a:r>
            <a:r>
              <a:rPr lang="tr-TR" sz="2400" dirty="0">
                <a:latin typeface="Times New Roman" pitchFamily="18" charset="0"/>
                <a:cs typeface="Times New Roman" pitchFamily="18" charset="0"/>
              </a:rPr>
              <a:t>Kişi ölümü/kayıp gerçeğini bir süre reddederek hiçbir şey olmamış gibi davranabilir. Alkol, ilaç kötüye kullanımı, kendine zarar verici davranışlar gözlenir. Destek yetersizliğinde kronikleşme görülebilir.</a:t>
            </a:r>
          </a:p>
          <a:p>
            <a:pPr>
              <a:lnSpc>
                <a:spcPct val="150000"/>
              </a:lnSpc>
            </a:pPr>
            <a:endParaRPr lang="tr-TR" sz="2400" dirty="0">
              <a:latin typeface="Times New Roman" pitchFamily="18" charset="0"/>
              <a:cs typeface="Times New Roman" pitchFamily="18" charset="0"/>
            </a:endParaRPr>
          </a:p>
          <a:p>
            <a:pPr algn="l">
              <a:lnSpc>
                <a:spcPct val="160000"/>
              </a:lnSpc>
            </a:pPr>
            <a:endParaRPr lang="tr-TR" sz="2400" dirty="0">
              <a:latin typeface="Times New Roman" pitchFamily="18" charset="0"/>
              <a:cs typeface="Times New Roman" pitchFamily="18" charset="0"/>
            </a:endParaRPr>
          </a:p>
          <a:p>
            <a:pPr algn="l">
              <a:lnSpc>
                <a:spcPct val="160000"/>
              </a:lnSpc>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17463137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lnSpc>
                <a:spcPct val="150000"/>
              </a:lnSpc>
            </a:pPr>
            <a:r>
              <a:rPr lang="tr-TR" b="1" dirty="0">
                <a:latin typeface="Times New Roman" pitchFamily="18" charset="0"/>
                <a:cs typeface="Times New Roman" pitchFamily="18" charset="0"/>
              </a:rPr>
              <a:t>Yas Aşamaları</a:t>
            </a:r>
          </a:p>
        </p:txBody>
      </p:sp>
      <p:sp>
        <p:nvSpPr>
          <p:cNvPr id="3" name="İçerik Yer Tutucusu 2"/>
          <p:cNvSpPr>
            <a:spLocks noGrp="1"/>
          </p:cNvSpPr>
          <p:nvPr>
            <p:ph idx="1"/>
          </p:nvPr>
        </p:nvSpPr>
        <p:spPr/>
        <p:txBody>
          <a:bodyPr>
            <a:normAutofit/>
          </a:bodyPr>
          <a:lstStyle/>
          <a:p>
            <a:pPr>
              <a:lnSpc>
                <a:spcPct val="150000"/>
              </a:lnSpc>
            </a:pPr>
            <a:r>
              <a:rPr lang="tr-TR" sz="2400" b="1" dirty="0">
                <a:solidFill>
                  <a:schemeClr val="tx2"/>
                </a:solidFill>
                <a:latin typeface="Times New Roman" pitchFamily="18" charset="0"/>
                <a:cs typeface="Times New Roman" pitchFamily="18" charset="0"/>
              </a:rPr>
              <a:t>Arzu etme: </a:t>
            </a:r>
            <a:r>
              <a:rPr lang="tr-TR" sz="2400" dirty="0">
                <a:latin typeface="Times New Roman" pitchFamily="18" charset="0"/>
                <a:cs typeface="Times New Roman" pitchFamily="18" charset="0"/>
              </a:rPr>
              <a:t>Kaybedilen kişinin geri dönmesi arzu edilir ve beklenir. Yalnızlık ve öfke gibi duygular bu sürecin önemli bir parçasıdır. Yaşanılan öfkenin en büyük sebeplerinden biri kişinin kendisini “neden ben” diye sorgulamasına bağlı olarak gelişir. Ancak bu öfke çevredekiler tarafından kişisel olarak algılanmamalı, bir çeşit duruma uyum sağlama çabası olarak nitelendirilmelidir.</a:t>
            </a:r>
            <a:endParaRPr lang="tr-TR"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2894523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nSpc>
                <a:spcPct val="150000"/>
              </a:lnSpc>
            </a:pPr>
            <a:r>
              <a:rPr lang="tr-TR" b="1" dirty="0">
                <a:latin typeface="Times New Roman" pitchFamily="18" charset="0"/>
                <a:cs typeface="Times New Roman" pitchFamily="18" charset="0"/>
              </a:rPr>
              <a:t>Yas Aşamaları</a:t>
            </a:r>
          </a:p>
        </p:txBody>
      </p:sp>
      <p:sp>
        <p:nvSpPr>
          <p:cNvPr id="3" name="2 İçerik Yer Tutucusu"/>
          <p:cNvSpPr>
            <a:spLocks noGrp="1"/>
          </p:cNvSpPr>
          <p:nvPr>
            <p:ph idx="1"/>
          </p:nvPr>
        </p:nvSpPr>
        <p:spPr/>
        <p:txBody>
          <a:bodyPr>
            <a:normAutofit fontScale="92500" lnSpcReduction="10000"/>
          </a:bodyPr>
          <a:lstStyle/>
          <a:p>
            <a:pPr>
              <a:lnSpc>
                <a:spcPct val="150000"/>
              </a:lnSpc>
            </a:pPr>
            <a:r>
              <a:rPr lang="tr-TR" b="1" dirty="0">
                <a:solidFill>
                  <a:schemeClr val="tx2"/>
                </a:solidFill>
                <a:latin typeface="Times New Roman" pitchFamily="18" charset="0"/>
                <a:cs typeface="Times New Roman" pitchFamily="18" charset="0"/>
              </a:rPr>
              <a:t>Çaresizlik:</a:t>
            </a:r>
            <a:r>
              <a:rPr lang="tr-TR" dirty="0">
                <a:latin typeface="Times New Roman" pitchFamily="18" charset="0"/>
                <a:cs typeface="Times New Roman" pitchFamily="18" charset="0"/>
              </a:rPr>
              <a:t> Kayıp gerçeğinin kabullenilmesi ve sonuçlarının anlaşılmasıyla hissedilen çaresizlik yas tutma sürecinin önemli bir parçasıdır. Bu aşamada hissedilen kaygı sonucu iş hayatında ve sosyal ilişkilerde güçlükler yaşanabilir.</a:t>
            </a:r>
          </a:p>
          <a:p>
            <a:pPr>
              <a:lnSpc>
                <a:spcPct val="150000"/>
              </a:lnSpc>
            </a:pPr>
            <a:r>
              <a:rPr lang="tr-TR" b="1" dirty="0">
                <a:solidFill>
                  <a:schemeClr val="tx2"/>
                </a:solidFill>
                <a:latin typeface="Times New Roman" pitchFamily="18" charset="0"/>
                <a:cs typeface="Times New Roman" pitchFamily="18" charset="0"/>
              </a:rPr>
              <a:t>Kabullenme ve hayatı düzenleme: </a:t>
            </a:r>
            <a:r>
              <a:rPr lang="tr-TR" dirty="0">
                <a:latin typeface="Times New Roman" pitchFamily="18" charset="0"/>
                <a:cs typeface="Times New Roman" pitchFamily="18" charset="0"/>
              </a:rPr>
              <a:t>Bu dönemde ölüm/kayıp gerçeği artık kabullenilmiştir. Yas tepkilerinin çeşitliliği ve yoğunluğunda azalmalar görülür. Normal yaşam fonksiyonları düzenlenir ve yeni ilişkiler ve projeler için yatırım yapılır.</a:t>
            </a:r>
          </a:p>
          <a:p>
            <a:endParaRPr lang="tr-TR"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100" b="1" dirty="0"/>
              <a:t>Yas tutma sürecini sağlıklı tamamlamak için yapılabilecekler</a:t>
            </a:r>
            <a:r>
              <a:rPr lang="tr-TR" b="1" dirty="0"/>
              <a:t>:</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a:t>Kayıp yaşayan kişinin tanıdığı ve kendisini dinleyen insanlarla vakit geçirmesi,</a:t>
            </a:r>
          </a:p>
          <a:p>
            <a:pPr algn="just"/>
            <a:r>
              <a:rPr lang="tr-TR" dirty="0"/>
              <a:t>Kişinin duygularını dışa vurması, etrafındaki insanlarla yaşadığı kayıpla ilgili konuşması bu duygularını saklamaya çalışmaması,</a:t>
            </a:r>
          </a:p>
          <a:p>
            <a:pPr algn="just"/>
            <a:r>
              <a:rPr lang="tr-TR" dirty="0"/>
              <a:t>Yas tutan kişinin sağlığına dikkat edilmesi, beslenmesine ve uyku düzenine önem verilmesi, yasla başa çıkabilmek adına alkol veya herhangi bir uyuşturucu madde kullanımından kaçınılması,</a:t>
            </a:r>
          </a:p>
          <a:p>
            <a:pPr algn="just"/>
            <a:r>
              <a:rPr lang="tr-TR" dirty="0"/>
              <a:t>Hayatın devam ettiği ve yaşanılması gerektiğiyle ilgili kabulleniş zor ve zaman alsa da geçmişe değil geleceğe bağlı kalınması,</a:t>
            </a:r>
          </a:p>
          <a:p>
            <a:endParaRPr lang="tr-TR" dirty="0"/>
          </a:p>
        </p:txBody>
      </p:sp>
    </p:spTree>
    <p:extLst>
      <p:ext uri="{BB962C8B-B14F-4D97-AF65-F5344CB8AC3E}">
        <p14:creationId xmlns:p14="http://schemas.microsoft.com/office/powerpoint/2010/main" val="21144488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t>Yas tutma sürecini sağlıklı tamamlamak için yapılabilecekler:</a:t>
            </a:r>
            <a:br>
              <a:rPr lang="tr-TR" sz="2400" dirty="0"/>
            </a:br>
            <a:endParaRPr lang="tr-TR" sz="2400" dirty="0"/>
          </a:p>
        </p:txBody>
      </p:sp>
      <p:sp>
        <p:nvSpPr>
          <p:cNvPr id="3" name="İçerik Yer Tutucusu 2"/>
          <p:cNvSpPr>
            <a:spLocks noGrp="1"/>
          </p:cNvSpPr>
          <p:nvPr>
            <p:ph idx="1"/>
          </p:nvPr>
        </p:nvSpPr>
        <p:spPr/>
        <p:txBody>
          <a:bodyPr/>
          <a:lstStyle/>
          <a:p>
            <a:pPr algn="just"/>
            <a:r>
              <a:rPr lang="tr-TR" dirty="0"/>
              <a:t>Kayıpla yüzleşmekten kaçınmak adına yas tutan kişinin hayatında büyük bir değişiklik yapmaması gerekmektedir. Örneğin, iş değiştirmek, taşınmak, tekrar evlenmek, hemen yeni bir çocuk dünyaya getirmek gibi. Kişi kendisine zaman tanımalı ve öncelikle kaybı kabullenip hayatına devam etmelidir.</a:t>
            </a:r>
          </a:p>
          <a:p>
            <a:pPr algn="just"/>
            <a:r>
              <a:rPr lang="tr-TR" dirty="0"/>
              <a:t>Yas tutma süreciyle başa çıkmanın zor olduğu hissedildiğinde profesyonel yardım almaktan kaçınılmaması. Bu durum zayıflık değil hayata devam etme isteği ve gücünün varlığı olarak yorumlanmalıdır.</a:t>
            </a:r>
          </a:p>
          <a:p>
            <a:endParaRPr lang="tr-TR" dirty="0"/>
          </a:p>
        </p:txBody>
      </p:sp>
    </p:spTree>
    <p:extLst>
      <p:ext uri="{BB962C8B-B14F-4D97-AF65-F5344CB8AC3E}">
        <p14:creationId xmlns:p14="http://schemas.microsoft.com/office/powerpoint/2010/main" val="16890843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latin typeface="Times New Roman" pitchFamily="18" charset="0"/>
                <a:cs typeface="Times New Roman" pitchFamily="18" charset="0"/>
              </a:rPr>
              <a:t>Ergenlik Döneminde Ölüm Kavramı</a:t>
            </a:r>
          </a:p>
        </p:txBody>
      </p:sp>
      <p:sp>
        <p:nvSpPr>
          <p:cNvPr id="3" name="2 İçerik Yer Tutucusu"/>
          <p:cNvSpPr>
            <a:spLocks noGrp="1"/>
          </p:cNvSpPr>
          <p:nvPr>
            <p:ph idx="1"/>
          </p:nvPr>
        </p:nvSpPr>
        <p:spPr/>
        <p:txBody>
          <a:bodyPr>
            <a:normAutofit fontScale="85000" lnSpcReduction="20000"/>
          </a:bodyPr>
          <a:lstStyle/>
          <a:p>
            <a:pPr algn="just">
              <a:lnSpc>
                <a:spcPct val="160000"/>
              </a:lnSpc>
            </a:pPr>
            <a:r>
              <a:rPr lang="tr-TR" dirty="0">
                <a:latin typeface="Times New Roman" pitchFamily="18" charset="0"/>
                <a:cs typeface="Times New Roman" pitchFamily="18" charset="0"/>
              </a:rPr>
              <a:t>Ergenlik döneminde benmerkezciliğin oluşu onların ölüme bakışını etkilemektedir.</a:t>
            </a:r>
          </a:p>
          <a:p>
            <a:pPr algn="just">
              <a:lnSpc>
                <a:spcPct val="160000"/>
              </a:lnSpc>
            </a:pPr>
            <a:r>
              <a:rPr lang="tr-TR" dirty="0">
                <a:latin typeface="Times New Roman" pitchFamily="18" charset="0"/>
                <a:cs typeface="Times New Roman" pitchFamily="18" charset="0"/>
              </a:rPr>
              <a:t>Ergenin kendi kişisel biricikliğine olan inancı, kendisinin ölüm ile karşılaşmayacağı inancına dönüşebilmektedir. Buna bağlı olarak, kayıp yaşayan ergenler güçlü inkâr, öfke, suçlanma, üzüntü, sevdiğine kavuşma (intihar fikirleri) gibi duygusal tepkiler verebilmektedir. Olası belirtiler olarak da suça yönelme, ilaç, alkol kullanımı, bedensel yakınmalar, depresyon, intihar davranışları ve okul başarısızlığı gözlenebilmektedir (</a:t>
            </a:r>
            <a:r>
              <a:rPr lang="tr-TR" dirty="0" err="1">
                <a:latin typeface="Times New Roman" pitchFamily="18" charset="0"/>
                <a:cs typeface="Times New Roman" pitchFamily="18" charset="0"/>
              </a:rPr>
              <a:t>Akt</a:t>
            </a:r>
            <a:r>
              <a:rPr lang="tr-TR" dirty="0">
                <a:latin typeface="Times New Roman" pitchFamily="18" charset="0"/>
                <a:cs typeface="Times New Roman" pitchFamily="18" charset="0"/>
              </a:rPr>
              <a:t>. Sezer ve Kaya, 2009)</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7620000" cy="1143000"/>
          </a:xfrm>
        </p:spPr>
        <p:txBody>
          <a:bodyPr>
            <a:normAutofit fontScale="90000"/>
          </a:bodyPr>
          <a:lstStyle/>
          <a:p>
            <a:pPr algn="l"/>
            <a:r>
              <a:rPr lang="tr-TR" sz="4000" b="1" dirty="0">
                <a:latin typeface="Times New Roman" pitchFamily="18" charset="0"/>
                <a:cs typeface="Times New Roman" pitchFamily="18" charset="0"/>
              </a:rPr>
              <a:t>Kaybı Olan Çocuklara/ Ergenlere Nasıl Yardım Edebiliriz?</a:t>
            </a:r>
          </a:p>
        </p:txBody>
      </p:sp>
      <p:sp>
        <p:nvSpPr>
          <p:cNvPr id="3" name="İçerik Yer Tutucusu 2"/>
          <p:cNvSpPr>
            <a:spLocks noGrp="1"/>
          </p:cNvSpPr>
          <p:nvPr>
            <p:ph idx="1"/>
          </p:nvPr>
        </p:nvSpPr>
        <p:spPr>
          <a:xfrm>
            <a:off x="395536" y="1700808"/>
            <a:ext cx="7620000" cy="4800600"/>
          </a:xfrm>
        </p:spPr>
        <p:txBody>
          <a:bodyPr>
            <a:noAutofit/>
          </a:bodyPr>
          <a:lstStyle/>
          <a:p>
            <a:pPr algn="l">
              <a:lnSpc>
                <a:spcPct val="150000"/>
              </a:lnSpc>
            </a:pPr>
            <a:r>
              <a:rPr lang="tr-TR" sz="2200" dirty="0">
                <a:latin typeface="Times New Roman" pitchFamily="18" charset="0"/>
                <a:cs typeface="Times New Roman" pitchFamily="18" charset="0"/>
              </a:rPr>
              <a:t>Kayıp durumlarında çocukla açık ve dürüst bir şekilde konuşulmalıdır.</a:t>
            </a:r>
          </a:p>
          <a:p>
            <a:pPr algn="l">
              <a:lnSpc>
                <a:spcPct val="150000"/>
              </a:lnSpc>
            </a:pPr>
            <a:r>
              <a:rPr lang="tr-TR" sz="2200" dirty="0">
                <a:latin typeface="Times New Roman" pitchFamily="18" charset="0"/>
                <a:cs typeface="Times New Roman" pitchFamily="18" charset="0"/>
              </a:rPr>
              <a:t>Çocuğun gelişim dönemi dikkate alınarak kayıp hakkında uygun açıklamalar yapılmalıdır. Örneğin; dedesini kaybeden 4 yaşındaki bir çocuğa bu durum şu şekilde açıklanabilir; «Hatırlıyor musun geçen yaz bir tavşan almıştık ve sonra hastalandığı için ölmüştü. Aynı şey insanlar için de geçerlidir. Onlar da doğar, büyür, yaşlanırlar ve ölürler.»( Hastalığın, grip gibi hastalıklardan farklı olduğu vurgulanmalıdır.)</a:t>
            </a:r>
          </a:p>
          <a:p>
            <a:pPr algn="l">
              <a:lnSpc>
                <a:spcPct val="150000"/>
              </a:lnSpc>
            </a:pPr>
            <a:endParaRPr lang="tr-TR" sz="2200" dirty="0">
              <a:latin typeface="Times New Roman" pitchFamily="18" charset="0"/>
              <a:cs typeface="Times New Roman" pitchFamily="18" charset="0"/>
            </a:endParaRPr>
          </a:p>
        </p:txBody>
      </p:sp>
    </p:spTree>
    <p:extLst>
      <p:ext uri="{BB962C8B-B14F-4D97-AF65-F5344CB8AC3E}">
        <p14:creationId xmlns:p14="http://schemas.microsoft.com/office/powerpoint/2010/main" val="33828255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1143000"/>
          </a:xfrm>
        </p:spPr>
        <p:txBody>
          <a:bodyPr>
            <a:normAutofit fontScale="90000"/>
          </a:bodyPr>
          <a:lstStyle/>
          <a:p>
            <a:pPr algn="l"/>
            <a:r>
              <a:rPr lang="tr-TR" sz="4000" b="1" dirty="0">
                <a:latin typeface="Times New Roman" pitchFamily="18" charset="0"/>
                <a:cs typeface="Times New Roman" pitchFamily="18" charset="0"/>
              </a:rPr>
              <a:t>Kaybı Olan Çocuklara/ Ergenlere Nasıl Yardım Edebiliriz?</a:t>
            </a:r>
          </a:p>
        </p:txBody>
      </p:sp>
      <p:sp>
        <p:nvSpPr>
          <p:cNvPr id="3" name="İçerik Yer Tutucusu 2"/>
          <p:cNvSpPr>
            <a:spLocks noGrp="1"/>
          </p:cNvSpPr>
          <p:nvPr>
            <p:ph idx="1"/>
          </p:nvPr>
        </p:nvSpPr>
        <p:spPr>
          <a:xfrm>
            <a:off x="467544" y="1412776"/>
            <a:ext cx="7620000" cy="4800600"/>
          </a:xfrm>
        </p:spPr>
        <p:txBody>
          <a:bodyPr>
            <a:noAutofit/>
          </a:bodyPr>
          <a:lstStyle/>
          <a:p>
            <a:pPr>
              <a:lnSpc>
                <a:spcPct val="150000"/>
              </a:lnSpc>
            </a:pPr>
            <a:endParaRPr lang="tr-TR" sz="2200" dirty="0">
              <a:latin typeface="Times New Roman" pitchFamily="18" charset="0"/>
              <a:cs typeface="Times New Roman" pitchFamily="18" charset="0"/>
            </a:endParaRPr>
          </a:p>
          <a:p>
            <a:pPr>
              <a:lnSpc>
                <a:spcPct val="150000"/>
              </a:lnSpc>
            </a:pPr>
            <a:r>
              <a:rPr lang="tr-TR" sz="2200" dirty="0">
                <a:latin typeface="Times New Roman" pitchFamily="18" charset="0"/>
                <a:cs typeface="Times New Roman" pitchFamily="18" charset="0"/>
              </a:rPr>
              <a:t>Bunun yerine, markete gitti ama gelecek, uzun bir yolculuğa çıktı ya da uyuyor demek oldukça yanlıştır. Bu durumlarda çocuk, anne-babası uyuduğunda ya da yolculuğa çıktığında buna karşı bir korku geliştirebilir.</a:t>
            </a:r>
          </a:p>
          <a:p>
            <a:pPr algn="l">
              <a:lnSpc>
                <a:spcPct val="150000"/>
              </a:lnSpc>
            </a:pPr>
            <a:r>
              <a:rPr lang="tr-TR" sz="2200" dirty="0">
                <a:latin typeface="Times New Roman" pitchFamily="18" charset="0"/>
                <a:cs typeface="Times New Roman" pitchFamily="18" charset="0"/>
              </a:rPr>
              <a:t>Çocuğa kayıp haberi aniden verilmemeli, aşamalı bir şekilde söylenmelidir. (Kaza geçirme, hastaneye yatırılma vs.)</a:t>
            </a:r>
          </a:p>
          <a:p>
            <a:pPr algn="l">
              <a:lnSpc>
                <a:spcPct val="150000"/>
              </a:lnSpc>
            </a:pPr>
            <a:endParaRPr lang="tr-TR" sz="2200" dirty="0">
              <a:latin typeface="Times New Roman" pitchFamily="18" charset="0"/>
              <a:cs typeface="Times New Roman" pitchFamily="18" charset="0"/>
            </a:endParaRPr>
          </a:p>
        </p:txBody>
      </p:sp>
    </p:spTree>
    <p:extLst>
      <p:ext uri="{BB962C8B-B14F-4D97-AF65-F5344CB8AC3E}">
        <p14:creationId xmlns:p14="http://schemas.microsoft.com/office/powerpoint/2010/main" val="877235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1143000"/>
          </a:xfrm>
        </p:spPr>
        <p:txBody>
          <a:bodyPr>
            <a:normAutofit fontScale="90000"/>
          </a:bodyPr>
          <a:lstStyle/>
          <a:p>
            <a:pPr algn="l"/>
            <a:r>
              <a:rPr lang="tr-TR" sz="4000" b="1" dirty="0">
                <a:latin typeface="Times New Roman" pitchFamily="18" charset="0"/>
                <a:cs typeface="Times New Roman" pitchFamily="18" charset="0"/>
              </a:rPr>
              <a:t>Kaybı Olan Çocuklara/ Ergenlere Nasıl Yardım Edebiliriz?</a:t>
            </a:r>
          </a:p>
        </p:txBody>
      </p:sp>
      <p:sp>
        <p:nvSpPr>
          <p:cNvPr id="3" name="İçerik Yer Tutucusu 2"/>
          <p:cNvSpPr>
            <a:spLocks noGrp="1"/>
          </p:cNvSpPr>
          <p:nvPr>
            <p:ph idx="1"/>
          </p:nvPr>
        </p:nvSpPr>
        <p:spPr>
          <a:xfrm>
            <a:off x="395536" y="1484784"/>
            <a:ext cx="7620000" cy="5141168"/>
          </a:xfrm>
        </p:spPr>
        <p:txBody>
          <a:bodyPr>
            <a:noAutofit/>
          </a:bodyPr>
          <a:lstStyle/>
          <a:p>
            <a:pPr>
              <a:lnSpc>
                <a:spcPct val="150000"/>
              </a:lnSpc>
            </a:pPr>
            <a:endParaRPr lang="tr-TR" sz="2200" dirty="0">
              <a:latin typeface="Times New Roman" pitchFamily="18" charset="0"/>
              <a:cs typeface="Times New Roman" pitchFamily="18" charset="0"/>
            </a:endParaRPr>
          </a:p>
          <a:p>
            <a:pPr>
              <a:lnSpc>
                <a:spcPct val="150000"/>
              </a:lnSpc>
            </a:pPr>
            <a:r>
              <a:rPr lang="tr-TR" sz="2200" dirty="0">
                <a:latin typeface="Times New Roman" pitchFamily="18" charset="0"/>
                <a:cs typeface="Times New Roman" pitchFamily="18" charset="0"/>
              </a:rPr>
              <a:t>Çocuğun tepkileri paylaşılmalı ve ona destek olunmalı, sorduğu sorulara sabırla cevap verilmelidir.</a:t>
            </a:r>
          </a:p>
          <a:p>
            <a:pPr>
              <a:lnSpc>
                <a:spcPct val="150000"/>
              </a:lnSpc>
            </a:pPr>
            <a:r>
              <a:rPr lang="tr-TR" sz="2200" dirty="0">
                <a:latin typeface="Times New Roman" pitchFamily="18" charset="0"/>
                <a:cs typeface="Times New Roman" pitchFamily="18" charset="0"/>
              </a:rPr>
              <a:t>Verilen cevaplar birbiriyle tutarlı olmalıdır. </a:t>
            </a:r>
          </a:p>
          <a:p>
            <a:pPr>
              <a:lnSpc>
                <a:spcPct val="150000"/>
              </a:lnSpc>
            </a:pPr>
            <a:r>
              <a:rPr lang="tr-TR" sz="2200" dirty="0">
                <a:latin typeface="Times New Roman" pitchFamily="18" charset="0"/>
                <a:cs typeface="Times New Roman" pitchFamily="18" charset="0"/>
              </a:rPr>
              <a:t>Hayatta kalanların güvende oldukları söylenmelidir.</a:t>
            </a:r>
          </a:p>
          <a:p>
            <a:pPr>
              <a:lnSpc>
                <a:spcPct val="150000"/>
              </a:lnSpc>
            </a:pPr>
            <a:r>
              <a:rPr lang="tr-TR" sz="2200" dirty="0">
                <a:latin typeface="Times New Roman" pitchFamily="18" charset="0"/>
                <a:cs typeface="Times New Roman" pitchFamily="18" charset="0"/>
              </a:rPr>
              <a:t>Çocuğun cenaze törenine katılması ve/veya mezarlık ziyareti yapması kaybın gerçekliğini anlaması için önemlidir.</a:t>
            </a:r>
          </a:p>
          <a:p>
            <a:pPr algn="l">
              <a:lnSpc>
                <a:spcPct val="150000"/>
              </a:lnSpc>
            </a:pPr>
            <a:endParaRPr lang="tr-TR" sz="2200" dirty="0">
              <a:latin typeface="Times New Roman" pitchFamily="18" charset="0"/>
              <a:cs typeface="Times New Roman" pitchFamily="18" charset="0"/>
            </a:endParaRPr>
          </a:p>
          <a:p>
            <a:pPr algn="l">
              <a:lnSpc>
                <a:spcPct val="150000"/>
              </a:lnSpc>
            </a:pPr>
            <a:endParaRPr lang="tr-TR" sz="2200" dirty="0">
              <a:latin typeface="Times New Roman" pitchFamily="18" charset="0"/>
              <a:cs typeface="Times New Roman" pitchFamily="18" charset="0"/>
            </a:endParaRPr>
          </a:p>
        </p:txBody>
      </p:sp>
    </p:spTree>
    <p:extLst>
      <p:ext uri="{BB962C8B-B14F-4D97-AF65-F5344CB8AC3E}">
        <p14:creationId xmlns:p14="http://schemas.microsoft.com/office/powerpoint/2010/main" val="3190992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Patolojik Yas/</a:t>
            </a:r>
            <a:r>
              <a:rPr lang="tr-TR" b="1" dirty="0" err="1"/>
              <a:t>Travmatik</a:t>
            </a:r>
            <a:r>
              <a:rPr lang="tr-TR" b="1" dirty="0"/>
              <a:t> Yas Nedir?</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a:t>Normal yas sürecinin uzadığı ve kişide 6-12 aylık zaman içinde herhangi bir düzelme, hayata yön verme istediği görülmediği durumlarda patolojik yas ile karşı karşıya kalınır.</a:t>
            </a:r>
          </a:p>
          <a:p>
            <a:pPr algn="just"/>
            <a:r>
              <a:rPr lang="tr-TR" dirty="0" err="1"/>
              <a:t>Patalojik</a:t>
            </a:r>
            <a:r>
              <a:rPr lang="tr-TR" dirty="0"/>
              <a:t> yas, kayıpla yüzleşmenin gecikmesi, inkar edilmesi, hissedilen yoğun üzüntülü duyguların bastırılması sonucu ortaya çıkmaktadır. </a:t>
            </a:r>
          </a:p>
          <a:p>
            <a:pPr algn="just"/>
            <a:r>
              <a:rPr lang="tr-TR" dirty="0"/>
              <a:t>Patolojik Yasta; yas tepkisinde gecikme, ölenin şikayetlerini taklit etme, psikosomatik belirtiler, düşmanca tutum ya da öfke ve düşmanca duygularla donmuş gibi davranma, sosyal ilişkilerde bozulmalar, kendine zarar verici davranışlar, intihar riski, ağır depresyon ortaya çıkabilir.</a:t>
            </a:r>
          </a:p>
          <a:p>
            <a:endParaRPr lang="tr-TR" dirty="0"/>
          </a:p>
        </p:txBody>
      </p:sp>
    </p:spTree>
    <p:extLst>
      <p:ext uri="{BB962C8B-B14F-4D97-AF65-F5344CB8AC3E}">
        <p14:creationId xmlns:p14="http://schemas.microsoft.com/office/powerpoint/2010/main" val="9477121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332656"/>
            <a:ext cx="7620000" cy="1143000"/>
          </a:xfrm>
        </p:spPr>
        <p:txBody>
          <a:bodyPr>
            <a:normAutofit fontScale="90000"/>
          </a:bodyPr>
          <a:lstStyle/>
          <a:p>
            <a:pPr algn="l"/>
            <a:r>
              <a:rPr lang="tr-TR" sz="4000" b="1" dirty="0">
                <a:latin typeface="Times New Roman" pitchFamily="18" charset="0"/>
                <a:cs typeface="Times New Roman" pitchFamily="18" charset="0"/>
              </a:rPr>
              <a:t>Kaybı Olan Çocuklara/ Ergenlere Nasıl Yardım Edebiliriz?</a:t>
            </a:r>
          </a:p>
        </p:txBody>
      </p:sp>
      <p:sp>
        <p:nvSpPr>
          <p:cNvPr id="3" name="İçerik Yer Tutucusu 2"/>
          <p:cNvSpPr>
            <a:spLocks noGrp="1"/>
          </p:cNvSpPr>
          <p:nvPr>
            <p:ph idx="1"/>
          </p:nvPr>
        </p:nvSpPr>
        <p:spPr>
          <a:xfrm>
            <a:off x="539552" y="1744914"/>
            <a:ext cx="7620000" cy="4800600"/>
          </a:xfrm>
        </p:spPr>
        <p:txBody>
          <a:bodyPr>
            <a:normAutofit fontScale="92500" lnSpcReduction="20000"/>
          </a:bodyPr>
          <a:lstStyle/>
          <a:p>
            <a:pPr>
              <a:lnSpc>
                <a:spcPct val="150000"/>
              </a:lnSpc>
            </a:pPr>
            <a:r>
              <a:rPr lang="tr-TR" sz="2400" dirty="0">
                <a:latin typeface="Times New Roman" pitchFamily="18" charset="0"/>
                <a:cs typeface="Times New Roman" pitchFamily="18" charset="0"/>
              </a:rPr>
              <a:t>Çocuklarla korkuları ve/veya suçluluk duyguları hakkında konuşulmalıdır. Çocuk üzülmesin diye çaba sarf edilmemeli aksine üzüntüsüne ortak olunmalıdır.</a:t>
            </a:r>
          </a:p>
          <a:p>
            <a:pPr algn="l">
              <a:lnSpc>
                <a:spcPct val="150000"/>
              </a:lnSpc>
              <a:buNone/>
            </a:pPr>
            <a:endParaRPr lang="tr-TR" sz="2400" dirty="0">
              <a:latin typeface="Times New Roman" pitchFamily="18" charset="0"/>
              <a:cs typeface="Times New Roman" pitchFamily="18" charset="0"/>
            </a:endParaRPr>
          </a:p>
          <a:p>
            <a:pPr algn="l">
              <a:lnSpc>
                <a:spcPct val="150000"/>
              </a:lnSpc>
            </a:pPr>
            <a:r>
              <a:rPr lang="tr-TR" sz="2400" dirty="0">
                <a:latin typeface="Times New Roman" pitchFamily="18" charset="0"/>
                <a:cs typeface="Times New Roman" pitchFamily="18" charset="0"/>
              </a:rPr>
              <a:t>Kaybı takip eden dönemde çocuğun günlük aktivitelerinde bir değişiklik yapılmamalı ve ihtiyaçlarının karşılanmasında tutarlı bir tavır sergilenmelidir.</a:t>
            </a:r>
          </a:p>
          <a:p>
            <a:pPr algn="l">
              <a:lnSpc>
                <a:spcPct val="150000"/>
              </a:lnSpc>
            </a:pPr>
            <a:endParaRPr lang="tr-TR" sz="2400" dirty="0">
              <a:latin typeface="Times New Roman" pitchFamily="18" charset="0"/>
              <a:cs typeface="Times New Roman" pitchFamily="18" charset="0"/>
            </a:endParaRPr>
          </a:p>
          <a:p>
            <a:pPr algn="l">
              <a:lnSpc>
                <a:spcPct val="150000"/>
              </a:lnSpc>
            </a:pPr>
            <a:r>
              <a:rPr lang="tr-TR" sz="2400" dirty="0">
                <a:latin typeface="Times New Roman" pitchFamily="18" charset="0"/>
                <a:cs typeface="Times New Roman" pitchFamily="18" charset="0"/>
              </a:rPr>
              <a:t>Çocuğun kayba tanık olması ve/veya kayıptan kendini sorumlu tutması durumunda psikolojik bir yardım alması gerekebilir.</a:t>
            </a:r>
          </a:p>
          <a:p>
            <a:pPr algn="l">
              <a:lnSpc>
                <a:spcPct val="150000"/>
              </a:lnSpc>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7377661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Kayıp Yaşamış Olan Çocuğa Yaklaşım Nasıl Olmalıdır?</a:t>
            </a:r>
            <a:br>
              <a:rPr lang="tr-TR" dirty="0"/>
            </a:br>
            <a:endParaRPr lang="tr-TR" dirty="0"/>
          </a:p>
        </p:txBody>
      </p:sp>
      <p:sp>
        <p:nvSpPr>
          <p:cNvPr id="3" name="İçerik Yer Tutucusu 2"/>
          <p:cNvSpPr>
            <a:spLocks noGrp="1"/>
          </p:cNvSpPr>
          <p:nvPr>
            <p:ph idx="1"/>
          </p:nvPr>
        </p:nvSpPr>
        <p:spPr>
          <a:xfrm>
            <a:off x="457200" y="1412776"/>
            <a:ext cx="8075240" cy="4911824"/>
          </a:xfrm>
        </p:spPr>
        <p:txBody>
          <a:bodyPr>
            <a:normAutofit fontScale="85000" lnSpcReduction="20000"/>
          </a:bodyPr>
          <a:lstStyle/>
          <a:p>
            <a:pPr lvl="0" algn="just" fontAlgn="base"/>
            <a:r>
              <a:rPr lang="tr-TR" dirty="0"/>
              <a:t>Ölen kişi hakkında konuşun. Güzel günleri anın. Onun hatırasını canlı tutun. “Onu geri getirmek mümkün değil ama onu hatırlayabiliriz.” mesajını verin.</a:t>
            </a:r>
          </a:p>
          <a:p>
            <a:pPr lvl="0" algn="just" fontAlgn="base"/>
            <a:r>
              <a:rPr lang="tr-TR" dirty="0"/>
              <a:t>Ölen kişinin artık yaşamadığı çocuğa izah edilmelidir: “Sevdiğin kişi artık yürüyemez, yemek yiyemez, uyuyamaz, yanımıza gelemez.” gibi.</a:t>
            </a:r>
          </a:p>
          <a:p>
            <a:pPr lvl="0" algn="just" fontAlgn="base"/>
            <a:r>
              <a:rPr lang="tr-TR" dirty="0"/>
              <a:t>Çocuğa kaybı haber vermeyi ertelemeyin. Olanlarla ilgili ona doğru bilgiler verin.</a:t>
            </a:r>
          </a:p>
          <a:p>
            <a:pPr lvl="0" algn="just" fontAlgn="base"/>
            <a:r>
              <a:rPr lang="tr-TR" dirty="0"/>
              <a:t>Vereceğiniz haber için çocuğu önceden hazırlayın. Örneğin; haberi vermeden önce çocuğu buna hazırlamak için “Sana, babanla ilgili üzücü bir haber vereceğim.” denilebilir.</a:t>
            </a:r>
          </a:p>
          <a:p>
            <a:pPr lvl="0" algn="just" fontAlgn="base"/>
            <a:r>
              <a:rPr lang="tr-TR" dirty="0"/>
              <a:t>Ölen kişinin bir daha geri gelmeyeceğini söyleyin.</a:t>
            </a:r>
          </a:p>
          <a:p>
            <a:pPr lvl="0" algn="just" fontAlgn="base"/>
            <a:r>
              <a:rPr lang="tr-TR" dirty="0"/>
              <a:t>Cenaze töreninde olacaklardan bahsedin. Karışıklıktan </a:t>
            </a:r>
            <a:r>
              <a:rPr lang="tr-TR" dirty="0" err="1"/>
              <a:t>kaçının.Soyut</a:t>
            </a:r>
            <a:r>
              <a:rPr lang="tr-TR" dirty="0"/>
              <a:t> açıklamalardan kaçının. Yaptığınız açıklamalar çocuğun yaşına uygun olsun.</a:t>
            </a:r>
          </a:p>
          <a:p>
            <a:endParaRPr lang="tr-TR" dirty="0"/>
          </a:p>
        </p:txBody>
      </p:sp>
    </p:spTree>
    <p:extLst>
      <p:ext uri="{BB962C8B-B14F-4D97-AF65-F5344CB8AC3E}">
        <p14:creationId xmlns:p14="http://schemas.microsoft.com/office/powerpoint/2010/main" val="23665550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88640"/>
            <a:ext cx="7931224" cy="1658448"/>
          </a:xfrm>
        </p:spPr>
        <p:txBody>
          <a:bodyPr>
            <a:normAutofit fontScale="90000"/>
          </a:bodyPr>
          <a:lstStyle/>
          <a:p>
            <a:r>
              <a:rPr lang="tr-TR" b="1" dirty="0"/>
              <a:t>Kaybı Olan Çocuklara Nasıl Yardım Edebilirsiniz?</a:t>
            </a:r>
            <a:br>
              <a:rPr lang="tr-TR" dirty="0"/>
            </a:br>
            <a:endParaRPr lang="tr-TR" dirty="0"/>
          </a:p>
        </p:txBody>
      </p:sp>
      <p:sp>
        <p:nvSpPr>
          <p:cNvPr id="3" name="İçerik Yer Tutucusu 2"/>
          <p:cNvSpPr>
            <a:spLocks noGrp="1"/>
          </p:cNvSpPr>
          <p:nvPr>
            <p:ph idx="1"/>
          </p:nvPr>
        </p:nvSpPr>
        <p:spPr>
          <a:xfrm>
            <a:off x="457200" y="1556792"/>
            <a:ext cx="8219256" cy="4767808"/>
          </a:xfrm>
        </p:spPr>
        <p:txBody>
          <a:bodyPr>
            <a:normAutofit fontScale="92500" lnSpcReduction="20000"/>
          </a:bodyPr>
          <a:lstStyle/>
          <a:p>
            <a:pPr algn="just"/>
            <a:r>
              <a:rPr lang="tr-TR" dirty="0"/>
              <a:t>Çocuk ve ergenlerle yapılan çalışmalar çocukların normal ve sağlıklı gelişimlerine devam edebilmeleri için kayıpları hakkında doğru bilgilendirilmelerinin gerekli olduğunu önemle vurgulamıştır. Yine bu çalışmalar, çocukların kayıp tepkilerinin çok çeşitli olabildiğini, bu tepkilerin ara ara ortaya çıkabileceğini ve çok da uzun sürebileceğini de belirtmiştir.</a:t>
            </a:r>
          </a:p>
          <a:p>
            <a:pPr algn="just"/>
            <a:r>
              <a:rPr lang="tr-TR" dirty="0"/>
              <a:t>Çocuklara bir kayıp yaşadıkları zaman yardımcı olabilmek, onları anlamayı ve tepkileri hakkında bilgi sahibi olmayı gerektirir. Bu bağlamda, çocuğun gelişim düzeyini göz önünde bulundurmak ve bu düzeye bağlı olarak verdiği tepkileri bilmek önemlidir. Örneğin; beş yaşından küçük çocuklar ölümün bir son olduğunu anlamazlar ve daha çok somut düşünme eğilimindedirler</a:t>
            </a:r>
          </a:p>
          <a:p>
            <a:endParaRPr lang="tr-TR" dirty="0"/>
          </a:p>
        </p:txBody>
      </p:sp>
    </p:spTree>
    <p:extLst>
      <p:ext uri="{BB962C8B-B14F-4D97-AF65-F5344CB8AC3E}">
        <p14:creationId xmlns:p14="http://schemas.microsoft.com/office/powerpoint/2010/main" val="1173833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noAutofit/>
          </a:bodyPr>
          <a:lstStyle/>
          <a:p>
            <a:r>
              <a:rPr lang="tr-TR" sz="3600" b="1" dirty="0">
                <a:latin typeface="Times New Roman" pitchFamily="18" charset="0"/>
                <a:cs typeface="Times New Roman" pitchFamily="18" charset="0"/>
              </a:rPr>
              <a:t>Kayıp Sonrası Normal Yaşama Dönmede Okulların Rolü ve Önemi</a:t>
            </a:r>
          </a:p>
        </p:txBody>
      </p:sp>
      <p:sp>
        <p:nvSpPr>
          <p:cNvPr id="5" name="İçerik Yer Tutucusu 4"/>
          <p:cNvSpPr>
            <a:spLocks noGrp="1"/>
          </p:cNvSpPr>
          <p:nvPr>
            <p:ph idx="1"/>
          </p:nvPr>
        </p:nvSpPr>
        <p:spPr>
          <a:xfrm>
            <a:off x="395536" y="2468880"/>
            <a:ext cx="8229600" cy="4389120"/>
          </a:xfrm>
        </p:spPr>
        <p:txBody>
          <a:bodyPr/>
          <a:lstStyle/>
          <a:p>
            <a:pPr algn="just"/>
            <a:r>
              <a:rPr lang="tr-TR" dirty="0">
                <a:latin typeface="Times New Roman" pitchFamily="18" charset="0"/>
                <a:cs typeface="Times New Roman" pitchFamily="18" charset="0"/>
              </a:rPr>
              <a:t>Çocukların günlük yaşamlarının büyük bir çoğunluğunu geçirdikleri okullar, onların zihinsel ve sosyal becerilerinin gelişmesinde önemli rol oynayan ortamlardır. Okullar aynı zamanda, ana-babaların, çocuklarının gelişimi hakkında bilgi ve destek aldıkları en önemli birimlerdir.</a:t>
            </a:r>
          </a:p>
        </p:txBody>
      </p:sp>
    </p:spTree>
    <p:extLst>
      <p:ext uri="{BB962C8B-B14F-4D97-AF65-F5344CB8AC3E}">
        <p14:creationId xmlns:p14="http://schemas.microsoft.com/office/powerpoint/2010/main" val="24207554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a:latin typeface="Times New Roman" pitchFamily="18" charset="0"/>
                <a:cs typeface="Times New Roman" pitchFamily="18" charset="0"/>
              </a:rPr>
              <a:t>Bir kayıp sonrasında, ana-babanın yanı sıra okulların</a:t>
            </a:r>
            <a:br>
              <a:rPr lang="tr-TR" sz="2400" b="1" dirty="0">
                <a:latin typeface="Times New Roman" pitchFamily="18" charset="0"/>
                <a:cs typeface="Times New Roman" pitchFamily="18" charset="0"/>
              </a:rPr>
            </a:br>
            <a:r>
              <a:rPr lang="tr-TR" sz="2400" b="1" dirty="0">
                <a:latin typeface="Times New Roman" pitchFamily="18" charset="0"/>
                <a:cs typeface="Times New Roman" pitchFamily="18" charset="0"/>
              </a:rPr>
              <a:t>ve öğretmenlerin çocukların yaşamlarında çok önemli bir yeri</a:t>
            </a:r>
            <a:br>
              <a:rPr lang="tr-TR" sz="2400" b="1" dirty="0">
                <a:latin typeface="Times New Roman" pitchFamily="18" charset="0"/>
                <a:cs typeface="Times New Roman" pitchFamily="18" charset="0"/>
              </a:rPr>
            </a:br>
            <a:r>
              <a:rPr lang="tr-TR" sz="2400" b="1" dirty="0">
                <a:latin typeface="Times New Roman" pitchFamily="18" charset="0"/>
                <a:cs typeface="Times New Roman" pitchFamily="18" charset="0"/>
              </a:rPr>
              <a:t>vardır. ÇÜNKÜ:</a:t>
            </a:r>
          </a:p>
        </p:txBody>
      </p:sp>
      <p:sp>
        <p:nvSpPr>
          <p:cNvPr id="3" name="İçerik Yer Tutucusu 2"/>
          <p:cNvSpPr>
            <a:spLocks noGrp="1"/>
          </p:cNvSpPr>
          <p:nvPr>
            <p:ph idx="1"/>
          </p:nvPr>
        </p:nvSpPr>
        <p:spPr>
          <a:xfrm>
            <a:off x="457200" y="1935480"/>
            <a:ext cx="8229600" cy="4517856"/>
          </a:xfrm>
        </p:spPr>
        <p:txBody>
          <a:bodyPr>
            <a:normAutofit/>
          </a:bodyPr>
          <a:lstStyle/>
          <a:p>
            <a:r>
              <a:rPr lang="tr-TR" dirty="0">
                <a:latin typeface="Times New Roman" pitchFamily="18" charset="0"/>
                <a:cs typeface="Times New Roman" pitchFamily="18" charset="0"/>
              </a:rPr>
              <a:t>Öğretmenler, sadece çocukları eğitmek ve onlara belirli bilgi ve becerileri öğretmekle kalmazlar, aynı zamanda onların mutlu ve sağlıklı büyümelerine yardımcı olacak bir öğrenme ve gelişme ortamı yaratırlar.</a:t>
            </a:r>
          </a:p>
          <a:p>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Öğretmenler çocuklarla daha çok birlikte oldukları için, onların ihtiyaçlarını herkesten daha iyi bilir ve gerektiğinde onlara yardım edebilirler.</a:t>
            </a:r>
          </a:p>
          <a:p>
            <a:pPr marL="0" indent="0">
              <a:buNone/>
            </a:pPr>
            <a:endParaRPr lang="tr-TR" dirty="0">
              <a:latin typeface="Times New Roman" pitchFamily="18" charset="0"/>
              <a:cs typeface="Times New Roman" pitchFamily="18" charset="0"/>
            </a:endParaRPr>
          </a:p>
          <a:p>
            <a:pPr>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3431204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556792"/>
            <a:ext cx="8229600" cy="4389120"/>
          </a:xfrm>
        </p:spPr>
        <p:txBody>
          <a:bodyPr>
            <a:normAutofit/>
          </a:bodyPr>
          <a:lstStyle/>
          <a:p>
            <a:pPr algn="just"/>
            <a:r>
              <a:rPr lang="tr-TR" dirty="0">
                <a:latin typeface="Times New Roman" pitchFamily="18" charset="0"/>
                <a:cs typeface="Times New Roman" pitchFamily="18" charset="0"/>
              </a:rPr>
              <a:t>Öğretmenlerin yardımıyla daha ileri düzeyde psikolojik yardıma ihtiyacı olan çocuklar belirlenebilir.</a:t>
            </a:r>
          </a:p>
          <a:p>
            <a:pPr algn="just"/>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İşte bu nedenlerden dolayı öğretmenler </a:t>
            </a:r>
            <a:r>
              <a:rPr lang="tr-TR" dirty="0" err="1">
                <a:latin typeface="Times New Roman" pitchFamily="18" charset="0"/>
                <a:cs typeface="Times New Roman" pitchFamily="18" charset="0"/>
              </a:rPr>
              <a:t>travmatik</a:t>
            </a:r>
            <a:r>
              <a:rPr lang="tr-TR" dirty="0">
                <a:latin typeface="Times New Roman" pitchFamily="18" charset="0"/>
                <a:cs typeface="Times New Roman" pitchFamily="18" charset="0"/>
              </a:rPr>
              <a:t> yaşantıların normalleştirilmesi ve okulların hem ana-babalara hem de çocuklara yardım ve destek sağlayan kurumlar haline gelmesinde önemli görevler üstlenirler.</a:t>
            </a: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8635014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4000" b="1" dirty="0">
                <a:latin typeface="Times New Roman" pitchFamily="18" charset="0"/>
                <a:cs typeface="Times New Roman" pitchFamily="18" charset="0"/>
              </a:rPr>
              <a:t>Ergenlik dönemindeki öğrencilere nasıl yardım edebilirsiniz?</a:t>
            </a:r>
          </a:p>
        </p:txBody>
      </p:sp>
      <p:sp>
        <p:nvSpPr>
          <p:cNvPr id="3" name="İçerik Yer Tutucusu 2"/>
          <p:cNvSpPr>
            <a:spLocks noGrp="1"/>
          </p:cNvSpPr>
          <p:nvPr>
            <p:ph idx="1"/>
          </p:nvPr>
        </p:nvSpPr>
        <p:spPr>
          <a:xfrm>
            <a:off x="467544" y="2060848"/>
            <a:ext cx="8229600" cy="4389120"/>
          </a:xfrm>
        </p:spPr>
        <p:txBody>
          <a:bodyPr>
            <a:normAutofit/>
          </a:bodyPr>
          <a:lstStyle/>
          <a:p>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Aile ve arkadaşlarıyla duygularını paylaşmalarına ve ifade etmelerine yardım edin.</a:t>
            </a:r>
          </a:p>
          <a:p>
            <a:r>
              <a:rPr lang="tr-TR" dirty="0">
                <a:latin typeface="Times New Roman" pitchFamily="18" charset="0"/>
                <a:cs typeface="Times New Roman" pitchFamily="18" charset="0"/>
              </a:rPr>
              <a:t>Kabul, hoşgörü ve destek gösterin.</a:t>
            </a:r>
          </a:p>
          <a:p>
            <a:r>
              <a:rPr lang="tr-TR" dirty="0">
                <a:latin typeface="Times New Roman" pitchFamily="18" charset="0"/>
                <a:cs typeface="Times New Roman" pitchFamily="18" charset="0"/>
              </a:rPr>
              <a:t>Gündelik faaliyetlere katılmalarını ve spor yapmalarını teşvik edin.</a:t>
            </a:r>
          </a:p>
          <a:p>
            <a:r>
              <a:rPr lang="tr-TR" dirty="0">
                <a:latin typeface="Times New Roman" pitchFamily="18" charset="0"/>
                <a:cs typeface="Times New Roman" pitchFamily="18" charset="0"/>
              </a:rPr>
              <a:t>Okul başarılarıyla ilgili beklentilerinizi azaltın.</a:t>
            </a:r>
          </a:p>
        </p:txBody>
      </p:sp>
    </p:spTree>
    <p:extLst>
      <p:ext uri="{BB962C8B-B14F-4D97-AF65-F5344CB8AC3E}">
        <p14:creationId xmlns:p14="http://schemas.microsoft.com/office/powerpoint/2010/main" val="30475223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1143000"/>
          </a:xfrm>
        </p:spPr>
        <p:txBody>
          <a:bodyPr/>
          <a:lstStyle/>
          <a:p>
            <a:r>
              <a:rPr lang="tr-TR" b="1" dirty="0">
                <a:latin typeface="Times New Roman" pitchFamily="18" charset="0"/>
                <a:cs typeface="Times New Roman" pitchFamily="18" charset="0"/>
              </a:rPr>
              <a:t>Öğretmenlere Öneriler</a:t>
            </a:r>
          </a:p>
        </p:txBody>
      </p:sp>
      <p:sp>
        <p:nvSpPr>
          <p:cNvPr id="3" name="İçerik Yer Tutucusu 2"/>
          <p:cNvSpPr>
            <a:spLocks noGrp="1"/>
          </p:cNvSpPr>
          <p:nvPr>
            <p:ph idx="1"/>
          </p:nvPr>
        </p:nvSpPr>
        <p:spPr>
          <a:xfrm>
            <a:off x="457200" y="1700808"/>
            <a:ext cx="8229600" cy="4896544"/>
          </a:xfrm>
        </p:spPr>
        <p:txBody>
          <a:bodyPr>
            <a:normAutofit lnSpcReduction="10000"/>
          </a:bodyPr>
          <a:lstStyle/>
          <a:p>
            <a:r>
              <a:rPr lang="tr-TR" dirty="0">
                <a:latin typeface="Times New Roman" pitchFamily="18" charset="0"/>
                <a:cs typeface="Times New Roman" pitchFamily="18" charset="0"/>
              </a:rPr>
              <a:t>Çocukların kaybın nasıl ve neden olduğunu anlamalarına yardım edin.</a:t>
            </a:r>
          </a:p>
          <a:p>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Zor durumlar sonrasında insanların verdiği normal tepkiler hakkında onları bilgilendirin.</a:t>
            </a:r>
          </a:p>
          <a:p>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Çocuklarla birlikte onların duygusal olarak iyileşmelerine yardımcı olacak sınıf etkinlikleri düzenleyin.</a:t>
            </a:r>
          </a:p>
          <a:p>
            <a:pPr marL="0" indent="0">
              <a:buNone/>
            </a:pPr>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Öğretim etkinliklerini çocukların ihtiyaçlarına göre uyarlayarak ve ihtiyacı olan çocuklara daha fazla eğitim desteği verin.</a:t>
            </a:r>
          </a:p>
          <a:p>
            <a:endParaRPr lang="tr-TR" dirty="0">
              <a:latin typeface="Times New Roman" pitchFamily="18" charset="0"/>
              <a:cs typeface="Times New Roman" pitchFamily="18" charset="0"/>
            </a:endParaRPr>
          </a:p>
          <a:p>
            <a:endParaRPr lang="tr-TR" dirty="0">
              <a:latin typeface="Times New Roman" pitchFamily="18" charset="0"/>
              <a:cs typeface="Times New Roman" pitchFamily="18" charset="0"/>
            </a:endParaRP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6462324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1143000"/>
          </a:xfrm>
        </p:spPr>
        <p:txBody>
          <a:bodyPr/>
          <a:lstStyle/>
          <a:p>
            <a:r>
              <a:rPr lang="tr-TR" b="1" dirty="0">
                <a:latin typeface="Times New Roman" pitchFamily="18" charset="0"/>
                <a:cs typeface="Times New Roman" pitchFamily="18" charset="0"/>
              </a:rPr>
              <a:t>Öğretmenlere Öneriler</a:t>
            </a:r>
          </a:p>
        </p:txBody>
      </p:sp>
      <p:sp>
        <p:nvSpPr>
          <p:cNvPr id="3" name="İçerik Yer Tutucusu 2"/>
          <p:cNvSpPr>
            <a:spLocks noGrp="1"/>
          </p:cNvSpPr>
          <p:nvPr>
            <p:ph idx="1"/>
          </p:nvPr>
        </p:nvSpPr>
        <p:spPr>
          <a:xfrm>
            <a:off x="467544" y="1772816"/>
            <a:ext cx="8229600" cy="4661872"/>
          </a:xfrm>
        </p:spPr>
        <p:txBody>
          <a:bodyPr>
            <a:normAutofit/>
          </a:bodyPr>
          <a:lstStyle/>
          <a:p>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Çocuklar üzerinde özel iletişim teknikleri kullanın.</a:t>
            </a:r>
          </a:p>
          <a:p>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Sınıfta sıcak ve destekleyici bir sosyal ortam yaratın.</a:t>
            </a:r>
          </a:p>
          <a:p>
            <a:pPr marL="0" indent="0">
              <a:buNone/>
            </a:pPr>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Çocukların kayıplarla, acı veren anılarla ve duygularla başa çıkmalarına yardımcı olacak etkinlikler düzenleyin.</a:t>
            </a:r>
          </a:p>
          <a:p>
            <a:pPr marL="0" indent="0">
              <a:buNone/>
            </a:pPr>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Çocukların iyileşme sürecini kolaylaştırmak için okul ve aile arasındaki işbirliğini güçlendirin.</a:t>
            </a:r>
          </a:p>
        </p:txBody>
      </p:sp>
    </p:spTree>
    <p:extLst>
      <p:ext uri="{BB962C8B-B14F-4D97-AF65-F5344CB8AC3E}">
        <p14:creationId xmlns:p14="http://schemas.microsoft.com/office/powerpoint/2010/main" val="993032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600" b="1" dirty="0"/>
              <a:t>Yas ve </a:t>
            </a:r>
            <a:r>
              <a:rPr lang="tr-TR" sz="3600" b="1" dirty="0" err="1"/>
              <a:t>Travmatik</a:t>
            </a:r>
            <a:r>
              <a:rPr lang="tr-TR" sz="3600" b="1" dirty="0"/>
              <a:t> Yas Arasındaki Fark Nedir?</a:t>
            </a:r>
            <a:br>
              <a:rPr lang="tr-TR" sz="3600" b="1" dirty="0"/>
            </a:br>
            <a:endParaRPr lang="tr-TR" sz="3600" b="1" dirty="0"/>
          </a:p>
        </p:txBody>
      </p:sp>
      <p:sp>
        <p:nvSpPr>
          <p:cNvPr id="3" name="İçerik Yer Tutucusu 2"/>
          <p:cNvSpPr>
            <a:spLocks noGrp="1"/>
          </p:cNvSpPr>
          <p:nvPr>
            <p:ph idx="1"/>
          </p:nvPr>
        </p:nvSpPr>
        <p:spPr>
          <a:xfrm>
            <a:off x="0" y="1935480"/>
            <a:ext cx="9144000" cy="4805888"/>
          </a:xfrm>
        </p:spPr>
        <p:txBody>
          <a:bodyPr>
            <a:normAutofit fontScale="85000" lnSpcReduction="10000"/>
          </a:bodyPr>
          <a:lstStyle/>
          <a:p>
            <a:pPr algn="just"/>
            <a:r>
              <a:rPr lang="tr-TR" b="1" dirty="0">
                <a:solidFill>
                  <a:srgbClr val="C00000"/>
                </a:solidFill>
              </a:rPr>
              <a:t>Yas</a:t>
            </a:r>
            <a:r>
              <a:rPr lang="tr-TR" dirty="0"/>
              <a:t>, sağlıklı ve yaşanması gereken bir süreçtir ve kaybın özelliklerine göre (yakınlık, </a:t>
            </a:r>
            <a:r>
              <a:rPr lang="tr-TR" dirty="0" err="1"/>
              <a:t>beklendiklik</a:t>
            </a:r>
            <a:r>
              <a:rPr lang="tr-TR" dirty="0"/>
              <a:t> vb.) 6 ay ila 1 yıl sürmesi normal karşılanmaktadır. Bu yasın </a:t>
            </a:r>
            <a:r>
              <a:rPr lang="tr-TR" dirty="0" err="1"/>
              <a:t>Kübbler</a:t>
            </a:r>
            <a:r>
              <a:rPr lang="tr-TR" dirty="0"/>
              <a:t> </a:t>
            </a:r>
            <a:r>
              <a:rPr lang="tr-TR" dirty="0" err="1"/>
              <a:t>Ross</a:t>
            </a:r>
            <a:r>
              <a:rPr lang="tr-TR" dirty="0"/>
              <a:t>’ a göre 5 farklı evresi vardır; inkar ve izolasyon, öfke, pazarlık, depresyon ve kabullenmedir. Buraya kadar normal ve yaşanması gereken bir yas ifade ederken </a:t>
            </a:r>
            <a:r>
              <a:rPr lang="tr-TR" dirty="0" err="1"/>
              <a:t>travmatik</a:t>
            </a:r>
            <a:r>
              <a:rPr lang="tr-TR" dirty="0"/>
              <a:t> yas ise kaybın beklenmedik ve olağandışı bir süreçle yaşanması yahut kişinin içinde bulunduğu sosyal, psikolojik ya da ekonomik nedenlerden dolayı yası </a:t>
            </a:r>
            <a:r>
              <a:rPr lang="tr-TR" dirty="0" err="1"/>
              <a:t>travmatik</a:t>
            </a:r>
            <a:r>
              <a:rPr lang="tr-TR" dirty="0"/>
              <a:t> olarak algılaması durumu olarak tanımlanır.</a:t>
            </a:r>
          </a:p>
          <a:p>
            <a:pPr algn="just"/>
            <a:r>
              <a:rPr lang="tr-TR" dirty="0" err="1">
                <a:hlinkClick r:id="rId2"/>
              </a:rPr>
              <a:t>Travmatik</a:t>
            </a:r>
            <a:r>
              <a:rPr lang="tr-TR" dirty="0">
                <a:hlinkClick r:id="rId2"/>
              </a:rPr>
              <a:t> yas</a:t>
            </a:r>
            <a:r>
              <a:rPr lang="tr-TR" dirty="0"/>
              <a:t> kişinin sonrasında travma sonrası stres bozukluğu belirtileri olan sürekli kaybı düşünme, hiçbir düşünceye odaklanamama, amaçsızlık, kontrolü kaybetme, kabullenememe, inkar etme, kaygı, uyuşma, hissizlik gibi belirtiler yaşar. Normalin dışında kayıp ve normalin dışında yas yaşamak normal kavramının kendisini kaybetmişken kişinin yaşayabileceği en zorlu süreç olabilir.</a:t>
            </a:r>
          </a:p>
          <a:p>
            <a:endParaRPr lang="tr-TR" dirty="0"/>
          </a:p>
        </p:txBody>
      </p:sp>
    </p:spTree>
    <p:extLst>
      <p:ext uri="{BB962C8B-B14F-4D97-AF65-F5344CB8AC3E}">
        <p14:creationId xmlns:p14="http://schemas.microsoft.com/office/powerpoint/2010/main" val="1452591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Yasın </a:t>
            </a:r>
            <a:r>
              <a:rPr lang="tr-TR" dirty="0" err="1"/>
              <a:t>Travmatik</a:t>
            </a:r>
            <a:r>
              <a:rPr lang="tr-TR" dirty="0"/>
              <a:t> Yasa Dönüşmesi</a:t>
            </a:r>
            <a:br>
              <a:rPr lang="tr-TR" dirty="0"/>
            </a:br>
            <a:endParaRPr lang="tr-TR" dirty="0"/>
          </a:p>
        </p:txBody>
      </p:sp>
      <p:sp>
        <p:nvSpPr>
          <p:cNvPr id="3" name="İçerik Yer Tutucusu 2"/>
          <p:cNvSpPr>
            <a:spLocks noGrp="1"/>
          </p:cNvSpPr>
          <p:nvPr>
            <p:ph idx="1"/>
          </p:nvPr>
        </p:nvSpPr>
        <p:spPr>
          <a:xfrm>
            <a:off x="0" y="1935480"/>
            <a:ext cx="8964488" cy="4922520"/>
          </a:xfrm>
        </p:spPr>
        <p:txBody>
          <a:bodyPr>
            <a:normAutofit/>
          </a:bodyPr>
          <a:lstStyle/>
          <a:p>
            <a:pPr algn="just"/>
            <a:r>
              <a:rPr lang="tr-TR" sz="3000" dirty="0"/>
              <a:t>Yasın </a:t>
            </a:r>
            <a:r>
              <a:rPr lang="tr-TR" sz="3000" dirty="0" err="1"/>
              <a:t>travmatik</a:t>
            </a:r>
            <a:r>
              <a:rPr lang="tr-TR" sz="3000" dirty="0"/>
              <a:t> yasa dönüşmesiyle ilgili bazı temel etkenler bulunmaktadır. Bunlardan ilki çocukluk döneminde yeterince sağlıklı karşılanmayan temel ihtiyaçlar, kişilerin kaybın doğal sürecini yaşamalarını engelleyen psikolojik yapıları, kişinin kaybettiği yakınına bağımlı olması ya da bitmemiş meselelerinin olması, kişinin ani, beklenmedik ve kötü bir kayıp yaşaması ve son olarak da bireyin toplumsal kısıtlamadan dolayı yas tutma duygularını yaşayamamasıdır. </a:t>
            </a:r>
            <a:endParaRPr lang="tr-TR" dirty="0"/>
          </a:p>
        </p:txBody>
      </p:sp>
    </p:spTree>
    <p:extLst>
      <p:ext uri="{BB962C8B-B14F-4D97-AF65-F5344CB8AC3E}">
        <p14:creationId xmlns:p14="http://schemas.microsoft.com/office/powerpoint/2010/main" val="2179303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t>Yas sürecinde aşağıda verilen belirtiler görülebilir:</a:t>
            </a:r>
            <a:br>
              <a:rPr lang="tr-TR" sz="2800" dirty="0"/>
            </a:br>
            <a:endParaRPr lang="tr-TR" sz="2800" dirty="0"/>
          </a:p>
        </p:txBody>
      </p:sp>
      <p:sp>
        <p:nvSpPr>
          <p:cNvPr id="3" name="İçerik Yer Tutucusu 2"/>
          <p:cNvSpPr>
            <a:spLocks noGrp="1"/>
          </p:cNvSpPr>
          <p:nvPr>
            <p:ph idx="1"/>
          </p:nvPr>
        </p:nvSpPr>
        <p:spPr>
          <a:xfrm>
            <a:off x="179512" y="1935480"/>
            <a:ext cx="8507288" cy="4389120"/>
          </a:xfrm>
        </p:spPr>
        <p:txBody>
          <a:bodyPr>
            <a:normAutofit fontScale="92500"/>
          </a:bodyPr>
          <a:lstStyle/>
          <a:p>
            <a:pPr algn="just"/>
            <a:r>
              <a:rPr lang="tr-TR" b="1" dirty="0"/>
              <a:t>Bedensel tepkiler:</a:t>
            </a:r>
            <a:r>
              <a:rPr lang="tr-TR" dirty="0"/>
              <a:t> Baş ağrısı, göğüs ağrısı ve göğüste sıkışma hissi, boğazda düğümlenme, yutkunma güçlüğü, açlık hissi, bulantı, kusma, kabızlık veya ishal, nefes darlığı, çarpıntı, adet düzensizlikleri, gerginlik ve kasılmalar, uyku düzensizlikleri, iştah değişiklikleri, halsizlik ve yorgunluk.</a:t>
            </a:r>
          </a:p>
          <a:p>
            <a:pPr algn="just"/>
            <a:r>
              <a:rPr lang="tr-TR" b="1" dirty="0"/>
              <a:t>Duygusal tepkiler: </a:t>
            </a:r>
            <a:r>
              <a:rPr lang="tr-TR" dirty="0"/>
              <a:t>Ölümü inkar etme, üzüntü, ağlama, özlem, öfke, sıkıntı, güvensizlik, tedirginlik, aklını yitireceği delireceği korkusu, hayata karşı ilgi ve istek kaybı, hiçbir şeyden zevk alamama, hiçbir duygu hissedememe, geleceğe dair umutsuzluk ve karamsarlık, yalnızlık, çaresizlik.</a:t>
            </a:r>
          </a:p>
        </p:txBody>
      </p:sp>
    </p:spTree>
    <p:extLst>
      <p:ext uri="{BB962C8B-B14F-4D97-AF65-F5344CB8AC3E}">
        <p14:creationId xmlns:p14="http://schemas.microsoft.com/office/powerpoint/2010/main" val="320286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t>Yas sürecinde aşağıda verilen belirtiler görülebilir</a:t>
            </a:r>
            <a:endParaRPr lang="tr-TR" sz="2800" dirty="0"/>
          </a:p>
        </p:txBody>
      </p:sp>
      <p:sp>
        <p:nvSpPr>
          <p:cNvPr id="3" name="İçerik Yer Tutucusu 2"/>
          <p:cNvSpPr>
            <a:spLocks noGrp="1"/>
          </p:cNvSpPr>
          <p:nvPr>
            <p:ph idx="1"/>
          </p:nvPr>
        </p:nvSpPr>
        <p:spPr/>
        <p:txBody>
          <a:bodyPr>
            <a:normAutofit fontScale="85000" lnSpcReduction="20000"/>
          </a:bodyPr>
          <a:lstStyle/>
          <a:p>
            <a:pPr algn="just"/>
            <a:r>
              <a:rPr lang="tr-TR" sz="2800" b="1" dirty="0"/>
              <a:t>Ruhsal tepkiler:</a:t>
            </a:r>
            <a:r>
              <a:rPr lang="tr-TR" sz="2800" dirty="0"/>
              <a:t> Ölen kişinin hala yaşadığını, var olduğunu hissetme, sesini duyma, hayalini görme, hayat ve ölüm kavramlarını sorgulama.</a:t>
            </a:r>
          </a:p>
          <a:p>
            <a:pPr algn="just"/>
            <a:r>
              <a:rPr lang="tr-TR" sz="2800" b="1" dirty="0"/>
              <a:t>Bilişsel tepkiler:</a:t>
            </a:r>
            <a:r>
              <a:rPr lang="tr-TR" sz="2800" dirty="0"/>
              <a:t> Ölen kişiyi ve ölümü düşünme, düşünmeye engel olamama, kendini suçlama, kendine kızma, pişmanlık, ölüm anını tekrar tekrar hatırlama, hatta çok canlı bir biçimde yaşama, kararsızlık, dikkatini toparlamakta zorlanma, bellek sorunları.</a:t>
            </a:r>
          </a:p>
          <a:p>
            <a:pPr algn="just"/>
            <a:r>
              <a:rPr lang="tr-TR" sz="2800" b="1" dirty="0"/>
              <a:t>Davranışsal tepkiler:</a:t>
            </a:r>
            <a:r>
              <a:rPr lang="tr-TR" sz="2800" dirty="0"/>
              <a:t> Amaçsız bir aşırı hareketlilik, kendini tamamen başkalarına yardıma adayarak kaybın acısından kaçınma, insanlardan uzaklaşma ve görüşmek istememe, ölen kişinin eşyalarına, bulunduğu yerlere aşırı yönelme veya bunlardan uzak durmaya çalışma</a:t>
            </a:r>
            <a:endParaRPr lang="tr-TR" dirty="0"/>
          </a:p>
        </p:txBody>
      </p:sp>
    </p:spTree>
    <p:extLst>
      <p:ext uri="{BB962C8B-B14F-4D97-AF65-F5344CB8AC3E}">
        <p14:creationId xmlns:p14="http://schemas.microsoft.com/office/powerpoint/2010/main" val="2521299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385</TotalTime>
  <Words>4659</Words>
  <Application>Microsoft Office PowerPoint</Application>
  <PresentationFormat>Ekran Gösterisi (4:3)</PresentationFormat>
  <Paragraphs>300</Paragraphs>
  <Slides>58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58</vt:i4>
      </vt:variant>
    </vt:vector>
  </HeadingPairs>
  <TitlesOfParts>
    <vt:vector size="64" baseType="lpstr">
      <vt:lpstr>Calibri</vt:lpstr>
      <vt:lpstr>Constantia</vt:lpstr>
      <vt:lpstr>Times New Roman</vt:lpstr>
      <vt:lpstr>Wingdings</vt:lpstr>
      <vt:lpstr>Wingdings 2</vt:lpstr>
      <vt:lpstr>Akış</vt:lpstr>
      <vt:lpstr>PowerPoint Sunusu</vt:lpstr>
      <vt:lpstr>KAYIP</vt:lpstr>
      <vt:lpstr>PowerPoint Sunusu</vt:lpstr>
      <vt:lpstr>YAS</vt:lpstr>
      <vt:lpstr>Patolojik Yas/Travmatik Yas Nedir? </vt:lpstr>
      <vt:lpstr>Yas ve Travmatik Yas Arasındaki Fark Nedir? </vt:lpstr>
      <vt:lpstr>Yasın Travmatik Yasa Dönüşmesi </vt:lpstr>
      <vt:lpstr>Yas sürecinde aşağıda verilen belirtiler görülebilir: </vt:lpstr>
      <vt:lpstr>Yas sürecinde aşağıda verilen belirtiler görülebilir</vt:lpstr>
      <vt:lpstr>Yas sürecinde çocuklarda görülebilecek tepkiler: </vt:lpstr>
      <vt:lpstr>Yas Ne Zaman Sorun Haline Gelir? </vt:lpstr>
      <vt:lpstr>Yas Ne Zaman Sorun Haline Gelir? </vt:lpstr>
      <vt:lpstr>Çocuklarda Yas Tepkisi </vt:lpstr>
      <vt:lpstr>Çocuklarda Yas Tepkisi </vt:lpstr>
      <vt:lpstr>PowerPoint Sunusu</vt:lpstr>
      <vt:lpstr>Travma tik olay sonrasında yakınlarını kaybeden çocuklar;</vt:lpstr>
      <vt:lpstr>Travma tik olay sonrasında yakınlarını kaybeden çocuklar;</vt:lpstr>
      <vt:lpstr>Travma tik olay sonrasında yakınlarını kaybeden çocuklar;</vt:lpstr>
      <vt:lpstr>Kayıp yaşayan çocuklara yardım etmek:</vt:lpstr>
      <vt:lpstr>Kayıp yaşayan çocuklara yardım etmek:</vt:lpstr>
      <vt:lpstr>Kayıp yaşayan çocuklara yardım etmek:</vt:lpstr>
      <vt:lpstr>Kayıp yaşayan çocuklara yardım etmek:</vt:lpstr>
      <vt:lpstr>Kayıp yaşayan çocuklara yardım etmek:</vt:lpstr>
      <vt:lpstr>Kayıp yaşayan çocuklara yardım etmek:</vt:lpstr>
      <vt:lpstr>Kayıp yaşayan çocuklara yardım etmek:</vt:lpstr>
      <vt:lpstr>Kayıp yaşayan çocuklara yardım etmek:</vt:lpstr>
      <vt:lpstr>Kayıp yaşayan çocuklara yardım etmek:</vt:lpstr>
      <vt:lpstr>Kayıp yaşayan çocuklara yardım etmek:</vt:lpstr>
      <vt:lpstr>Kayıp yaşayan çocuklara yardım etmek:</vt:lpstr>
      <vt:lpstr>Kayıp Yaşamış Olan Çocuğa Yaklaşım Nasıl Olmalıdır? </vt:lpstr>
      <vt:lpstr>Kayıp Yaşamış Olan Çocuğa Yaklaşım Nasıl Olmalıdır? </vt:lpstr>
      <vt:lpstr>Kayıp yaşamış olan çocuklara söylenmemesi gereken ifadeler </vt:lpstr>
      <vt:lpstr>Ölüm sonrası çocuğun sorduğu sorulara verilebilecek örnek cevaplar </vt:lpstr>
      <vt:lpstr>Çocuklarda Görülebilecek Ortak Yas Tepkileri </vt:lpstr>
      <vt:lpstr>Yas Tepkileri</vt:lpstr>
      <vt:lpstr>PowerPoint Sunusu</vt:lpstr>
      <vt:lpstr>Normal Yas Tepkileri</vt:lpstr>
      <vt:lpstr>PowerPoint Sunusu</vt:lpstr>
      <vt:lpstr>Patolojik Yas Tepkileri</vt:lpstr>
      <vt:lpstr>PowerPoint Sunusu</vt:lpstr>
      <vt:lpstr>YAS TUTMA SÜRECİ</vt:lpstr>
      <vt:lpstr>Yas Aşamaları</vt:lpstr>
      <vt:lpstr>Yas Aşamaları</vt:lpstr>
      <vt:lpstr>Yas tutma sürecini sağlıklı tamamlamak için yapılabilecekler: </vt:lpstr>
      <vt:lpstr>Yas tutma sürecini sağlıklı tamamlamak için yapılabilecekler: </vt:lpstr>
      <vt:lpstr>Ergenlik Döneminde Ölüm Kavramı</vt:lpstr>
      <vt:lpstr>Kaybı Olan Çocuklara/ Ergenlere Nasıl Yardım Edebiliriz?</vt:lpstr>
      <vt:lpstr>Kaybı Olan Çocuklara/ Ergenlere Nasıl Yardım Edebiliriz?</vt:lpstr>
      <vt:lpstr>Kaybı Olan Çocuklara/ Ergenlere Nasıl Yardım Edebiliriz?</vt:lpstr>
      <vt:lpstr>Kaybı Olan Çocuklara/ Ergenlere Nasıl Yardım Edebiliriz?</vt:lpstr>
      <vt:lpstr>Kayıp Yaşamış Olan Çocuğa Yaklaşım Nasıl Olmalıdır? </vt:lpstr>
      <vt:lpstr>Kaybı Olan Çocuklara Nasıl Yardım Edebilirsiniz? </vt:lpstr>
      <vt:lpstr>Kayıp Sonrası Normal Yaşama Dönmede Okulların Rolü ve Önemi</vt:lpstr>
      <vt:lpstr>Bir kayıp sonrasında, ana-babanın yanı sıra okulların ve öğretmenlerin çocukların yaşamlarında çok önemli bir yeri vardır. ÇÜNKÜ:</vt:lpstr>
      <vt:lpstr>PowerPoint Sunusu</vt:lpstr>
      <vt:lpstr>Ergenlik dönemindeki öğrencilere nasıl yardım edebilirsiniz?</vt:lpstr>
      <vt:lpstr>Öğretmenlere Öneriler</vt:lpstr>
      <vt:lpstr>Öğretmenlere Öneriler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Havva</cp:lastModifiedBy>
  <cp:revision>85</cp:revision>
  <dcterms:created xsi:type="dcterms:W3CDTF">2014-05-18T20:26:59Z</dcterms:created>
  <dcterms:modified xsi:type="dcterms:W3CDTF">2022-04-14T13:32:20Z</dcterms:modified>
</cp:coreProperties>
</file>