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79" r:id="rId2"/>
    <p:sldId id="257" r:id="rId3"/>
    <p:sldId id="258" r:id="rId4"/>
    <p:sldId id="259" r:id="rId5"/>
    <p:sldId id="260" r:id="rId6"/>
    <p:sldId id="261" r:id="rId7"/>
    <p:sldId id="262" r:id="rId8"/>
    <p:sldId id="263" r:id="rId9"/>
    <p:sldId id="280"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220875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25753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021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203567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220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46312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299481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6410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39721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53BF8E5-4EE9-42A2-BC9E-19CAFAA5F170}" type="datetimeFigureOut">
              <a:rPr lang="tr-TR" smtClean="0"/>
              <a:t>31.3.2022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44783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53BF8E5-4EE9-42A2-BC9E-19CAFAA5F170}" type="datetimeFigureOut">
              <a:rPr lang="tr-TR" smtClean="0"/>
              <a:t>31.3.2022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370185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53BF8E5-4EE9-42A2-BC9E-19CAFAA5F170}" type="datetimeFigureOut">
              <a:rPr lang="tr-TR" smtClean="0"/>
              <a:t>31.3.2022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143907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53BF8E5-4EE9-42A2-BC9E-19CAFAA5F170}" type="datetimeFigureOut">
              <a:rPr lang="tr-TR" smtClean="0"/>
              <a:t>31.3.2022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379827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BF8E5-4EE9-42A2-BC9E-19CAFAA5F170}" type="datetimeFigureOut">
              <a:rPr lang="tr-TR" smtClean="0"/>
              <a:t>31.3.2022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58481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53BF8E5-4EE9-42A2-BC9E-19CAFAA5F170}" type="datetimeFigureOut">
              <a:rPr lang="tr-TR" smtClean="0"/>
              <a:t>31.3.2022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230955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53BF8E5-4EE9-42A2-BC9E-19CAFAA5F170}" type="datetimeFigureOut">
              <a:rPr lang="tr-TR" smtClean="0"/>
              <a:t>31.3.2022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F573F-4491-469D-A556-20D14048322F}" type="slidenum">
              <a:rPr lang="tr-TR" smtClean="0"/>
              <a:t>‹#›</a:t>
            </a:fld>
            <a:endParaRPr lang="tr-TR"/>
          </a:p>
        </p:txBody>
      </p:sp>
    </p:spTree>
    <p:extLst>
      <p:ext uri="{BB962C8B-B14F-4D97-AF65-F5344CB8AC3E}">
        <p14:creationId xmlns:p14="http://schemas.microsoft.com/office/powerpoint/2010/main" val="330797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BF8E5-4EE9-42A2-BC9E-19CAFAA5F170}" type="datetimeFigureOut">
              <a:rPr lang="tr-TR" smtClean="0"/>
              <a:t>31.3.2022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4F573F-4491-469D-A556-20D14048322F}" type="slidenum">
              <a:rPr lang="tr-TR" smtClean="0"/>
              <a:t>‹#›</a:t>
            </a:fld>
            <a:endParaRPr lang="tr-TR"/>
          </a:p>
        </p:txBody>
      </p:sp>
    </p:spTree>
    <p:extLst>
      <p:ext uri="{BB962C8B-B14F-4D97-AF65-F5344CB8AC3E}">
        <p14:creationId xmlns:p14="http://schemas.microsoft.com/office/powerpoint/2010/main" val="35020919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56" y="123469"/>
            <a:ext cx="2520701" cy="2520701"/>
          </a:xfrm>
          <a:prstGeom prst="rect">
            <a:avLst/>
          </a:prstGeom>
        </p:spPr>
      </p:pic>
      <p:sp>
        <p:nvSpPr>
          <p:cNvPr id="5" name="Dikdörtgen 4"/>
          <p:cNvSpPr/>
          <p:nvPr/>
        </p:nvSpPr>
        <p:spPr>
          <a:xfrm>
            <a:off x="4027769" y="614362"/>
            <a:ext cx="5687732" cy="1754326"/>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Adres    </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Pınar</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74041. Sk. 2-1, 01160 </a:t>
            </a:r>
            <a:r>
              <a:rPr kumimoji="0" lang="sv-SE"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Seyhan/Adana</a:t>
            </a:r>
            <a:endPar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02060"/>
                </a:solidFill>
                <a:effectLst/>
                <a:uLnTx/>
                <a:uFillTx/>
                <a:latin typeface="Trebuchet MS" panose="020B0603020202020204"/>
                <a:ea typeface="+mn-ea"/>
                <a:cs typeface="+mn-cs"/>
              </a:rPr>
              <a:t>Telefon</a:t>
            </a: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 (0322) 457 87 13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Seyhan Ram</a:t>
            </a:r>
            <a:endParaRPr kumimoji="0" lang="tr-TR"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6" name="Resim 5"/>
          <p:cNvPicPr>
            <a:picLocks noChangeAspect="1"/>
          </p:cNvPicPr>
          <p:nvPr/>
        </p:nvPicPr>
        <p:blipFill>
          <a:blip r:embed="rId3"/>
          <a:stretch>
            <a:fillRect/>
          </a:stretch>
        </p:blipFill>
        <p:spPr>
          <a:xfrm>
            <a:off x="4132124" y="1504936"/>
            <a:ext cx="298730" cy="304826"/>
          </a:xfrm>
          <a:prstGeom prst="rect">
            <a:avLst/>
          </a:prstGeom>
        </p:spPr>
      </p:pic>
      <p:pic>
        <p:nvPicPr>
          <p:cNvPr id="2" name="Resim 1"/>
          <p:cNvPicPr>
            <a:picLocks noChangeAspect="1"/>
          </p:cNvPicPr>
          <p:nvPr/>
        </p:nvPicPr>
        <p:blipFill>
          <a:blip r:embed="rId4"/>
          <a:stretch>
            <a:fillRect/>
          </a:stretch>
        </p:blipFill>
        <p:spPr>
          <a:xfrm>
            <a:off x="4132124" y="1923244"/>
            <a:ext cx="324000" cy="324000"/>
          </a:xfrm>
          <a:prstGeom prst="rect">
            <a:avLst/>
          </a:prstGeom>
        </p:spPr>
      </p:pic>
      <p:sp>
        <p:nvSpPr>
          <p:cNvPr id="7" name="Dikdörtgen 6"/>
          <p:cNvSpPr/>
          <p:nvPr/>
        </p:nvSpPr>
        <p:spPr>
          <a:xfrm>
            <a:off x="2185639" y="3259261"/>
            <a:ext cx="7738947" cy="1569660"/>
          </a:xfrm>
          <a:prstGeom prst="rect">
            <a:avLst/>
          </a:prstGeom>
        </p:spPr>
        <p:txBody>
          <a:bodyPr wrap="square">
            <a:spAutoFit/>
          </a:bodyPr>
          <a:lstStyle/>
          <a:p>
            <a:pPr algn="ctr"/>
            <a:r>
              <a:rPr lang="tr-TR" sz="4800" b="1" dirty="0">
                <a:ln w="22225">
                  <a:solidFill>
                    <a:schemeClr val="accent2"/>
                  </a:solidFill>
                  <a:prstDash val="solid"/>
                </a:ln>
                <a:solidFill>
                  <a:schemeClr val="accent2">
                    <a:lumMod val="40000"/>
                    <a:lumOff val="60000"/>
                  </a:schemeClr>
                </a:solidFill>
              </a:rPr>
              <a:t>ÖZGÜVEN/ÖZSAYGI GELİŞTİRME</a:t>
            </a:r>
          </a:p>
        </p:txBody>
      </p:sp>
    </p:spTree>
    <p:extLst>
      <p:ext uri="{BB962C8B-B14F-4D97-AF65-F5344CB8AC3E}">
        <p14:creationId xmlns:p14="http://schemas.microsoft.com/office/powerpoint/2010/main" val="228546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Aşırı Kontrollü Davranışın </a:t>
            </a:r>
            <a:r>
              <a:rPr lang="tr-TR" b="1" dirty="0" smtClean="0"/>
              <a:t>Göstergeleri</a:t>
            </a:r>
            <a:endParaRPr lang="tr-TR" dirty="0"/>
          </a:p>
        </p:txBody>
      </p:sp>
      <p:sp>
        <p:nvSpPr>
          <p:cNvPr id="3" name="İçerik Yer Tutucusu 2"/>
          <p:cNvSpPr>
            <a:spLocks noGrp="1"/>
          </p:cNvSpPr>
          <p:nvPr>
            <p:ph idx="1"/>
          </p:nvPr>
        </p:nvSpPr>
        <p:spPr>
          <a:xfrm>
            <a:off x="677334" y="1930401"/>
            <a:ext cx="8596668" cy="4110962"/>
          </a:xfrm>
        </p:spPr>
        <p:txBody>
          <a:bodyPr>
            <a:normAutofit/>
          </a:bodyPr>
          <a:lstStyle/>
          <a:p>
            <a:r>
              <a:rPr lang="tr-TR" dirty="0" smtClean="0"/>
              <a:t>Anne </a:t>
            </a:r>
            <a:r>
              <a:rPr lang="tr-TR" dirty="0"/>
              <a:t>ve babaya bağımlı</a:t>
            </a:r>
          </a:p>
          <a:p>
            <a:r>
              <a:rPr lang="tr-TR" dirty="0" smtClean="0"/>
              <a:t>Utangaç </a:t>
            </a:r>
            <a:r>
              <a:rPr lang="tr-TR" dirty="0"/>
              <a:t>ve içine kapanık</a:t>
            </a:r>
          </a:p>
          <a:p>
            <a:r>
              <a:rPr lang="tr-TR" dirty="0" smtClean="0"/>
              <a:t>Yeni </a:t>
            </a:r>
            <a:r>
              <a:rPr lang="tr-TR" dirty="0"/>
              <a:t>aktivitelere girmekte isteksiz</a:t>
            </a:r>
          </a:p>
          <a:p>
            <a:r>
              <a:rPr lang="tr-TR" dirty="0" smtClean="0"/>
              <a:t>Başka </a:t>
            </a:r>
            <a:r>
              <a:rPr lang="tr-TR" dirty="0"/>
              <a:t>çocuklarla kaynaşmakta sıkıntı çeken</a:t>
            </a:r>
          </a:p>
          <a:p>
            <a:r>
              <a:rPr lang="tr-TR" dirty="0" smtClean="0"/>
              <a:t>Yeni </a:t>
            </a:r>
            <a:r>
              <a:rPr lang="tr-TR" dirty="0"/>
              <a:t>durumlarla karşılaştığında ürkek davranan</a:t>
            </a:r>
            <a:r>
              <a:rPr lang="tr-TR" dirty="0" smtClean="0"/>
              <a:t>,</a:t>
            </a:r>
            <a:r>
              <a:rPr lang="tr-TR" dirty="0"/>
              <a:t> uyum </a:t>
            </a:r>
            <a:r>
              <a:rPr lang="tr-TR" dirty="0" smtClean="0"/>
              <a:t>sağlayamayan</a:t>
            </a:r>
          </a:p>
          <a:p>
            <a:r>
              <a:rPr lang="tr-TR" dirty="0" smtClean="0"/>
              <a:t>Davranışlarının </a:t>
            </a:r>
            <a:r>
              <a:rPr lang="tr-TR" dirty="0"/>
              <a:t>olumlu biçimde düzeltilmesinden bile hemen incinen, rahatsız olan</a:t>
            </a:r>
          </a:p>
          <a:p>
            <a:r>
              <a:rPr lang="tr-TR" dirty="0" smtClean="0"/>
              <a:t>Kendini </a:t>
            </a:r>
            <a:r>
              <a:rPr lang="tr-TR" dirty="0"/>
              <a:t>aşağı görme alışkanlığı edinmiş</a:t>
            </a:r>
          </a:p>
          <a:p>
            <a:r>
              <a:rPr lang="tr-TR" dirty="0" smtClean="0"/>
              <a:t>Yanlış </a:t>
            </a:r>
            <a:r>
              <a:rPr lang="tr-TR" dirty="0"/>
              <a:t>yapmaktan ve başarısızlıktan çok korkan</a:t>
            </a:r>
          </a:p>
          <a:p>
            <a:r>
              <a:rPr lang="tr-TR" dirty="0" smtClean="0"/>
              <a:t>Sürekli </a:t>
            </a:r>
            <a:r>
              <a:rPr lang="tr-TR" dirty="0"/>
              <a:t>diğerlerini memnun etme çabası içinde olan</a:t>
            </a:r>
          </a:p>
          <a:p>
            <a:endParaRPr lang="tr-TR" dirty="0"/>
          </a:p>
        </p:txBody>
      </p:sp>
      <p:pic>
        <p:nvPicPr>
          <p:cNvPr id="4" name="Resim 3"/>
          <p:cNvPicPr>
            <a:picLocks noChangeAspect="1"/>
          </p:cNvPicPr>
          <p:nvPr/>
        </p:nvPicPr>
        <p:blipFill>
          <a:blip r:embed="rId2"/>
          <a:stretch>
            <a:fillRect/>
          </a:stretch>
        </p:blipFill>
        <p:spPr>
          <a:xfrm>
            <a:off x="6940356" y="1489965"/>
            <a:ext cx="2771775" cy="164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736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Aşırı Kontrolsüz Davranışın </a:t>
            </a:r>
            <a:r>
              <a:rPr lang="tr-TR" b="1" dirty="0" smtClean="0"/>
              <a:t>Göstergeleri</a:t>
            </a:r>
            <a:endParaRPr lang="tr-TR" dirty="0"/>
          </a:p>
        </p:txBody>
      </p:sp>
      <p:sp>
        <p:nvSpPr>
          <p:cNvPr id="3" name="İçerik Yer Tutucusu 2"/>
          <p:cNvSpPr>
            <a:spLocks noGrp="1"/>
          </p:cNvSpPr>
          <p:nvPr>
            <p:ph idx="1"/>
          </p:nvPr>
        </p:nvSpPr>
        <p:spPr/>
        <p:txBody>
          <a:bodyPr>
            <a:normAutofit/>
          </a:bodyPr>
          <a:lstStyle/>
          <a:p>
            <a:r>
              <a:rPr lang="tr-TR" dirty="0"/>
              <a:t>Saldırgan ve zorba</a:t>
            </a:r>
          </a:p>
          <a:p>
            <a:r>
              <a:rPr lang="tr-TR" dirty="0" smtClean="0"/>
              <a:t>Öfkeli</a:t>
            </a:r>
            <a:r>
              <a:rPr lang="tr-TR" dirty="0"/>
              <a:t>, kızgın</a:t>
            </a:r>
          </a:p>
          <a:p>
            <a:r>
              <a:rPr lang="tr-TR" dirty="0" smtClean="0"/>
              <a:t>Sık </a:t>
            </a:r>
            <a:r>
              <a:rPr lang="tr-TR" dirty="0"/>
              <a:t>sık okuldan kaçan</a:t>
            </a:r>
          </a:p>
          <a:p>
            <a:r>
              <a:rPr lang="tr-TR" dirty="0" smtClean="0"/>
              <a:t>İşbirliğine </a:t>
            </a:r>
            <a:r>
              <a:rPr lang="tr-TR" dirty="0"/>
              <a:t>yanaşmayan</a:t>
            </a:r>
          </a:p>
          <a:p>
            <a:r>
              <a:rPr lang="tr-TR" dirty="0" smtClean="0"/>
              <a:t>Yardım </a:t>
            </a:r>
            <a:r>
              <a:rPr lang="tr-TR" dirty="0"/>
              <a:t>almak </a:t>
            </a:r>
            <a:r>
              <a:rPr lang="tr-TR" dirty="0" smtClean="0"/>
              <a:t>isteyen</a:t>
            </a:r>
          </a:p>
          <a:p>
            <a:r>
              <a:rPr lang="tr-TR" dirty="0" smtClean="0"/>
              <a:t>Sürekli </a:t>
            </a:r>
            <a:r>
              <a:rPr lang="tr-TR" dirty="0"/>
              <a:t>sevilip sevilmediğini soran</a:t>
            </a:r>
          </a:p>
          <a:p>
            <a:r>
              <a:rPr lang="tr-TR" dirty="0" smtClean="0"/>
              <a:t>Hoş </a:t>
            </a:r>
            <a:r>
              <a:rPr lang="tr-TR" dirty="0"/>
              <a:t>görülmeyeceğini bile bile derslerini </a:t>
            </a:r>
            <a:r>
              <a:rPr lang="tr-TR" dirty="0" smtClean="0"/>
              <a:t>ihmal eden</a:t>
            </a:r>
            <a:endParaRPr lang="tr-TR" dirty="0"/>
          </a:p>
          <a:p>
            <a:endParaRPr lang="tr-TR" dirty="0"/>
          </a:p>
        </p:txBody>
      </p:sp>
      <p:pic>
        <p:nvPicPr>
          <p:cNvPr id="4" name="Resim 3"/>
          <p:cNvPicPr>
            <a:picLocks noChangeAspect="1"/>
          </p:cNvPicPr>
          <p:nvPr/>
        </p:nvPicPr>
        <p:blipFill>
          <a:blip r:embed="rId2"/>
          <a:stretch>
            <a:fillRect/>
          </a:stretch>
        </p:blipFill>
        <p:spPr>
          <a:xfrm>
            <a:off x="7132017" y="4507766"/>
            <a:ext cx="2469183" cy="2350234"/>
          </a:xfrm>
          <a:prstGeom prst="star7">
            <a:avLst/>
          </a:prstGeom>
        </p:spPr>
      </p:pic>
    </p:spTree>
    <p:extLst>
      <p:ext uri="{BB962C8B-B14F-4D97-AF65-F5344CB8AC3E}">
        <p14:creationId xmlns:p14="http://schemas.microsoft.com/office/powerpoint/2010/main" val="349287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Aşırı Kontrolsüz Davranışın Göstergeleri</a:t>
            </a:r>
            <a:endParaRPr lang="tr-TR" dirty="0"/>
          </a:p>
        </p:txBody>
      </p:sp>
      <p:sp>
        <p:nvSpPr>
          <p:cNvPr id="3" name="İçerik Yer Tutucusu 2"/>
          <p:cNvSpPr>
            <a:spLocks noGrp="1"/>
          </p:cNvSpPr>
          <p:nvPr>
            <p:ph idx="1"/>
          </p:nvPr>
        </p:nvSpPr>
        <p:spPr/>
        <p:txBody>
          <a:bodyPr/>
          <a:lstStyle/>
          <a:p>
            <a:endParaRPr lang="tr-TR" dirty="0" smtClean="0"/>
          </a:p>
          <a:p>
            <a:r>
              <a:rPr lang="tr-TR" dirty="0" smtClean="0"/>
              <a:t>Kendi hataları için sürekli başkalarını suçlayan</a:t>
            </a:r>
          </a:p>
          <a:p>
            <a:r>
              <a:rPr lang="tr-TR" dirty="0" smtClean="0"/>
              <a:t>Görevlerini yerine getirirken özensiz davranan</a:t>
            </a:r>
          </a:p>
          <a:p>
            <a:r>
              <a:rPr lang="tr-TR" dirty="0" smtClean="0"/>
              <a:t>Sorumluluklarının bilincinde olmayan</a:t>
            </a:r>
          </a:p>
          <a:p>
            <a:r>
              <a:rPr lang="tr-TR" dirty="0" smtClean="0"/>
              <a:t>Herkesten üstünmüş gibi davranan</a:t>
            </a:r>
          </a:p>
          <a:p>
            <a:r>
              <a:rPr lang="tr-TR" dirty="0" smtClean="0"/>
              <a:t>Yalan söyleyen</a:t>
            </a:r>
          </a:p>
          <a:p>
            <a:r>
              <a:rPr lang="tr-TR" dirty="0" smtClean="0"/>
              <a:t>Kendisine </a:t>
            </a:r>
            <a:r>
              <a:rPr lang="tr-TR" dirty="0"/>
              <a:t>ve başkasına ait eşyaları hor kullanan</a:t>
            </a:r>
          </a:p>
        </p:txBody>
      </p:sp>
      <p:pic>
        <p:nvPicPr>
          <p:cNvPr id="4" name="Resim 3"/>
          <p:cNvPicPr>
            <a:picLocks noChangeAspect="1"/>
          </p:cNvPicPr>
          <p:nvPr/>
        </p:nvPicPr>
        <p:blipFill>
          <a:blip r:embed="rId2"/>
          <a:stretch>
            <a:fillRect/>
          </a:stretch>
        </p:blipFill>
        <p:spPr>
          <a:xfrm>
            <a:off x="6481760" y="2950659"/>
            <a:ext cx="3088410" cy="1692000"/>
          </a:xfrm>
          <a:prstGeom prst="rect">
            <a:avLst/>
          </a:prstGeom>
        </p:spPr>
      </p:pic>
    </p:spTree>
    <p:extLst>
      <p:ext uri="{BB962C8B-B14F-4D97-AF65-F5344CB8AC3E}">
        <p14:creationId xmlns:p14="http://schemas.microsoft.com/office/powerpoint/2010/main" val="428441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smtClean="0"/>
              <a:t>Özsaygı Nedir?</a:t>
            </a:r>
            <a:endParaRPr lang="tr-TR" sz="4400" b="1" dirty="0"/>
          </a:p>
        </p:txBody>
      </p:sp>
      <p:sp>
        <p:nvSpPr>
          <p:cNvPr id="3" name="İçerik Yer Tutucusu 2"/>
          <p:cNvSpPr>
            <a:spLocks noGrp="1"/>
          </p:cNvSpPr>
          <p:nvPr>
            <p:ph idx="1"/>
          </p:nvPr>
        </p:nvSpPr>
        <p:spPr>
          <a:xfrm>
            <a:off x="524107" y="1930400"/>
            <a:ext cx="7159083" cy="4110962"/>
          </a:xfrm>
        </p:spPr>
        <p:txBody>
          <a:bodyPr>
            <a:normAutofit/>
          </a:bodyPr>
          <a:lstStyle/>
          <a:p>
            <a:pPr algn="just">
              <a:lnSpc>
                <a:spcPct val="150000"/>
              </a:lnSpc>
            </a:pPr>
            <a:r>
              <a:rPr lang="tr-TR" sz="2400" b="1" i="1" dirty="0" smtClean="0"/>
              <a:t>Öz </a:t>
            </a:r>
            <a:r>
              <a:rPr lang="tr-TR" sz="2400" b="1" i="1" dirty="0"/>
              <a:t>Saygı; </a:t>
            </a:r>
            <a:r>
              <a:rPr lang="tr-TR" sz="2400" dirty="0"/>
              <a:t>kişinin kendisini nasıl gördüğü ve gördüğünü beğenip beğenmeme </a:t>
            </a:r>
            <a:r>
              <a:rPr lang="tr-TR" sz="2400" dirty="0" smtClean="0"/>
              <a:t>konusundaki yargısıdır</a:t>
            </a:r>
            <a:r>
              <a:rPr lang="tr-TR" sz="2400" dirty="0" smtClean="0"/>
              <a:t>. Kişinin </a:t>
            </a:r>
            <a:r>
              <a:rPr lang="tr-TR" sz="2400" dirty="0"/>
              <a:t>kendini bütün yönleri ve yapıp etmeleri ile değerlendirebilmesi, kendini olduğu gibi kabul edebilmesidir.</a:t>
            </a:r>
          </a:p>
          <a:p>
            <a:pPr algn="just">
              <a:lnSpc>
                <a:spcPct val="150000"/>
              </a:lnSpc>
            </a:pPr>
            <a:endParaRPr lang="tr-TR" sz="1600" dirty="0"/>
          </a:p>
        </p:txBody>
      </p:sp>
      <p:pic>
        <p:nvPicPr>
          <p:cNvPr id="4" name="Resim 3"/>
          <p:cNvPicPr>
            <a:picLocks noChangeAspect="1"/>
          </p:cNvPicPr>
          <p:nvPr/>
        </p:nvPicPr>
        <p:blipFill>
          <a:blip r:embed="rId2"/>
          <a:stretch>
            <a:fillRect/>
          </a:stretch>
        </p:blipFill>
        <p:spPr>
          <a:xfrm>
            <a:off x="4745656" y="4508943"/>
            <a:ext cx="2143125" cy="2143125"/>
          </a:xfrm>
          <a:prstGeom prst="heart">
            <a:avLst/>
          </a:prstGeom>
        </p:spPr>
      </p:pic>
    </p:spTree>
    <p:extLst>
      <p:ext uri="{BB962C8B-B14F-4D97-AF65-F5344CB8AC3E}">
        <p14:creationId xmlns:p14="http://schemas.microsoft.com/office/powerpoint/2010/main" val="209397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 saygısı düşük olan bireylerin özellikleri</a:t>
            </a:r>
            <a:r>
              <a:rPr lang="tr-TR" b="1" dirty="0" smtClean="0"/>
              <a:t>;</a:t>
            </a:r>
            <a:endParaRPr lang="tr-TR" dirty="0"/>
          </a:p>
        </p:txBody>
      </p:sp>
      <p:sp>
        <p:nvSpPr>
          <p:cNvPr id="3" name="İçerik Yer Tutucusu 2"/>
          <p:cNvSpPr>
            <a:spLocks noGrp="1"/>
          </p:cNvSpPr>
          <p:nvPr>
            <p:ph idx="1"/>
          </p:nvPr>
        </p:nvSpPr>
        <p:spPr>
          <a:xfrm>
            <a:off x="367990" y="2160589"/>
            <a:ext cx="5241073" cy="3880773"/>
          </a:xfrm>
        </p:spPr>
        <p:txBody>
          <a:bodyPr>
            <a:normAutofit/>
          </a:bodyPr>
          <a:lstStyle/>
          <a:p>
            <a:pPr lvl="1"/>
            <a:r>
              <a:rPr lang="tr-TR" sz="2000" dirty="0" smtClean="0"/>
              <a:t>Kendi </a:t>
            </a:r>
            <a:r>
              <a:rPr lang="tr-TR" sz="2000" dirty="0"/>
              <a:t>potansiyellerini bilmeme,</a:t>
            </a:r>
            <a:endParaRPr lang="tr-TR" sz="1800" dirty="0"/>
          </a:p>
          <a:p>
            <a:pPr lvl="1"/>
            <a:r>
              <a:rPr lang="tr-TR" sz="2000" dirty="0"/>
              <a:t>Özgür, bağımsız davranmama,</a:t>
            </a:r>
            <a:endParaRPr lang="tr-TR" sz="1800" dirty="0"/>
          </a:p>
          <a:p>
            <a:pPr lvl="1"/>
            <a:r>
              <a:rPr lang="tr-TR" sz="2000" dirty="0"/>
              <a:t>Başarabileceğine inanmama, başarısızlıktan ve hata yapmaktan korkma,</a:t>
            </a:r>
            <a:endParaRPr lang="tr-TR" sz="1800" dirty="0"/>
          </a:p>
          <a:p>
            <a:pPr lvl="1"/>
            <a:r>
              <a:rPr lang="tr-TR" sz="2000" dirty="0"/>
              <a:t>Kendilerine ve başkalarına güvenmeme,</a:t>
            </a:r>
            <a:endParaRPr lang="tr-TR" sz="1800" dirty="0"/>
          </a:p>
          <a:p>
            <a:pPr lvl="1"/>
            <a:r>
              <a:rPr lang="tr-TR" sz="2000" dirty="0"/>
              <a:t>Otoriteden </a:t>
            </a:r>
            <a:r>
              <a:rPr lang="tr-TR" sz="2000" dirty="0" smtClean="0"/>
              <a:t>korkma,</a:t>
            </a:r>
            <a:endParaRPr lang="tr-TR" sz="1800" dirty="0" smtClean="0"/>
          </a:p>
          <a:p>
            <a:pPr lvl="1"/>
            <a:r>
              <a:rPr lang="tr-TR" sz="2000" dirty="0" smtClean="0"/>
              <a:t>Sınırlılıklarını </a:t>
            </a:r>
            <a:r>
              <a:rPr lang="tr-TR" sz="2000" dirty="0"/>
              <a:t>ve yetersizliklerini abartma,</a:t>
            </a:r>
            <a:endParaRPr lang="tr-TR" sz="1800" dirty="0"/>
          </a:p>
          <a:p>
            <a:endParaRPr lang="tr-TR" sz="2400" dirty="0"/>
          </a:p>
        </p:txBody>
      </p:sp>
      <p:pic>
        <p:nvPicPr>
          <p:cNvPr id="4" name="Resim 3"/>
          <p:cNvPicPr>
            <a:picLocks noChangeAspect="1"/>
          </p:cNvPicPr>
          <p:nvPr/>
        </p:nvPicPr>
        <p:blipFill>
          <a:blip r:embed="rId2"/>
          <a:stretch>
            <a:fillRect/>
          </a:stretch>
        </p:blipFill>
        <p:spPr>
          <a:xfrm>
            <a:off x="5366174" y="4366861"/>
            <a:ext cx="3570486" cy="2376000"/>
          </a:xfrm>
          <a:prstGeom prst="rect">
            <a:avLst/>
          </a:prstGeom>
        </p:spPr>
      </p:pic>
    </p:spTree>
    <p:extLst>
      <p:ext uri="{BB962C8B-B14F-4D97-AF65-F5344CB8AC3E}">
        <p14:creationId xmlns:p14="http://schemas.microsoft.com/office/powerpoint/2010/main" val="279997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 saygısı düşük olan bireylerin özellikleri;</a:t>
            </a:r>
            <a:endParaRPr lang="tr-TR" dirty="0"/>
          </a:p>
        </p:txBody>
      </p:sp>
      <p:sp>
        <p:nvSpPr>
          <p:cNvPr id="3" name="İçerik Yer Tutucusu 2"/>
          <p:cNvSpPr>
            <a:spLocks noGrp="1"/>
          </p:cNvSpPr>
          <p:nvPr>
            <p:ph idx="1"/>
          </p:nvPr>
        </p:nvSpPr>
        <p:spPr/>
        <p:txBody>
          <a:bodyPr>
            <a:noAutofit/>
          </a:bodyPr>
          <a:lstStyle/>
          <a:p>
            <a:pPr lvl="1"/>
            <a:r>
              <a:rPr lang="tr-TR" sz="2400" dirty="0" smtClean="0"/>
              <a:t>Başkalarına </a:t>
            </a:r>
            <a:r>
              <a:rPr lang="tr-TR" sz="2400" dirty="0"/>
              <a:t>bağımlı olma,</a:t>
            </a:r>
            <a:endParaRPr lang="tr-TR" sz="2000" dirty="0"/>
          </a:p>
          <a:p>
            <a:pPr lvl="1"/>
            <a:r>
              <a:rPr lang="tr-TR" sz="2400" dirty="0"/>
              <a:t>Yetersizlik ve güçsüzlük gibi duygularını bastırmaya ya da saklamaya çalışırken, saldırgan, katı ve kontrol edici davranışlar sergileme,</a:t>
            </a:r>
            <a:endParaRPr lang="tr-TR" sz="2000" dirty="0"/>
          </a:p>
          <a:p>
            <a:pPr lvl="1"/>
            <a:r>
              <a:rPr lang="tr-TR" sz="2400" dirty="0"/>
              <a:t>İlgi çekmek için girdiği ortamlarda </a:t>
            </a:r>
            <a:r>
              <a:rPr lang="tr-TR" sz="2400" dirty="0" smtClean="0"/>
              <a:t>bebeksi</a:t>
            </a:r>
            <a:r>
              <a:rPr lang="tr-TR" sz="2000" dirty="0" smtClean="0"/>
              <a:t> </a:t>
            </a:r>
            <a:r>
              <a:rPr lang="tr-TR" sz="2400" dirty="0" smtClean="0"/>
              <a:t>davranışlar sergileme,</a:t>
            </a:r>
          </a:p>
          <a:p>
            <a:pPr lvl="1"/>
            <a:r>
              <a:rPr lang="tr-TR" sz="2400" dirty="0" smtClean="0"/>
              <a:t>Başkalarının </a:t>
            </a:r>
            <a:r>
              <a:rPr lang="tr-TR" sz="2400" dirty="0"/>
              <a:t>etkisinde kolay kalma, diğer insanların kendisiyle ilgili eleştiri ve düşüncelerine karşı aşırı hassasiyet gösterme sınırlamalar</a:t>
            </a:r>
          </a:p>
        </p:txBody>
      </p:sp>
    </p:spTree>
    <p:extLst>
      <p:ext uri="{BB962C8B-B14F-4D97-AF65-F5344CB8AC3E}">
        <p14:creationId xmlns:p14="http://schemas.microsoft.com/office/powerpoint/2010/main" val="344807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 saygısı yüksek olan bireylerin özellikleri</a:t>
            </a:r>
          </a:p>
        </p:txBody>
      </p:sp>
      <p:sp>
        <p:nvSpPr>
          <p:cNvPr id="3" name="İçerik Yer Tutucusu 2"/>
          <p:cNvSpPr>
            <a:spLocks noGrp="1"/>
          </p:cNvSpPr>
          <p:nvPr>
            <p:ph idx="1"/>
          </p:nvPr>
        </p:nvSpPr>
        <p:spPr/>
        <p:txBody>
          <a:bodyPr>
            <a:noAutofit/>
          </a:bodyPr>
          <a:lstStyle/>
          <a:p>
            <a:pPr lvl="1"/>
            <a:r>
              <a:rPr lang="tr-TR" sz="2400" dirty="0" smtClean="0"/>
              <a:t>Başaracağına </a:t>
            </a:r>
            <a:r>
              <a:rPr lang="tr-TR" sz="2400" dirty="0"/>
              <a:t>inanma,</a:t>
            </a:r>
            <a:endParaRPr lang="tr-TR" sz="2000" dirty="0"/>
          </a:p>
          <a:p>
            <a:pPr lvl="1"/>
            <a:r>
              <a:rPr lang="tr-TR" sz="2400" dirty="0"/>
              <a:t>Güçlerinin farkında olma,</a:t>
            </a:r>
            <a:endParaRPr lang="tr-TR" sz="2000" dirty="0"/>
          </a:p>
          <a:p>
            <a:pPr lvl="1"/>
            <a:r>
              <a:rPr lang="tr-TR" sz="2400" dirty="0"/>
              <a:t>Kendi haklarını koruma,</a:t>
            </a:r>
            <a:endParaRPr lang="tr-TR" sz="2000" dirty="0"/>
          </a:p>
          <a:p>
            <a:pPr lvl="1"/>
            <a:r>
              <a:rPr lang="tr-TR" sz="2400" dirty="0"/>
              <a:t>Geleceğe güvenle bakabilme,</a:t>
            </a:r>
            <a:endParaRPr lang="tr-TR" sz="2000" dirty="0"/>
          </a:p>
          <a:p>
            <a:pPr lvl="1"/>
            <a:r>
              <a:rPr lang="tr-TR" sz="2400" dirty="0"/>
              <a:t>Yeteneklerini tarafsız değerlendirme,</a:t>
            </a:r>
            <a:endParaRPr lang="tr-TR" sz="2000" dirty="0"/>
          </a:p>
          <a:p>
            <a:pPr lvl="1"/>
            <a:r>
              <a:rPr lang="tr-TR" sz="2400" dirty="0"/>
              <a:t>Kendine saygı duyma,</a:t>
            </a:r>
            <a:endParaRPr lang="tr-TR" sz="2000" dirty="0"/>
          </a:p>
          <a:p>
            <a:pPr lvl="1"/>
            <a:r>
              <a:rPr lang="tr-TR" sz="2400" dirty="0"/>
              <a:t>Kendini ve bedenini değerli bulma,</a:t>
            </a:r>
            <a:endParaRPr lang="tr-TR" sz="2000" dirty="0"/>
          </a:p>
          <a:p>
            <a:endParaRPr lang="tr-TR" sz="2800" dirty="0"/>
          </a:p>
        </p:txBody>
      </p:sp>
      <p:pic>
        <p:nvPicPr>
          <p:cNvPr id="4" name="Resim 3"/>
          <p:cNvPicPr>
            <a:picLocks noChangeAspect="1"/>
          </p:cNvPicPr>
          <p:nvPr/>
        </p:nvPicPr>
        <p:blipFill>
          <a:blip r:embed="rId2"/>
          <a:stretch>
            <a:fillRect/>
          </a:stretch>
        </p:blipFill>
        <p:spPr>
          <a:xfrm>
            <a:off x="7005405" y="253516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447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 saygısı yüksek olan bireylerin özellikleri</a:t>
            </a:r>
          </a:p>
        </p:txBody>
      </p:sp>
      <p:sp>
        <p:nvSpPr>
          <p:cNvPr id="3" name="İçerik Yer Tutucusu 2"/>
          <p:cNvSpPr>
            <a:spLocks noGrp="1"/>
          </p:cNvSpPr>
          <p:nvPr>
            <p:ph idx="1"/>
          </p:nvPr>
        </p:nvSpPr>
        <p:spPr>
          <a:xfrm>
            <a:off x="379141" y="2160589"/>
            <a:ext cx="8894861" cy="3880773"/>
          </a:xfrm>
        </p:spPr>
        <p:txBody>
          <a:bodyPr>
            <a:normAutofit/>
          </a:bodyPr>
          <a:lstStyle/>
          <a:p>
            <a:pPr lvl="1"/>
            <a:endParaRPr lang="tr-TR" sz="2000" dirty="0" smtClean="0"/>
          </a:p>
          <a:p>
            <a:pPr lvl="1"/>
            <a:r>
              <a:rPr lang="tr-TR" sz="2000" dirty="0" smtClean="0"/>
              <a:t>Kendine ait olumlu olumsuz özellikleri sahiplenme,</a:t>
            </a:r>
            <a:endParaRPr lang="tr-TR" sz="1800" dirty="0" smtClean="0"/>
          </a:p>
          <a:p>
            <a:pPr lvl="1"/>
            <a:r>
              <a:rPr lang="tr-TR" sz="2000" dirty="0" smtClean="0"/>
              <a:t>Başkalarının etkisinde kalmama,</a:t>
            </a:r>
            <a:endParaRPr lang="tr-TR" sz="1800" dirty="0" smtClean="0"/>
          </a:p>
          <a:p>
            <a:pPr lvl="1"/>
            <a:r>
              <a:rPr lang="tr-TR" sz="2000" dirty="0" smtClean="0"/>
              <a:t>Bağımsız davrana bilme,</a:t>
            </a:r>
            <a:endParaRPr lang="tr-TR" sz="1800" dirty="0" smtClean="0"/>
          </a:p>
          <a:p>
            <a:pPr lvl="1"/>
            <a:r>
              <a:rPr lang="tr-TR" sz="2000" dirty="0" smtClean="0"/>
              <a:t>Kendi kararlarını verebilme,</a:t>
            </a:r>
            <a:endParaRPr lang="tr-TR" sz="1800" dirty="0" smtClean="0"/>
          </a:p>
          <a:p>
            <a:pPr lvl="1"/>
            <a:r>
              <a:rPr lang="tr-TR" sz="2000" dirty="0" smtClean="0"/>
              <a:t>Düşüncesini açıkça söyleyebilme,</a:t>
            </a:r>
            <a:endParaRPr lang="tr-TR" sz="1800" dirty="0" smtClean="0"/>
          </a:p>
          <a:p>
            <a:pPr lvl="1"/>
            <a:r>
              <a:rPr lang="tr-TR" sz="2000" dirty="0" smtClean="0"/>
              <a:t>Kendine ve başkalarına güvenme,</a:t>
            </a:r>
          </a:p>
          <a:p>
            <a:pPr lvl="1"/>
            <a:r>
              <a:rPr lang="tr-TR" sz="2000" dirty="0"/>
              <a:t>Sorumluluk almaktan korkmama</a:t>
            </a:r>
            <a:endParaRPr lang="tr-TR" sz="1800" dirty="0" smtClean="0"/>
          </a:p>
        </p:txBody>
      </p:sp>
      <p:pic>
        <p:nvPicPr>
          <p:cNvPr id="4" name="Resim 3"/>
          <p:cNvPicPr>
            <a:picLocks noChangeAspect="1"/>
          </p:cNvPicPr>
          <p:nvPr/>
        </p:nvPicPr>
        <p:blipFill>
          <a:blip r:embed="rId2"/>
          <a:stretch>
            <a:fillRect/>
          </a:stretch>
        </p:blipFill>
        <p:spPr>
          <a:xfrm>
            <a:off x="5672833" y="5298412"/>
            <a:ext cx="3076575" cy="1485900"/>
          </a:xfrm>
          <a:prstGeom prst="rect">
            <a:avLst/>
          </a:prstGeom>
        </p:spPr>
      </p:pic>
    </p:spTree>
    <p:extLst>
      <p:ext uri="{BB962C8B-B14F-4D97-AF65-F5344CB8AC3E}">
        <p14:creationId xmlns:p14="http://schemas.microsoft.com/office/powerpoint/2010/main" val="296551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ÇOCUĞUN ÖZGÜVENİ/ÖZSAYGISI NASIL DESTEKLENİR?</a:t>
            </a:r>
          </a:p>
        </p:txBody>
      </p:sp>
      <p:sp>
        <p:nvSpPr>
          <p:cNvPr id="3" name="İçerik Yer Tutucusu 2"/>
          <p:cNvSpPr>
            <a:spLocks noGrp="1"/>
          </p:cNvSpPr>
          <p:nvPr>
            <p:ph idx="1"/>
          </p:nvPr>
        </p:nvSpPr>
        <p:spPr>
          <a:xfrm>
            <a:off x="677334" y="2160589"/>
            <a:ext cx="6113759" cy="3880773"/>
          </a:xfrm>
        </p:spPr>
        <p:txBody>
          <a:bodyPr>
            <a:normAutofit/>
          </a:bodyPr>
          <a:lstStyle/>
          <a:p>
            <a:pPr algn="just">
              <a:lnSpc>
                <a:spcPct val="150000"/>
              </a:lnSpc>
            </a:pPr>
            <a:r>
              <a:rPr lang="tr-TR" sz="2000" dirty="0"/>
              <a:t>Öğrencilerin </a:t>
            </a:r>
            <a:r>
              <a:rPr lang="tr-TR" sz="2000" dirty="0" smtClean="0"/>
              <a:t>özgüvenleri / özsaygıları </a:t>
            </a:r>
            <a:r>
              <a:rPr lang="tr-TR" sz="2000" dirty="0"/>
              <a:t>psikolojik danışma ve drama yöntemiyle geliştirilebilir. Ayrıca öğretmenler de öğretim teknikleri ve öğrencilerle kuracakları ilişkiler </a:t>
            </a:r>
            <a:r>
              <a:rPr lang="tr-TR" sz="2000" dirty="0" smtClean="0"/>
              <a:t>ile öğrencilerin özgüvenlerini / özsaygılarını </a:t>
            </a:r>
            <a:r>
              <a:rPr lang="tr-TR" sz="2000" dirty="0"/>
              <a:t>geliştirebilir.</a:t>
            </a:r>
          </a:p>
          <a:p>
            <a:pPr algn="just">
              <a:lnSpc>
                <a:spcPct val="150000"/>
              </a:lnSpc>
            </a:pPr>
            <a:endParaRPr lang="tr-TR" sz="1400" dirty="0"/>
          </a:p>
        </p:txBody>
      </p:sp>
      <p:pic>
        <p:nvPicPr>
          <p:cNvPr id="4" name="Resim 3"/>
          <p:cNvPicPr>
            <a:picLocks noChangeAspect="1"/>
          </p:cNvPicPr>
          <p:nvPr/>
        </p:nvPicPr>
        <p:blipFill>
          <a:blip r:embed="rId2"/>
          <a:stretch>
            <a:fillRect/>
          </a:stretch>
        </p:blipFill>
        <p:spPr>
          <a:xfrm>
            <a:off x="6560306" y="4794211"/>
            <a:ext cx="2524125" cy="1819275"/>
          </a:xfrm>
          <a:prstGeom prst="rect">
            <a:avLst/>
          </a:prstGeom>
        </p:spPr>
      </p:pic>
    </p:spTree>
    <p:extLst>
      <p:ext uri="{BB962C8B-B14F-4D97-AF65-F5344CB8AC3E}">
        <p14:creationId xmlns:p14="http://schemas.microsoft.com/office/powerpoint/2010/main" val="406058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Kaliteli Bir Öğretmen Öğrenci Etkileşiminde </a:t>
            </a:r>
            <a:r>
              <a:rPr lang="tr-TR" b="1" dirty="0" smtClean="0"/>
              <a:t>Olması Gerekenler</a:t>
            </a:r>
            <a:endParaRPr lang="tr-TR" dirty="0"/>
          </a:p>
        </p:txBody>
      </p:sp>
      <p:sp>
        <p:nvSpPr>
          <p:cNvPr id="3" name="İçerik Yer Tutucusu 2"/>
          <p:cNvSpPr>
            <a:spLocks noGrp="1"/>
          </p:cNvSpPr>
          <p:nvPr>
            <p:ph idx="1"/>
          </p:nvPr>
        </p:nvSpPr>
        <p:spPr/>
        <p:txBody>
          <a:bodyPr>
            <a:normAutofit/>
          </a:bodyPr>
          <a:lstStyle/>
          <a:p>
            <a:pPr marL="0" indent="0" algn="just">
              <a:buNone/>
            </a:pPr>
            <a:r>
              <a:rPr lang="tr-TR" sz="2400" b="1" dirty="0"/>
              <a:t>Kabul: </a:t>
            </a:r>
            <a:r>
              <a:rPr lang="tr-TR" sz="2400" dirty="0"/>
              <a:t>Öğrencinin kişiliğini yargılamadan ve eleştirmeden olduğu gibi kabul etmektir, çocuğu olduğu gibi sevebilmektir.</a:t>
            </a:r>
          </a:p>
          <a:p>
            <a:pPr marL="0" indent="0" algn="just">
              <a:buNone/>
            </a:pPr>
            <a:r>
              <a:rPr lang="tr-TR" sz="2400" b="1" dirty="0" smtClean="0"/>
              <a:t>İçtenlik: </a:t>
            </a:r>
            <a:r>
              <a:rPr lang="tr-TR" sz="2400" dirty="0" smtClean="0"/>
              <a:t>Kendimiz </a:t>
            </a:r>
            <a:r>
              <a:rPr lang="tr-TR" sz="2400" dirty="0"/>
              <a:t>olmayı </a:t>
            </a:r>
            <a:r>
              <a:rPr lang="tr-TR" sz="2400" dirty="0" smtClean="0"/>
              <a:t>gerektirir. Maskelerin arkasına </a:t>
            </a:r>
            <a:r>
              <a:rPr lang="tr-TR" sz="2400" dirty="0"/>
              <a:t>sığınmadan kendimiz olmaktır</a:t>
            </a:r>
            <a:r>
              <a:rPr lang="tr-TR" sz="2400" dirty="0" smtClean="0"/>
              <a:t>.</a:t>
            </a:r>
          </a:p>
          <a:p>
            <a:pPr marL="0" indent="0" algn="just">
              <a:buNone/>
            </a:pPr>
            <a:r>
              <a:rPr lang="tr-TR" sz="2400" b="1" dirty="0"/>
              <a:t>Empati: </a:t>
            </a:r>
            <a:r>
              <a:rPr lang="tr-TR" sz="2400" dirty="0"/>
              <a:t>Bir kimsenin diğer bir kişinin duygularını ve hislerini yakalaması, bireyin kendini karşısındaki kişinin yerine koyarak, tıpkı onun gibi yaşaması ve bir ayna gibi karşısındaki kişiye </a:t>
            </a:r>
            <a:r>
              <a:rPr lang="tr-TR" sz="2400" dirty="0" smtClean="0"/>
              <a:t>yansıtmasıdır.</a:t>
            </a:r>
            <a:endParaRPr lang="tr-TR" sz="2400" dirty="0"/>
          </a:p>
        </p:txBody>
      </p:sp>
    </p:spTree>
    <p:extLst>
      <p:ext uri="{BB962C8B-B14F-4D97-AF65-F5344CB8AC3E}">
        <p14:creationId xmlns:p14="http://schemas.microsoft.com/office/powerpoint/2010/main" val="386934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Özgüven nedir?</a:t>
            </a:r>
            <a:endParaRPr lang="tr-TR" b="1" dirty="0"/>
          </a:p>
        </p:txBody>
      </p:sp>
      <p:sp>
        <p:nvSpPr>
          <p:cNvPr id="3" name="İçerik Yer Tutucusu 2"/>
          <p:cNvSpPr>
            <a:spLocks noGrp="1"/>
          </p:cNvSpPr>
          <p:nvPr>
            <p:ph idx="1"/>
          </p:nvPr>
        </p:nvSpPr>
        <p:spPr/>
        <p:txBody>
          <a:bodyPr/>
          <a:lstStyle/>
          <a:p>
            <a:pPr marL="0" indent="0">
              <a:buNone/>
            </a:pPr>
            <a:endParaRPr lang="tr-TR" b="1" i="1" dirty="0" smtClean="0"/>
          </a:p>
          <a:p>
            <a:pPr marL="0" indent="0" algn="just">
              <a:buNone/>
            </a:pPr>
            <a:r>
              <a:rPr lang="tr-TR" sz="2800" b="1" i="1" dirty="0" smtClean="0"/>
              <a:t>Özgüven</a:t>
            </a:r>
            <a:r>
              <a:rPr lang="tr-TR" sz="2800" b="1" i="1" dirty="0"/>
              <a:t>; </a:t>
            </a:r>
            <a:r>
              <a:rPr lang="tr-TR" sz="2800" dirty="0"/>
              <a:t>bireyin kendisine yönelik iyi </a:t>
            </a:r>
            <a:r>
              <a:rPr lang="tr-TR" sz="2800" dirty="0" smtClean="0"/>
              <a:t>duygular geliştirmesi </a:t>
            </a:r>
            <a:r>
              <a:rPr lang="tr-TR" sz="2800" dirty="0"/>
              <a:t>sonucu, kendisini iyi hissetmesi demektir. Başka bir deyişle kendisi olmaktan memnun olması ve bunun sonucu olarak kendisi ve çevresiyle </a:t>
            </a:r>
            <a:r>
              <a:rPr lang="tr-TR" sz="2800" dirty="0" smtClean="0"/>
              <a:t>barışık olması </a:t>
            </a:r>
            <a:r>
              <a:rPr lang="tr-TR" sz="2800" dirty="0"/>
              <a:t>demektir. </a:t>
            </a:r>
            <a:r>
              <a:rPr lang="tr-TR" sz="2800" dirty="0" err="1"/>
              <a:t>Kısaca;"sevilebilir</a:t>
            </a:r>
            <a:r>
              <a:rPr lang="tr-TR" sz="2800" dirty="0"/>
              <a:t> ve sevmeyi becerebilir olma" duygusudur da diyebiliriz.</a:t>
            </a:r>
          </a:p>
          <a:p>
            <a:pPr marL="0" indent="0">
              <a:buNone/>
            </a:pPr>
            <a:endParaRPr lang="tr-TR" sz="2800" dirty="0"/>
          </a:p>
        </p:txBody>
      </p:sp>
    </p:spTree>
    <p:extLst>
      <p:ext uri="{BB962C8B-B14F-4D97-AF65-F5344CB8AC3E}">
        <p14:creationId xmlns:p14="http://schemas.microsoft.com/office/powerpoint/2010/main" val="376275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Kaliteli Bir Öğretmen Öğrenci Etkileşiminde Olması Gerekenler</a:t>
            </a:r>
            <a:endParaRPr lang="tr-TR" dirty="0"/>
          </a:p>
        </p:txBody>
      </p:sp>
      <p:sp>
        <p:nvSpPr>
          <p:cNvPr id="3" name="İçerik Yer Tutucusu 2"/>
          <p:cNvSpPr>
            <a:spLocks noGrp="1"/>
          </p:cNvSpPr>
          <p:nvPr>
            <p:ph idx="1"/>
          </p:nvPr>
        </p:nvSpPr>
        <p:spPr>
          <a:xfrm>
            <a:off x="156117" y="2160589"/>
            <a:ext cx="8218449" cy="3880773"/>
          </a:xfrm>
        </p:spPr>
        <p:txBody>
          <a:bodyPr>
            <a:normAutofit fontScale="92500" lnSpcReduction="20000"/>
          </a:bodyPr>
          <a:lstStyle/>
          <a:p>
            <a:pPr lvl="1" algn="just">
              <a:lnSpc>
                <a:spcPct val="150000"/>
              </a:lnSpc>
            </a:pPr>
            <a:endParaRPr lang="tr-TR" dirty="0" smtClean="0"/>
          </a:p>
          <a:p>
            <a:pPr lvl="1" algn="just">
              <a:lnSpc>
                <a:spcPct val="150000"/>
              </a:lnSpc>
            </a:pPr>
            <a:r>
              <a:rPr lang="tr-TR" sz="2400" dirty="0" smtClean="0"/>
              <a:t>Öğretmen </a:t>
            </a:r>
            <a:r>
              <a:rPr lang="tr-TR" sz="2400" dirty="0"/>
              <a:t>öğrenci iletişiminde öğrenciler için sözel olmayan ipuçları (jestler, mimikler, vücudun duruşu, göz kontağı, sesin tonu ve hızı) oldukça önemlidir.</a:t>
            </a:r>
          </a:p>
          <a:p>
            <a:pPr lvl="1" algn="just">
              <a:lnSpc>
                <a:spcPct val="150000"/>
              </a:lnSpc>
            </a:pPr>
            <a:r>
              <a:rPr lang="tr-TR" sz="2400" dirty="0"/>
              <a:t>Öğretmenlerin öğrencilere karşı kullandıkları güdüleyici ve moral verici sözcükler öğrencilerin özgüvenlerini/özsaygılarını yükselttiği gibi, </a:t>
            </a:r>
            <a:r>
              <a:rPr lang="tr-TR" sz="2400" dirty="0" smtClean="0"/>
              <a:t>aksi sözcükler </a:t>
            </a:r>
            <a:r>
              <a:rPr lang="tr-TR" sz="2400" dirty="0"/>
              <a:t>öğrencilerin </a:t>
            </a:r>
            <a:r>
              <a:rPr lang="tr-TR" sz="2400" dirty="0" smtClean="0"/>
              <a:t>özgüvenlerini/özsaygılarını düşürür</a:t>
            </a:r>
            <a:r>
              <a:rPr lang="tr-TR" sz="2400" dirty="0"/>
              <a:t>.</a:t>
            </a:r>
          </a:p>
          <a:p>
            <a:pPr marL="0" indent="0" algn="just">
              <a:lnSpc>
                <a:spcPct val="150000"/>
              </a:lnSpc>
              <a:buNone/>
            </a:pPr>
            <a:endParaRPr lang="tr-TR" sz="2400" dirty="0"/>
          </a:p>
        </p:txBody>
      </p:sp>
      <p:pic>
        <p:nvPicPr>
          <p:cNvPr id="4" name="Resim 3"/>
          <p:cNvPicPr>
            <a:picLocks noChangeAspect="1"/>
          </p:cNvPicPr>
          <p:nvPr/>
        </p:nvPicPr>
        <p:blipFill>
          <a:blip r:embed="rId2"/>
          <a:stretch>
            <a:fillRect/>
          </a:stretch>
        </p:blipFill>
        <p:spPr>
          <a:xfrm>
            <a:off x="8374566" y="5398424"/>
            <a:ext cx="3571875" cy="1285875"/>
          </a:xfrm>
          <a:prstGeom prst="flowChartInputOutput">
            <a:avLst/>
          </a:prstGeom>
        </p:spPr>
      </p:pic>
    </p:spTree>
    <p:extLst>
      <p:ext uri="{BB962C8B-B14F-4D97-AF65-F5344CB8AC3E}">
        <p14:creationId xmlns:p14="http://schemas.microsoft.com/office/powerpoint/2010/main" val="3248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89572"/>
            <a:ext cx="8596668" cy="1271238"/>
          </a:xfrm>
        </p:spPr>
        <p:txBody>
          <a:bodyPr/>
          <a:lstStyle/>
          <a:p>
            <a:r>
              <a:rPr lang="tr-TR" b="1" dirty="0"/>
              <a:t>Kaliteli Bir Öğretmen Öğrenci Etkileşiminde Olması Gerekenler</a:t>
            </a:r>
            <a:endParaRPr lang="tr-TR" dirty="0"/>
          </a:p>
        </p:txBody>
      </p:sp>
      <p:sp>
        <p:nvSpPr>
          <p:cNvPr id="3" name="İçerik Yer Tutucusu 2"/>
          <p:cNvSpPr>
            <a:spLocks noGrp="1"/>
          </p:cNvSpPr>
          <p:nvPr>
            <p:ph idx="1"/>
          </p:nvPr>
        </p:nvSpPr>
        <p:spPr>
          <a:xfrm>
            <a:off x="211873" y="1460811"/>
            <a:ext cx="9062129" cy="4580552"/>
          </a:xfrm>
        </p:spPr>
        <p:txBody>
          <a:bodyPr>
            <a:normAutofit fontScale="92500" lnSpcReduction="10000"/>
          </a:bodyPr>
          <a:lstStyle/>
          <a:p>
            <a:pPr lvl="1" algn="just">
              <a:lnSpc>
                <a:spcPct val="160000"/>
              </a:lnSpc>
            </a:pPr>
            <a:r>
              <a:rPr lang="tr-TR" sz="2000" dirty="0" smtClean="0"/>
              <a:t>Öğrencinin </a:t>
            </a:r>
            <a:r>
              <a:rPr lang="tr-TR" sz="2000" dirty="0"/>
              <a:t>özgüvenini/özsaygısını en </a:t>
            </a:r>
            <a:r>
              <a:rPr lang="tr-TR" sz="2000" dirty="0" smtClean="0"/>
              <a:t>çok etkileyen </a:t>
            </a:r>
            <a:r>
              <a:rPr lang="tr-TR" sz="2000" dirty="0"/>
              <a:t>etmenlerden bir tanesi </a:t>
            </a:r>
            <a:r>
              <a:rPr lang="tr-TR" sz="2000" dirty="0" smtClean="0"/>
              <a:t>günlük temastır. Hal </a:t>
            </a:r>
            <a:r>
              <a:rPr lang="tr-TR" sz="2000" dirty="0"/>
              <a:t>hatır sorma, gülümseme, ismiyle hitap etme vb. güdüleyici davranışlar çocuğun kendini önemli ve değerli hissetmesine neden olur.</a:t>
            </a:r>
          </a:p>
          <a:p>
            <a:pPr lvl="1" algn="just">
              <a:lnSpc>
                <a:spcPct val="160000"/>
              </a:lnSpc>
            </a:pPr>
            <a:r>
              <a:rPr lang="tr-TR" sz="2000" dirty="0"/>
              <a:t>Özgüveni/özsaygısı yüksek </a:t>
            </a:r>
            <a:r>
              <a:rPr lang="tr-TR" sz="2000" dirty="0" smtClean="0"/>
              <a:t>öğretmenlerin özgüveni/özsaygısı </a:t>
            </a:r>
            <a:r>
              <a:rPr lang="tr-TR" sz="2000" dirty="0"/>
              <a:t>yüksek öğrenciler yetiştirdikleri gözlenmiştir</a:t>
            </a:r>
            <a:r>
              <a:rPr lang="tr-TR" sz="2000" dirty="0" smtClean="0"/>
              <a:t>. Eğer </a:t>
            </a:r>
            <a:r>
              <a:rPr lang="tr-TR" sz="2000" dirty="0"/>
              <a:t>öğretmelerin özgüveni/özsaygısı yeterince yüksek değilse öğrencilerine yeterince ilgi gösteremezler ve </a:t>
            </a:r>
            <a:r>
              <a:rPr lang="tr-TR" sz="2000" dirty="0" smtClean="0"/>
              <a:t>öğrencilerinin </a:t>
            </a:r>
            <a:r>
              <a:rPr lang="tr-TR" sz="2000" dirty="0"/>
              <a:t>özgüvenlerini/özsaygılarını yükseltme çalışmalarında başarılı olamazlar. Böyle bir durumda öğretmen önce kendi ruhsal yapısını sağlıklı hale getirmek için </a:t>
            </a:r>
            <a:r>
              <a:rPr lang="tr-TR" sz="2000" dirty="0" smtClean="0"/>
              <a:t>çalışmalıdır.</a:t>
            </a:r>
            <a:endParaRPr lang="tr-TR" sz="2000" dirty="0"/>
          </a:p>
          <a:p>
            <a:pPr algn="just">
              <a:lnSpc>
                <a:spcPct val="160000"/>
              </a:lnSpc>
            </a:pPr>
            <a:endParaRPr lang="tr-TR" dirty="0"/>
          </a:p>
        </p:txBody>
      </p:sp>
    </p:spTree>
    <p:extLst>
      <p:ext uri="{BB962C8B-B14F-4D97-AF65-F5344CB8AC3E}">
        <p14:creationId xmlns:p14="http://schemas.microsoft.com/office/powerpoint/2010/main" val="302390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Kaliteli Bir Öğretmen Öğrenci Etkileşiminde Olması Gerekenler</a:t>
            </a:r>
            <a:endParaRPr lang="tr-TR" dirty="0"/>
          </a:p>
        </p:txBody>
      </p:sp>
      <p:sp>
        <p:nvSpPr>
          <p:cNvPr id="3" name="İçerik Yer Tutucusu 2"/>
          <p:cNvSpPr>
            <a:spLocks noGrp="1"/>
          </p:cNvSpPr>
          <p:nvPr>
            <p:ph idx="1"/>
          </p:nvPr>
        </p:nvSpPr>
        <p:spPr/>
        <p:txBody>
          <a:bodyPr/>
          <a:lstStyle/>
          <a:p>
            <a:endParaRPr lang="tr-TR" b="1" i="1" dirty="0" smtClean="0"/>
          </a:p>
          <a:p>
            <a:endParaRPr lang="tr-TR" b="1" i="1" dirty="0"/>
          </a:p>
          <a:p>
            <a:pPr marL="0" indent="0" algn="ctr">
              <a:lnSpc>
                <a:spcPct val="150000"/>
              </a:lnSpc>
              <a:buNone/>
            </a:pPr>
            <a:r>
              <a:rPr lang="tr-TR" sz="2800" b="1" i="1" dirty="0" smtClean="0"/>
              <a:t>Unutulmamalıdır </a:t>
            </a:r>
            <a:r>
              <a:rPr lang="tr-TR" sz="2800" b="1" i="1" dirty="0"/>
              <a:t>ki ne kadar güç olursa olsun, insanın kendini değiştirebileceği ve bu potansiyele sahip olduğunu bilmek gerekir.</a:t>
            </a:r>
            <a:endParaRPr lang="tr-TR" sz="2800" dirty="0"/>
          </a:p>
          <a:p>
            <a:endParaRPr lang="tr-TR" dirty="0"/>
          </a:p>
        </p:txBody>
      </p:sp>
    </p:spTree>
    <p:extLst>
      <p:ext uri="{BB962C8B-B14F-4D97-AF65-F5344CB8AC3E}">
        <p14:creationId xmlns:p14="http://schemas.microsoft.com/office/powerpoint/2010/main" val="3193685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502" y="301083"/>
            <a:ext cx="8794500" cy="5740279"/>
          </a:xfrm>
        </p:spPr>
        <p:txBody>
          <a:bodyPr>
            <a:normAutofit/>
          </a:bodyPr>
          <a:lstStyle/>
          <a:p>
            <a:pPr marL="0" indent="0" algn="just">
              <a:lnSpc>
                <a:spcPct val="150000"/>
              </a:lnSpc>
              <a:buNone/>
            </a:pPr>
            <a:r>
              <a:rPr lang="tr-TR" sz="2000" dirty="0" smtClean="0"/>
              <a:t>	Özetle</a:t>
            </a:r>
            <a:r>
              <a:rPr lang="tr-TR" sz="2000" dirty="0"/>
              <a:t>; büyükleri tarafından sevgi </a:t>
            </a:r>
            <a:r>
              <a:rPr lang="tr-TR" sz="2000" dirty="0" smtClean="0"/>
              <a:t>gören, gereksinim </a:t>
            </a:r>
            <a:r>
              <a:rPr lang="tr-TR" sz="2000" dirty="0"/>
              <a:t>duyduğu ilgi ve yakınlığı bulan, fikirlerine değer verilip ve önemsenen, güven duyulan ve sorumluluk verilen, iyi yaptığı şeyler için övülen, gurur duyulan, yaptığı hatalarda doğruya uygun biçimde yönlendirilen ve sahip olduğu özellikleriyle kabul edilen </a:t>
            </a:r>
            <a:r>
              <a:rPr lang="tr-TR" sz="2000" dirty="0" smtClean="0"/>
              <a:t>çocuğun özgüveni/özsaygısı </a:t>
            </a:r>
            <a:r>
              <a:rPr lang="tr-TR" sz="2000" dirty="0"/>
              <a:t>gelişir.</a:t>
            </a:r>
          </a:p>
          <a:p>
            <a:pPr marL="0" indent="0" algn="just">
              <a:lnSpc>
                <a:spcPct val="150000"/>
              </a:lnSpc>
              <a:buNone/>
            </a:pPr>
            <a:r>
              <a:rPr lang="tr-TR" sz="2000" dirty="0" smtClean="0"/>
              <a:t>	Ama </a:t>
            </a:r>
            <a:r>
              <a:rPr lang="tr-TR" sz="2000" dirty="0"/>
              <a:t>sevildiğini, önemsendiğini hissetmeyen, beklediği yakınlık ve ilgiyi göremeyen, sürekli eleştirilen ve olduğu gibi kabul edilmeyen, sürekli başkalarıyla kıyaslanan çocuk kendini değersiz hisseder ve özgüveni/özsaygısı gelişmez. Bu çocuklar; yaşadığı aile, çevre, okul ve toplum </a:t>
            </a:r>
            <a:r>
              <a:rPr lang="tr-TR" sz="2000" dirty="0" smtClean="0"/>
              <a:t>içinde çeşitli sorunlara neden olur.</a:t>
            </a:r>
            <a:endParaRPr lang="tr-TR" sz="2000" dirty="0"/>
          </a:p>
        </p:txBody>
      </p:sp>
      <p:pic>
        <p:nvPicPr>
          <p:cNvPr id="5" name="Resim 4"/>
          <p:cNvPicPr>
            <a:picLocks noChangeAspect="1"/>
          </p:cNvPicPr>
          <p:nvPr/>
        </p:nvPicPr>
        <p:blipFill>
          <a:blip r:embed="rId2"/>
          <a:stretch>
            <a:fillRect/>
          </a:stretch>
        </p:blipFill>
        <p:spPr>
          <a:xfrm>
            <a:off x="6309035" y="4912113"/>
            <a:ext cx="2495550" cy="1828800"/>
          </a:xfrm>
          <a:prstGeom prst="rect">
            <a:avLst/>
          </a:prstGeom>
        </p:spPr>
      </p:pic>
    </p:spTree>
    <p:extLst>
      <p:ext uri="{BB962C8B-B14F-4D97-AF65-F5344CB8AC3E}">
        <p14:creationId xmlns:p14="http://schemas.microsoft.com/office/powerpoint/2010/main" val="223392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Özgüven nedir?</a:t>
            </a:r>
            <a:endParaRPr lang="tr-TR" b="1" dirty="0"/>
          </a:p>
        </p:txBody>
      </p:sp>
      <p:sp>
        <p:nvSpPr>
          <p:cNvPr id="3" name="İçerik Yer Tutucusu 2"/>
          <p:cNvSpPr>
            <a:spLocks noGrp="1"/>
          </p:cNvSpPr>
          <p:nvPr>
            <p:ph idx="1"/>
          </p:nvPr>
        </p:nvSpPr>
        <p:spPr>
          <a:xfrm>
            <a:off x="677334" y="1416205"/>
            <a:ext cx="6258725" cy="4625157"/>
          </a:xfrm>
        </p:spPr>
        <p:txBody>
          <a:bodyPr>
            <a:normAutofit fontScale="92500" lnSpcReduction="20000"/>
          </a:bodyPr>
          <a:lstStyle/>
          <a:p>
            <a:pPr lvl="0" algn="just">
              <a:lnSpc>
                <a:spcPct val="150000"/>
              </a:lnSpc>
            </a:pPr>
            <a:r>
              <a:rPr lang="tr-TR" dirty="0"/>
              <a:t>Çocuk herhangi bir konuda ne kadar çok çalışırsa ve başarılı olursa özgüveni de o oranda artar.</a:t>
            </a:r>
          </a:p>
          <a:p>
            <a:pPr lvl="0" algn="just">
              <a:lnSpc>
                <a:spcPct val="150000"/>
              </a:lnSpc>
            </a:pPr>
            <a:r>
              <a:rPr lang="tr-TR" dirty="0"/>
              <a:t>İnsanların en çok yaptığı hatalardan biri bir başarısızlıkla karşılaştığında o başarısızlığının sonucunda kendisine olumsuz ifadelerde bulunmasıdır. Bunu biraz açarsak herkes zaman zaman “Ah ben ne beceriksizim”, “benden adam olmaz”, “zaten şu işi başarsaydım alim olurdum” vb. bir sürü olumsuz yükleme yapar kendisine. Esasında bu yüklemeler insanların gelecekteki hayatında gerçekten pahalıya mal </a:t>
            </a:r>
            <a:r>
              <a:rPr lang="tr-TR" dirty="0" smtClean="0"/>
              <a:t>olmakta. İnsanları </a:t>
            </a:r>
            <a:r>
              <a:rPr lang="tr-TR" dirty="0"/>
              <a:t>pasif , çekingen, özgüveni olmayan, arka planda kalmayı tercih eden bireyler </a:t>
            </a:r>
            <a:r>
              <a:rPr lang="tr-TR" dirty="0" smtClean="0"/>
              <a:t>haline getirmekte</a:t>
            </a:r>
            <a:r>
              <a:rPr lang="tr-TR" dirty="0"/>
              <a:t>. İnsan böylece her şeyden korkar </a:t>
            </a:r>
            <a:r>
              <a:rPr lang="tr-TR" dirty="0" smtClean="0"/>
              <a:t>oluyor </a:t>
            </a:r>
            <a:r>
              <a:rPr lang="tr-TR" dirty="0"/>
              <a:t>ve içinde bulunan girişimcilik ruhunu yok </a:t>
            </a:r>
            <a:r>
              <a:rPr lang="tr-TR" dirty="0" smtClean="0"/>
              <a:t>ediyor.</a:t>
            </a:r>
            <a:endParaRPr lang="tr-TR" dirty="0"/>
          </a:p>
          <a:p>
            <a:pPr>
              <a:lnSpc>
                <a:spcPct val="150000"/>
              </a:lnSpc>
            </a:pPr>
            <a:endParaRPr lang="tr-TR" dirty="0"/>
          </a:p>
        </p:txBody>
      </p:sp>
      <p:pic>
        <p:nvPicPr>
          <p:cNvPr id="4" name="Resim 3"/>
          <p:cNvPicPr>
            <a:picLocks noChangeAspect="1"/>
          </p:cNvPicPr>
          <p:nvPr/>
        </p:nvPicPr>
        <p:blipFill>
          <a:blip r:embed="rId2"/>
          <a:stretch>
            <a:fillRect/>
          </a:stretch>
        </p:blipFill>
        <p:spPr>
          <a:xfrm>
            <a:off x="7597602" y="2858662"/>
            <a:ext cx="1676400" cy="2724150"/>
          </a:xfrm>
          <a:prstGeom prst="rect">
            <a:avLst/>
          </a:prstGeom>
        </p:spPr>
      </p:pic>
    </p:spTree>
    <p:extLst>
      <p:ext uri="{BB962C8B-B14F-4D97-AF65-F5344CB8AC3E}">
        <p14:creationId xmlns:p14="http://schemas.microsoft.com/office/powerpoint/2010/main" val="566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Özgüvene Sahip Olmak Bir Çocuk İçin Neden Önemli?</a:t>
            </a:r>
            <a:endParaRPr lang="tr-TR" b="1" dirty="0"/>
          </a:p>
        </p:txBody>
      </p:sp>
      <p:sp>
        <p:nvSpPr>
          <p:cNvPr id="3" name="İçerik Yer Tutucusu 2"/>
          <p:cNvSpPr>
            <a:spLocks noGrp="1"/>
          </p:cNvSpPr>
          <p:nvPr>
            <p:ph idx="1"/>
          </p:nvPr>
        </p:nvSpPr>
        <p:spPr>
          <a:xfrm>
            <a:off x="356839" y="1828801"/>
            <a:ext cx="8917163" cy="4212562"/>
          </a:xfrm>
        </p:spPr>
        <p:txBody>
          <a:bodyPr>
            <a:normAutofit/>
          </a:bodyPr>
          <a:lstStyle/>
          <a:p>
            <a:pPr algn="just">
              <a:lnSpc>
                <a:spcPct val="150000"/>
              </a:lnSpc>
            </a:pPr>
            <a:r>
              <a:rPr lang="tr-TR" dirty="0" smtClean="0"/>
              <a:t>Bireyin </a:t>
            </a:r>
            <a:r>
              <a:rPr lang="tr-TR" dirty="0"/>
              <a:t>kendini iyi hissetmesi; başarılı, dengeli ve haz aldığı bir yaşama sahip olup, olmaması ile özgüvenin yüksekliği ya da güvensizlik duyguları paralel süreçlerdir. Yaşamdan haz alabilmek için özgüvene ihtiyacımız vardır. Bu temel ihtiyacın karşılanmaması hayatı çekilmez kılabilir.</a:t>
            </a:r>
          </a:p>
          <a:p>
            <a:pPr algn="just">
              <a:lnSpc>
                <a:spcPct val="150000"/>
              </a:lnSpc>
            </a:pPr>
            <a:r>
              <a:rPr lang="tr-TR" dirty="0"/>
              <a:t>Özgüven yaşamın ilk yıllarından itibaren yavaş yavaş gelişen bir duygudur. Çocukluk döneminde bu duygunun gelişmesine olanak tanınmaz, eksik bırakılırsa yetişkin dönemde telafi edilmesi mümkün olmayabilir. Özgüvenli çocuklar, geleceğin özgüvenli yetişkinleri olacaktır.</a:t>
            </a:r>
          </a:p>
          <a:p>
            <a:pPr marL="0" indent="0">
              <a:lnSpc>
                <a:spcPct val="150000"/>
              </a:lnSpc>
              <a:buNone/>
            </a:pPr>
            <a:endParaRPr lang="tr-TR" dirty="0"/>
          </a:p>
        </p:txBody>
      </p:sp>
      <p:pic>
        <p:nvPicPr>
          <p:cNvPr id="5" name="Resim 4"/>
          <p:cNvPicPr>
            <a:picLocks noChangeAspect="1"/>
          </p:cNvPicPr>
          <p:nvPr/>
        </p:nvPicPr>
        <p:blipFill>
          <a:blip r:embed="rId2"/>
          <a:stretch>
            <a:fillRect/>
          </a:stretch>
        </p:blipFill>
        <p:spPr>
          <a:xfrm>
            <a:off x="9490036" y="4237464"/>
            <a:ext cx="2701964" cy="2525518"/>
          </a:xfrm>
          <a:prstGeom prst="heart">
            <a:avLst/>
          </a:prstGeom>
        </p:spPr>
      </p:pic>
    </p:spTree>
    <p:extLst>
      <p:ext uri="{BB962C8B-B14F-4D97-AF65-F5344CB8AC3E}">
        <p14:creationId xmlns:p14="http://schemas.microsoft.com/office/powerpoint/2010/main" val="38412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Özgüvene Sahip Olmak Bir Çocuk İçin Neden Önemli?</a:t>
            </a:r>
            <a:endParaRPr lang="tr-TR" b="1" dirty="0"/>
          </a:p>
        </p:txBody>
      </p:sp>
      <p:sp>
        <p:nvSpPr>
          <p:cNvPr id="3" name="İçerik Yer Tutucusu 2"/>
          <p:cNvSpPr>
            <a:spLocks noGrp="1"/>
          </p:cNvSpPr>
          <p:nvPr>
            <p:ph idx="1"/>
          </p:nvPr>
        </p:nvSpPr>
        <p:spPr>
          <a:xfrm>
            <a:off x="677334" y="2160589"/>
            <a:ext cx="6370237" cy="3880773"/>
          </a:xfrm>
        </p:spPr>
        <p:txBody>
          <a:bodyPr>
            <a:normAutofit/>
          </a:bodyPr>
          <a:lstStyle/>
          <a:p>
            <a:pPr algn="just">
              <a:lnSpc>
                <a:spcPct val="150000"/>
              </a:lnSpc>
            </a:pPr>
            <a:r>
              <a:rPr lang="tr-TR" dirty="0" smtClean="0"/>
              <a:t>Özgüvenin </a:t>
            </a:r>
            <a:r>
              <a:rPr lang="tr-TR" dirty="0"/>
              <a:t>gelişiminde özellikle çocukluk döneminin ilk yıllarında (3-4 yaş) ana-baba tutumları, yetiştirme biçimi bireyin kendisi hakkındaki duygularının oluşumunda ve özgüvenin derecesinde son derece önemlidir. Daha sonra arkadaş ve sosyal çevreden aldığı tepkiler de çok önemli bir rol oynar. </a:t>
            </a:r>
            <a:r>
              <a:rPr lang="tr-TR" dirty="0" smtClean="0"/>
              <a:t>Çocuk </a:t>
            </a:r>
            <a:r>
              <a:rPr lang="tr-TR" dirty="0"/>
              <a:t>çevresinden aldığı tepkiler doğrultusunda kendine ilişkin olumlu ya da olumsuz bir benlik algısı </a:t>
            </a:r>
            <a:r>
              <a:rPr lang="tr-TR" dirty="0" smtClean="0"/>
              <a:t>edinir.</a:t>
            </a:r>
            <a:endParaRPr lang="tr-TR" dirty="0"/>
          </a:p>
          <a:p>
            <a:pPr algn="just">
              <a:lnSpc>
                <a:spcPct val="150000"/>
              </a:lnSpc>
            </a:pPr>
            <a:endParaRPr lang="tr-TR" dirty="0"/>
          </a:p>
        </p:txBody>
      </p:sp>
      <p:pic>
        <p:nvPicPr>
          <p:cNvPr id="4" name="Resim 3"/>
          <p:cNvPicPr>
            <a:picLocks noChangeAspect="1"/>
          </p:cNvPicPr>
          <p:nvPr/>
        </p:nvPicPr>
        <p:blipFill>
          <a:blip r:embed="rId2"/>
          <a:stretch>
            <a:fillRect/>
          </a:stretch>
        </p:blipFill>
        <p:spPr>
          <a:xfrm>
            <a:off x="7610467" y="3071925"/>
            <a:ext cx="3143634" cy="2376000"/>
          </a:xfrm>
          <a:prstGeom prst="smileyFace">
            <a:avLst/>
          </a:prstGeom>
        </p:spPr>
      </p:pic>
    </p:spTree>
    <p:extLst>
      <p:ext uri="{BB962C8B-B14F-4D97-AF65-F5344CB8AC3E}">
        <p14:creationId xmlns:p14="http://schemas.microsoft.com/office/powerpoint/2010/main" val="118380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Özgüvene Sahip Olmak Bir Çocuk İçin Neden Önemli?</a:t>
            </a:r>
            <a:endParaRPr lang="tr-TR" b="1" dirty="0"/>
          </a:p>
        </p:txBody>
      </p:sp>
      <p:sp>
        <p:nvSpPr>
          <p:cNvPr id="3" name="İçerik Yer Tutucusu 2"/>
          <p:cNvSpPr>
            <a:spLocks noGrp="1"/>
          </p:cNvSpPr>
          <p:nvPr>
            <p:ph idx="1"/>
          </p:nvPr>
        </p:nvSpPr>
        <p:spPr>
          <a:xfrm>
            <a:off x="677334" y="1930401"/>
            <a:ext cx="8596668" cy="4515004"/>
          </a:xfrm>
        </p:spPr>
        <p:txBody>
          <a:bodyPr>
            <a:normAutofit/>
          </a:bodyPr>
          <a:lstStyle/>
          <a:p>
            <a:pPr algn="just">
              <a:lnSpc>
                <a:spcPct val="150000"/>
              </a:lnSpc>
            </a:pPr>
            <a:r>
              <a:rPr lang="tr-TR" dirty="0"/>
              <a:t>Çocuklar, arkadaş veya sosyal çevre içinde bazen haksızlık ve istismara maruz kalabilirler. Bundan ne yönde ve ne derece etkilenecekleri aileden aldıkları temel güven duygusunun yeterliliğiyle doğru orantılıdır.</a:t>
            </a:r>
          </a:p>
          <a:p>
            <a:pPr algn="just">
              <a:lnSpc>
                <a:spcPct val="150000"/>
              </a:lnSpc>
            </a:pPr>
            <a:r>
              <a:rPr lang="tr-TR" b="1" dirty="0"/>
              <a:t>Aile içinde sevildiğini, değerli bulunduğunu hisseden bir çocuk, çevreden gelecek olumsuz tepkilerden pek fazla etkilenmeyecek, etkilense bile çok kısa sürede bunu atlatacaktır</a:t>
            </a:r>
            <a:r>
              <a:rPr lang="tr-TR" b="1" dirty="0" smtClean="0"/>
              <a:t>.</a:t>
            </a:r>
          </a:p>
          <a:p>
            <a:pPr algn="just">
              <a:lnSpc>
                <a:spcPct val="150000"/>
              </a:lnSpc>
            </a:pPr>
            <a:r>
              <a:rPr lang="tr-TR" dirty="0"/>
              <a:t>Ebeveynlerden biri ya da her ikisi, aşırı derecede eleştirel ve yüksek beklentili, mükemmeliyetçi ise ya da aşırı korumacı ve bağımsızlığı engelleyiciyse, çocuğun kendine ilişkin duygu ve yargısı; yeteneksiz, yetersiz ve değersiz olduğudur</a:t>
            </a:r>
            <a:endParaRPr lang="tr-TR" b="1" dirty="0"/>
          </a:p>
          <a:p>
            <a:pPr>
              <a:lnSpc>
                <a:spcPct val="150000"/>
              </a:lnSpc>
            </a:pPr>
            <a:endParaRPr lang="tr-TR" dirty="0"/>
          </a:p>
        </p:txBody>
      </p:sp>
    </p:spTree>
    <p:extLst>
      <p:ext uri="{BB962C8B-B14F-4D97-AF65-F5344CB8AC3E}">
        <p14:creationId xmlns:p14="http://schemas.microsoft.com/office/powerpoint/2010/main" val="411698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78420"/>
            <a:ext cx="8596668" cy="1382751"/>
          </a:xfrm>
        </p:spPr>
        <p:txBody>
          <a:bodyPr>
            <a:normAutofit/>
          </a:bodyPr>
          <a:lstStyle/>
          <a:p>
            <a:r>
              <a:rPr lang="tr-TR" b="1" dirty="0" smtClean="0"/>
              <a:t>Özgüvene Sahip Olmak Bir Çocuk İçin Neden Önemli?</a:t>
            </a:r>
            <a:endParaRPr lang="tr-TR" b="1" dirty="0"/>
          </a:p>
        </p:txBody>
      </p:sp>
      <p:sp>
        <p:nvSpPr>
          <p:cNvPr id="3" name="İçerik Yer Tutucusu 2"/>
          <p:cNvSpPr>
            <a:spLocks noGrp="1"/>
          </p:cNvSpPr>
          <p:nvPr>
            <p:ph idx="1"/>
          </p:nvPr>
        </p:nvSpPr>
        <p:spPr>
          <a:xfrm>
            <a:off x="677333" y="1561171"/>
            <a:ext cx="6504051" cy="4973444"/>
          </a:xfrm>
        </p:spPr>
        <p:txBody>
          <a:bodyPr>
            <a:normAutofit fontScale="92500"/>
          </a:bodyPr>
          <a:lstStyle/>
          <a:p>
            <a:pPr algn="just">
              <a:lnSpc>
                <a:spcPct val="160000"/>
              </a:lnSpc>
            </a:pPr>
            <a:r>
              <a:rPr lang="tr-TR" dirty="0"/>
              <a:t>Ebeveynler, aşırı korumacı tavırlarıyla çocuklarını koruduklarını, onlara iyilik ettiklerini düşünürler. Çocuğunu aşırı sevgi ve ilgiye boğan, zorluk yaşamasın diye her şeyi kendisi yapan ve </a:t>
            </a:r>
            <a:r>
              <a:rPr lang="tr-TR" dirty="0" smtClean="0"/>
              <a:t>fazlaca kontrol </a:t>
            </a:r>
            <a:r>
              <a:rPr lang="tr-TR" dirty="0"/>
              <a:t>eden ebeveyn tutumu; sorumluluk alamayan, anne babaya bağımlı, problem çözme becerisi, özetle özgüveni gelişmemiş çocuklar oluşturur. Oysa ebeveynler, çocuğun girişimlerini destekler, gelişimini alkışlar, hata yaptığında </a:t>
            </a:r>
            <a:r>
              <a:rPr lang="tr-TR" dirty="0" smtClean="0"/>
              <a:t>doğrusunu bulmasına/yapmasına </a:t>
            </a:r>
            <a:r>
              <a:rPr lang="tr-TR" dirty="0"/>
              <a:t>yardımcı olur, onu bu haliyle sevmeye ve kabullenmeye devam ederlerse çocuk da kendini kabul etmeyi, sevmeyi ve kendine güvenmeyi öğrenir.</a:t>
            </a:r>
          </a:p>
          <a:p>
            <a:pPr>
              <a:lnSpc>
                <a:spcPct val="160000"/>
              </a:lnSpc>
            </a:pPr>
            <a:endParaRPr lang="tr-TR" dirty="0"/>
          </a:p>
        </p:txBody>
      </p:sp>
      <p:pic>
        <p:nvPicPr>
          <p:cNvPr id="4" name="Resim 3"/>
          <p:cNvPicPr>
            <a:picLocks noChangeAspect="1"/>
          </p:cNvPicPr>
          <p:nvPr/>
        </p:nvPicPr>
        <p:blipFill>
          <a:blip r:embed="rId2"/>
          <a:stretch>
            <a:fillRect/>
          </a:stretch>
        </p:blipFill>
        <p:spPr>
          <a:xfrm>
            <a:off x="8940718" y="4410615"/>
            <a:ext cx="2898375" cy="2124000"/>
          </a:xfrm>
          <a:prstGeom prst="round2DiagRect">
            <a:avLst/>
          </a:prstGeom>
        </p:spPr>
      </p:pic>
    </p:spTree>
    <p:extLst>
      <p:ext uri="{BB962C8B-B14F-4D97-AF65-F5344CB8AC3E}">
        <p14:creationId xmlns:p14="http://schemas.microsoft.com/office/powerpoint/2010/main" val="155749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Özgüvene Sahip Olmak Bir Çocuk İçin Neden Önemli?</a:t>
            </a:r>
            <a:endParaRPr lang="tr-TR" b="1" dirty="0"/>
          </a:p>
        </p:txBody>
      </p:sp>
      <p:sp>
        <p:nvSpPr>
          <p:cNvPr id="3" name="İçerik Yer Tutucusu 2"/>
          <p:cNvSpPr>
            <a:spLocks noGrp="1"/>
          </p:cNvSpPr>
          <p:nvPr>
            <p:ph idx="1"/>
          </p:nvPr>
        </p:nvSpPr>
        <p:spPr>
          <a:xfrm>
            <a:off x="677334" y="2160589"/>
            <a:ext cx="5511593" cy="3880773"/>
          </a:xfrm>
        </p:spPr>
        <p:txBody>
          <a:bodyPr>
            <a:normAutofit/>
          </a:bodyPr>
          <a:lstStyle/>
          <a:p>
            <a:pPr algn="just">
              <a:lnSpc>
                <a:spcPct val="150000"/>
              </a:lnSpc>
            </a:pPr>
            <a:r>
              <a:rPr lang="tr-TR" dirty="0"/>
              <a:t>Yapılan bir başka yanlış tutum ise çocuğu bir başka çocukla kıyaslamadır. Kardeşi, kuzeni ya da komşu çocuğuyla kıyaslanan çocuk; kendini yetersiz hissettiği gibi başarmayı kendisi için değil diğer çocuğu geçmek için ister hale gelip bir yarış atına </a:t>
            </a:r>
            <a:r>
              <a:rPr lang="tr-TR" dirty="0" smtClean="0"/>
              <a:t>dönüşür.</a:t>
            </a:r>
          </a:p>
          <a:p>
            <a:pPr marL="0" indent="0">
              <a:lnSpc>
                <a:spcPct val="150000"/>
              </a:lnSpc>
              <a:buNone/>
            </a:pPr>
            <a:endParaRPr lang="tr-TR" dirty="0"/>
          </a:p>
        </p:txBody>
      </p:sp>
      <p:pic>
        <p:nvPicPr>
          <p:cNvPr id="4" name="Resim 3"/>
          <p:cNvPicPr>
            <a:picLocks noChangeAspect="1"/>
          </p:cNvPicPr>
          <p:nvPr/>
        </p:nvPicPr>
        <p:blipFill>
          <a:blip r:embed="rId2"/>
          <a:stretch>
            <a:fillRect/>
          </a:stretch>
        </p:blipFill>
        <p:spPr>
          <a:xfrm>
            <a:off x="8268000" y="3529042"/>
            <a:ext cx="3924000" cy="3328958"/>
          </a:xfrm>
          <a:prstGeom prst="round2SameRect">
            <a:avLst/>
          </a:prstGeom>
        </p:spPr>
      </p:pic>
    </p:spTree>
    <p:extLst>
      <p:ext uri="{BB962C8B-B14F-4D97-AF65-F5344CB8AC3E}">
        <p14:creationId xmlns:p14="http://schemas.microsoft.com/office/powerpoint/2010/main" val="4691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524107"/>
            <a:ext cx="8856959" cy="5517256"/>
          </a:xfrm>
        </p:spPr>
        <p:txBody>
          <a:bodyPr/>
          <a:lstStyle/>
          <a:p>
            <a:pPr algn="just">
              <a:lnSpc>
                <a:spcPct val="150000"/>
              </a:lnSpc>
            </a:pPr>
            <a:r>
              <a:rPr lang="tr-TR" dirty="0"/>
              <a:t>Özgüveni zayıf çocuklar; duygusal, sosyal ve akademik konularda zorluklar yaşarlar. Bu durum okulda ve yaşamın diğer alanlarında kendini çeşitli şekillerde belli eder. Çocuk ya aşırı kontrol kullanarak, duygusal anlamda aşırı kırılgan ve hassas, yeni deneyimlere kapalı, çekingen bir kişilik geliştirir ya da aşırı kontrolsüzlük ile zorba davranan, asi, otoriteyle çatışan, sürekli problem yaratan tutum ve davranışlar sergilerler.</a:t>
            </a:r>
          </a:p>
          <a:p>
            <a:pPr algn="just">
              <a:lnSpc>
                <a:spcPct val="150000"/>
              </a:lnSpc>
            </a:pPr>
            <a:endParaRPr lang="tr-TR" dirty="0"/>
          </a:p>
        </p:txBody>
      </p:sp>
      <p:pic>
        <p:nvPicPr>
          <p:cNvPr id="4" name="Resim 3"/>
          <p:cNvPicPr>
            <a:picLocks noChangeAspect="1"/>
          </p:cNvPicPr>
          <p:nvPr/>
        </p:nvPicPr>
        <p:blipFill>
          <a:blip r:embed="rId2"/>
          <a:stretch>
            <a:fillRect/>
          </a:stretch>
        </p:blipFill>
        <p:spPr>
          <a:xfrm>
            <a:off x="3719813" y="4013151"/>
            <a:ext cx="2772000" cy="2554009"/>
          </a:xfrm>
          <a:prstGeom prst="roundRect">
            <a:avLst/>
          </a:prstGeom>
        </p:spPr>
      </p:pic>
    </p:spTree>
    <p:extLst>
      <p:ext uri="{BB962C8B-B14F-4D97-AF65-F5344CB8AC3E}">
        <p14:creationId xmlns:p14="http://schemas.microsoft.com/office/powerpoint/2010/main" val="2740577603"/>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231</TotalTime>
  <Words>1241</Words>
  <Application>Microsoft Office PowerPoint</Application>
  <PresentationFormat>Geniş ekran</PresentationFormat>
  <Paragraphs>101</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Trebuchet MS</vt:lpstr>
      <vt:lpstr>Wingdings 3</vt:lpstr>
      <vt:lpstr>Yüzeyler</vt:lpstr>
      <vt:lpstr>PowerPoint Sunusu</vt:lpstr>
      <vt:lpstr>Özgüven nedir?</vt:lpstr>
      <vt:lpstr>Özgüven nedir?</vt:lpstr>
      <vt:lpstr>Özgüvene Sahip Olmak Bir Çocuk İçin Neden Önemli?</vt:lpstr>
      <vt:lpstr>Özgüvene Sahip Olmak Bir Çocuk İçin Neden Önemli?</vt:lpstr>
      <vt:lpstr>Özgüvene Sahip Olmak Bir Çocuk İçin Neden Önemli?</vt:lpstr>
      <vt:lpstr>Özgüvene Sahip Olmak Bir Çocuk İçin Neden Önemli?</vt:lpstr>
      <vt:lpstr>Özgüvene Sahip Olmak Bir Çocuk İçin Neden Önemli?</vt:lpstr>
      <vt:lpstr>PowerPoint Sunusu</vt:lpstr>
      <vt:lpstr>Aşırı Kontrollü Davranışın Göstergeleri</vt:lpstr>
      <vt:lpstr>Aşırı Kontrolsüz Davranışın Göstergeleri</vt:lpstr>
      <vt:lpstr>Aşırı Kontrolsüz Davranışın Göstergeleri</vt:lpstr>
      <vt:lpstr>Özsaygı Nedir?</vt:lpstr>
      <vt:lpstr>Öz saygısı düşük olan bireylerin özellikleri;</vt:lpstr>
      <vt:lpstr>Öz saygısı düşük olan bireylerin özellikleri;</vt:lpstr>
      <vt:lpstr>Öz saygısı yüksek olan bireylerin özellikleri</vt:lpstr>
      <vt:lpstr>Öz saygısı yüksek olan bireylerin özellikleri</vt:lpstr>
      <vt:lpstr>ÇOCUĞUN ÖZGÜVENİ/ÖZSAYGISI NASIL DESTEKLENİR?</vt:lpstr>
      <vt:lpstr>Kaliteli Bir Öğretmen Öğrenci Etkileşiminde Olması Gerekenler</vt:lpstr>
      <vt:lpstr>Kaliteli Bir Öğretmen Öğrenci Etkileşiminde Olması Gerekenler</vt:lpstr>
      <vt:lpstr>Kaliteli Bir Öğretmen Öğrenci Etkileşiminde Olması Gerekenler</vt:lpstr>
      <vt:lpstr>Kaliteli Bir Öğretmen Öğrenci Etkileşiminde Olması Gerekenler</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ÖZGÜVEN/ÖZSAYGI GELİŞTİRME</dc:title>
  <dc:creator>ronaldinho424</dc:creator>
  <cp:lastModifiedBy>ronaldinho424</cp:lastModifiedBy>
  <cp:revision>11</cp:revision>
  <dcterms:created xsi:type="dcterms:W3CDTF">2022-03-25T07:39:23Z</dcterms:created>
  <dcterms:modified xsi:type="dcterms:W3CDTF">2022-03-31T09:11:18Z</dcterms:modified>
</cp:coreProperties>
</file>