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344" r:id="rId3"/>
    <p:sldId id="353" r:id="rId4"/>
    <p:sldId id="361" r:id="rId5"/>
    <p:sldId id="362" r:id="rId6"/>
    <p:sldId id="363" r:id="rId7"/>
    <p:sldId id="367" r:id="rId8"/>
    <p:sldId id="364" r:id="rId9"/>
    <p:sldId id="368" r:id="rId10"/>
    <p:sldId id="369" r:id="rId11"/>
    <p:sldId id="365" r:id="rId12"/>
    <p:sldId id="370" r:id="rId13"/>
    <p:sldId id="366" r:id="rId14"/>
    <p:sldId id="357" r:id="rId15"/>
    <p:sldId id="373" r:id="rId16"/>
    <p:sldId id="358" r:id="rId17"/>
    <p:sldId id="359" r:id="rId18"/>
    <p:sldId id="345" r:id="rId19"/>
    <p:sldId id="346" r:id="rId20"/>
    <p:sldId id="360" r:id="rId21"/>
    <p:sldId id="347" r:id="rId22"/>
    <p:sldId id="349" r:id="rId23"/>
    <p:sldId id="371" r:id="rId24"/>
    <p:sldId id="258" r:id="rId25"/>
    <p:sldId id="259" r:id="rId26"/>
    <p:sldId id="260" r:id="rId27"/>
    <p:sldId id="277" r:id="rId28"/>
    <p:sldId id="263" r:id="rId29"/>
    <p:sldId id="266" r:id="rId30"/>
    <p:sldId id="268" r:id="rId31"/>
    <p:sldId id="278" r:id="rId32"/>
    <p:sldId id="284" r:id="rId33"/>
    <p:sldId id="285" r:id="rId34"/>
    <p:sldId id="286" r:id="rId35"/>
    <p:sldId id="287" r:id="rId36"/>
    <p:sldId id="289" r:id="rId37"/>
    <p:sldId id="290" r:id="rId38"/>
    <p:sldId id="291" r:id="rId39"/>
    <p:sldId id="294" r:id="rId40"/>
    <p:sldId id="296" r:id="rId41"/>
    <p:sldId id="297" r:id="rId42"/>
    <p:sldId id="298" r:id="rId43"/>
    <p:sldId id="272" r:id="rId44"/>
    <p:sldId id="273" r:id="rId45"/>
    <p:sldId id="274" r:id="rId46"/>
    <p:sldId id="300" r:id="rId47"/>
    <p:sldId id="301" r:id="rId48"/>
    <p:sldId id="302" r:id="rId49"/>
    <p:sldId id="315" r:id="rId50"/>
    <p:sldId id="316" r:id="rId51"/>
    <p:sldId id="333" r:id="rId52"/>
    <p:sldId id="317" r:id="rId53"/>
    <p:sldId id="321" r:id="rId54"/>
    <p:sldId id="322" r:id="rId55"/>
    <p:sldId id="323" r:id="rId56"/>
    <p:sldId id="324" r:id="rId57"/>
    <p:sldId id="327" r:id="rId58"/>
    <p:sldId id="328" r:id="rId59"/>
    <p:sldId id="329" r:id="rId60"/>
    <p:sldId id="330" r:id="rId61"/>
    <p:sldId id="331" r:id="rId62"/>
    <p:sldId id="332" r:id="rId63"/>
    <p:sldId id="372" r:id="rId64"/>
    <p:sldId id="305" r:id="rId65"/>
    <p:sldId id="374" r:id="rId6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63" d="100"/>
          <a:sy n="63" d="100"/>
        </p:scale>
        <p:origin x="135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5FA32-E80A-44DC-AA1A-5D834DB88CF4}" type="datetimeFigureOut">
              <a:rPr lang="tr-TR" smtClean="0"/>
              <a:pPr/>
              <a:t>25.3.2022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8AAC5-AF71-4033-BF08-175A737A35FD}" type="slidenum">
              <a:rPr lang="tr-TR" smtClean="0"/>
              <a:pPr/>
              <a:t>‹#›</a:t>
            </a:fld>
            <a:endParaRPr lang="tr-TR"/>
          </a:p>
        </p:txBody>
      </p:sp>
    </p:spTree>
    <p:extLst>
      <p:ext uri="{BB962C8B-B14F-4D97-AF65-F5344CB8AC3E}">
        <p14:creationId xmlns:p14="http://schemas.microsoft.com/office/powerpoint/2010/main" val="75989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a:ln/>
        </p:spPr>
      </p:sp>
      <p:sp>
        <p:nvSpPr>
          <p:cNvPr id="6246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6246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i="1">
                <a:solidFill>
                  <a:srgbClr val="CC0099"/>
                </a:solidFill>
                <a:latin typeface="Times New Roman" pitchFamily="18" charset="0"/>
              </a:defRPr>
            </a:lvl1pPr>
            <a:lvl2pPr marL="742950" indent="-285750" eaLnBrk="0" hangingPunct="0">
              <a:defRPr sz="4000" b="1" i="1">
                <a:solidFill>
                  <a:srgbClr val="CC0099"/>
                </a:solidFill>
                <a:latin typeface="Times New Roman" pitchFamily="18" charset="0"/>
              </a:defRPr>
            </a:lvl2pPr>
            <a:lvl3pPr marL="1143000" indent="-228600" eaLnBrk="0" hangingPunct="0">
              <a:defRPr sz="4000" b="1" i="1">
                <a:solidFill>
                  <a:srgbClr val="CC0099"/>
                </a:solidFill>
                <a:latin typeface="Times New Roman" pitchFamily="18" charset="0"/>
              </a:defRPr>
            </a:lvl3pPr>
            <a:lvl4pPr marL="1600200" indent="-228600" eaLnBrk="0" hangingPunct="0">
              <a:defRPr sz="4000" b="1" i="1">
                <a:solidFill>
                  <a:srgbClr val="CC0099"/>
                </a:solidFill>
                <a:latin typeface="Times New Roman" pitchFamily="18" charset="0"/>
              </a:defRPr>
            </a:lvl4pPr>
            <a:lvl5pPr marL="2057400" indent="-228600" eaLnBrk="0" hangingPunct="0">
              <a:defRPr sz="4000" b="1" i="1">
                <a:solidFill>
                  <a:srgbClr val="CC0099"/>
                </a:solidFill>
                <a:latin typeface="Times New Roman" pitchFamily="18" charset="0"/>
              </a:defRPr>
            </a:lvl5pPr>
            <a:lvl6pPr marL="2514600" indent="-228600" eaLnBrk="0" fontAlgn="base" hangingPunct="0">
              <a:spcBef>
                <a:spcPct val="0"/>
              </a:spcBef>
              <a:spcAft>
                <a:spcPct val="0"/>
              </a:spcAft>
              <a:defRPr sz="4000" b="1" i="1">
                <a:solidFill>
                  <a:srgbClr val="CC0099"/>
                </a:solidFill>
                <a:latin typeface="Times New Roman" pitchFamily="18" charset="0"/>
              </a:defRPr>
            </a:lvl6pPr>
            <a:lvl7pPr marL="2971800" indent="-228600" eaLnBrk="0" fontAlgn="base" hangingPunct="0">
              <a:spcBef>
                <a:spcPct val="0"/>
              </a:spcBef>
              <a:spcAft>
                <a:spcPct val="0"/>
              </a:spcAft>
              <a:defRPr sz="4000" b="1" i="1">
                <a:solidFill>
                  <a:srgbClr val="CC0099"/>
                </a:solidFill>
                <a:latin typeface="Times New Roman" pitchFamily="18" charset="0"/>
              </a:defRPr>
            </a:lvl7pPr>
            <a:lvl8pPr marL="3429000" indent="-228600" eaLnBrk="0" fontAlgn="base" hangingPunct="0">
              <a:spcBef>
                <a:spcPct val="0"/>
              </a:spcBef>
              <a:spcAft>
                <a:spcPct val="0"/>
              </a:spcAft>
              <a:defRPr sz="4000" b="1" i="1">
                <a:solidFill>
                  <a:srgbClr val="CC0099"/>
                </a:solidFill>
                <a:latin typeface="Times New Roman" pitchFamily="18" charset="0"/>
              </a:defRPr>
            </a:lvl8pPr>
            <a:lvl9pPr marL="3886200" indent="-228600" eaLnBrk="0" fontAlgn="base" hangingPunct="0">
              <a:spcBef>
                <a:spcPct val="0"/>
              </a:spcBef>
              <a:spcAft>
                <a:spcPct val="0"/>
              </a:spcAft>
              <a:defRPr sz="4000" b="1" i="1">
                <a:solidFill>
                  <a:srgbClr val="CC0099"/>
                </a:solidFill>
                <a:latin typeface="Times New Roman" pitchFamily="18" charset="0"/>
              </a:defRPr>
            </a:lvl9pPr>
          </a:lstStyle>
          <a:p>
            <a:pPr eaLnBrk="1" hangingPunct="1"/>
            <a:fld id="{1941CCB7-C86D-449C-8BCE-8A146285E3A6}" type="slidenum">
              <a:rPr lang="tr-TR" sz="1200" b="0" i="0" smtClean="0">
                <a:solidFill>
                  <a:schemeClr val="tx1"/>
                </a:solidFill>
              </a:rPr>
              <a:pPr eaLnBrk="1" hangingPunct="1"/>
              <a:t>18</a:t>
            </a:fld>
            <a:endParaRPr lang="tr-TR" sz="1200" b="0" i="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a:ln/>
        </p:spPr>
      </p:sp>
      <p:sp>
        <p:nvSpPr>
          <p:cNvPr id="6349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6349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i="1">
                <a:solidFill>
                  <a:srgbClr val="CC0099"/>
                </a:solidFill>
                <a:latin typeface="Times New Roman" pitchFamily="18" charset="0"/>
              </a:defRPr>
            </a:lvl1pPr>
            <a:lvl2pPr marL="742950" indent="-285750" eaLnBrk="0" hangingPunct="0">
              <a:defRPr sz="4000" b="1" i="1">
                <a:solidFill>
                  <a:srgbClr val="CC0099"/>
                </a:solidFill>
                <a:latin typeface="Times New Roman" pitchFamily="18" charset="0"/>
              </a:defRPr>
            </a:lvl2pPr>
            <a:lvl3pPr marL="1143000" indent="-228600" eaLnBrk="0" hangingPunct="0">
              <a:defRPr sz="4000" b="1" i="1">
                <a:solidFill>
                  <a:srgbClr val="CC0099"/>
                </a:solidFill>
                <a:latin typeface="Times New Roman" pitchFamily="18" charset="0"/>
              </a:defRPr>
            </a:lvl3pPr>
            <a:lvl4pPr marL="1600200" indent="-228600" eaLnBrk="0" hangingPunct="0">
              <a:defRPr sz="4000" b="1" i="1">
                <a:solidFill>
                  <a:srgbClr val="CC0099"/>
                </a:solidFill>
                <a:latin typeface="Times New Roman" pitchFamily="18" charset="0"/>
              </a:defRPr>
            </a:lvl4pPr>
            <a:lvl5pPr marL="2057400" indent="-228600" eaLnBrk="0" hangingPunct="0">
              <a:defRPr sz="4000" b="1" i="1">
                <a:solidFill>
                  <a:srgbClr val="CC0099"/>
                </a:solidFill>
                <a:latin typeface="Times New Roman" pitchFamily="18" charset="0"/>
              </a:defRPr>
            </a:lvl5pPr>
            <a:lvl6pPr marL="2514600" indent="-228600" eaLnBrk="0" fontAlgn="base" hangingPunct="0">
              <a:spcBef>
                <a:spcPct val="0"/>
              </a:spcBef>
              <a:spcAft>
                <a:spcPct val="0"/>
              </a:spcAft>
              <a:defRPr sz="4000" b="1" i="1">
                <a:solidFill>
                  <a:srgbClr val="CC0099"/>
                </a:solidFill>
                <a:latin typeface="Times New Roman" pitchFamily="18" charset="0"/>
              </a:defRPr>
            </a:lvl6pPr>
            <a:lvl7pPr marL="2971800" indent="-228600" eaLnBrk="0" fontAlgn="base" hangingPunct="0">
              <a:spcBef>
                <a:spcPct val="0"/>
              </a:spcBef>
              <a:spcAft>
                <a:spcPct val="0"/>
              </a:spcAft>
              <a:defRPr sz="4000" b="1" i="1">
                <a:solidFill>
                  <a:srgbClr val="CC0099"/>
                </a:solidFill>
                <a:latin typeface="Times New Roman" pitchFamily="18" charset="0"/>
              </a:defRPr>
            </a:lvl7pPr>
            <a:lvl8pPr marL="3429000" indent="-228600" eaLnBrk="0" fontAlgn="base" hangingPunct="0">
              <a:spcBef>
                <a:spcPct val="0"/>
              </a:spcBef>
              <a:spcAft>
                <a:spcPct val="0"/>
              </a:spcAft>
              <a:defRPr sz="4000" b="1" i="1">
                <a:solidFill>
                  <a:srgbClr val="CC0099"/>
                </a:solidFill>
                <a:latin typeface="Times New Roman" pitchFamily="18" charset="0"/>
              </a:defRPr>
            </a:lvl8pPr>
            <a:lvl9pPr marL="3886200" indent="-228600" eaLnBrk="0" fontAlgn="base" hangingPunct="0">
              <a:spcBef>
                <a:spcPct val="0"/>
              </a:spcBef>
              <a:spcAft>
                <a:spcPct val="0"/>
              </a:spcAft>
              <a:defRPr sz="4000" b="1" i="1">
                <a:solidFill>
                  <a:srgbClr val="CC0099"/>
                </a:solidFill>
                <a:latin typeface="Times New Roman" pitchFamily="18" charset="0"/>
              </a:defRPr>
            </a:lvl9pPr>
          </a:lstStyle>
          <a:p>
            <a:pPr eaLnBrk="1" hangingPunct="1"/>
            <a:fld id="{28D337B7-2D1B-463A-BCD8-6FF25731FF89}" type="slidenum">
              <a:rPr lang="tr-TR" sz="1200" b="0" i="0" smtClean="0">
                <a:solidFill>
                  <a:schemeClr val="tx1"/>
                </a:solidFill>
              </a:rPr>
              <a:pPr eaLnBrk="1" hangingPunct="1"/>
              <a:t>19</a:t>
            </a:fld>
            <a:endParaRPr lang="tr-TR" sz="1200" b="0" i="0" smtClean="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bwMode="auto">
          <a:xfrm>
            <a:off x="1143000" y="696913"/>
            <a:ext cx="4572000" cy="3429000"/>
          </a:xfrm>
          <a:solidFill>
            <a:srgbClr val="FFFFFF"/>
          </a:solidFill>
          <a:ln>
            <a:solidFill>
              <a:srgbClr val="000000"/>
            </a:solidFill>
            <a:miter lim="800000"/>
            <a:headEnd/>
            <a:tailEnd/>
          </a:ln>
        </p:spPr>
      </p:sp>
      <p:sp>
        <p:nvSpPr>
          <p:cNvPr id="86019"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bwMode="auto">
          <a:xfrm>
            <a:off x="1143000" y="696913"/>
            <a:ext cx="4572000" cy="3429000"/>
          </a:xfrm>
          <a:solidFill>
            <a:srgbClr val="FFFFFF"/>
          </a:solidFill>
          <a:ln>
            <a:solidFill>
              <a:srgbClr val="000000"/>
            </a:solidFill>
            <a:miter lim="800000"/>
            <a:headEnd/>
            <a:tailEnd/>
          </a:ln>
        </p:spPr>
      </p:sp>
      <p:sp>
        <p:nvSpPr>
          <p:cNvPr id="87043"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143000" y="696913"/>
            <a:ext cx="4572000" cy="3429000"/>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88067"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bwMode="auto">
          <a:xfrm>
            <a:off x="1143000" y="696913"/>
            <a:ext cx="4572000" cy="3429000"/>
          </a:xfrm>
          <a:solidFill>
            <a:srgbClr val="FFFFFF"/>
          </a:solidFill>
          <a:ln>
            <a:solidFill>
              <a:srgbClr val="000000"/>
            </a:solidFill>
            <a:miter lim="800000"/>
            <a:headEnd/>
            <a:tailEnd/>
          </a:ln>
        </p:spPr>
      </p:sp>
      <p:sp>
        <p:nvSpPr>
          <p:cNvPr id="89091"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a:spLocks noGrp="1" noRot="1" noChangeAspect="1" noChangeArrowheads="1" noTextEdit="1"/>
          </p:cNvSpPr>
          <p:nvPr>
            <p:ph type="sldImg"/>
          </p:nvPr>
        </p:nvSpPr>
        <p:spPr bwMode="auto">
          <a:xfrm>
            <a:off x="1143000" y="696913"/>
            <a:ext cx="4572000" cy="3429000"/>
          </a:xfrm>
          <a:solidFill>
            <a:srgbClr val="FFFFFF"/>
          </a:solidFill>
          <a:ln>
            <a:solidFill>
              <a:srgbClr val="000000"/>
            </a:solidFill>
            <a:miter lim="800000"/>
            <a:headEnd/>
            <a:tailEnd/>
          </a:ln>
        </p:spPr>
      </p:sp>
      <p:sp>
        <p:nvSpPr>
          <p:cNvPr id="92163"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BD26372-78E1-4996-BD26-48FCBCB3341A}" type="slidenum">
              <a:rPr lang="tr-TR" smtClean="0"/>
              <a:pPr/>
              <a:t>57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pPr/>
              <a:t>25.3.2022</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pPr/>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pPr/>
              <a:t>25.3.2022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25.3.2022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25.3.2022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25.3.2022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25.3.2022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25.3.2022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pPr/>
              <a:t>25.3.2022</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audio" Target="file:///C:\Users\Fatsa%20O&#231;em\Desktop\istismar%20dosyas&#305;\istismar-&#304;lk&#246;&#287;retim\11.mp3" TargetMode="External"/><Relationship Id="rId4" Type="http://schemas.openxmlformats.org/officeDocument/2006/relationships/image" Target="../media/image3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ÇOCUK İSTİSMARI VE ERKEN EVLİLİK</a:t>
            </a:r>
            <a:endParaRPr lang="tr-TR" dirty="0"/>
          </a:p>
        </p:txBody>
      </p:sp>
      <p:sp>
        <p:nvSpPr>
          <p:cNvPr id="3" name="Alt Başlık 2"/>
          <p:cNvSpPr>
            <a:spLocks noGrp="1"/>
          </p:cNvSpPr>
          <p:nvPr>
            <p:ph type="subTitle" idx="1"/>
          </p:nvPr>
        </p:nvSpPr>
        <p:spPr>
          <a:xfrm>
            <a:off x="1115616" y="3969060"/>
            <a:ext cx="6400800" cy="1080120"/>
          </a:xfrm>
        </p:spPr>
        <p:txBody>
          <a:bodyPr>
            <a:normAutofit/>
          </a:bodyPr>
          <a:lstStyle/>
          <a:p>
            <a:r>
              <a:rPr lang="tr-TR" sz="2800" dirty="0" smtClean="0"/>
              <a:t>SEYHAN REHBERLİK ve ARAŞTIRMA MERKEZİ</a:t>
            </a:r>
            <a:endParaRPr lang="tr-TR" sz="2800" dirty="0"/>
          </a:p>
        </p:txBody>
      </p:sp>
      <p:pic>
        <p:nvPicPr>
          <p:cNvPr id="4" name="3 Resim" descr="slide0001_image004.jpg"/>
          <p:cNvPicPr>
            <a:picLocks noChangeAspect="1"/>
          </p:cNvPicPr>
          <p:nvPr/>
        </p:nvPicPr>
        <p:blipFill>
          <a:blip r:embed="rId2" cstate="print"/>
          <a:srcRect b="19118"/>
          <a:stretch>
            <a:fillRect/>
          </a:stretch>
        </p:blipFill>
        <p:spPr>
          <a:xfrm rot="10413856" flipV="1">
            <a:off x="6156142" y="4872708"/>
            <a:ext cx="2720549" cy="1557692"/>
          </a:xfrm>
          <a:prstGeom prst="rect">
            <a:avLst/>
          </a:prstGeom>
        </p:spPr>
      </p:pic>
    </p:spTree>
    <p:extLst>
      <p:ext uri="{BB962C8B-B14F-4D97-AF65-F5344CB8AC3E}">
        <p14:creationId xmlns:p14="http://schemas.microsoft.com/office/powerpoint/2010/main" val="336567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Bunların </a:t>
            </a:r>
            <a:r>
              <a:rPr lang="tr-TR" dirty="0"/>
              <a:t>dışında tacize veya tecavüze uğrayan kız çocuklarının tecavüzcüsüyle ya da başka birisiyle hemen evlendirilmesi, kaçma veya kaçırılma gibi durumlar da erken yaşta evliliklere sebep olmaktadır.</a:t>
            </a:r>
            <a:br>
              <a:rPr lang="tr-TR" dirty="0"/>
            </a:br>
            <a:endParaRPr lang="tr-TR" dirty="0"/>
          </a:p>
          <a:p>
            <a:endParaRPr lang="tr-TR" dirty="0"/>
          </a:p>
        </p:txBody>
      </p:sp>
      <p:sp>
        <p:nvSpPr>
          <p:cNvPr id="3" name="Başlık 2"/>
          <p:cNvSpPr>
            <a:spLocks noGrp="1"/>
          </p:cNvSpPr>
          <p:nvPr>
            <p:ph type="title"/>
          </p:nvPr>
        </p:nvSpPr>
        <p:spPr>
          <a:xfrm>
            <a:off x="683568" y="908720"/>
            <a:ext cx="7756263" cy="1054250"/>
          </a:xfrm>
        </p:spPr>
        <p:txBody>
          <a:bodyPr/>
          <a:lstStyle/>
          <a:p>
            <a:r>
              <a:rPr lang="tr-TR" sz="4400" dirty="0"/>
              <a:t>5) Diğer Sebepler</a:t>
            </a:r>
          </a:p>
        </p:txBody>
      </p:sp>
    </p:spTree>
    <p:extLst>
      <p:ext uri="{BB962C8B-B14F-4D97-AF65-F5344CB8AC3E}">
        <p14:creationId xmlns:p14="http://schemas.microsoft.com/office/powerpoint/2010/main" val="286908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r>
              <a:rPr lang="tr-TR" dirty="0" smtClean="0">
                <a:solidFill>
                  <a:srgbClr val="FF0000"/>
                </a:solidFill>
              </a:rPr>
              <a:t>Ekonomik </a:t>
            </a:r>
            <a:r>
              <a:rPr lang="tr-TR" dirty="0">
                <a:solidFill>
                  <a:srgbClr val="FF0000"/>
                </a:solidFill>
              </a:rPr>
              <a:t>Nedenlerle Küçük Yaşta Evlenmişse;</a:t>
            </a:r>
            <a:br>
              <a:rPr lang="tr-TR" dirty="0">
                <a:solidFill>
                  <a:srgbClr val="FF0000"/>
                </a:solidFill>
              </a:rPr>
            </a:br>
            <a:r>
              <a:rPr lang="tr-TR" dirty="0"/>
              <a:t>*Adeta bir mal gibi satılıyor</a:t>
            </a:r>
            <a:br>
              <a:rPr lang="tr-TR" dirty="0"/>
            </a:br>
            <a:r>
              <a:rPr lang="tr-TR" dirty="0"/>
              <a:t>*Aile içinde hiçbir zaman söz hakkı olmuyor</a:t>
            </a:r>
            <a:br>
              <a:rPr lang="tr-TR" dirty="0"/>
            </a:br>
            <a:r>
              <a:rPr lang="tr-TR" dirty="0"/>
              <a:t>*Yalnızca verilen görevleri yapıyor</a:t>
            </a:r>
            <a:br>
              <a:rPr lang="tr-TR" dirty="0"/>
            </a:br>
            <a:r>
              <a:rPr lang="tr-TR" dirty="0"/>
              <a:t>*Cinselliğini hiçbir zaman yaşayamıyor</a:t>
            </a:r>
            <a:br>
              <a:rPr lang="tr-TR" dirty="0"/>
            </a:br>
            <a:r>
              <a:rPr lang="tr-TR" dirty="0"/>
              <a:t>*Çoğu kez evliliğinin ilk senesinde ilk, sonraki yıllarda diğer çocuklar oluyor, erken yıpranıyor, yaşlanıyor, hastalanıyor</a:t>
            </a:r>
          </a:p>
          <a:p>
            <a:r>
              <a:rPr lang="tr-TR" dirty="0">
                <a:solidFill>
                  <a:srgbClr val="FF0000"/>
                </a:solidFill>
              </a:rPr>
              <a:t> </a:t>
            </a:r>
            <a:r>
              <a:rPr lang="tr-TR" dirty="0" smtClean="0">
                <a:solidFill>
                  <a:srgbClr val="FF0000"/>
                </a:solidFill>
              </a:rPr>
              <a:t>Psikolojik </a:t>
            </a:r>
            <a:r>
              <a:rPr lang="tr-TR" dirty="0">
                <a:solidFill>
                  <a:srgbClr val="FF0000"/>
                </a:solidFill>
              </a:rPr>
              <a:t>Sebeplerle Küçük Yaşta Evlenmişse;</a:t>
            </a:r>
            <a:br>
              <a:rPr lang="tr-TR" dirty="0">
                <a:solidFill>
                  <a:srgbClr val="FF0000"/>
                </a:solidFill>
              </a:rPr>
            </a:br>
            <a:r>
              <a:rPr lang="tr-TR" dirty="0"/>
              <a:t>*Kendini bir kul gibi hissediyor</a:t>
            </a:r>
            <a:br>
              <a:rPr lang="tr-TR" dirty="0"/>
            </a:br>
            <a:r>
              <a:rPr lang="tr-TR" dirty="0"/>
              <a:t>*Kaderine küsüyor</a:t>
            </a:r>
            <a:br>
              <a:rPr lang="tr-TR" dirty="0"/>
            </a:br>
            <a:r>
              <a:rPr lang="tr-TR" dirty="0"/>
              <a:t>*Ruhsal ve Bedensel gelişmeleri olumsuz etkileniyor</a:t>
            </a:r>
          </a:p>
          <a:p>
            <a:endParaRPr lang="tr-TR" dirty="0"/>
          </a:p>
        </p:txBody>
      </p:sp>
      <p:sp>
        <p:nvSpPr>
          <p:cNvPr id="2" name="Başlık 1"/>
          <p:cNvSpPr>
            <a:spLocks noGrp="1"/>
          </p:cNvSpPr>
          <p:nvPr>
            <p:ph type="title"/>
          </p:nvPr>
        </p:nvSpPr>
        <p:spPr>
          <a:xfrm>
            <a:off x="683568" y="620688"/>
            <a:ext cx="7756263" cy="1054250"/>
          </a:xfrm>
        </p:spPr>
        <p:txBody>
          <a:bodyPr/>
          <a:lstStyle/>
          <a:p>
            <a:r>
              <a:rPr lang="tr-TR" sz="4000" dirty="0"/>
              <a:t>Küçük yaşta evlilik pek çok soruna yol </a:t>
            </a:r>
            <a:r>
              <a:rPr lang="tr-TR" sz="4000" dirty="0" smtClean="0"/>
              <a:t>açıyor:</a:t>
            </a:r>
            <a:endParaRPr lang="tr-TR" sz="4000" dirty="0"/>
          </a:p>
        </p:txBody>
      </p:sp>
    </p:spTree>
    <p:extLst>
      <p:ext uri="{BB962C8B-B14F-4D97-AF65-F5344CB8AC3E}">
        <p14:creationId xmlns:p14="http://schemas.microsoft.com/office/powerpoint/2010/main" val="3241104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683568" y="764704"/>
            <a:ext cx="7756263" cy="1054250"/>
          </a:xfrm>
        </p:spPr>
        <p:txBody>
          <a:bodyPr/>
          <a:lstStyle/>
          <a:p>
            <a:r>
              <a:rPr lang="tr-TR" sz="3200" dirty="0">
                <a:solidFill>
                  <a:srgbClr val="FF0000"/>
                </a:solidFill>
              </a:rPr>
              <a:t>Sosyolojik Sebeplerle Küçük Yaşta Evlenmişse;</a:t>
            </a:r>
            <a:endParaRPr lang="tr-TR" sz="3200" dirty="0"/>
          </a:p>
        </p:txBody>
      </p:sp>
      <p:sp>
        <p:nvSpPr>
          <p:cNvPr id="2" name="İçerik Yer Tutucusu 1"/>
          <p:cNvSpPr>
            <a:spLocks noGrp="1"/>
          </p:cNvSpPr>
          <p:nvPr>
            <p:ph sz="quarter" idx="13"/>
          </p:nvPr>
        </p:nvSpPr>
        <p:spPr>
          <a:xfrm>
            <a:off x="685800" y="1988840"/>
            <a:ext cx="3803904" cy="4128496"/>
          </a:xfrm>
        </p:spPr>
        <p:txBody>
          <a:bodyPr>
            <a:normAutofit fontScale="70000" lnSpcReduction="20000"/>
          </a:bodyPr>
          <a:lstStyle/>
          <a:p>
            <a:pPr>
              <a:buNone/>
            </a:pPr>
            <a:endParaRPr lang="tr-TR" dirty="0" smtClean="0"/>
          </a:p>
          <a:p>
            <a:r>
              <a:rPr lang="tr-TR" dirty="0" smtClean="0"/>
              <a:t>Eğitim </a:t>
            </a:r>
            <a:r>
              <a:rPr lang="tr-TR" dirty="0"/>
              <a:t>ve öğretimi yarıda kalıyor. Çoğu kez zorunlu eğitimi bile </a:t>
            </a:r>
            <a:r>
              <a:rPr lang="tr-TR" dirty="0" smtClean="0"/>
              <a:t>alamıyor</a:t>
            </a:r>
          </a:p>
          <a:p>
            <a:r>
              <a:rPr lang="tr-TR" dirty="0" smtClean="0"/>
              <a:t>Sağlığı bozuluyor</a:t>
            </a:r>
          </a:p>
          <a:p>
            <a:r>
              <a:rPr lang="tr-TR" dirty="0" smtClean="0"/>
              <a:t>Çoğu </a:t>
            </a:r>
            <a:r>
              <a:rPr lang="tr-TR" dirty="0"/>
              <a:t>kez “adet” görmeden, hamile kalıyor. Kendisi çocuk olduğu halde çocuk büyütme yükümlülüğünü üstleniyor. Psikolojisi </a:t>
            </a:r>
            <a:r>
              <a:rPr lang="tr-TR" dirty="0" smtClean="0"/>
              <a:t>bozuluyor.</a:t>
            </a:r>
          </a:p>
          <a:p>
            <a:r>
              <a:rPr lang="tr-TR" dirty="0" smtClean="0"/>
              <a:t>Erken </a:t>
            </a:r>
            <a:r>
              <a:rPr lang="tr-TR" dirty="0"/>
              <a:t>Evlilik aile içinde şiddete muhatap olma riskini </a:t>
            </a:r>
            <a:r>
              <a:rPr lang="tr-TR" dirty="0" smtClean="0"/>
              <a:t>artırıyor.</a:t>
            </a:r>
          </a:p>
          <a:p>
            <a:r>
              <a:rPr lang="tr-TR" dirty="0" smtClean="0"/>
              <a:t>Cinsel </a:t>
            </a:r>
            <a:r>
              <a:rPr lang="tr-TR" dirty="0"/>
              <a:t>yolla bulaşan hastalıklara yakalanma olasılığı </a:t>
            </a:r>
            <a:r>
              <a:rPr lang="tr-TR" dirty="0" smtClean="0"/>
              <a:t>artıyor.</a:t>
            </a:r>
          </a:p>
          <a:p>
            <a:r>
              <a:rPr lang="tr-TR" dirty="0" smtClean="0"/>
              <a:t>Erken </a:t>
            </a:r>
            <a:r>
              <a:rPr lang="tr-TR" dirty="0"/>
              <a:t>yaşta hamile kalınca, çocuğun ölüm riski 3 kat </a:t>
            </a:r>
            <a:r>
              <a:rPr lang="tr-TR" dirty="0" smtClean="0"/>
              <a:t>artıyor.</a:t>
            </a:r>
            <a:endParaRPr lang="tr-TR" dirty="0"/>
          </a:p>
        </p:txBody>
      </p:sp>
      <p:pic>
        <p:nvPicPr>
          <p:cNvPr id="10243" name="Picture 3" descr="D:\2013 - 2014 dosyalar\kız çocukları eylem planı\seminer no 3 - çocuk istismarı\çocuk istismarı\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9" y="1988840"/>
            <a:ext cx="3816425"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66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143260442"/>
              </p:ext>
            </p:extLst>
          </p:nvPr>
        </p:nvGraphicFramePr>
        <p:xfrm>
          <a:off x="683568" y="548680"/>
          <a:ext cx="7776862" cy="5562662"/>
        </p:xfrm>
        <a:graphic>
          <a:graphicData uri="http://schemas.openxmlformats.org/drawingml/2006/table">
            <a:tbl>
              <a:tblPr>
                <a:tableStyleId>{5C22544A-7EE6-4342-B048-85BDC9FD1C3A}</a:tableStyleId>
              </a:tblPr>
              <a:tblGrid>
                <a:gridCol w="3888431">
                  <a:extLst>
                    <a:ext uri="{9D8B030D-6E8A-4147-A177-3AD203B41FA5}">
                      <a16:colId xmlns:a16="http://schemas.microsoft.com/office/drawing/2014/main" val="20000"/>
                    </a:ext>
                  </a:extLst>
                </a:gridCol>
                <a:gridCol w="3888431">
                  <a:extLst>
                    <a:ext uri="{9D8B030D-6E8A-4147-A177-3AD203B41FA5}">
                      <a16:colId xmlns:a16="http://schemas.microsoft.com/office/drawing/2014/main" val="20001"/>
                    </a:ext>
                  </a:extLst>
                </a:gridCol>
              </a:tblGrid>
              <a:tr h="238583">
                <a:tc gridSpan="2">
                  <a:txBody>
                    <a:bodyPr/>
                    <a:lstStyle/>
                    <a:p>
                      <a:pPr>
                        <a:lnSpc>
                          <a:spcPct val="115000"/>
                        </a:lnSpc>
                        <a:spcAft>
                          <a:spcPts val="1000"/>
                        </a:spcAft>
                      </a:pPr>
                      <a:r>
                        <a:rPr lang="tr-TR" sz="1200" dirty="0" smtClean="0">
                          <a:solidFill>
                            <a:srgbClr val="FF0000"/>
                          </a:solidFill>
                          <a:effectLst/>
                        </a:rPr>
                        <a:t>ERGEN ANNELER VE BEBEKLERİNDE KARŞILAŞILAN TIBBİ VE PSİKOSOSYAL SORUNLAR (21- 23) </a:t>
                      </a:r>
                      <a:endParaRPr lang="tr-TR" sz="1400" dirty="0">
                        <a:solidFill>
                          <a:srgbClr val="FF0000"/>
                        </a:solidFill>
                        <a:effectLst/>
                        <a:latin typeface="Helvetica Bold Tr"/>
                        <a:ea typeface="Calibri"/>
                        <a:cs typeface="Times New Roman"/>
                      </a:endParaRPr>
                    </a:p>
                  </a:txBody>
                  <a:tcPr marL="68580" marR="68580" marT="0" marB="0"/>
                </a:tc>
                <a:tc hMerge="1">
                  <a:txBody>
                    <a:bodyPr/>
                    <a:lstStyle/>
                    <a:p>
                      <a:endParaRPr lang="tr-TR"/>
                    </a:p>
                  </a:txBody>
                  <a:tcPr/>
                </a:tc>
                <a:extLst>
                  <a:ext uri="{0D108BD9-81ED-4DB2-BD59-A6C34878D82A}">
                    <a16:rowId xmlns:a16="http://schemas.microsoft.com/office/drawing/2014/main" val="10000"/>
                  </a:ext>
                </a:extLst>
              </a:tr>
              <a:tr h="238583">
                <a:tc>
                  <a:txBody>
                    <a:bodyPr/>
                    <a:lstStyle/>
                    <a:p>
                      <a:pPr>
                        <a:lnSpc>
                          <a:spcPct val="115000"/>
                        </a:lnSpc>
                        <a:spcAft>
                          <a:spcPts val="1000"/>
                        </a:spcAft>
                      </a:pPr>
                      <a:r>
                        <a:rPr lang="tr-TR" sz="1400" dirty="0">
                          <a:solidFill>
                            <a:srgbClr val="FF0000"/>
                          </a:solidFill>
                          <a:effectLst/>
                        </a:rPr>
                        <a:t>Tıbbi </a:t>
                      </a:r>
                      <a:endParaRPr lang="tr-TR" sz="1400" dirty="0">
                        <a:solidFill>
                          <a:srgbClr val="FF0000"/>
                        </a:solidFill>
                        <a:effectLst/>
                        <a:latin typeface="Helvetica Bold Tr"/>
                        <a:ea typeface="Calibri"/>
                        <a:cs typeface="Times New Roman"/>
                      </a:endParaRPr>
                    </a:p>
                  </a:txBody>
                  <a:tcPr marL="68580" marR="68580" marT="0" marB="0"/>
                </a:tc>
                <a:tc>
                  <a:txBody>
                    <a:bodyPr/>
                    <a:lstStyle/>
                    <a:p>
                      <a:pPr>
                        <a:lnSpc>
                          <a:spcPct val="115000"/>
                        </a:lnSpc>
                        <a:spcAft>
                          <a:spcPts val="1000"/>
                        </a:spcAft>
                      </a:pPr>
                      <a:r>
                        <a:rPr lang="tr-TR" sz="1400" dirty="0" err="1">
                          <a:solidFill>
                            <a:srgbClr val="FF0000"/>
                          </a:solidFill>
                          <a:effectLst/>
                        </a:rPr>
                        <a:t>Psikososyal</a:t>
                      </a:r>
                      <a:r>
                        <a:rPr lang="tr-TR" sz="1400" dirty="0">
                          <a:solidFill>
                            <a:srgbClr val="FF0000"/>
                          </a:solidFill>
                          <a:effectLst/>
                        </a:rPr>
                        <a:t> </a:t>
                      </a:r>
                      <a:endParaRPr lang="tr-TR" sz="1400" dirty="0">
                        <a:solidFill>
                          <a:srgbClr val="FF0000"/>
                        </a:solidFill>
                        <a:effectLst/>
                        <a:latin typeface="Helvetica Bold Tr"/>
                        <a:ea typeface="Calibri"/>
                        <a:cs typeface="Times New Roman"/>
                      </a:endParaRPr>
                    </a:p>
                  </a:txBody>
                  <a:tcPr marL="68580" marR="68580" marT="0" marB="0"/>
                </a:tc>
                <a:extLst>
                  <a:ext uri="{0D108BD9-81ED-4DB2-BD59-A6C34878D82A}">
                    <a16:rowId xmlns:a16="http://schemas.microsoft.com/office/drawing/2014/main" val="10001"/>
                  </a:ext>
                </a:extLst>
              </a:tr>
              <a:tr h="3208767">
                <a:tc>
                  <a:txBody>
                    <a:bodyPr/>
                    <a:lstStyle/>
                    <a:p>
                      <a:pPr>
                        <a:lnSpc>
                          <a:spcPct val="115000"/>
                        </a:lnSpc>
                        <a:spcAft>
                          <a:spcPts val="200"/>
                        </a:spcAft>
                      </a:pPr>
                      <a:r>
                        <a:rPr lang="tr-TR" sz="1400" u="sng" dirty="0">
                          <a:solidFill>
                            <a:srgbClr val="FF0000"/>
                          </a:solidFill>
                          <a:effectLst/>
                        </a:rPr>
                        <a:t>Anneler </a:t>
                      </a:r>
                    </a:p>
                    <a:p>
                      <a:pPr>
                        <a:lnSpc>
                          <a:spcPct val="115000"/>
                        </a:lnSpc>
                        <a:spcAft>
                          <a:spcPts val="200"/>
                        </a:spcAft>
                      </a:pPr>
                      <a:r>
                        <a:rPr lang="tr-TR" sz="1400" dirty="0">
                          <a:effectLst/>
                        </a:rPr>
                        <a:t>Vücut ağırlığı artışının yetersiz olması </a:t>
                      </a:r>
                    </a:p>
                    <a:p>
                      <a:pPr>
                        <a:lnSpc>
                          <a:spcPct val="115000"/>
                        </a:lnSpc>
                        <a:spcAft>
                          <a:spcPts val="200"/>
                        </a:spcAft>
                      </a:pPr>
                      <a:r>
                        <a:rPr lang="tr-TR" sz="1400" dirty="0">
                          <a:effectLst/>
                        </a:rPr>
                        <a:t>Şişmanlık, vücut ağırlığında aşırı artış </a:t>
                      </a:r>
                    </a:p>
                    <a:p>
                      <a:pPr>
                        <a:lnSpc>
                          <a:spcPct val="115000"/>
                        </a:lnSpc>
                        <a:spcAft>
                          <a:spcPts val="200"/>
                        </a:spcAft>
                      </a:pPr>
                      <a:r>
                        <a:rPr lang="tr-TR" sz="1400" dirty="0" smtClean="0">
                          <a:effectLst/>
                        </a:rPr>
                        <a:t>Anemi </a:t>
                      </a:r>
                      <a:endParaRPr lang="tr-TR" sz="1400" dirty="0">
                        <a:effectLst/>
                      </a:endParaRPr>
                    </a:p>
                    <a:p>
                      <a:pPr>
                        <a:lnSpc>
                          <a:spcPct val="115000"/>
                        </a:lnSpc>
                        <a:spcAft>
                          <a:spcPts val="200"/>
                        </a:spcAft>
                      </a:pPr>
                      <a:r>
                        <a:rPr lang="tr-TR" sz="1400" dirty="0">
                          <a:effectLst/>
                        </a:rPr>
                        <a:t>Cinsel yolla bulaşan enfeksiyonlar </a:t>
                      </a:r>
                    </a:p>
                    <a:p>
                      <a:pPr>
                        <a:lnSpc>
                          <a:spcPct val="115000"/>
                        </a:lnSpc>
                        <a:spcAft>
                          <a:spcPts val="200"/>
                        </a:spcAft>
                      </a:pPr>
                      <a:r>
                        <a:rPr lang="tr-TR" sz="1400" dirty="0" smtClean="0">
                          <a:effectLst/>
                        </a:rPr>
                        <a:t>Ağır </a:t>
                      </a:r>
                      <a:r>
                        <a:rPr lang="tr-TR" sz="1400" dirty="0" err="1">
                          <a:effectLst/>
                        </a:rPr>
                        <a:t>hemorajiler</a:t>
                      </a:r>
                      <a:r>
                        <a:rPr lang="tr-TR" sz="1400" dirty="0">
                          <a:effectLst/>
                        </a:rPr>
                        <a:t> </a:t>
                      </a:r>
                    </a:p>
                    <a:p>
                      <a:pPr>
                        <a:lnSpc>
                          <a:spcPct val="115000"/>
                        </a:lnSpc>
                        <a:spcAft>
                          <a:spcPts val="200"/>
                        </a:spcAft>
                      </a:pPr>
                      <a:r>
                        <a:rPr lang="tr-TR" sz="1400" dirty="0">
                          <a:effectLst/>
                        </a:rPr>
                        <a:t>Doğum sonrası sorunlar </a:t>
                      </a:r>
                    </a:p>
                    <a:p>
                      <a:pPr>
                        <a:lnSpc>
                          <a:spcPct val="115000"/>
                        </a:lnSpc>
                        <a:spcAft>
                          <a:spcPts val="200"/>
                        </a:spcAft>
                      </a:pPr>
                      <a:r>
                        <a:rPr lang="tr-TR" sz="1400" dirty="0">
                          <a:effectLst/>
                        </a:rPr>
                        <a:t>Sık gebelik </a:t>
                      </a:r>
                    </a:p>
                    <a:p>
                      <a:pPr>
                        <a:lnSpc>
                          <a:spcPct val="115000"/>
                        </a:lnSpc>
                        <a:spcAft>
                          <a:spcPts val="200"/>
                        </a:spcAft>
                      </a:pPr>
                      <a:r>
                        <a:rPr lang="tr-TR" sz="1400" dirty="0">
                          <a:effectLst/>
                        </a:rPr>
                        <a:t>Genel iyilik hâlinin bozulması </a:t>
                      </a:r>
                    </a:p>
                    <a:p>
                      <a:pPr>
                        <a:lnSpc>
                          <a:spcPct val="115000"/>
                        </a:lnSpc>
                        <a:spcAft>
                          <a:spcPts val="200"/>
                        </a:spcAft>
                      </a:pPr>
                      <a:r>
                        <a:rPr lang="tr-TR" sz="1400" dirty="0">
                          <a:effectLst/>
                        </a:rPr>
                        <a:t>Anne ölümleri </a:t>
                      </a:r>
                      <a:endParaRPr lang="tr-TR" sz="1400" dirty="0">
                        <a:effectLst/>
                        <a:latin typeface="Helvetica Bold Tr"/>
                        <a:ea typeface="Calibri"/>
                        <a:cs typeface="Times New Roman"/>
                      </a:endParaRPr>
                    </a:p>
                  </a:txBody>
                  <a:tcPr marL="68580" marR="68580" marT="0" marB="0"/>
                </a:tc>
                <a:tc>
                  <a:txBody>
                    <a:bodyPr/>
                    <a:lstStyle/>
                    <a:p>
                      <a:pPr>
                        <a:lnSpc>
                          <a:spcPct val="115000"/>
                        </a:lnSpc>
                        <a:spcAft>
                          <a:spcPts val="200"/>
                        </a:spcAft>
                      </a:pPr>
                      <a:r>
                        <a:rPr lang="tr-TR" sz="1400" dirty="0">
                          <a:effectLst/>
                        </a:rPr>
                        <a:t>Öğretim kurumlarına devam etmeme </a:t>
                      </a:r>
                    </a:p>
                    <a:p>
                      <a:pPr>
                        <a:lnSpc>
                          <a:spcPct val="115000"/>
                        </a:lnSpc>
                        <a:spcAft>
                          <a:spcPts val="200"/>
                        </a:spcAft>
                      </a:pPr>
                      <a:r>
                        <a:rPr lang="tr-TR" sz="1400" dirty="0">
                          <a:effectLst/>
                        </a:rPr>
                        <a:t>Sosyal aktivitelerde sınırlılık </a:t>
                      </a:r>
                    </a:p>
                    <a:p>
                      <a:pPr>
                        <a:lnSpc>
                          <a:spcPct val="115000"/>
                        </a:lnSpc>
                        <a:spcAft>
                          <a:spcPts val="200"/>
                        </a:spcAft>
                      </a:pPr>
                      <a:r>
                        <a:rPr lang="tr-TR" sz="1400" dirty="0">
                          <a:effectLst/>
                        </a:rPr>
                        <a:t>İş fırsatlarının kaybı </a:t>
                      </a:r>
                    </a:p>
                    <a:p>
                      <a:pPr>
                        <a:lnSpc>
                          <a:spcPct val="115000"/>
                        </a:lnSpc>
                        <a:spcAft>
                          <a:spcPts val="200"/>
                        </a:spcAft>
                      </a:pPr>
                      <a:r>
                        <a:rPr lang="tr-TR" sz="1400" dirty="0">
                          <a:effectLst/>
                        </a:rPr>
                        <a:t>Yoksulluk </a:t>
                      </a:r>
                    </a:p>
                    <a:p>
                      <a:pPr>
                        <a:lnSpc>
                          <a:spcPct val="115000"/>
                        </a:lnSpc>
                        <a:spcAft>
                          <a:spcPts val="200"/>
                        </a:spcAft>
                      </a:pPr>
                      <a:r>
                        <a:rPr lang="tr-TR" sz="1400" dirty="0">
                          <a:effectLst/>
                        </a:rPr>
                        <a:t>Boşanma ve ayrılma </a:t>
                      </a:r>
                    </a:p>
                    <a:p>
                      <a:pPr>
                        <a:lnSpc>
                          <a:spcPct val="115000"/>
                        </a:lnSpc>
                        <a:spcAft>
                          <a:spcPts val="200"/>
                        </a:spcAft>
                      </a:pPr>
                      <a:r>
                        <a:rPr lang="tr-TR" sz="1400" dirty="0">
                          <a:effectLst/>
                        </a:rPr>
                        <a:t>Sosyal yalnızlık </a:t>
                      </a:r>
                    </a:p>
                    <a:p>
                      <a:pPr>
                        <a:lnSpc>
                          <a:spcPct val="115000"/>
                        </a:lnSpc>
                        <a:spcAft>
                          <a:spcPts val="200"/>
                        </a:spcAft>
                      </a:pPr>
                      <a:r>
                        <a:rPr lang="tr-TR" sz="1400" dirty="0">
                          <a:effectLst/>
                        </a:rPr>
                        <a:t>Stres/depresyon </a:t>
                      </a:r>
                    </a:p>
                    <a:p>
                      <a:pPr>
                        <a:lnSpc>
                          <a:spcPct val="115000"/>
                        </a:lnSpc>
                        <a:spcAft>
                          <a:spcPts val="200"/>
                        </a:spcAft>
                      </a:pPr>
                      <a:r>
                        <a:rPr lang="tr-TR" sz="1400" dirty="0">
                          <a:effectLst/>
                        </a:rPr>
                        <a:t>Madde kullanımı </a:t>
                      </a:r>
                    </a:p>
                    <a:p>
                      <a:pPr>
                        <a:lnSpc>
                          <a:spcPct val="115000"/>
                        </a:lnSpc>
                        <a:spcAft>
                          <a:spcPts val="200"/>
                        </a:spcAft>
                      </a:pPr>
                      <a:r>
                        <a:rPr lang="tr-TR" sz="1400" dirty="0">
                          <a:effectLst/>
                        </a:rPr>
                        <a:t>Sık gebelik</a:t>
                      </a:r>
                      <a:r>
                        <a:rPr lang="tr-TR" sz="1100" dirty="0">
                          <a:effectLst/>
                        </a:rPr>
                        <a:t> </a:t>
                      </a:r>
                      <a:endParaRPr lang="tr-TR" sz="1200" dirty="0">
                        <a:effectLst/>
                        <a:latin typeface="Helvetica Bold Tr"/>
                        <a:ea typeface="Calibri"/>
                        <a:cs typeface="Times New Roman"/>
                      </a:endParaRPr>
                    </a:p>
                  </a:txBody>
                  <a:tcPr marL="68580" marR="68580" marT="0" marB="0"/>
                </a:tc>
                <a:extLst>
                  <a:ext uri="{0D108BD9-81ED-4DB2-BD59-A6C34878D82A}">
                    <a16:rowId xmlns:a16="http://schemas.microsoft.com/office/drawing/2014/main" val="10002"/>
                  </a:ext>
                </a:extLst>
              </a:tr>
              <a:tr h="1858683">
                <a:tc>
                  <a:txBody>
                    <a:bodyPr/>
                    <a:lstStyle/>
                    <a:p>
                      <a:pPr>
                        <a:lnSpc>
                          <a:spcPct val="115000"/>
                        </a:lnSpc>
                        <a:spcAft>
                          <a:spcPts val="200"/>
                        </a:spcAft>
                      </a:pPr>
                      <a:r>
                        <a:rPr lang="tr-TR" sz="1400" u="sng" dirty="0">
                          <a:solidFill>
                            <a:srgbClr val="FF0000"/>
                          </a:solidFill>
                          <a:effectLst/>
                        </a:rPr>
                        <a:t>Bebekler</a:t>
                      </a:r>
                      <a:r>
                        <a:rPr lang="tr-TR" sz="1400" dirty="0">
                          <a:solidFill>
                            <a:srgbClr val="FF0000"/>
                          </a:solidFill>
                          <a:effectLst/>
                        </a:rPr>
                        <a:t> </a:t>
                      </a:r>
                    </a:p>
                    <a:p>
                      <a:pPr>
                        <a:lnSpc>
                          <a:spcPct val="115000"/>
                        </a:lnSpc>
                        <a:spcAft>
                          <a:spcPts val="200"/>
                        </a:spcAft>
                      </a:pPr>
                      <a:r>
                        <a:rPr lang="tr-TR" sz="1400" dirty="0">
                          <a:effectLst/>
                        </a:rPr>
                        <a:t>Düşük doğum ağırlığı </a:t>
                      </a:r>
                    </a:p>
                    <a:p>
                      <a:pPr>
                        <a:lnSpc>
                          <a:spcPct val="115000"/>
                        </a:lnSpc>
                        <a:spcAft>
                          <a:spcPts val="200"/>
                        </a:spcAft>
                      </a:pPr>
                      <a:r>
                        <a:rPr lang="tr-TR" sz="1400" dirty="0">
                          <a:effectLst/>
                        </a:rPr>
                        <a:t>Erken doğum </a:t>
                      </a:r>
                    </a:p>
                    <a:p>
                      <a:pPr>
                        <a:lnSpc>
                          <a:spcPct val="115000"/>
                        </a:lnSpc>
                        <a:spcAft>
                          <a:spcPts val="200"/>
                        </a:spcAft>
                      </a:pPr>
                      <a:r>
                        <a:rPr lang="tr-TR" sz="1400" dirty="0">
                          <a:effectLst/>
                        </a:rPr>
                        <a:t>Ani bebek ölümü sendromu </a:t>
                      </a:r>
                    </a:p>
                    <a:p>
                      <a:pPr>
                        <a:lnSpc>
                          <a:spcPct val="115000"/>
                        </a:lnSpc>
                        <a:spcAft>
                          <a:spcPts val="200"/>
                        </a:spcAft>
                      </a:pPr>
                      <a:r>
                        <a:rPr lang="tr-TR" sz="1400" dirty="0">
                          <a:effectLst/>
                        </a:rPr>
                        <a:t>Akut enfeksiyonlar </a:t>
                      </a:r>
                    </a:p>
                    <a:p>
                      <a:pPr>
                        <a:lnSpc>
                          <a:spcPct val="115000"/>
                        </a:lnSpc>
                        <a:spcAft>
                          <a:spcPts val="200"/>
                        </a:spcAft>
                      </a:pPr>
                      <a:r>
                        <a:rPr lang="tr-TR" sz="1400" dirty="0">
                          <a:effectLst/>
                        </a:rPr>
                        <a:t>Kazalar </a:t>
                      </a:r>
                    </a:p>
                    <a:p>
                      <a:pPr>
                        <a:lnSpc>
                          <a:spcPct val="115000"/>
                        </a:lnSpc>
                        <a:spcAft>
                          <a:spcPts val="200"/>
                        </a:spcAft>
                      </a:pPr>
                      <a:r>
                        <a:rPr lang="tr-TR" sz="1400" dirty="0">
                          <a:effectLst/>
                        </a:rPr>
                        <a:t>Bebek ölümleri </a:t>
                      </a:r>
                      <a:endParaRPr lang="tr-TR" sz="1400" dirty="0">
                        <a:effectLst/>
                        <a:latin typeface="Helvetica Bold Tr"/>
                        <a:ea typeface="Calibri"/>
                        <a:cs typeface="Times New Roman"/>
                      </a:endParaRPr>
                    </a:p>
                  </a:txBody>
                  <a:tcPr marL="68580" marR="68580" marT="0" marB="0"/>
                </a:tc>
                <a:tc>
                  <a:txBody>
                    <a:bodyPr/>
                    <a:lstStyle/>
                    <a:p>
                      <a:pPr>
                        <a:lnSpc>
                          <a:spcPct val="115000"/>
                        </a:lnSpc>
                        <a:spcAft>
                          <a:spcPts val="200"/>
                        </a:spcAft>
                      </a:pPr>
                      <a:r>
                        <a:rPr lang="tr-TR" sz="1400" dirty="0">
                          <a:effectLst/>
                        </a:rPr>
                        <a:t>Gelişme geriliği </a:t>
                      </a:r>
                    </a:p>
                    <a:p>
                      <a:pPr>
                        <a:lnSpc>
                          <a:spcPct val="115000"/>
                        </a:lnSpc>
                        <a:spcAft>
                          <a:spcPts val="200"/>
                        </a:spcAft>
                      </a:pPr>
                      <a:r>
                        <a:rPr lang="tr-TR" sz="1400" dirty="0">
                          <a:effectLst/>
                        </a:rPr>
                        <a:t>İstismar </a:t>
                      </a:r>
                    </a:p>
                    <a:p>
                      <a:pPr>
                        <a:lnSpc>
                          <a:spcPct val="115000"/>
                        </a:lnSpc>
                        <a:spcAft>
                          <a:spcPts val="200"/>
                        </a:spcAft>
                      </a:pPr>
                      <a:r>
                        <a:rPr lang="tr-TR" sz="1400" dirty="0">
                          <a:effectLst/>
                        </a:rPr>
                        <a:t>Davranış bozuklukları ve madde kullanımı </a:t>
                      </a:r>
                    </a:p>
                    <a:p>
                      <a:pPr>
                        <a:lnSpc>
                          <a:spcPct val="115000"/>
                        </a:lnSpc>
                        <a:spcAft>
                          <a:spcPts val="200"/>
                        </a:spcAft>
                      </a:pPr>
                      <a:r>
                        <a:rPr lang="tr-TR" sz="1400" dirty="0">
                          <a:effectLst/>
                        </a:rPr>
                        <a:t>Okul başarısızlığı ve okulu bırakma </a:t>
                      </a:r>
                    </a:p>
                    <a:p>
                      <a:pPr>
                        <a:lnSpc>
                          <a:spcPct val="115000"/>
                        </a:lnSpc>
                        <a:spcAft>
                          <a:spcPts val="200"/>
                        </a:spcAft>
                      </a:pPr>
                      <a:r>
                        <a:rPr lang="tr-TR" sz="1400" dirty="0">
                          <a:effectLst/>
                        </a:rPr>
                        <a:t>İşsizlik ve yoksulluk </a:t>
                      </a:r>
                    </a:p>
                    <a:p>
                      <a:pPr>
                        <a:lnSpc>
                          <a:spcPct val="115000"/>
                        </a:lnSpc>
                        <a:spcAft>
                          <a:spcPts val="200"/>
                        </a:spcAft>
                      </a:pPr>
                      <a:r>
                        <a:rPr lang="tr-TR" sz="1400" dirty="0">
                          <a:effectLst/>
                        </a:rPr>
                        <a:t>İstenmeyen gebelik </a:t>
                      </a:r>
                      <a:endParaRPr lang="tr-TR" sz="1400" dirty="0">
                        <a:effectLst/>
                        <a:latin typeface="Helvetica Bold Tr"/>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00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9247" y="2132857"/>
            <a:ext cx="7745505" cy="3993306"/>
          </a:xfrm>
        </p:spPr>
        <p:txBody>
          <a:bodyPr>
            <a:normAutofit/>
          </a:bodyPr>
          <a:lstStyle/>
          <a:p>
            <a:pPr fontAlgn="base"/>
            <a:r>
              <a:rPr lang="tr-TR" dirty="0" smtClean="0"/>
              <a:t>«Çocuklar </a:t>
            </a:r>
            <a:r>
              <a:rPr lang="tr-TR" dirty="0"/>
              <a:t>parmaklarında yüzükle, dillerinde bir evlilik hikayesiyle okula gittiklerinde pek çok </a:t>
            </a:r>
            <a:r>
              <a:rPr lang="tr-TR" dirty="0" smtClean="0"/>
              <a:t>çocuk </a:t>
            </a:r>
            <a:r>
              <a:rPr lang="tr-TR" dirty="0"/>
              <a:t>da evliliğe teşvik </a:t>
            </a:r>
            <a:r>
              <a:rPr lang="tr-TR" dirty="0" smtClean="0"/>
              <a:t>olacaktır. </a:t>
            </a:r>
            <a:r>
              <a:rPr lang="tr-TR" dirty="0"/>
              <a:t>O yaşlarda </a:t>
            </a:r>
            <a:r>
              <a:rPr lang="tr-TR" dirty="0" smtClean="0"/>
              <a:t>özenme</a:t>
            </a:r>
            <a:r>
              <a:rPr lang="tr-TR" dirty="0"/>
              <a:t> </a:t>
            </a:r>
            <a:r>
              <a:rPr lang="tr-TR" dirty="0" smtClean="0"/>
              <a:t>olacağı için </a:t>
            </a:r>
            <a:r>
              <a:rPr lang="tr-TR" dirty="0">
                <a:solidFill>
                  <a:srgbClr val="FF0000"/>
                </a:solidFill>
              </a:rPr>
              <a:t>e</a:t>
            </a:r>
            <a:r>
              <a:rPr lang="tr-TR" dirty="0" smtClean="0">
                <a:solidFill>
                  <a:srgbClr val="FF0000"/>
                </a:solidFill>
              </a:rPr>
              <a:t>vlilik </a:t>
            </a:r>
            <a:r>
              <a:rPr lang="tr-TR" dirty="0">
                <a:solidFill>
                  <a:srgbClr val="FF0000"/>
                </a:solidFill>
              </a:rPr>
              <a:t>onlara 'havalı' bir şey</a:t>
            </a:r>
            <a:r>
              <a:rPr lang="tr-TR" dirty="0"/>
              <a:t> gibi gözükecektir.</a:t>
            </a:r>
          </a:p>
          <a:p>
            <a:pPr fontAlgn="base"/>
            <a:r>
              <a:rPr lang="tr-TR" dirty="0"/>
              <a:t>"Bebek sahibi olmak da kız çocukları arasında aynı etkiyi yaratacak. </a:t>
            </a:r>
            <a:r>
              <a:rPr lang="tr-TR" dirty="0" smtClean="0"/>
              <a:t>Hamilelik </a:t>
            </a:r>
            <a:r>
              <a:rPr lang="tr-TR" dirty="0"/>
              <a:t>insanların seni daha çok sevdiği, önemsediği, üzerine titrediği bir dönem. Evde belki çok değer verilmeyen bir kız çocuğu bunu da yaşamak isteyecek.</a:t>
            </a:r>
          </a:p>
          <a:p>
            <a:endParaRPr lang="tr-TR" dirty="0"/>
          </a:p>
        </p:txBody>
      </p:sp>
      <p:sp>
        <p:nvSpPr>
          <p:cNvPr id="2" name="Başlık 1"/>
          <p:cNvSpPr>
            <a:spLocks noGrp="1"/>
          </p:cNvSpPr>
          <p:nvPr>
            <p:ph type="title"/>
          </p:nvPr>
        </p:nvSpPr>
        <p:spPr>
          <a:xfrm>
            <a:off x="683568" y="692696"/>
            <a:ext cx="7756263" cy="1054250"/>
          </a:xfrm>
        </p:spPr>
        <p:txBody>
          <a:bodyPr/>
          <a:lstStyle/>
          <a:p>
            <a:r>
              <a:rPr lang="tr-TR" sz="3200" b="1" dirty="0" smtClean="0"/>
              <a:t>"</a:t>
            </a:r>
            <a:r>
              <a:rPr lang="tr-TR" sz="3200" b="1" dirty="0"/>
              <a:t>Evlilik ve annelik okulda 'havalı' bir şey gibi görünür</a:t>
            </a:r>
            <a:r>
              <a:rPr lang="tr-TR" sz="3200" b="1" dirty="0" smtClean="0"/>
              <a:t>"</a:t>
            </a:r>
            <a:endParaRPr lang="tr-TR" dirty="0"/>
          </a:p>
        </p:txBody>
      </p:sp>
    </p:spTree>
    <p:extLst>
      <p:ext uri="{BB962C8B-B14F-4D97-AF65-F5344CB8AC3E}">
        <p14:creationId xmlns:p14="http://schemas.microsoft.com/office/powerpoint/2010/main" val="369567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ALBANTLAR\Desktop\Yeni klasör\res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79" y="836712"/>
            <a:ext cx="7272808"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11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2204864"/>
            <a:ext cx="7745505" cy="3877815"/>
          </a:xfrm>
        </p:spPr>
        <p:txBody>
          <a:bodyPr>
            <a:normAutofit/>
          </a:bodyPr>
          <a:lstStyle/>
          <a:p>
            <a:r>
              <a:rPr lang="tr-TR" dirty="0" smtClean="0">
                <a:solidFill>
                  <a:srgbClr val="FF0000"/>
                </a:solidFill>
              </a:rPr>
              <a:t>Örnek Olay: </a:t>
            </a:r>
            <a:r>
              <a:rPr lang="tr-TR" dirty="0" smtClean="0"/>
              <a:t>16 </a:t>
            </a:r>
            <a:r>
              <a:rPr lang="tr-TR" dirty="0"/>
              <a:t>yaşında evlilik yapıp, 17 yaşında anne olduğunu anlatan 2 çocuk annesi 45 yaşındaki Gülhan Bayındır isimli </a:t>
            </a:r>
            <a:r>
              <a:rPr lang="tr-TR" dirty="0" smtClean="0"/>
              <a:t>anne </a:t>
            </a:r>
            <a:r>
              <a:rPr lang="tr-TR" dirty="0"/>
              <a:t>çocuk yaşta ve 3 ay içinde tanımadığı bir ailenin içine girdiğini söyledi. Bayındır, "Öyle kendimi de tanıma şansım olmadan evlenip, bir yıl sonra anne oldum. Evcilik oyunu gibi sanki. Ne yapıyorum, nereye gidiyorum? Ben evleniyorum, ama evlenmenin ne olduğunu bilmiyorum. Görevimi bilmiyorum açıkçası. Nelerle karşılaşacağımı hiç bilmiyorum" diye konuştu. </a:t>
            </a:r>
          </a:p>
          <a:p>
            <a:endParaRPr lang="tr-TR" dirty="0"/>
          </a:p>
        </p:txBody>
      </p:sp>
      <p:sp>
        <p:nvSpPr>
          <p:cNvPr id="2" name="Başlık 1"/>
          <p:cNvSpPr>
            <a:spLocks noGrp="1"/>
          </p:cNvSpPr>
          <p:nvPr>
            <p:ph type="title"/>
          </p:nvPr>
        </p:nvSpPr>
        <p:spPr>
          <a:xfrm>
            <a:off x="683568" y="764704"/>
            <a:ext cx="7756263" cy="1054250"/>
          </a:xfrm>
        </p:spPr>
        <p:txBody>
          <a:bodyPr/>
          <a:lstStyle/>
          <a:p>
            <a:r>
              <a:rPr lang="tr-TR" dirty="0" smtClean="0"/>
              <a:t/>
            </a:r>
            <a:br>
              <a:rPr lang="tr-TR" dirty="0" smtClean="0"/>
            </a:br>
            <a:r>
              <a:rPr lang="tr-TR" sz="4400" dirty="0" smtClean="0"/>
              <a:t>EVCİLİK </a:t>
            </a:r>
            <a:r>
              <a:rPr lang="tr-TR" sz="4400" dirty="0"/>
              <a:t>OYUNU </a:t>
            </a:r>
            <a:r>
              <a:rPr lang="tr-TR" sz="4400" dirty="0" smtClean="0"/>
              <a:t>GİBİ!!!</a:t>
            </a:r>
            <a:r>
              <a:rPr lang="tr-TR" dirty="0"/>
              <a:t/>
            </a:r>
            <a:br>
              <a:rPr lang="tr-TR" dirty="0"/>
            </a:br>
            <a:endParaRPr lang="tr-TR" dirty="0"/>
          </a:p>
        </p:txBody>
      </p:sp>
    </p:spTree>
    <p:extLst>
      <p:ext uri="{BB962C8B-B14F-4D97-AF65-F5344CB8AC3E}">
        <p14:creationId xmlns:p14="http://schemas.microsoft.com/office/powerpoint/2010/main" val="317382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9247" y="2132857"/>
            <a:ext cx="7745505" cy="3993306"/>
          </a:xfrm>
        </p:spPr>
        <p:txBody>
          <a:bodyPr>
            <a:normAutofit fontScale="92500" lnSpcReduction="10000"/>
          </a:bodyPr>
          <a:lstStyle/>
          <a:p>
            <a:r>
              <a:rPr lang="tr-TR" dirty="0"/>
              <a:t>Gebelik için en uygun yaş  20 – 32 yaş aralığıdır. 18 yaşından önce gebe kalan kadınlar için ise </a:t>
            </a:r>
            <a:r>
              <a:rPr lang="tr-TR" b="1" dirty="0"/>
              <a:t>erken yaşta hamilelik</a:t>
            </a:r>
            <a:r>
              <a:rPr lang="tr-TR" dirty="0"/>
              <a:t> söz konusu olmaktadır. Erken yaşta gebelik hem anne hem de bebek açısından son derece risklidir. </a:t>
            </a:r>
            <a:endParaRPr lang="tr-TR" dirty="0" smtClean="0"/>
          </a:p>
          <a:p>
            <a:r>
              <a:rPr lang="tr-TR" dirty="0" smtClean="0"/>
              <a:t>Bu </a:t>
            </a:r>
            <a:r>
              <a:rPr lang="tr-TR" dirty="0"/>
              <a:t>fiziksel zorlukların yanı sıra doğum sonrası annenin yaşının küçük olması nedeni ile bebeğin bakımını üstlenmede yaşayacağı sıkıntılar psikolojik sorunların da ortaya çıkmasına neden olabilir. Annenin bebeği reddetmesi, </a:t>
            </a:r>
            <a:r>
              <a:rPr lang="tr-TR" u="sng" dirty="0">
                <a:solidFill>
                  <a:srgbClr val="FF0000"/>
                </a:solidFill>
              </a:rPr>
              <a:t>doğum sonrası depresyon</a:t>
            </a:r>
            <a:r>
              <a:rPr lang="tr-TR" dirty="0">
                <a:solidFill>
                  <a:srgbClr val="FF0000"/>
                </a:solidFill>
              </a:rPr>
              <a:t> </a:t>
            </a:r>
            <a:r>
              <a:rPr lang="tr-TR" dirty="0"/>
              <a:t>geçirme oranının yükselmesi ve depresyonun çok ağır bir şekilde ortaya çıkması gibi olumsuzluklar erken </a:t>
            </a:r>
            <a:r>
              <a:rPr lang="tr-TR" u="sng" dirty="0">
                <a:solidFill>
                  <a:srgbClr val="FF0000"/>
                </a:solidFill>
              </a:rPr>
              <a:t>anne olmak</a:t>
            </a:r>
            <a:r>
              <a:rPr lang="tr-TR" dirty="0"/>
              <a:t> isteyen kadınları bekleyenlerden sadece bazılarıdır.</a:t>
            </a:r>
          </a:p>
          <a:p>
            <a:pPr marL="0" indent="0">
              <a:buNone/>
            </a:pPr>
            <a:endParaRPr lang="tr-TR" dirty="0"/>
          </a:p>
        </p:txBody>
      </p:sp>
      <p:pic>
        <p:nvPicPr>
          <p:cNvPr id="9218" name="Picture 2" descr="C:\Users\NALBANTLAR\Desktop\Yeni klasör\0202201422485939011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16631"/>
            <a:ext cx="5256584" cy="198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48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2132856"/>
            <a:ext cx="7772400" cy="4114800"/>
          </a:xfrm>
        </p:spPr>
        <p:txBody>
          <a:bodyPr anchor="t"/>
          <a:lstStyle/>
          <a:p>
            <a:pPr>
              <a:defRPr/>
            </a:pPr>
            <a:r>
              <a:rPr lang="tr-TR" sz="2800" dirty="0" smtClean="0"/>
              <a:t>Sağlıklı cinsel yaşam, başıboş ve kuralsız değildir.</a:t>
            </a:r>
          </a:p>
          <a:p>
            <a:pPr algn="ctr">
              <a:buFont typeface="Monotype Sorts" pitchFamily="2" charset="2"/>
              <a:buNone/>
              <a:defRPr/>
            </a:pPr>
            <a:r>
              <a:rPr lang="tr-TR" sz="2800" dirty="0" smtClean="0">
                <a:solidFill>
                  <a:srgbClr val="FF0000"/>
                </a:solidFill>
              </a:rPr>
              <a:t>Cinsel yaşama erken yaşta</a:t>
            </a:r>
          </a:p>
          <a:p>
            <a:pPr algn="ctr">
              <a:buFont typeface="Monotype Sorts" pitchFamily="2" charset="2"/>
              <a:buNone/>
              <a:defRPr/>
            </a:pPr>
            <a:r>
              <a:rPr lang="tr-TR" sz="2800" dirty="0" smtClean="0">
                <a:solidFill>
                  <a:srgbClr val="FF0000"/>
                </a:solidFill>
              </a:rPr>
              <a:t> başlamanın riskleri</a:t>
            </a:r>
          </a:p>
          <a:p>
            <a:pPr marL="0" indent="0" algn="ctr">
              <a:buFont typeface="Monotype Sorts" pitchFamily="2" charset="2"/>
              <a:buNone/>
              <a:defRPr/>
            </a:pPr>
            <a:endParaRPr lang="tr-TR" sz="2800" dirty="0" smtClean="0"/>
          </a:p>
          <a:p>
            <a:pPr marL="0" indent="0" algn="ctr">
              <a:buFont typeface="Monotype Sorts" pitchFamily="2" charset="2"/>
              <a:buNone/>
              <a:defRPr/>
            </a:pPr>
            <a:endParaRPr lang="tr-TR" sz="2800" dirty="0" smtClean="0"/>
          </a:p>
          <a:p>
            <a:pPr marL="0" indent="0" algn="ctr">
              <a:buFont typeface="Monotype Sorts" pitchFamily="2" charset="2"/>
              <a:buNone/>
              <a:defRPr/>
            </a:pPr>
            <a:r>
              <a:rPr lang="tr-TR" sz="2800" dirty="0" smtClean="0"/>
              <a:t>Ergen gebelikleri		          Cinsel yolla 					bulaşan hastalıklar</a:t>
            </a:r>
            <a:endParaRPr lang="tr-TR" sz="2800" dirty="0"/>
          </a:p>
        </p:txBody>
      </p:sp>
      <p:sp>
        <p:nvSpPr>
          <p:cNvPr id="28674" name="1 Başlık"/>
          <p:cNvSpPr>
            <a:spLocks noGrp="1"/>
          </p:cNvSpPr>
          <p:nvPr>
            <p:ph type="title"/>
          </p:nvPr>
        </p:nvSpPr>
        <p:spPr>
          <a:xfrm>
            <a:off x="683568" y="836712"/>
            <a:ext cx="7756263" cy="1054250"/>
          </a:xfrm>
        </p:spPr>
        <p:txBody>
          <a:bodyPr/>
          <a:lstStyle/>
          <a:p>
            <a:r>
              <a:rPr lang="tr-TR" sz="3600" dirty="0" smtClean="0"/>
              <a:t>Ergen Cinselliği</a:t>
            </a:r>
          </a:p>
        </p:txBody>
      </p:sp>
      <p:cxnSp>
        <p:nvCxnSpPr>
          <p:cNvPr id="28676" name="4 Düz Ok Bağlayıcısı"/>
          <p:cNvCxnSpPr>
            <a:cxnSpLocks noChangeShapeType="1"/>
          </p:cNvCxnSpPr>
          <p:nvPr/>
        </p:nvCxnSpPr>
        <p:spPr bwMode="auto">
          <a:xfrm rot="10800000">
            <a:off x="2857500" y="4429125"/>
            <a:ext cx="71438" cy="158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28677" name="7 Düz Ok Bağlayıcısı"/>
          <p:cNvCxnSpPr>
            <a:cxnSpLocks noChangeShapeType="1"/>
          </p:cNvCxnSpPr>
          <p:nvPr/>
        </p:nvCxnSpPr>
        <p:spPr bwMode="auto">
          <a:xfrm rot="10800000" flipV="1">
            <a:off x="2954600" y="4000500"/>
            <a:ext cx="928687" cy="6429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678" name="9 Düz Ok Bağlayıcısı"/>
          <p:cNvCxnSpPr>
            <a:cxnSpLocks noChangeShapeType="1"/>
          </p:cNvCxnSpPr>
          <p:nvPr/>
        </p:nvCxnSpPr>
        <p:spPr bwMode="auto">
          <a:xfrm>
            <a:off x="5580112" y="4000500"/>
            <a:ext cx="1000125" cy="7858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98504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İçerik Yer Tutucusu"/>
          <p:cNvSpPr>
            <a:spLocks noGrp="1"/>
          </p:cNvSpPr>
          <p:nvPr>
            <p:ph idx="1"/>
          </p:nvPr>
        </p:nvSpPr>
        <p:spPr>
          <a:xfrm>
            <a:off x="1115616" y="1988840"/>
            <a:ext cx="7677150" cy="4114800"/>
          </a:xfrm>
        </p:spPr>
        <p:txBody>
          <a:bodyPr anchor="t"/>
          <a:lstStyle/>
          <a:p>
            <a:r>
              <a:rPr lang="tr-TR" sz="2400" dirty="0" smtClean="0"/>
              <a:t>Ülkemizde  erken   yaşta   gebelikler sık görülmektedir.</a:t>
            </a:r>
          </a:p>
          <a:p>
            <a:r>
              <a:rPr lang="tr-TR" sz="2400" dirty="0" smtClean="0"/>
              <a:t>İlk gebelik deneyimi 15 yaş kadınlarda </a:t>
            </a:r>
            <a:r>
              <a:rPr lang="tr-TR" sz="2400" dirty="0" smtClean="0">
                <a:solidFill>
                  <a:srgbClr val="FF0000"/>
                </a:solidFill>
              </a:rPr>
              <a:t>% 2</a:t>
            </a:r>
            <a:r>
              <a:rPr lang="tr-TR" sz="2400" dirty="0" smtClean="0"/>
              <a:t>, 19 yaş kadınlarda </a:t>
            </a:r>
            <a:r>
              <a:rPr lang="tr-TR" sz="2400" dirty="0" smtClean="0">
                <a:solidFill>
                  <a:srgbClr val="FF0000"/>
                </a:solidFill>
              </a:rPr>
              <a:t>% 23 </a:t>
            </a:r>
            <a:r>
              <a:rPr lang="tr-TR" sz="2400" dirty="0" smtClean="0"/>
              <a:t>oranındadır.</a:t>
            </a:r>
          </a:p>
          <a:p>
            <a:r>
              <a:rPr lang="tr-TR" sz="2400" dirty="0" smtClean="0"/>
              <a:t>Ergen  gebeliği  sırasında;  anemi,  düşük  doğum  ağırlığı,  erken  doğum  ve doğumun yan etkileri erişkinlere göre daha sık olarak görülmektedir. </a:t>
            </a:r>
          </a:p>
          <a:p>
            <a:r>
              <a:rPr lang="tr-TR" sz="2400" dirty="0" smtClean="0"/>
              <a:t>Ergen gebeliğinde </a:t>
            </a:r>
            <a:r>
              <a:rPr lang="tr-TR" sz="2400" dirty="0" smtClean="0">
                <a:solidFill>
                  <a:srgbClr val="FF0000"/>
                </a:solidFill>
              </a:rPr>
              <a:t>anne ölüm hızı </a:t>
            </a:r>
            <a:r>
              <a:rPr lang="tr-TR" sz="2400" dirty="0" smtClean="0"/>
              <a:t>erişkin kadınlardaki anne ölüm hızına göre </a:t>
            </a:r>
            <a:r>
              <a:rPr lang="tr-TR" sz="2400" dirty="0" smtClean="0">
                <a:solidFill>
                  <a:srgbClr val="FF0000"/>
                </a:solidFill>
              </a:rPr>
              <a:t>3-4</a:t>
            </a:r>
            <a:r>
              <a:rPr lang="tr-TR" sz="2400" dirty="0" smtClean="0"/>
              <a:t> kat daha fazladır.</a:t>
            </a:r>
          </a:p>
          <a:p>
            <a:endParaRPr lang="tr-TR" sz="2400" dirty="0" smtClean="0"/>
          </a:p>
        </p:txBody>
      </p:sp>
      <p:sp>
        <p:nvSpPr>
          <p:cNvPr id="29699" name="1 Başlık"/>
          <p:cNvSpPr>
            <a:spLocks noGrp="1"/>
          </p:cNvSpPr>
          <p:nvPr>
            <p:ph type="title"/>
          </p:nvPr>
        </p:nvSpPr>
        <p:spPr>
          <a:xfrm>
            <a:off x="614804" y="857250"/>
            <a:ext cx="7756263" cy="1054250"/>
          </a:xfrm>
        </p:spPr>
        <p:txBody>
          <a:bodyPr/>
          <a:lstStyle/>
          <a:p>
            <a:r>
              <a:rPr lang="tr-TR" sz="3600" dirty="0" smtClean="0"/>
              <a:t>Ergen Gebeliği</a:t>
            </a:r>
          </a:p>
        </p:txBody>
      </p:sp>
      <p:pic>
        <p:nvPicPr>
          <p:cNvPr id="2050" name="Picture 2" descr="C:\Users\NALBANTLAR\Desktop\Yeni klasör\erken-gebel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16632"/>
            <a:ext cx="244827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152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ERKEN EVLİLİK</a:t>
            </a:r>
            <a:endParaRPr lang="tr-TR" dirty="0"/>
          </a:p>
        </p:txBody>
      </p:sp>
      <p:pic>
        <p:nvPicPr>
          <p:cNvPr id="1026" name="Picture 2" descr="C:\Users\NALBANTLAR\Desktop\Yeni klasör\cocuk_yasta_evlilik_suctur_h1654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204864"/>
            <a:ext cx="676875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83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a:t>Erken yaşta evlilik şiddeti </a:t>
            </a:r>
            <a:r>
              <a:rPr lang="tr-TR" sz="3600" dirty="0" smtClean="0"/>
              <a:t>körüklüyor</a:t>
            </a:r>
            <a:endParaRPr lang="tr-TR" sz="3600" dirty="0"/>
          </a:p>
        </p:txBody>
      </p:sp>
      <p:pic>
        <p:nvPicPr>
          <p:cNvPr id="3074" name="Picture 2" descr="C:\Users\NALBANTLAR\Desktop\Yeni klasör\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872208" cy="1916832"/>
          </a:xfrm>
          <a:prstGeom prst="rect">
            <a:avLst/>
          </a:prstGeom>
          <a:noFill/>
          <a:extLst>
            <a:ext uri="{909E8E84-426E-40DD-AFC4-6F175D3DCCD1}">
              <a14:hiddenFill xmlns:a14="http://schemas.microsoft.com/office/drawing/2010/main">
                <a:solidFill>
                  <a:srgbClr val="FFFFFF"/>
                </a:solidFill>
              </a14:hiddenFill>
            </a:ext>
          </a:extLst>
        </p:spPr>
      </p:pic>
      <p:sp>
        <p:nvSpPr>
          <p:cNvPr id="5" name="İçerik Yer Tutucusu 2"/>
          <p:cNvSpPr txBox="1">
            <a:spLocks/>
          </p:cNvSpPr>
          <p:nvPr/>
        </p:nvSpPr>
        <p:spPr>
          <a:xfrm>
            <a:off x="827584" y="2060848"/>
            <a:ext cx="7772400" cy="4075113"/>
          </a:xfrm>
          <a:prstGeom prst="rect">
            <a:avLst/>
          </a:prstGeom>
          <a:ln w="76200" cmpd="tri">
            <a:solidFill>
              <a:schemeClr val="tx1"/>
            </a:solidFill>
            <a:miter lim="800000"/>
            <a:headEnd/>
            <a:tailEnd/>
          </a:ln>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r>
              <a:rPr lang="tr-TR" dirty="0" smtClean="0"/>
              <a:t>Dünyadaki kadınların % 15 -  71’i başta eşi olmak üzere fiziksel ya da cinsel şiddete uğramaktalar. Şiddet kadınlarda yaralanmalar başta olmak üzere istenmeyen gebeliklere, cinsel yolla bulaşan hastalıklara, depresyona ve kronik hastalıklara neden olmaktadır. </a:t>
            </a:r>
          </a:p>
          <a:p>
            <a:r>
              <a:rPr lang="tr-TR" dirty="0" smtClean="0"/>
              <a:t>Bazı çalışmalar 15 yaş altındaki her 5 kızdan 1’inin cinsel istismara uğradığını göstermektedir. </a:t>
            </a:r>
          </a:p>
          <a:p>
            <a:endParaRPr lang="tr-TR" dirty="0" smtClean="0"/>
          </a:p>
          <a:p>
            <a:pPr algn="just"/>
            <a:endParaRPr lang="tr-TR" dirty="0" smtClean="0"/>
          </a:p>
        </p:txBody>
      </p:sp>
      <p:pic>
        <p:nvPicPr>
          <p:cNvPr id="6" name="Picture 2" descr="G:\Toplumsal cinsiyet\factfiles_women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0"/>
            <a:ext cx="1895352" cy="191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235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2132856"/>
            <a:ext cx="7745505" cy="3877815"/>
          </a:xfrm>
        </p:spPr>
        <p:txBody>
          <a:bodyPr>
            <a:normAutofit/>
          </a:bodyPr>
          <a:lstStyle/>
          <a:p>
            <a:pPr marL="0" indent="0">
              <a:buNone/>
            </a:pPr>
            <a:r>
              <a:rPr lang="tr-TR" dirty="0"/>
              <a:t>Çocuk yaşta evlilik, kadınların kamusal alanda yer almalarını sınırlandırırken, özel yaşamlarında daha az söz sahibi olmalarına neden olmaktadır. Kamusal yaşama katılım açısından en önemli göstergelerden biri, kadınların eğitim düzeyidir. K</a:t>
            </a:r>
            <a:r>
              <a:rPr lang="tr-TR" dirty="0" smtClean="0"/>
              <a:t>adınların </a:t>
            </a:r>
            <a:r>
              <a:rPr lang="tr-TR" dirty="0"/>
              <a:t>eğitim düzeyinin düşüklüğü, kız çocuklarının erken evliliklerinin hem nedeni hem de </a:t>
            </a:r>
            <a:r>
              <a:rPr lang="tr-TR" dirty="0" smtClean="0"/>
              <a:t>sonucudur.</a:t>
            </a:r>
            <a:endParaRPr lang="tr-TR" dirty="0"/>
          </a:p>
        </p:txBody>
      </p:sp>
      <p:pic>
        <p:nvPicPr>
          <p:cNvPr id="11266" name="Picture 2" descr="D:\2013 - 2014 dosyalar\kız çocukları eylem planı\seminer no 3 - çocuk istismarı\çocuk istismarı\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32656"/>
            <a:ext cx="5697933" cy="176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38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Bir </a:t>
            </a:r>
            <a:r>
              <a:rPr lang="tr-TR" dirty="0"/>
              <a:t>kız çocuğu evliliği geciktirdiğinde, herkes fayda sağlar. Geç evlenen kız çocuğunun okula devam etme, çalışma ve elde ettiği geliri tekrar ailesine yatırma olasılığı daha yüksektir. Özellikle, geç yaşta evlenen kız, çocuk yapıp yapmayacağına, ne zaman ve kaç çocuk doğuracağına karar vermek için daha yetkindir. Kız çocuklarına yatırım yapıldığında, bundan herkes fayda sağlar: kız çocuklarının aileleri, içinde yaşadıkları toplumlar ve daha da önemlisi, kız çocuklarının kendileri. </a:t>
            </a:r>
          </a:p>
        </p:txBody>
      </p:sp>
      <p:sp>
        <p:nvSpPr>
          <p:cNvPr id="2" name="Başlık 1"/>
          <p:cNvSpPr>
            <a:spLocks noGrp="1"/>
          </p:cNvSpPr>
          <p:nvPr>
            <p:ph type="title"/>
          </p:nvPr>
        </p:nvSpPr>
        <p:spPr>
          <a:xfrm>
            <a:off x="683568" y="836712"/>
            <a:ext cx="7756263" cy="1054250"/>
          </a:xfrm>
        </p:spPr>
        <p:txBody>
          <a:bodyPr/>
          <a:lstStyle/>
          <a:p>
            <a:r>
              <a:rPr lang="tr-TR" sz="4800" dirty="0" smtClean="0"/>
              <a:t>ANA MESAJ</a:t>
            </a:r>
            <a:endParaRPr lang="tr-TR" sz="4800" dirty="0"/>
          </a:p>
        </p:txBody>
      </p:sp>
    </p:spTree>
    <p:extLst>
      <p:ext uri="{BB962C8B-B14F-4D97-AF65-F5344CB8AC3E}">
        <p14:creationId xmlns:p14="http://schemas.microsoft.com/office/powerpoint/2010/main" val="328396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ÇOCUK İSTİSMARI</a:t>
            </a:r>
            <a:endParaRPr lang="tr-TR" dirty="0"/>
          </a:p>
        </p:txBody>
      </p:sp>
      <p:pic>
        <p:nvPicPr>
          <p:cNvPr id="4098" name="Picture 2" descr="C:\Users\NALBANTLAR\Desktop\Yeni klasör\121907358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348880"/>
            <a:ext cx="698477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1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idx="1"/>
          </p:nvPr>
        </p:nvSpPr>
        <p:spPr>
          <a:xfrm>
            <a:off x="611560" y="2132856"/>
            <a:ext cx="7924800" cy="3808412"/>
          </a:xfrm>
        </p:spPr>
        <p:txBody>
          <a:bodyPr lIns="90000" tIns="46800" rIns="90000" bIns="46800">
            <a:spAutoFit/>
          </a:bodyPr>
          <a:lstStyle/>
          <a:p>
            <a:pPr eaLnBrk="1" hangingPunct="1">
              <a:spcBef>
                <a:spcPts val="525"/>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0-18 </a:t>
            </a:r>
            <a:r>
              <a:rPr lang="en-GB" dirty="0" err="1" smtClean="0"/>
              <a:t>yaş</a:t>
            </a:r>
            <a:r>
              <a:rPr lang="en-GB" dirty="0" smtClean="0"/>
              <a:t> </a:t>
            </a:r>
            <a:r>
              <a:rPr lang="en-GB" dirty="0" err="1" smtClean="0"/>
              <a:t>grubundaki</a:t>
            </a:r>
            <a:r>
              <a:rPr lang="en-GB" dirty="0" smtClean="0"/>
              <a:t> </a:t>
            </a:r>
            <a:r>
              <a:rPr lang="en-GB" dirty="0" err="1" smtClean="0"/>
              <a:t>çocuğun</a:t>
            </a:r>
            <a:r>
              <a:rPr lang="tr-TR" dirty="0" smtClean="0"/>
              <a:t>;</a:t>
            </a:r>
            <a:r>
              <a:rPr lang="en-GB" dirty="0" smtClean="0"/>
              <a:t> </a:t>
            </a:r>
            <a:endParaRPr lang="tr-TR" dirty="0" smtClean="0"/>
          </a:p>
          <a:p>
            <a:pPr eaLnBrk="1" hangingPunct="1">
              <a:spcBef>
                <a:spcPts val="600"/>
              </a:spcBef>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dirty="0" smtClean="0"/>
              <a:t>Sağlığını,</a:t>
            </a:r>
          </a:p>
          <a:p>
            <a:pPr eaLnBrk="1" hangingPunct="1">
              <a:spcBef>
                <a:spcPts val="600"/>
              </a:spcBef>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dirty="0" smtClean="0"/>
              <a:t>Fiziksel gelişimini,</a:t>
            </a:r>
          </a:p>
          <a:p>
            <a:pPr eaLnBrk="1" hangingPunct="1">
              <a:spcBef>
                <a:spcPts val="600"/>
              </a:spcBef>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dirty="0" err="1" smtClean="0"/>
              <a:t>Psiko</a:t>
            </a:r>
            <a:r>
              <a:rPr lang="tr-TR" dirty="0" smtClean="0"/>
              <a:t>-sosyal gelişimini</a:t>
            </a:r>
          </a:p>
          <a:p>
            <a:pPr eaLnBrk="1" hangingPunct="1">
              <a:spcBef>
                <a:spcPts val="6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dirty="0" smtClean="0"/>
              <a:t>	bilerek veya bilmeyerek olumsuz etkileyen her türlü harekete “ÇOCUK İSTİSMARI” denir.</a:t>
            </a:r>
            <a:endParaRPr lang="en-GB" dirty="0" smtClean="0"/>
          </a:p>
        </p:txBody>
      </p:sp>
      <p:sp>
        <p:nvSpPr>
          <p:cNvPr id="11266" name="Rectangle 1"/>
          <p:cNvSpPr>
            <a:spLocks noGrp="1" noChangeArrowheads="1"/>
          </p:cNvSpPr>
          <p:nvPr>
            <p:ph type="title"/>
          </p:nvPr>
        </p:nvSpPr>
        <p:spPr>
          <a:xfrm>
            <a:off x="395536" y="873131"/>
            <a:ext cx="8001000" cy="833178"/>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800" b="1" dirty="0" smtClean="0"/>
              <a:t>Çocuk istismarı nedir?</a:t>
            </a:r>
            <a:endParaRPr lang="en-GB" sz="4800" b="1" dirty="0" smtClean="0"/>
          </a:p>
        </p:txBody>
      </p:sp>
    </p:spTree>
    <p:extLst>
      <p:ext uri="{BB962C8B-B14F-4D97-AF65-F5344CB8AC3E}">
        <p14:creationId xmlns:p14="http://schemas.microsoft.com/office/powerpoint/2010/main" val="11583005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idx="1"/>
          </p:nvPr>
        </p:nvSpPr>
        <p:spPr>
          <a:xfrm>
            <a:off x="755576" y="1916832"/>
            <a:ext cx="4200525" cy="3444149"/>
          </a:xfrm>
        </p:spPr>
        <p:txBody>
          <a:bodyPr lIns="90000" tIns="46800" rIns="90000" bIns="46800">
            <a:spAutoFit/>
          </a:bodyPr>
          <a:lstStyle/>
          <a:p>
            <a:pPr eaLnBrk="1" hangingPunct="1">
              <a:spcBef>
                <a:spcPts val="975"/>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dirty="0" smtClean="0">
              <a:latin typeface="Times New Roman" pitchFamily="18" charset="0"/>
            </a:endParaRPr>
          </a:p>
          <a:p>
            <a:pPr eaLnBrk="1" hangingPunct="1">
              <a:spcBef>
                <a:spcPts val="9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err="1" smtClean="0"/>
              <a:t>Fiziksel</a:t>
            </a:r>
            <a:r>
              <a:rPr lang="en-GB" sz="3200" dirty="0" smtClean="0"/>
              <a:t> </a:t>
            </a:r>
            <a:r>
              <a:rPr lang="en-GB" sz="3200" dirty="0" err="1" smtClean="0"/>
              <a:t>istismar</a:t>
            </a:r>
            <a:endParaRPr lang="en-GB" sz="3200" dirty="0" smtClean="0"/>
          </a:p>
          <a:p>
            <a:pPr eaLnBrk="1" hangingPunct="1">
              <a:spcBef>
                <a:spcPts val="9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err="1" smtClean="0"/>
              <a:t>Duygusal</a:t>
            </a:r>
            <a:r>
              <a:rPr lang="en-GB" sz="3200" dirty="0" smtClean="0"/>
              <a:t> </a:t>
            </a:r>
            <a:r>
              <a:rPr lang="en-GB" sz="3200" dirty="0" err="1" smtClean="0"/>
              <a:t>istismar</a:t>
            </a:r>
            <a:endParaRPr lang="en-GB" sz="3200" dirty="0" smtClean="0"/>
          </a:p>
          <a:p>
            <a:pPr eaLnBrk="1" hangingPunct="1">
              <a:spcBef>
                <a:spcPts val="9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err="1" smtClean="0"/>
              <a:t>Ekonomik</a:t>
            </a:r>
            <a:r>
              <a:rPr lang="en-GB" sz="3200" dirty="0" smtClean="0"/>
              <a:t> </a:t>
            </a:r>
            <a:r>
              <a:rPr lang="en-GB" sz="3200" dirty="0" err="1" smtClean="0"/>
              <a:t>istismar</a:t>
            </a:r>
            <a:endParaRPr lang="en-GB" sz="3200" dirty="0" smtClean="0"/>
          </a:p>
          <a:p>
            <a:pPr eaLnBrk="1" hangingPunct="1">
              <a:spcBef>
                <a:spcPts val="9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err="1" smtClean="0"/>
              <a:t>Cinsel</a:t>
            </a:r>
            <a:r>
              <a:rPr lang="en-GB" sz="3200" dirty="0" smtClean="0"/>
              <a:t> </a:t>
            </a:r>
            <a:r>
              <a:rPr lang="en-GB" sz="3200" dirty="0" err="1" smtClean="0"/>
              <a:t>istismar</a:t>
            </a:r>
            <a:endParaRPr lang="en-GB" sz="3200" dirty="0" smtClean="0"/>
          </a:p>
          <a:p>
            <a:pPr eaLnBrk="1" hangingPunct="1">
              <a:spcBef>
                <a:spcPts val="975"/>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p:txBody>
      </p:sp>
      <p:sp>
        <p:nvSpPr>
          <p:cNvPr id="12290" name="Rectangle 1"/>
          <p:cNvSpPr>
            <a:spLocks noGrp="1" noChangeArrowheads="1"/>
          </p:cNvSpPr>
          <p:nvPr>
            <p:ph type="title"/>
          </p:nvPr>
        </p:nvSpPr>
        <p:spPr>
          <a:xfrm>
            <a:off x="467544" y="908720"/>
            <a:ext cx="8001000" cy="833178"/>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4800" b="1" dirty="0" smtClean="0"/>
              <a:t>İ</a:t>
            </a:r>
            <a:r>
              <a:rPr lang="en-GB" sz="4800" b="1" dirty="0" err="1" smtClean="0"/>
              <a:t>stismar</a:t>
            </a:r>
            <a:r>
              <a:rPr lang="en-GB" sz="4800" b="1" dirty="0" smtClean="0"/>
              <a:t> </a:t>
            </a:r>
            <a:r>
              <a:rPr lang="tr-TR" sz="4800" b="1" dirty="0" smtClean="0"/>
              <a:t>çeşitleri nelerdir?</a:t>
            </a:r>
            <a:endParaRPr lang="en-GB" sz="4800" b="1" dirty="0" smtClean="0"/>
          </a:p>
        </p:txBody>
      </p:sp>
    </p:spTree>
    <p:extLst>
      <p:ext uri="{BB962C8B-B14F-4D97-AF65-F5344CB8AC3E}">
        <p14:creationId xmlns:p14="http://schemas.microsoft.com/office/powerpoint/2010/main" val="3654412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683568" y="2132856"/>
            <a:ext cx="7893050" cy="2464394"/>
          </a:xfrm>
        </p:spPr>
        <p:txBody>
          <a:bodyPr lIns="90000" tIns="46800" rIns="90000" bIns="46800">
            <a:spAutoFit/>
          </a:bodyPr>
          <a:lstStyle/>
          <a:p>
            <a:pPr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smtClean="0"/>
              <a:t>Çocuğun</a:t>
            </a:r>
            <a:r>
              <a:rPr lang="en-GB" dirty="0" smtClean="0"/>
              <a:t> </a:t>
            </a:r>
            <a:r>
              <a:rPr lang="en-GB" dirty="0" err="1" smtClean="0"/>
              <a:t>kaza</a:t>
            </a:r>
            <a:r>
              <a:rPr lang="en-GB" dirty="0" smtClean="0"/>
              <a:t> </a:t>
            </a:r>
            <a:r>
              <a:rPr lang="en-GB" dirty="0" err="1" smtClean="0"/>
              <a:t>dışı</a:t>
            </a:r>
            <a:r>
              <a:rPr lang="en-GB" dirty="0" smtClean="0"/>
              <a:t> </a:t>
            </a:r>
            <a:r>
              <a:rPr lang="en-GB" dirty="0" err="1" smtClean="0"/>
              <a:t>sebeple</a:t>
            </a:r>
            <a:r>
              <a:rPr lang="en-GB" dirty="0" smtClean="0"/>
              <a:t> </a:t>
            </a:r>
            <a:r>
              <a:rPr lang="en-GB" dirty="0" err="1" smtClean="0"/>
              <a:t>bir</a:t>
            </a:r>
            <a:r>
              <a:rPr lang="en-GB" dirty="0" smtClean="0"/>
              <a:t> </a:t>
            </a:r>
            <a:r>
              <a:rPr lang="en-GB" dirty="0" err="1" smtClean="0"/>
              <a:t>yetişkin</a:t>
            </a:r>
            <a:r>
              <a:rPr lang="en-GB" dirty="0" smtClean="0"/>
              <a:t> </a:t>
            </a:r>
            <a:r>
              <a:rPr lang="en-GB" dirty="0" err="1" smtClean="0"/>
              <a:t>tarafından</a:t>
            </a:r>
            <a:r>
              <a:rPr lang="en-GB" dirty="0" smtClean="0"/>
              <a:t> </a:t>
            </a:r>
            <a:r>
              <a:rPr lang="en-GB" dirty="0" err="1" smtClean="0"/>
              <a:t>yaralanması</a:t>
            </a:r>
            <a:r>
              <a:rPr lang="en-GB" dirty="0" smtClean="0"/>
              <a:t> </a:t>
            </a:r>
            <a:r>
              <a:rPr lang="en-GB" dirty="0" err="1" smtClean="0"/>
              <a:t>ve</a:t>
            </a:r>
            <a:r>
              <a:rPr lang="en-GB" dirty="0" smtClean="0"/>
              <a:t> </a:t>
            </a:r>
            <a:r>
              <a:rPr lang="tr-TR" dirty="0" smtClean="0"/>
              <a:t>hırpalanmasıdır.</a:t>
            </a:r>
            <a:endParaRPr lang="en-GB" dirty="0" smtClean="0"/>
          </a:p>
          <a:p>
            <a:pPr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smtClean="0">
                <a:cs typeface="Times New Roman" pitchFamily="18" charset="0"/>
              </a:rPr>
              <a:t>Bir</a:t>
            </a:r>
            <a:r>
              <a:rPr lang="en-GB" dirty="0" smtClean="0">
                <a:cs typeface="Times New Roman" pitchFamily="18" charset="0"/>
              </a:rPr>
              <a:t> </a:t>
            </a:r>
            <a:r>
              <a:rPr lang="en-GB" dirty="0" err="1" smtClean="0">
                <a:cs typeface="Times New Roman" pitchFamily="18" charset="0"/>
              </a:rPr>
              <a:t>tokattan</a:t>
            </a:r>
            <a:r>
              <a:rPr lang="en-GB" dirty="0" smtClean="0">
                <a:cs typeface="Times New Roman" pitchFamily="18" charset="0"/>
              </a:rPr>
              <a:t> </a:t>
            </a:r>
            <a:r>
              <a:rPr lang="en-GB" dirty="0" err="1" smtClean="0">
                <a:cs typeface="Times New Roman" pitchFamily="18" charset="0"/>
              </a:rPr>
              <a:t>başlayarak</a:t>
            </a:r>
            <a:r>
              <a:rPr lang="en-GB" dirty="0" smtClean="0">
                <a:cs typeface="Times New Roman" pitchFamily="18" charset="0"/>
              </a:rPr>
              <a:t> </a:t>
            </a:r>
            <a:r>
              <a:rPr lang="en-GB" dirty="0" err="1" smtClean="0">
                <a:cs typeface="Times New Roman" pitchFamily="18" charset="0"/>
              </a:rPr>
              <a:t>çe</a:t>
            </a:r>
            <a:r>
              <a:rPr lang="tr-TR" dirty="0" smtClean="0">
                <a:cs typeface="Times New Roman" pitchFamily="18" charset="0"/>
              </a:rPr>
              <a:t>ş</a:t>
            </a:r>
            <a:r>
              <a:rPr lang="en-GB" dirty="0" err="1" smtClean="0">
                <a:cs typeface="Times New Roman" pitchFamily="18" charset="0"/>
              </a:rPr>
              <a:t>itli</a:t>
            </a:r>
            <a:r>
              <a:rPr lang="en-GB" dirty="0" smtClean="0">
                <a:cs typeface="Times New Roman" pitchFamily="18" charset="0"/>
              </a:rPr>
              <a:t> </a:t>
            </a:r>
            <a:r>
              <a:rPr lang="en-GB" dirty="0" err="1" smtClean="0">
                <a:cs typeface="Times New Roman" pitchFamily="18" charset="0"/>
              </a:rPr>
              <a:t>aletlerin</a:t>
            </a:r>
            <a:r>
              <a:rPr lang="en-GB" dirty="0" smtClean="0">
                <a:cs typeface="Times New Roman" pitchFamily="18" charset="0"/>
              </a:rPr>
              <a:t> </a:t>
            </a:r>
            <a:r>
              <a:rPr lang="en-GB" dirty="0" err="1" smtClean="0">
                <a:cs typeface="Times New Roman" pitchFamily="18" charset="0"/>
              </a:rPr>
              <a:t>kullanılmasına</a:t>
            </a:r>
            <a:r>
              <a:rPr lang="en-GB" dirty="0" smtClean="0">
                <a:cs typeface="Times New Roman" pitchFamily="18" charset="0"/>
              </a:rPr>
              <a:t> </a:t>
            </a:r>
            <a:r>
              <a:rPr lang="en-GB" dirty="0" err="1" smtClean="0">
                <a:cs typeface="Times New Roman" pitchFamily="18" charset="0"/>
              </a:rPr>
              <a:t>kadar</a:t>
            </a:r>
            <a:r>
              <a:rPr lang="en-GB" dirty="0" smtClean="0">
                <a:cs typeface="Times New Roman" pitchFamily="18" charset="0"/>
              </a:rPr>
              <a:t> </a:t>
            </a:r>
            <a:r>
              <a:rPr lang="en-GB" dirty="0" err="1" smtClean="0">
                <a:cs typeface="Times New Roman" pitchFamily="18" charset="0"/>
              </a:rPr>
              <a:t>devam</a:t>
            </a:r>
            <a:r>
              <a:rPr lang="en-GB" dirty="0" smtClean="0">
                <a:cs typeface="Times New Roman" pitchFamily="18" charset="0"/>
              </a:rPr>
              <a:t> </a:t>
            </a:r>
            <a:r>
              <a:rPr lang="en-GB" dirty="0" err="1" smtClean="0">
                <a:cs typeface="Times New Roman" pitchFamily="18" charset="0"/>
              </a:rPr>
              <a:t>edebilir</a:t>
            </a:r>
            <a:endParaRPr lang="tr-TR" dirty="0" smtClean="0">
              <a:cs typeface="Times New Roman" pitchFamily="18" charset="0"/>
            </a:endParaRPr>
          </a:p>
          <a:p>
            <a:pPr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cs typeface="Times New Roman" pitchFamily="18" charset="0"/>
              </a:rPr>
              <a:t>En </a:t>
            </a:r>
            <a:r>
              <a:rPr lang="en-GB" dirty="0" err="1" smtClean="0">
                <a:cs typeface="Times New Roman" pitchFamily="18" charset="0"/>
              </a:rPr>
              <a:t>yaygın</a:t>
            </a:r>
            <a:r>
              <a:rPr lang="en-GB" dirty="0" smtClean="0">
                <a:cs typeface="Times New Roman" pitchFamily="18" charset="0"/>
              </a:rPr>
              <a:t> </a:t>
            </a:r>
            <a:r>
              <a:rPr lang="en-GB" dirty="0" err="1" smtClean="0">
                <a:cs typeface="Times New Roman" pitchFamily="18" charset="0"/>
              </a:rPr>
              <a:t>rastlan</a:t>
            </a:r>
            <a:r>
              <a:rPr lang="en-GB" dirty="0" err="1" smtClean="0"/>
              <a:t>ı</a:t>
            </a:r>
            <a:r>
              <a:rPr lang="en-GB" dirty="0" err="1" smtClean="0">
                <a:cs typeface="Times New Roman" pitchFamily="18" charset="0"/>
              </a:rPr>
              <a:t>lan</a:t>
            </a:r>
            <a:r>
              <a:rPr lang="en-GB" dirty="0" smtClean="0">
                <a:cs typeface="Times New Roman" pitchFamily="18" charset="0"/>
              </a:rPr>
              <a:t> </a:t>
            </a:r>
            <a:r>
              <a:rPr lang="en-GB" dirty="0" err="1" smtClean="0">
                <a:cs typeface="Times New Roman" pitchFamily="18" charset="0"/>
              </a:rPr>
              <a:t>ve</a:t>
            </a:r>
            <a:r>
              <a:rPr lang="en-GB" dirty="0" smtClean="0">
                <a:cs typeface="Times New Roman" pitchFamily="18" charset="0"/>
              </a:rPr>
              <a:t> </a:t>
            </a:r>
            <a:r>
              <a:rPr lang="en-GB" dirty="0" err="1" smtClean="0">
                <a:cs typeface="Times New Roman" pitchFamily="18" charset="0"/>
              </a:rPr>
              <a:t>belirlenmesi</a:t>
            </a:r>
            <a:r>
              <a:rPr lang="en-GB" dirty="0" smtClean="0">
                <a:cs typeface="Times New Roman" pitchFamily="18" charset="0"/>
              </a:rPr>
              <a:t> en </a:t>
            </a:r>
            <a:r>
              <a:rPr lang="en-GB" dirty="0" err="1" smtClean="0">
                <a:cs typeface="Times New Roman" pitchFamily="18" charset="0"/>
              </a:rPr>
              <a:t>kolay</a:t>
            </a:r>
            <a:r>
              <a:rPr lang="en-GB" dirty="0" smtClean="0">
                <a:cs typeface="Times New Roman" pitchFamily="18" charset="0"/>
              </a:rPr>
              <a:t> </a:t>
            </a:r>
            <a:r>
              <a:rPr lang="en-GB" dirty="0" err="1" smtClean="0">
                <a:cs typeface="Times New Roman" pitchFamily="18" charset="0"/>
              </a:rPr>
              <a:t>olan</a:t>
            </a:r>
            <a:r>
              <a:rPr lang="en-GB" dirty="0" smtClean="0">
                <a:cs typeface="Times New Roman" pitchFamily="18" charset="0"/>
              </a:rPr>
              <a:t> </a:t>
            </a:r>
            <a:r>
              <a:rPr lang="en-GB" dirty="0" err="1" smtClean="0">
                <a:cs typeface="Times New Roman" pitchFamily="18" charset="0"/>
              </a:rPr>
              <a:t>istismar</a:t>
            </a:r>
            <a:r>
              <a:rPr lang="en-GB" dirty="0" smtClean="0">
                <a:cs typeface="Times New Roman" pitchFamily="18" charset="0"/>
              </a:rPr>
              <a:t> </a:t>
            </a:r>
            <a:r>
              <a:rPr lang="en-GB" dirty="0" err="1" smtClean="0">
                <a:cs typeface="Times New Roman" pitchFamily="18" charset="0"/>
              </a:rPr>
              <a:t>tipidir</a:t>
            </a:r>
            <a:r>
              <a:rPr lang="tr-TR" dirty="0" smtClean="0">
                <a:cs typeface="Times New Roman" pitchFamily="18" charset="0"/>
              </a:rPr>
              <a:t>.</a:t>
            </a:r>
            <a:endParaRPr lang="en-GB" dirty="0" smtClean="0">
              <a:cs typeface="Times New Roman" pitchFamily="18" charset="0"/>
            </a:endParaRPr>
          </a:p>
        </p:txBody>
      </p:sp>
      <p:sp>
        <p:nvSpPr>
          <p:cNvPr id="13314" name="Rectangle 2"/>
          <p:cNvSpPr>
            <a:spLocks noGrp="1" noChangeArrowheads="1"/>
          </p:cNvSpPr>
          <p:nvPr>
            <p:ph type="title"/>
          </p:nvPr>
        </p:nvSpPr>
        <p:spPr>
          <a:xfrm>
            <a:off x="395536" y="801123"/>
            <a:ext cx="8001000" cy="833178"/>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800" b="1" dirty="0" err="1" smtClean="0"/>
              <a:t>Fiziksel</a:t>
            </a:r>
            <a:r>
              <a:rPr lang="tr-TR" sz="4800" b="1" dirty="0"/>
              <a:t> </a:t>
            </a:r>
            <a:r>
              <a:rPr lang="tr-TR" sz="4800" b="1" dirty="0" smtClean="0"/>
              <a:t>İ</a:t>
            </a:r>
            <a:r>
              <a:rPr lang="en-GB" sz="4800" b="1" dirty="0" err="1" smtClean="0"/>
              <a:t>stismar</a:t>
            </a:r>
            <a:endParaRPr lang="en-GB" sz="4800" b="1" dirty="0" smtClean="0"/>
          </a:p>
        </p:txBody>
      </p:sp>
    </p:spTree>
    <p:extLst>
      <p:ext uri="{BB962C8B-B14F-4D97-AF65-F5344CB8AC3E}">
        <p14:creationId xmlns:p14="http://schemas.microsoft.com/office/powerpoint/2010/main" val="29467221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DRM0156"/>
          <p:cNvPicPr>
            <a:picLocks noChangeAspect="1" noChangeArrowheads="1"/>
          </p:cNvPicPr>
          <p:nvPr/>
        </p:nvPicPr>
        <p:blipFill>
          <a:blip r:embed="rId2">
            <a:extLst>
              <a:ext uri="{28A0092B-C50C-407E-A947-70E740481C1C}">
                <a14:useLocalDpi xmlns:a14="http://schemas.microsoft.com/office/drawing/2010/main" val="0"/>
              </a:ext>
            </a:extLst>
          </a:blip>
          <a:srcRect r="-46"/>
          <a:stretch>
            <a:fillRect/>
          </a:stretch>
        </p:blipFill>
        <p:spPr bwMode="auto">
          <a:xfrm>
            <a:off x="1116013" y="1412875"/>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91056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idx="1"/>
          </p:nvPr>
        </p:nvSpPr>
        <p:spPr>
          <a:xfrm>
            <a:off x="611560" y="2204864"/>
            <a:ext cx="7731125" cy="2633663"/>
          </a:xfrm>
        </p:spPr>
        <p:txBody>
          <a:bodyPr lIns="90000" tIns="46800" rIns="90000" bIns="46800">
            <a:spAutoFit/>
          </a:bodyPr>
          <a:lstStyle/>
          <a:p>
            <a:pPr eaLnBrk="1" hangingPunct="1">
              <a:spcBef>
                <a:spcPts val="8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smtClean="0">
                <a:cs typeface="Times New Roman" pitchFamily="18" charset="0"/>
              </a:rPr>
              <a:t>Çocuğun</a:t>
            </a:r>
            <a:r>
              <a:rPr lang="en-GB" dirty="0" smtClean="0">
                <a:cs typeface="Times New Roman" pitchFamily="18" charset="0"/>
              </a:rPr>
              <a:t>  </a:t>
            </a:r>
            <a:r>
              <a:rPr lang="en-GB" dirty="0" err="1" smtClean="0">
                <a:cs typeface="Times New Roman" pitchFamily="18" charset="0"/>
              </a:rPr>
              <a:t>gereksinim</a:t>
            </a:r>
            <a:r>
              <a:rPr lang="en-GB" dirty="0" smtClean="0">
                <a:cs typeface="Times New Roman" pitchFamily="18" charset="0"/>
              </a:rPr>
              <a:t> </a:t>
            </a:r>
            <a:r>
              <a:rPr lang="en-GB" dirty="0" err="1" smtClean="0">
                <a:cs typeface="Times New Roman" pitchFamily="18" charset="0"/>
              </a:rPr>
              <a:t>duyduğu</a:t>
            </a:r>
            <a:r>
              <a:rPr lang="en-GB" dirty="0" smtClean="0">
                <a:cs typeface="Times New Roman" pitchFamily="18" charset="0"/>
              </a:rPr>
              <a:t> </a:t>
            </a:r>
            <a:r>
              <a:rPr lang="en-GB" dirty="0" err="1" smtClean="0">
                <a:cs typeface="Times New Roman" pitchFamily="18" charset="0"/>
              </a:rPr>
              <a:t>ilgi</a:t>
            </a:r>
            <a:r>
              <a:rPr lang="en-GB" dirty="0" smtClean="0">
                <a:cs typeface="Times New Roman" pitchFamily="18" charset="0"/>
              </a:rPr>
              <a:t>, </a:t>
            </a:r>
            <a:r>
              <a:rPr lang="en-GB" dirty="0" err="1" smtClean="0">
                <a:cs typeface="Times New Roman" pitchFamily="18" charset="0"/>
              </a:rPr>
              <a:t>sevgi</a:t>
            </a:r>
            <a:r>
              <a:rPr lang="en-GB" dirty="0" smtClean="0">
                <a:cs typeface="Times New Roman" pitchFamily="18" charset="0"/>
              </a:rPr>
              <a:t> </a:t>
            </a:r>
            <a:r>
              <a:rPr lang="en-GB" dirty="0" err="1" smtClean="0">
                <a:cs typeface="Times New Roman" pitchFamily="18" charset="0"/>
              </a:rPr>
              <a:t>ve</a:t>
            </a:r>
            <a:r>
              <a:rPr lang="en-GB" dirty="0" smtClean="0">
                <a:cs typeface="Times New Roman" pitchFamily="18" charset="0"/>
              </a:rPr>
              <a:t> </a:t>
            </a:r>
            <a:r>
              <a:rPr lang="en-GB" dirty="0" err="1" smtClean="0">
                <a:cs typeface="Times New Roman" pitchFamily="18" charset="0"/>
              </a:rPr>
              <a:t>bakımdan</a:t>
            </a:r>
            <a:r>
              <a:rPr lang="en-GB" dirty="0" smtClean="0">
                <a:cs typeface="Times New Roman" pitchFamily="18" charset="0"/>
              </a:rPr>
              <a:t>  </a:t>
            </a:r>
            <a:r>
              <a:rPr lang="en-GB" dirty="0" err="1" smtClean="0">
                <a:cs typeface="Times New Roman" pitchFamily="18" charset="0"/>
              </a:rPr>
              <a:t>yoksun</a:t>
            </a:r>
            <a:r>
              <a:rPr lang="en-GB" dirty="0" smtClean="0">
                <a:cs typeface="Times New Roman" pitchFamily="18" charset="0"/>
              </a:rPr>
              <a:t> </a:t>
            </a:r>
            <a:r>
              <a:rPr lang="en-GB" dirty="0" err="1" smtClean="0">
                <a:cs typeface="Times New Roman" pitchFamily="18" charset="0"/>
              </a:rPr>
              <a:t>bırakılarak</a:t>
            </a:r>
            <a:r>
              <a:rPr lang="en-GB" dirty="0" smtClean="0">
                <a:cs typeface="Times New Roman" pitchFamily="18" charset="0"/>
              </a:rPr>
              <a:t> </a:t>
            </a:r>
            <a:r>
              <a:rPr lang="en-GB" dirty="0" err="1" smtClean="0">
                <a:cs typeface="Times New Roman" pitchFamily="18" charset="0"/>
              </a:rPr>
              <a:t>psikolojik</a:t>
            </a:r>
            <a:r>
              <a:rPr lang="en-GB" dirty="0" smtClean="0">
                <a:cs typeface="Times New Roman" pitchFamily="18" charset="0"/>
              </a:rPr>
              <a:t> </a:t>
            </a:r>
            <a:r>
              <a:rPr lang="en-GB" dirty="0" err="1" smtClean="0">
                <a:cs typeface="Times New Roman" pitchFamily="18" charset="0"/>
              </a:rPr>
              <a:t>hasara</a:t>
            </a:r>
            <a:r>
              <a:rPr lang="en-GB" dirty="0" smtClean="0">
                <a:cs typeface="Times New Roman" pitchFamily="18" charset="0"/>
              </a:rPr>
              <a:t> </a:t>
            </a:r>
            <a:r>
              <a:rPr lang="en-GB" dirty="0" err="1" smtClean="0">
                <a:cs typeface="Times New Roman" pitchFamily="18" charset="0"/>
              </a:rPr>
              <a:t>uğratılmasıdır</a:t>
            </a:r>
            <a:endParaRPr lang="en-GB" dirty="0" smtClean="0">
              <a:cs typeface="Times New Roman" pitchFamily="18" charset="0"/>
            </a:endParaRPr>
          </a:p>
          <a:p>
            <a:pPr eaLnBrk="1" hangingPunct="1">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smtClean="0">
                <a:cs typeface="Times New Roman" pitchFamily="18" charset="0"/>
              </a:rPr>
              <a:t>Tanımlanması</a:t>
            </a:r>
            <a:r>
              <a:rPr lang="en-GB" dirty="0" smtClean="0">
                <a:cs typeface="Times New Roman" pitchFamily="18" charset="0"/>
              </a:rPr>
              <a:t> en </a:t>
            </a:r>
            <a:r>
              <a:rPr lang="en-GB" dirty="0" err="1" smtClean="0">
                <a:cs typeface="Times New Roman" pitchFamily="18" charset="0"/>
              </a:rPr>
              <a:t>zor</a:t>
            </a:r>
            <a:r>
              <a:rPr lang="en-GB" dirty="0" smtClean="0">
                <a:cs typeface="Times New Roman" pitchFamily="18" charset="0"/>
              </a:rPr>
              <a:t> </a:t>
            </a:r>
            <a:r>
              <a:rPr lang="en-GB" dirty="0" err="1" smtClean="0">
                <a:cs typeface="Times New Roman" pitchFamily="18" charset="0"/>
              </a:rPr>
              <a:t>ancak</a:t>
            </a:r>
            <a:r>
              <a:rPr lang="en-GB" dirty="0" smtClean="0">
                <a:cs typeface="Times New Roman" pitchFamily="18" charset="0"/>
              </a:rPr>
              <a:t> en </a:t>
            </a:r>
            <a:r>
              <a:rPr lang="en-GB" dirty="0" err="1" smtClean="0">
                <a:cs typeface="Times New Roman" pitchFamily="18" charset="0"/>
              </a:rPr>
              <a:t>sık</a:t>
            </a:r>
            <a:r>
              <a:rPr lang="en-GB" dirty="0" smtClean="0">
                <a:cs typeface="Times New Roman" pitchFamily="18" charset="0"/>
              </a:rPr>
              <a:t> </a:t>
            </a:r>
            <a:r>
              <a:rPr lang="tr-TR" dirty="0" smtClean="0">
                <a:cs typeface="Times New Roman" pitchFamily="18" charset="0"/>
              </a:rPr>
              <a:t>gerçekleşen</a:t>
            </a:r>
            <a:r>
              <a:rPr lang="en-GB" dirty="0" smtClean="0">
                <a:cs typeface="Times New Roman" pitchFamily="18" charset="0"/>
              </a:rPr>
              <a:t> </a:t>
            </a:r>
            <a:r>
              <a:rPr lang="en-GB" dirty="0" err="1" smtClean="0">
                <a:cs typeface="Times New Roman" pitchFamily="18" charset="0"/>
              </a:rPr>
              <a:t>istismar</a:t>
            </a:r>
            <a:r>
              <a:rPr lang="en-GB" dirty="0" smtClean="0">
                <a:cs typeface="Times New Roman" pitchFamily="18" charset="0"/>
              </a:rPr>
              <a:t> </a:t>
            </a:r>
            <a:r>
              <a:rPr lang="en-GB" dirty="0" err="1" smtClean="0">
                <a:cs typeface="Times New Roman" pitchFamily="18" charset="0"/>
              </a:rPr>
              <a:t>türüdür</a:t>
            </a:r>
            <a:endParaRPr lang="en-GB" dirty="0" smtClean="0">
              <a:cs typeface="Times New Roman" pitchFamily="18" charset="0"/>
            </a:endParaRPr>
          </a:p>
        </p:txBody>
      </p:sp>
      <p:sp>
        <p:nvSpPr>
          <p:cNvPr id="16386" name="Rectangle 1"/>
          <p:cNvSpPr>
            <a:spLocks noGrp="1" noChangeArrowheads="1"/>
          </p:cNvSpPr>
          <p:nvPr>
            <p:ph type="title"/>
          </p:nvPr>
        </p:nvSpPr>
        <p:spPr>
          <a:xfrm>
            <a:off x="395536" y="945139"/>
            <a:ext cx="8001000" cy="833178"/>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800" b="1" dirty="0" err="1" smtClean="0">
                <a:cs typeface="Times New Roman" pitchFamily="18" charset="0"/>
              </a:rPr>
              <a:t>Duygusal</a:t>
            </a:r>
            <a:r>
              <a:rPr lang="en-GB" sz="4800" b="1" dirty="0" smtClean="0">
                <a:cs typeface="Times New Roman" pitchFamily="18" charset="0"/>
              </a:rPr>
              <a:t> </a:t>
            </a:r>
            <a:r>
              <a:rPr lang="en-GB" sz="4800" b="1" dirty="0" err="1" smtClean="0">
                <a:cs typeface="Times New Roman" pitchFamily="18" charset="0"/>
              </a:rPr>
              <a:t>İstismar</a:t>
            </a:r>
            <a:endParaRPr lang="en-GB" sz="4800" b="1" dirty="0" smtClean="0">
              <a:cs typeface="Times New Roman" pitchFamily="18" charset="0"/>
            </a:endParaRPr>
          </a:p>
        </p:txBody>
      </p:sp>
    </p:spTree>
    <p:extLst>
      <p:ext uri="{BB962C8B-B14F-4D97-AF65-F5344CB8AC3E}">
        <p14:creationId xmlns:p14="http://schemas.microsoft.com/office/powerpoint/2010/main" val="21608110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F:\kingston\istismar 2012\rsm\violence.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620713"/>
            <a:ext cx="8207375" cy="5545137"/>
          </a:xfrm>
        </p:spPr>
      </p:pic>
    </p:spTree>
    <p:extLst>
      <p:ext uri="{BB962C8B-B14F-4D97-AF65-F5344CB8AC3E}">
        <p14:creationId xmlns:p14="http://schemas.microsoft.com/office/powerpoint/2010/main" val="388158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a:spLocks noGrp="1"/>
          </p:cNvSpPr>
          <p:nvPr>
            <p:ph idx="1"/>
          </p:nvPr>
        </p:nvSpPr>
        <p:spPr>
          <a:xfrm>
            <a:off x="501465" y="1988840"/>
            <a:ext cx="7461002" cy="2143125"/>
          </a:xfrm>
        </p:spPr>
        <p:txBody>
          <a:bodyPr/>
          <a:lstStyle/>
          <a:p>
            <a:pPr>
              <a:buFont typeface="Wingdings" pitchFamily="2" charset="2"/>
              <a:buNone/>
            </a:pPr>
            <a:r>
              <a:rPr lang="tr-TR" sz="2400" b="1" dirty="0" smtClean="0"/>
              <a:t>Çocuk Hakları Sözleşmesi </a:t>
            </a:r>
          </a:p>
          <a:p>
            <a:pPr>
              <a:buFont typeface="Wingdings" pitchFamily="2" charset="2"/>
              <a:buNone/>
            </a:pPr>
            <a:r>
              <a:rPr lang="tr-TR" sz="2400" b="1" dirty="0" smtClean="0"/>
              <a:t>   </a:t>
            </a:r>
            <a:r>
              <a:rPr lang="tr-TR" sz="2400" dirty="0" smtClean="0"/>
              <a:t> </a:t>
            </a:r>
            <a:r>
              <a:rPr lang="tr-TR" sz="2400" b="1" dirty="0" smtClean="0"/>
              <a:t>Madde 1: </a:t>
            </a:r>
            <a:r>
              <a:rPr lang="tr-TR" sz="2400" dirty="0" smtClean="0"/>
              <a:t>Bu sözleşme uyarınca çocuğa uygulanabilecek olan kanuna göre daha erken yaşta reşit olma durumu hariç, 18 yaşına kadar        her birey çocuk sayılır.</a:t>
            </a:r>
          </a:p>
        </p:txBody>
      </p:sp>
      <p:sp>
        <p:nvSpPr>
          <p:cNvPr id="6146" name="1 Başlık"/>
          <p:cNvSpPr>
            <a:spLocks noGrp="1"/>
          </p:cNvSpPr>
          <p:nvPr>
            <p:ph type="title"/>
          </p:nvPr>
        </p:nvSpPr>
        <p:spPr>
          <a:xfrm>
            <a:off x="1691680" y="908720"/>
            <a:ext cx="5357812" cy="946150"/>
          </a:xfrm>
        </p:spPr>
        <p:txBody>
          <a:bodyPr/>
          <a:lstStyle/>
          <a:p>
            <a:r>
              <a:rPr lang="tr-TR" sz="3200" b="1" dirty="0" smtClean="0"/>
              <a:t>ÇOCUKLUK KAVRAMI</a:t>
            </a:r>
            <a:r>
              <a:rPr lang="tr-TR" sz="2800" dirty="0" smtClean="0"/>
              <a:t/>
            </a:r>
            <a:br>
              <a:rPr lang="tr-TR" sz="2800" dirty="0" smtClean="0"/>
            </a:br>
            <a:endParaRPr lang="tr-TR" sz="2800" dirty="0" smtClean="0"/>
          </a:p>
        </p:txBody>
      </p:sp>
      <p:sp>
        <p:nvSpPr>
          <p:cNvPr id="6" name="2 İçerik Yer Tutucusu"/>
          <p:cNvSpPr txBox="1">
            <a:spLocks/>
          </p:cNvSpPr>
          <p:nvPr/>
        </p:nvSpPr>
        <p:spPr bwMode="auto">
          <a:xfrm>
            <a:off x="501465" y="4005064"/>
            <a:ext cx="6410896" cy="2091084"/>
          </a:xfrm>
          <a:prstGeom prst="rect">
            <a:avLst/>
          </a:prstGeom>
          <a:noFill/>
          <a:ln w="9525">
            <a:noFill/>
            <a:round/>
            <a:headEnd/>
            <a:tailEnd/>
          </a:ln>
        </p:spPr>
        <p:txBody>
          <a:bodyPr lIns="90000" tIns="46800" rIns="90000" bIns="46800"/>
          <a:lstStyle/>
          <a:p>
            <a:pPr marL="468313" indent="-468313" eaLnBrk="0" hangingPunct="0">
              <a:lnSpc>
                <a:spcPct val="101000"/>
              </a:lnSpc>
              <a:spcBef>
                <a:spcPts val="750"/>
              </a:spcBef>
              <a:buClr>
                <a:srgbClr val="CC0000"/>
              </a:buClr>
              <a:buSzPct val="65000"/>
              <a:buFont typeface="Wingdings" pitchFamily="2" charset="2"/>
              <a:buNone/>
              <a:defRPr/>
            </a:pPr>
            <a:r>
              <a:rPr lang="tr-TR" sz="2400" b="1" kern="0" dirty="0" smtClean="0">
                <a:solidFill>
                  <a:schemeClr val="tx1"/>
                </a:solidFill>
                <a:latin typeface="+mn-lt"/>
              </a:rPr>
              <a:t>T.C.K</a:t>
            </a:r>
            <a:r>
              <a:rPr lang="tr-TR" sz="2400" b="1" kern="0" dirty="0">
                <a:solidFill>
                  <a:schemeClr val="tx1"/>
                </a:solidFill>
                <a:latin typeface="+mn-lt"/>
              </a:rPr>
              <a:t>’ ya göre;</a:t>
            </a:r>
          </a:p>
          <a:p>
            <a:pPr marL="468313" indent="-468313" eaLnBrk="0" hangingPunct="0">
              <a:lnSpc>
                <a:spcPct val="101000"/>
              </a:lnSpc>
              <a:spcBef>
                <a:spcPts val="750"/>
              </a:spcBef>
              <a:buClr>
                <a:srgbClr val="CC0000"/>
              </a:buClr>
              <a:buSzPct val="65000"/>
              <a:buFont typeface="Wingdings" pitchFamily="2" charset="2"/>
              <a:buNone/>
              <a:defRPr/>
            </a:pPr>
            <a:r>
              <a:rPr lang="tr-TR" sz="2400" kern="0" dirty="0">
                <a:solidFill>
                  <a:schemeClr val="tx1"/>
                </a:solidFill>
                <a:latin typeface="+mn-lt"/>
              </a:rPr>
              <a:t>    5395 sayılı çocuk koruma kanunun </a:t>
            </a:r>
            <a:r>
              <a:rPr lang="tr-TR" sz="2400" kern="0" dirty="0" smtClean="0">
                <a:solidFill>
                  <a:schemeClr val="tx1"/>
                </a:solidFill>
                <a:latin typeface="+mn-lt"/>
              </a:rPr>
              <a:t>1.nci maddesi </a:t>
            </a:r>
            <a:r>
              <a:rPr lang="tr-TR" sz="2400" kern="0" dirty="0">
                <a:solidFill>
                  <a:schemeClr val="tx1"/>
                </a:solidFill>
                <a:latin typeface="+mn-lt"/>
              </a:rPr>
              <a:t>gereğince çocuk,                              daha erken yaşta ergin olsa bile,                18 yaşını doldurmamış kişidir.</a:t>
            </a:r>
          </a:p>
          <a:p>
            <a:pPr marL="468313" indent="-468313" eaLnBrk="0" hangingPunct="0">
              <a:lnSpc>
                <a:spcPct val="101000"/>
              </a:lnSpc>
              <a:spcBef>
                <a:spcPts val="750"/>
              </a:spcBef>
              <a:buClr>
                <a:srgbClr val="CC0000"/>
              </a:buClr>
              <a:buSzPct val="65000"/>
              <a:buFont typeface="Wingdings" pitchFamily="2" charset="2"/>
              <a:buChar char=""/>
              <a:defRPr/>
            </a:pPr>
            <a:endParaRPr lang="tr-TR" sz="2400" kern="0" dirty="0">
              <a:solidFill>
                <a:schemeClr val="tx1"/>
              </a:solidFill>
              <a:latin typeface="+mn-lt"/>
            </a:endParaRPr>
          </a:p>
        </p:txBody>
      </p:sp>
      <p:pic>
        <p:nvPicPr>
          <p:cNvPr id="6150" name="Picture 2" descr="http://yenisafak.com.tr/resim/site/untitled4983707ffb836df169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3857625"/>
            <a:ext cx="24288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767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idx="1"/>
          </p:nvPr>
        </p:nvSpPr>
        <p:spPr>
          <a:xfrm>
            <a:off x="467544" y="2060848"/>
            <a:ext cx="8231188" cy="2230438"/>
          </a:xfrm>
        </p:spPr>
        <p:txBody>
          <a:bodyPr lIns="90000" tIns="46800" rIns="90000" bIns="46800">
            <a:spAutoFit/>
          </a:bodyPr>
          <a:lstStyle/>
          <a:p>
            <a:pPr eaLnBrk="1" hangingPunct="1">
              <a:spcBef>
                <a:spcPts val="625"/>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sz="2300" dirty="0" smtClean="0">
              <a:solidFill>
                <a:srgbClr val="003399"/>
              </a:solidFill>
            </a:endParaRPr>
          </a:p>
          <a:p>
            <a:pPr eaLnBrk="1" hangingPunct="1">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smtClean="0"/>
              <a:t>Çocuğ</a:t>
            </a:r>
            <a:r>
              <a:rPr lang="tr-TR" dirty="0" smtClean="0"/>
              <a:t>un fiziksel ve zihinsel gelişimini olumsuz etkileyen, yaşı ve gücü ile orantılı olmayan işlerde ucuz emek olarak çalıştırılmasıdır.</a:t>
            </a:r>
            <a:endParaRPr lang="en-GB" dirty="0" smtClean="0"/>
          </a:p>
        </p:txBody>
      </p:sp>
      <p:sp>
        <p:nvSpPr>
          <p:cNvPr id="21506" name="Rectangle 1"/>
          <p:cNvSpPr>
            <a:spLocks noGrp="1" noChangeArrowheads="1"/>
          </p:cNvSpPr>
          <p:nvPr>
            <p:ph type="title"/>
          </p:nvPr>
        </p:nvSpPr>
        <p:spPr>
          <a:xfrm>
            <a:off x="539552" y="873131"/>
            <a:ext cx="8001000" cy="833178"/>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800" b="1" dirty="0" err="1" smtClean="0">
                <a:latin typeface="Cambria" pitchFamily="18" charset="0"/>
              </a:rPr>
              <a:t>Ekonomik</a:t>
            </a:r>
            <a:r>
              <a:rPr lang="en-GB" sz="4800" b="1" dirty="0" smtClean="0">
                <a:latin typeface="Cambria" pitchFamily="18" charset="0"/>
              </a:rPr>
              <a:t> </a:t>
            </a:r>
            <a:r>
              <a:rPr lang="en-GB" sz="4800" b="1" dirty="0" err="1" smtClean="0">
                <a:latin typeface="Cambria" pitchFamily="18" charset="0"/>
              </a:rPr>
              <a:t>İstismar</a:t>
            </a:r>
            <a:endParaRPr lang="en-GB" sz="4800" b="1" dirty="0" smtClean="0">
              <a:latin typeface="Cambria" pitchFamily="18" charset="0"/>
            </a:endParaRPr>
          </a:p>
        </p:txBody>
      </p:sp>
      <p:pic>
        <p:nvPicPr>
          <p:cNvPr id="5" name="Picture 2" descr="F:\kingston\istismar 2012\rsm\4279518274_a9a86741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717032"/>
            <a:ext cx="4464496"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793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251520" y="2060848"/>
            <a:ext cx="8501063" cy="4267200"/>
          </a:xfrm>
        </p:spPr>
        <p:txBody>
          <a:bodyPr/>
          <a:lstStyle/>
          <a:p>
            <a:r>
              <a:rPr lang="tr-TR" sz="2400" dirty="0" smtClean="0"/>
              <a:t>Çocuğun kendisinden büyük bir kişi tarafından cinsel haz amacı ile zorla ya da ikna edilerek cinsel etkileşime maruz bırakılması(kullanılması). </a:t>
            </a:r>
          </a:p>
          <a:p>
            <a:r>
              <a:rPr lang="tr-TR" sz="2400" dirty="0" smtClean="0"/>
              <a:t>Cinsel istismar diğer bir çocuk tarafından eğer bu çocuğun diğeri üzerinde belirgin bir gücü veya kontrolü söz konusuysa veya belirgin bir yaş farkı varsa da istismardır.”</a:t>
            </a:r>
          </a:p>
          <a:p>
            <a:endParaRPr lang="tr-TR" sz="2400" dirty="0" smtClean="0"/>
          </a:p>
          <a:p>
            <a:endParaRPr lang="tr-TR" sz="2400" dirty="0" smtClean="0"/>
          </a:p>
          <a:p>
            <a:endParaRPr lang="tr-TR" sz="2400" dirty="0" smtClean="0"/>
          </a:p>
        </p:txBody>
      </p:sp>
      <p:sp>
        <p:nvSpPr>
          <p:cNvPr id="30722" name="1 Başlık"/>
          <p:cNvSpPr>
            <a:spLocks noGrp="1"/>
          </p:cNvSpPr>
          <p:nvPr>
            <p:ph type="title"/>
          </p:nvPr>
        </p:nvSpPr>
        <p:spPr>
          <a:xfrm>
            <a:off x="683568" y="764704"/>
            <a:ext cx="7999413" cy="1250950"/>
          </a:xfrm>
        </p:spPr>
        <p:txBody>
          <a:bodyPr/>
          <a:lstStyle/>
          <a:p>
            <a:r>
              <a:rPr lang="tr-TR" sz="4000" b="1" dirty="0" smtClean="0"/>
              <a:t>   CİNSEL İSTİSMAR</a:t>
            </a:r>
          </a:p>
        </p:txBody>
      </p:sp>
    </p:spTree>
    <p:extLst>
      <p:ext uri="{BB962C8B-B14F-4D97-AF65-F5344CB8AC3E}">
        <p14:creationId xmlns:p14="http://schemas.microsoft.com/office/powerpoint/2010/main" val="370356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descr="F:\kingston\istismar 2012\rsm\15_clip_image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000125"/>
            <a:ext cx="8001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913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2 İçerik Yer Tutucusu"/>
          <p:cNvSpPr>
            <a:spLocks noGrp="1"/>
          </p:cNvSpPr>
          <p:nvPr>
            <p:ph idx="1"/>
          </p:nvPr>
        </p:nvSpPr>
        <p:spPr>
          <a:xfrm>
            <a:off x="539552" y="2132856"/>
            <a:ext cx="8291512" cy="4267200"/>
          </a:xfrm>
        </p:spPr>
        <p:txBody>
          <a:bodyPr/>
          <a:lstStyle/>
          <a:p>
            <a:r>
              <a:rPr lang="tr-TR" sz="2000" dirty="0" smtClean="0"/>
              <a:t>Karşı cinsten birinin izinsiz olarak birine dokunması, sürtünmesi,(yaşıtlar arasında)</a:t>
            </a:r>
          </a:p>
          <a:p>
            <a:r>
              <a:rPr lang="tr-TR" sz="2000" dirty="0" smtClean="0"/>
              <a:t>Yetişkin birinin  karşı cinsten birinin izni olsa bile ona dokunması, sarılması, okşaması</a:t>
            </a:r>
          </a:p>
          <a:p>
            <a:r>
              <a:rPr lang="tr-TR" sz="2000" dirty="0" smtClean="0"/>
              <a:t>Karşı cinsten birinin bilerek başkasının yanında mahrem yerleriyle oynaması</a:t>
            </a:r>
          </a:p>
          <a:p>
            <a:r>
              <a:rPr lang="tr-TR" sz="2000" dirty="0" smtClean="0"/>
              <a:t>Yaşça büyük birinin kendisine dokunulmasını istemesi (masaj yaptırması, kaşıtması)</a:t>
            </a:r>
          </a:p>
          <a:p>
            <a:r>
              <a:rPr lang="tr-TR" sz="2000" dirty="0" smtClean="0"/>
              <a:t>Yaşça büyük tanıdık yada yabancı birinin kendinden küçük olanlara sebepsiz hediye alması</a:t>
            </a:r>
          </a:p>
          <a:p>
            <a:r>
              <a:rPr lang="tr-TR" sz="2000" dirty="0" smtClean="0"/>
              <a:t>Cinsel içerikli küfür ve konuşmalarda bulunması</a:t>
            </a:r>
          </a:p>
          <a:p>
            <a:r>
              <a:rPr lang="tr-TR" sz="2000" dirty="0" smtClean="0"/>
              <a:t>Cinsel içerikli resim, görüntü izletmesi</a:t>
            </a:r>
          </a:p>
        </p:txBody>
      </p:sp>
      <p:sp>
        <p:nvSpPr>
          <p:cNvPr id="37890" name="1 Başlık"/>
          <p:cNvSpPr>
            <a:spLocks noGrp="1"/>
          </p:cNvSpPr>
          <p:nvPr>
            <p:ph type="title"/>
          </p:nvPr>
        </p:nvSpPr>
        <p:spPr>
          <a:xfrm>
            <a:off x="2987824" y="620688"/>
            <a:ext cx="5767164" cy="1250950"/>
          </a:xfrm>
        </p:spPr>
        <p:txBody>
          <a:bodyPr/>
          <a:lstStyle/>
          <a:p>
            <a:r>
              <a:rPr lang="tr-TR" sz="4000" b="1" dirty="0" smtClean="0"/>
              <a:t>İstismar Sayılabilecek davranışlar</a:t>
            </a:r>
          </a:p>
        </p:txBody>
      </p:sp>
      <p:pic>
        <p:nvPicPr>
          <p:cNvPr id="5" name="3 Resim" descr="slide0001_image004.jpg"/>
          <p:cNvPicPr>
            <a:picLocks noChangeAspect="1"/>
          </p:cNvPicPr>
          <p:nvPr/>
        </p:nvPicPr>
        <p:blipFill>
          <a:blip r:embed="rId2" cstate="print"/>
          <a:srcRect b="19118"/>
          <a:stretch>
            <a:fillRect/>
          </a:stretch>
        </p:blipFill>
        <p:spPr>
          <a:xfrm rot="10413856" flipV="1">
            <a:off x="96384" y="75517"/>
            <a:ext cx="2974582" cy="1887034"/>
          </a:xfrm>
          <a:prstGeom prst="rect">
            <a:avLst/>
          </a:prstGeom>
        </p:spPr>
      </p:pic>
    </p:spTree>
    <p:extLst>
      <p:ext uri="{BB962C8B-B14F-4D97-AF65-F5344CB8AC3E}">
        <p14:creationId xmlns:p14="http://schemas.microsoft.com/office/powerpoint/2010/main" val="2085854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204864"/>
            <a:ext cx="7745505" cy="3877815"/>
          </a:xfrm>
        </p:spPr>
        <p:txBody>
          <a:bodyPr/>
          <a:lstStyle/>
          <a:p>
            <a:r>
              <a:rPr lang="tr-TR" sz="2000" dirty="0" smtClean="0"/>
              <a:t>18 yaşını doldurmuş birinin 18 yaşını doldurmamış biriyle flört, yada arkadaşlık kurması..</a:t>
            </a:r>
          </a:p>
          <a:p>
            <a:r>
              <a:rPr lang="tr-TR" sz="2000" dirty="0" smtClean="0"/>
              <a:t>18 yaşını doldurmamış bireyler arasında 4  yaş farkı bulunan arkadaşlıklar</a:t>
            </a:r>
          </a:p>
          <a:p>
            <a:pPr marL="0" indent="0">
              <a:buNone/>
            </a:pPr>
            <a:endParaRPr lang="tr-TR" sz="2000" dirty="0" smtClean="0"/>
          </a:p>
        </p:txBody>
      </p:sp>
      <p:pic>
        <p:nvPicPr>
          <p:cNvPr id="5" name="3 Resim" descr="slide0001_image004.jpg"/>
          <p:cNvPicPr>
            <a:picLocks noChangeAspect="1"/>
          </p:cNvPicPr>
          <p:nvPr/>
        </p:nvPicPr>
        <p:blipFill>
          <a:blip r:embed="rId2" cstate="print"/>
          <a:srcRect b="19118"/>
          <a:stretch>
            <a:fillRect/>
          </a:stretch>
        </p:blipFill>
        <p:spPr>
          <a:xfrm rot="10413856" flipV="1">
            <a:off x="5962985" y="4673109"/>
            <a:ext cx="3030760" cy="1862636"/>
          </a:xfrm>
          <a:prstGeom prst="rect">
            <a:avLst/>
          </a:prstGeom>
        </p:spPr>
      </p:pic>
    </p:spTree>
    <p:extLst>
      <p:ext uri="{BB962C8B-B14F-4D97-AF65-F5344CB8AC3E}">
        <p14:creationId xmlns:p14="http://schemas.microsoft.com/office/powerpoint/2010/main" val="1775466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1988840"/>
            <a:ext cx="6858000" cy="4389437"/>
          </a:xfrm>
        </p:spPr>
        <p:txBody>
          <a:bodyPr>
            <a:normAutofit/>
          </a:bodyPr>
          <a:lstStyle/>
          <a:p>
            <a:r>
              <a:rPr lang="tr-TR" sz="2400" dirty="0" smtClean="0"/>
              <a:t>    Dokunmak birbirimizle iletişim kurmanın önemli bir yoludur.</a:t>
            </a:r>
          </a:p>
          <a:p>
            <a:endParaRPr lang="tr-TR" dirty="0"/>
          </a:p>
          <a:p>
            <a:endParaRPr lang="tr-TR" sz="2400" dirty="0" smtClean="0"/>
          </a:p>
          <a:p>
            <a:pPr marL="0" indent="0">
              <a:buNone/>
            </a:pPr>
            <a:endParaRPr lang="tr-TR" sz="2400" dirty="0" smtClean="0"/>
          </a:p>
          <a:p>
            <a:endParaRPr lang="tr-TR" sz="2400" dirty="0" smtClean="0"/>
          </a:p>
          <a:p>
            <a:r>
              <a:rPr lang="tr-TR" sz="2400" dirty="0" smtClean="0"/>
              <a:t>    Dokunmanın “ iyi dokunma” ve “kötü dokunma”  olmak üzere iki şekli vardır.</a:t>
            </a:r>
          </a:p>
          <a:p>
            <a:endParaRPr lang="tr-TR" sz="2400" dirty="0" smtClean="0"/>
          </a:p>
          <a:p>
            <a:pPr eaLnBrk="1" hangingPunct="1">
              <a:buFont typeface="Georgia" pitchFamily="18" charset="0"/>
              <a:buNone/>
            </a:pPr>
            <a:r>
              <a:rPr lang="tr-TR" sz="2400" dirty="0" smtClean="0"/>
              <a:t>    </a:t>
            </a:r>
          </a:p>
        </p:txBody>
      </p:sp>
      <p:sp>
        <p:nvSpPr>
          <p:cNvPr id="2" name="1 Başlık"/>
          <p:cNvSpPr>
            <a:spLocks noGrp="1"/>
          </p:cNvSpPr>
          <p:nvPr>
            <p:ph type="title"/>
          </p:nvPr>
        </p:nvSpPr>
        <p:spPr>
          <a:xfrm>
            <a:off x="539552" y="908720"/>
            <a:ext cx="8229600" cy="1143000"/>
          </a:xfrm>
        </p:spPr>
        <p:txBody>
          <a:bodyPr/>
          <a:lstStyle/>
          <a:p>
            <a:pPr algn="ctr" eaLnBrk="1" hangingPunct="1"/>
            <a:r>
              <a:rPr lang="tr-TR" sz="4000" b="1" dirty="0" smtClean="0"/>
              <a:t>Dokunma nedir ?</a:t>
            </a:r>
          </a:p>
        </p:txBody>
      </p:sp>
      <p:pic>
        <p:nvPicPr>
          <p:cNvPr id="12290" name="Picture 2" descr="D:\2013 - 2014 dosyalar\kız çocukları eylem planı\seminer no 3 - çocuk istismarı\çocuk istismarı\N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780928"/>
            <a:ext cx="2072258" cy="1800201"/>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2013 - 2014 dosyalar\kız çocukları eylem planı\seminer no 3 - çocuk istismarı\çocuk istismarı\N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780928"/>
            <a:ext cx="1872207" cy="18002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2013 - 2014 dosyalar\kız çocukları eylem planı\seminer no 3 - çocuk istismarı\çocuk istismarı\N (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780928"/>
            <a:ext cx="1800200" cy="18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269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640" y="548680"/>
            <a:ext cx="6336704" cy="5616624"/>
          </a:xfrm>
        </p:spPr>
      </p:pic>
    </p:spTree>
    <p:extLst>
      <p:ext uri="{BB962C8B-B14F-4D97-AF65-F5344CB8AC3E}">
        <p14:creationId xmlns:p14="http://schemas.microsoft.com/office/powerpoint/2010/main" val="2611511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5656" y="404664"/>
            <a:ext cx="6192688" cy="5832647"/>
          </a:xfrm>
        </p:spPr>
      </p:pic>
    </p:spTree>
    <p:extLst>
      <p:ext uri="{BB962C8B-B14F-4D97-AF65-F5344CB8AC3E}">
        <p14:creationId xmlns:p14="http://schemas.microsoft.com/office/powerpoint/2010/main" val="972974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44625"/>
            <a:ext cx="4572000" cy="4608338"/>
          </a:xfr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72000" y="116632"/>
            <a:ext cx="4320480" cy="4536331"/>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4652963"/>
            <a:ext cx="8892480" cy="2205037"/>
          </a:xfrm>
          <a:prstGeom prst="rect">
            <a:avLst/>
          </a:prstGeom>
        </p:spPr>
      </p:pic>
    </p:spTree>
    <p:extLst>
      <p:ext uri="{BB962C8B-B14F-4D97-AF65-F5344CB8AC3E}">
        <p14:creationId xmlns:p14="http://schemas.microsoft.com/office/powerpoint/2010/main" val="2400594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25" y="428625"/>
            <a:ext cx="7643813" cy="1143000"/>
          </a:xfrm>
        </p:spPr>
        <p:txBody>
          <a:bodyPr>
            <a:normAutofit lnSpcReduction="10000"/>
          </a:bodyPr>
          <a:lstStyle/>
          <a:p>
            <a:pPr algn="ctr" eaLnBrk="1" hangingPunct="1">
              <a:buFont typeface="Wingdings" pitchFamily="2" charset="2"/>
              <a:buNone/>
            </a:pPr>
            <a:r>
              <a:rPr lang="tr-TR" sz="3600" dirty="0" smtClean="0">
                <a:solidFill>
                  <a:srgbClr val="FF0000"/>
                </a:solidFill>
              </a:rPr>
              <a:t>Kötü dokunma olursa çocuklar kendilerini nasıl hissedebilir ?</a:t>
            </a:r>
          </a:p>
          <a:p>
            <a:pPr eaLnBrk="1" hangingPunct="1">
              <a:buFont typeface="Georgia" pitchFamily="18" charset="0"/>
              <a:buNone/>
            </a:pPr>
            <a:endParaRPr lang="tr-TR" dirty="0" smtClean="0"/>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643063"/>
            <a:ext cx="8072438" cy="502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334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a:t>Gelişme döneminde olan bir çocuk evlilik ile ağır bir yük altına girmektedir. İyi bir gelin ve anne olması rolü ağır gelebilmektedir. Evlilikler psikolojik sorunların yanı sıra depresyon ve intiharları beraberinde getirebilmektedir.</a:t>
            </a:r>
          </a:p>
          <a:p>
            <a:r>
              <a:rPr lang="tr-TR" dirty="0"/>
              <a:t>Özellikle kadınların fizyolojik özelliklerinden dolayı cinsel yolla bulaşan enfeksiyonlara yakalanma olasılığı artmakta ve sağlığı bozulmaktadır. Gebelik ve doğum her yaş grubunda riskli iken, çocukluk döneminde bu risk kabul edilemez düzeydedir. Hem kadının hem de doğacak bebeğinin ölüm riski artmaktadır. Fizyolojik gelişimi tam olmayan kadın doğumun da zorlukla gerçekleşmesine ve daha fazla sağlık sorunu yaşanmasına neden </a:t>
            </a:r>
            <a:r>
              <a:rPr lang="tr-TR" dirty="0" smtClean="0"/>
              <a:t>olmaktadır</a:t>
            </a:r>
          </a:p>
          <a:p>
            <a:endParaRPr lang="tr-TR" dirty="0"/>
          </a:p>
        </p:txBody>
      </p:sp>
      <p:sp>
        <p:nvSpPr>
          <p:cNvPr id="2" name="Başlık 1"/>
          <p:cNvSpPr>
            <a:spLocks noGrp="1"/>
          </p:cNvSpPr>
          <p:nvPr>
            <p:ph type="title"/>
          </p:nvPr>
        </p:nvSpPr>
        <p:spPr>
          <a:xfrm>
            <a:off x="3674198" y="836712"/>
            <a:ext cx="4765633" cy="1054250"/>
          </a:xfrm>
        </p:spPr>
        <p:txBody>
          <a:bodyPr/>
          <a:lstStyle/>
          <a:p>
            <a:r>
              <a:rPr lang="tr-TR" sz="3200" b="1" dirty="0" smtClean="0"/>
              <a:t>ERKEN EVLİLİK</a:t>
            </a:r>
            <a:endParaRPr lang="tr-TR" sz="3200" dirty="0"/>
          </a:p>
        </p:txBody>
      </p:sp>
      <p:pic>
        <p:nvPicPr>
          <p:cNvPr id="5122" name="Picture 2" descr="C:\Users\NALBANTLAR\Desktop\Yeni klasör\tim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674198" cy="191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641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a:xfrm>
            <a:off x="1038225" y="357188"/>
            <a:ext cx="4176713" cy="2332037"/>
          </a:xfrm>
          <a:ln w="114300" cap="rnd" cmpd="dbl">
            <a:solidFill>
              <a:srgbClr val="000099"/>
            </a:solidFill>
            <a:bevel/>
          </a:ln>
        </p:spPr>
        <p:style>
          <a:lnRef idx="2">
            <a:schemeClr val="accent2"/>
          </a:lnRef>
          <a:fillRef idx="1">
            <a:schemeClr val="lt1"/>
          </a:fillRef>
          <a:effectRef idx="0">
            <a:schemeClr val="accent2"/>
          </a:effectRef>
          <a:fontRef idx="minor">
            <a:schemeClr val="dk1"/>
          </a:fontRef>
        </p:style>
        <p:txBody>
          <a:bodyPr anchor="ctr">
            <a:spAutoFit/>
          </a:bodyPr>
          <a:lstStyle/>
          <a:p>
            <a:pPr marL="365760" indent="-256032" fontAlgn="auto">
              <a:spcAft>
                <a:spcPts val="0"/>
              </a:spcAft>
              <a:buClr>
                <a:schemeClr val="accent3"/>
              </a:buClr>
              <a:buFont typeface="Georgia"/>
              <a:buChar char="•"/>
              <a:defRPr/>
            </a:pPr>
            <a:r>
              <a:rPr lang="tr-TR" sz="2400" dirty="0" smtClean="0">
                <a:solidFill>
                  <a:schemeClr val="tx1"/>
                </a:solidFill>
                <a:cs typeface="Times New Roman" pitchFamily="18" charset="0"/>
              </a:rPr>
              <a:t>Sen yolda yürürken yanına araba yanaşıp sana biri adres sorsa, kendilerini o adrese götürmelerini isterse ne yaparsın ?</a:t>
            </a:r>
            <a:endParaRPr lang="tr-TR" sz="2400" dirty="0">
              <a:solidFill>
                <a:schemeClr val="tx1"/>
              </a:solidFill>
            </a:endParaRPr>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571625"/>
            <a:ext cx="343282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357188" y="3929063"/>
            <a:ext cx="5529262" cy="1695450"/>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eaLnBrk="0" fontAlgn="auto" hangingPunct="0">
              <a:spcBef>
                <a:spcPts val="0"/>
              </a:spcBef>
              <a:spcAft>
                <a:spcPts val="0"/>
              </a:spcAft>
              <a:defRPr/>
            </a:pPr>
            <a:r>
              <a:rPr lang="tr-TR" sz="2800" dirty="0">
                <a:solidFill>
                  <a:schemeClr val="tx1"/>
                </a:solidFill>
                <a:cs typeface="Times New Roman" pitchFamily="18" charset="0"/>
              </a:rPr>
              <a:t>Paketlerimi evime çıkarmama yardım eder misin diyen bir yabancıya yardım eder misin ?</a:t>
            </a:r>
            <a:endParaRPr lang="tr-TR" sz="2800" dirty="0">
              <a:solidFill>
                <a:schemeClr val="tx1"/>
              </a:solidFill>
            </a:endParaRPr>
          </a:p>
        </p:txBody>
      </p:sp>
    </p:spTree>
    <p:extLst>
      <p:ext uri="{BB962C8B-B14F-4D97-AF65-F5344CB8AC3E}">
        <p14:creationId xmlns:p14="http://schemas.microsoft.com/office/powerpoint/2010/main" val="2746777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a:xfrm>
            <a:off x="1179513" y="285750"/>
            <a:ext cx="6607175" cy="1214438"/>
          </a:xfrm>
          <a:ln w="114300" cap="rnd" cmpd="dbl">
            <a:solidFill>
              <a:schemeClr val="accent3">
                <a:lumMod val="50000"/>
              </a:schemeClr>
            </a:solidFill>
            <a:bevel/>
          </a:ln>
        </p:spPr>
        <p:style>
          <a:lnRef idx="2">
            <a:schemeClr val="accent2"/>
          </a:lnRef>
          <a:fillRef idx="1">
            <a:schemeClr val="lt1"/>
          </a:fillRef>
          <a:effectRef idx="0">
            <a:schemeClr val="accent2"/>
          </a:effectRef>
          <a:fontRef idx="minor">
            <a:schemeClr val="dk1"/>
          </a:fontRef>
        </p:style>
        <p:txBody>
          <a:bodyPr anchor="ctr">
            <a:spAutoFit/>
          </a:bodyPr>
          <a:lstStyle/>
          <a:p>
            <a:pPr marL="365760" indent="-256032" fontAlgn="auto">
              <a:spcAft>
                <a:spcPts val="0"/>
              </a:spcAft>
              <a:buClr>
                <a:schemeClr val="accent3"/>
              </a:buClr>
              <a:buFont typeface="Georgia"/>
              <a:buChar char="•"/>
              <a:defRPr/>
            </a:pPr>
            <a:r>
              <a:rPr lang="tr-TR" sz="2400" dirty="0" smtClean="0">
                <a:solidFill>
                  <a:schemeClr val="tx1"/>
                </a:solidFill>
                <a:cs typeface="Times New Roman" pitchFamily="18" charset="0"/>
              </a:rPr>
              <a:t>14yaşındaki birine  18-19 yaşında birisi gelse onunla arkadaş olmak istediğini söylese ne yapmalısın ? Neden?</a:t>
            </a:r>
            <a:endParaRPr lang="tr-TR" sz="2400" dirty="0">
              <a:solidFill>
                <a:schemeClr val="tx1"/>
              </a:solidFill>
            </a:endParaRPr>
          </a:p>
        </p:txBody>
      </p:sp>
      <p:sp>
        <p:nvSpPr>
          <p:cNvPr id="5" name="Rectangle 1"/>
          <p:cNvSpPr>
            <a:spLocks noChangeArrowheads="1"/>
          </p:cNvSpPr>
          <p:nvPr/>
        </p:nvSpPr>
        <p:spPr bwMode="auto">
          <a:xfrm>
            <a:off x="3840163" y="3789363"/>
            <a:ext cx="5018087" cy="1570037"/>
          </a:xfrm>
          <a:prstGeom prst="rect">
            <a:avLst/>
          </a:prstGeom>
          <a:ln w="114300" cap="rnd" cmpd="dbl">
            <a:solidFill>
              <a:schemeClr val="accent3">
                <a:lumMod val="50000"/>
              </a:schemeClr>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fontAlgn="auto" hangingPunct="0">
              <a:spcBef>
                <a:spcPts val="0"/>
              </a:spcBef>
              <a:spcAft>
                <a:spcPts val="0"/>
              </a:spcAft>
              <a:defRPr/>
            </a:pPr>
            <a:r>
              <a:rPr lang="tr-TR" sz="2400" dirty="0">
                <a:solidFill>
                  <a:schemeClr val="tx1"/>
                </a:solidFill>
                <a:cs typeface="Times New Roman" pitchFamily="18" charset="0"/>
              </a:rPr>
              <a:t>Arkadaşlıklar aynı yaş gruplarında olmalıdır. Okuldan yada kendi yaş grubundan kişilerle arkadaşlık etmelisin.</a:t>
            </a:r>
            <a:endParaRPr lang="tr-TR" sz="2400" dirty="0">
              <a:solidFill>
                <a:schemeClr val="tx1"/>
              </a:solidFill>
            </a:endParaRPr>
          </a:p>
        </p:txBody>
      </p:sp>
      <p:pic>
        <p:nvPicPr>
          <p:cNvPr id="50180" name="Picture 2" descr="C:\Users\yasemin\Desktop\23-nis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214563"/>
            <a:ext cx="32861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218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a:xfrm>
            <a:off x="1000125" y="142875"/>
            <a:ext cx="6913563" cy="3386138"/>
          </a:xfrm>
          <a:ln w="114300" cap="rnd" cmpd="dbl">
            <a:solidFill>
              <a:srgbClr val="000099"/>
            </a:solidFill>
            <a:bevel/>
          </a:ln>
        </p:spPr>
        <p:style>
          <a:lnRef idx="2">
            <a:schemeClr val="accent2"/>
          </a:lnRef>
          <a:fillRef idx="1">
            <a:schemeClr val="lt1"/>
          </a:fillRef>
          <a:effectRef idx="0">
            <a:schemeClr val="accent2"/>
          </a:effectRef>
          <a:fontRef idx="minor">
            <a:schemeClr val="dk1"/>
          </a:fontRef>
        </p:style>
        <p:txBody>
          <a:bodyPr anchor="ctr">
            <a:spAutoFit/>
          </a:bodyPr>
          <a:lstStyle/>
          <a:p>
            <a:pPr marL="365760" indent="-256032" fontAlgn="auto">
              <a:spcAft>
                <a:spcPts val="0"/>
              </a:spcAft>
              <a:buClr>
                <a:schemeClr val="accent3"/>
              </a:buClr>
              <a:buFont typeface="Georgia"/>
              <a:buChar char="•"/>
              <a:defRPr/>
            </a:pPr>
            <a:r>
              <a:rPr lang="tr-TR" sz="2400" dirty="0" smtClean="0">
                <a:solidFill>
                  <a:schemeClr val="tx1"/>
                </a:solidFill>
                <a:cs typeface="Times New Roman" pitchFamily="18" charset="0"/>
              </a:rPr>
              <a:t>Oyun oynarken insanların kalabalık olduğu yererde oynanmalı</a:t>
            </a:r>
          </a:p>
          <a:p>
            <a:pPr marL="365760" indent="-256032" fontAlgn="auto">
              <a:spcAft>
                <a:spcPts val="0"/>
              </a:spcAft>
              <a:buClr>
                <a:schemeClr val="accent3"/>
              </a:buClr>
              <a:buFont typeface="Georgia"/>
              <a:buChar char="•"/>
              <a:defRPr/>
            </a:pPr>
            <a:r>
              <a:rPr lang="tr-TR" sz="2400" dirty="0" smtClean="0">
                <a:solidFill>
                  <a:schemeClr val="tx1"/>
                </a:solidFill>
                <a:cs typeface="Times New Roman" pitchFamily="18" charset="0"/>
              </a:rPr>
              <a:t>Tenha yerlerde oyun oynanmamalı</a:t>
            </a:r>
          </a:p>
          <a:p>
            <a:pPr marL="365760" indent="-256032" fontAlgn="auto">
              <a:spcAft>
                <a:spcPts val="0"/>
              </a:spcAft>
              <a:buClr>
                <a:schemeClr val="accent3"/>
              </a:buClr>
              <a:buFont typeface="Georgia"/>
              <a:buChar char="•"/>
              <a:defRPr/>
            </a:pPr>
            <a:r>
              <a:rPr lang="tr-TR" sz="2400" dirty="0" smtClean="0">
                <a:solidFill>
                  <a:schemeClr val="tx1"/>
                </a:solidFill>
                <a:cs typeface="Times New Roman" pitchFamily="18" charset="0"/>
              </a:rPr>
              <a:t>Tenha yerler nelerdir?</a:t>
            </a:r>
          </a:p>
          <a:p>
            <a:pPr marL="365760" indent="-256032" fontAlgn="auto">
              <a:spcAft>
                <a:spcPts val="0"/>
              </a:spcAft>
              <a:buClr>
                <a:schemeClr val="accent3"/>
              </a:buClr>
              <a:buFont typeface="Georgia"/>
              <a:buChar char="•"/>
              <a:defRPr/>
            </a:pPr>
            <a:r>
              <a:rPr lang="tr-TR" sz="2400" dirty="0" smtClean="0">
                <a:solidFill>
                  <a:schemeClr val="tx1"/>
                </a:solidFill>
                <a:cs typeface="Times New Roman" pitchFamily="18" charset="0"/>
              </a:rPr>
              <a:t>Issız sokaklar(Akşam karanlık olduktan sonra sokaklar),parklar, inşaat alanları, insanların kullanmadıkları evler, bahçeler…..</a:t>
            </a:r>
            <a:endParaRPr lang="tr-TR" sz="2400" dirty="0">
              <a:solidFill>
                <a:schemeClr val="tx1"/>
              </a:solidFill>
            </a:endParaRP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3571875"/>
            <a:ext cx="38163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21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İçerik Yer Tutucusu 1"/>
          <p:cNvSpPr>
            <a:spLocks noGrp="1"/>
          </p:cNvSpPr>
          <p:nvPr>
            <p:ph idx="1"/>
          </p:nvPr>
        </p:nvSpPr>
        <p:spPr>
          <a:xfrm>
            <a:off x="457200" y="1844823"/>
            <a:ext cx="8229600" cy="4281339"/>
          </a:xfrm>
        </p:spPr>
        <p:txBody>
          <a:bodyPr>
            <a:normAutofit fontScale="92500" lnSpcReduction="10000"/>
          </a:bodyPr>
          <a:lstStyle/>
          <a:p>
            <a:pPr eaLnBrk="1" hangingPunct="1">
              <a:lnSpc>
                <a:spcPct val="200000"/>
              </a:lnSpc>
            </a:pPr>
            <a:r>
              <a:rPr lang="tr-TR" dirty="0" smtClean="0">
                <a:solidFill>
                  <a:srgbClr val="FF0000"/>
                </a:solidFill>
              </a:rPr>
              <a:t>İstismarcıların %96’sı erkek</a:t>
            </a:r>
          </a:p>
          <a:p>
            <a:pPr eaLnBrk="1" hangingPunct="1">
              <a:lnSpc>
                <a:spcPct val="200000"/>
              </a:lnSpc>
            </a:pPr>
            <a:r>
              <a:rPr lang="tr-TR" dirty="0" smtClean="0">
                <a:solidFill>
                  <a:srgbClr val="FF0000"/>
                </a:solidFill>
              </a:rPr>
              <a:t>%63,5’u çocuğun tanıdığı,</a:t>
            </a:r>
          </a:p>
          <a:p>
            <a:pPr marL="0" indent="0" eaLnBrk="1" hangingPunct="1">
              <a:lnSpc>
                <a:spcPct val="200000"/>
              </a:lnSpc>
              <a:buNone/>
            </a:pPr>
            <a:r>
              <a:rPr lang="tr-TR" u="sng" dirty="0" smtClean="0">
                <a:solidFill>
                  <a:srgbClr val="FF0000"/>
                </a:solidFill>
              </a:rPr>
              <a:t>İstismarcı;</a:t>
            </a:r>
          </a:p>
          <a:p>
            <a:pPr eaLnBrk="1" hangingPunct="1">
              <a:lnSpc>
                <a:spcPct val="200000"/>
              </a:lnSpc>
            </a:pPr>
            <a:r>
              <a:rPr lang="en-AU" dirty="0" err="1" smtClean="0"/>
              <a:t>Sanılanın</a:t>
            </a:r>
            <a:r>
              <a:rPr lang="en-AU" dirty="0" smtClean="0"/>
              <a:t> </a:t>
            </a:r>
            <a:r>
              <a:rPr lang="en-AU" dirty="0" err="1"/>
              <a:t>aksine</a:t>
            </a:r>
            <a:r>
              <a:rPr lang="en-AU" dirty="0"/>
              <a:t>, </a:t>
            </a:r>
            <a:r>
              <a:rPr lang="en-AU" dirty="0" err="1"/>
              <a:t>serseri</a:t>
            </a:r>
            <a:r>
              <a:rPr lang="en-AU" dirty="0"/>
              <a:t> </a:t>
            </a:r>
            <a:r>
              <a:rPr lang="en-AU" dirty="0" err="1"/>
              <a:t>görünümlü</a:t>
            </a:r>
            <a:r>
              <a:rPr lang="en-AU" dirty="0"/>
              <a:t>, </a:t>
            </a:r>
            <a:r>
              <a:rPr lang="en-AU" dirty="0" err="1"/>
              <a:t>pis</a:t>
            </a:r>
            <a:r>
              <a:rPr lang="en-AU" dirty="0"/>
              <a:t> </a:t>
            </a:r>
            <a:r>
              <a:rPr lang="en-AU" dirty="0" err="1"/>
              <a:t>biri</a:t>
            </a:r>
            <a:r>
              <a:rPr lang="en-AU" dirty="0"/>
              <a:t> </a:t>
            </a:r>
            <a:r>
              <a:rPr lang="en-AU" dirty="0" err="1"/>
              <a:t>değildir</a:t>
            </a:r>
            <a:r>
              <a:rPr lang="en-AU" dirty="0" smtClean="0"/>
              <a:t>.</a:t>
            </a:r>
            <a:endParaRPr lang="en-AU" dirty="0"/>
          </a:p>
          <a:p>
            <a:pPr>
              <a:lnSpc>
                <a:spcPct val="100000"/>
              </a:lnSpc>
              <a:spcBef>
                <a:spcPct val="0"/>
              </a:spcBef>
            </a:pPr>
            <a:r>
              <a:rPr lang="en-AU" dirty="0" err="1"/>
              <a:t>Çocukların</a:t>
            </a:r>
            <a:r>
              <a:rPr lang="en-AU" dirty="0"/>
              <a:t> </a:t>
            </a:r>
            <a:r>
              <a:rPr lang="en-AU" dirty="0" err="1"/>
              <a:t>güvenini</a:t>
            </a:r>
            <a:r>
              <a:rPr lang="en-AU" dirty="0"/>
              <a:t> </a:t>
            </a:r>
            <a:r>
              <a:rPr lang="en-AU" dirty="0" err="1"/>
              <a:t>kazanabilen</a:t>
            </a:r>
            <a:r>
              <a:rPr lang="en-AU" dirty="0"/>
              <a:t>, </a:t>
            </a:r>
            <a:r>
              <a:rPr lang="en-AU" dirty="0" err="1"/>
              <a:t>onlarla</a:t>
            </a:r>
            <a:r>
              <a:rPr lang="en-AU" dirty="0"/>
              <a:t> </a:t>
            </a:r>
            <a:r>
              <a:rPr lang="en-AU" dirty="0" err="1"/>
              <a:t>yakın</a:t>
            </a:r>
            <a:r>
              <a:rPr lang="en-AU" dirty="0"/>
              <a:t> </a:t>
            </a:r>
            <a:r>
              <a:rPr lang="en-AU" dirty="0" err="1"/>
              <a:t>ilişki</a:t>
            </a:r>
            <a:r>
              <a:rPr lang="en-AU" dirty="0"/>
              <a:t> </a:t>
            </a:r>
            <a:r>
              <a:rPr lang="en-AU" dirty="0" err="1"/>
              <a:t>kurabilen</a:t>
            </a:r>
            <a:r>
              <a:rPr lang="en-AU" dirty="0"/>
              <a:t>, </a:t>
            </a:r>
            <a:r>
              <a:rPr lang="en-AU" dirty="0" err="1"/>
              <a:t>düzgün</a:t>
            </a:r>
            <a:r>
              <a:rPr lang="en-AU" dirty="0"/>
              <a:t> </a:t>
            </a:r>
            <a:r>
              <a:rPr lang="en-AU" dirty="0" err="1"/>
              <a:t>görünümlü</a:t>
            </a:r>
            <a:r>
              <a:rPr lang="en-AU" dirty="0"/>
              <a:t> </a:t>
            </a:r>
            <a:r>
              <a:rPr lang="en-AU" dirty="0" err="1"/>
              <a:t>insanlardır</a:t>
            </a:r>
            <a:r>
              <a:rPr lang="en-AU" dirty="0" smtClean="0"/>
              <a:t>.</a:t>
            </a:r>
            <a:endParaRPr lang="tr-TR" dirty="0"/>
          </a:p>
          <a:p>
            <a:pPr>
              <a:lnSpc>
                <a:spcPct val="100000"/>
              </a:lnSpc>
              <a:spcBef>
                <a:spcPct val="0"/>
              </a:spcBef>
            </a:pPr>
            <a:r>
              <a:rPr lang="en-AU" dirty="0" err="1"/>
              <a:t>Olguların</a:t>
            </a:r>
            <a:r>
              <a:rPr lang="en-AU" dirty="0"/>
              <a:t> %</a:t>
            </a:r>
            <a:r>
              <a:rPr lang="tr-TR" dirty="0"/>
              <a:t> </a:t>
            </a:r>
            <a:r>
              <a:rPr lang="en-AU" dirty="0"/>
              <a:t>50</a:t>
            </a:r>
            <a:r>
              <a:rPr lang="tr-TR" dirty="0"/>
              <a:t>’</a:t>
            </a:r>
            <a:r>
              <a:rPr lang="en-AU" dirty="0" err="1"/>
              <a:t>sinde</a:t>
            </a:r>
            <a:r>
              <a:rPr lang="en-AU" dirty="0"/>
              <a:t> </a:t>
            </a:r>
            <a:r>
              <a:rPr lang="en-AU" dirty="0" err="1"/>
              <a:t>aileden</a:t>
            </a:r>
            <a:r>
              <a:rPr lang="en-AU" dirty="0"/>
              <a:t> </a:t>
            </a:r>
            <a:r>
              <a:rPr lang="en-AU" dirty="0" err="1"/>
              <a:t>birisi</a:t>
            </a:r>
            <a:r>
              <a:rPr lang="tr-TR" dirty="0"/>
              <a:t>, olguların % 70’inde ailenin tanıdığı birisi, %90’ı  çocuğun tanıdığı birisidir</a:t>
            </a:r>
          </a:p>
          <a:p>
            <a:pPr eaLnBrk="1" hangingPunct="1">
              <a:lnSpc>
                <a:spcPct val="200000"/>
              </a:lnSpc>
            </a:pPr>
            <a:endParaRPr lang="tr-TR" dirty="0" smtClean="0"/>
          </a:p>
        </p:txBody>
      </p:sp>
      <p:sp>
        <p:nvSpPr>
          <p:cNvPr id="25602" name="Başlık 1"/>
          <p:cNvSpPr>
            <a:spLocks noGrp="1"/>
          </p:cNvSpPr>
          <p:nvPr>
            <p:ph type="title"/>
          </p:nvPr>
        </p:nvSpPr>
        <p:spPr>
          <a:xfrm>
            <a:off x="395536" y="1052736"/>
            <a:ext cx="8229600" cy="706438"/>
          </a:xfrm>
        </p:spPr>
        <p:txBody>
          <a:bodyPr/>
          <a:lstStyle/>
          <a:p>
            <a:pPr eaLnBrk="1" hangingPunct="1"/>
            <a:r>
              <a:rPr lang="tr-TR" sz="4000" b="1" dirty="0" smtClean="0"/>
              <a:t>Cinsel istismarcı kim olabilir?</a:t>
            </a:r>
          </a:p>
        </p:txBody>
      </p:sp>
      <p:sp>
        <p:nvSpPr>
          <p:cNvPr id="5" name="2 İçerik Yer Tutucusu"/>
          <p:cNvSpPr txBox="1">
            <a:spLocks/>
          </p:cNvSpPr>
          <p:nvPr/>
        </p:nvSpPr>
        <p:spPr>
          <a:xfrm>
            <a:off x="323850" y="2852738"/>
            <a:ext cx="8640763" cy="37369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tr-TR" b="1" dirty="0" smtClean="0">
              <a:latin typeface="+mj-lt"/>
            </a:endParaRPr>
          </a:p>
        </p:txBody>
      </p:sp>
    </p:spTree>
    <p:extLst>
      <p:ext uri="{BB962C8B-B14F-4D97-AF65-F5344CB8AC3E}">
        <p14:creationId xmlns:p14="http://schemas.microsoft.com/office/powerpoint/2010/main" val="3661175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457200" y="1772816"/>
            <a:ext cx="8229600" cy="3384376"/>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tr-TR" sz="4000" dirty="0" smtClean="0">
                <a:solidFill>
                  <a:srgbClr val="FF0000"/>
                </a:solidFill>
                <a:effectLst>
                  <a:outerShdw blurRad="38100" dist="38100" dir="2700000" algn="tl">
                    <a:srgbClr val="C0C0C0"/>
                  </a:outerShdw>
                </a:effectLst>
                <a:latin typeface="Tahoma" pitchFamily="34" charset="0"/>
              </a:rPr>
              <a:t>Cinsel istimara uğrayanların </a:t>
            </a:r>
          </a:p>
          <a:p>
            <a:pPr algn="ctr">
              <a:lnSpc>
                <a:spcPct val="150000"/>
              </a:lnSpc>
              <a:defRPr/>
            </a:pPr>
            <a:r>
              <a:rPr lang="tr-TR" sz="4000" dirty="0" smtClean="0">
                <a:solidFill>
                  <a:srgbClr val="FF0000"/>
                </a:solidFill>
                <a:effectLst>
                  <a:outerShdw blurRad="38100" dist="38100" dir="2700000" algn="tl">
                    <a:srgbClr val="C0C0C0"/>
                  </a:outerShdw>
                </a:effectLst>
                <a:latin typeface="Tahoma" pitchFamily="34" charset="0"/>
              </a:rPr>
              <a:t>%71’i kız, </a:t>
            </a:r>
          </a:p>
          <a:p>
            <a:pPr algn="ctr">
              <a:lnSpc>
                <a:spcPct val="150000"/>
              </a:lnSpc>
              <a:defRPr/>
            </a:pPr>
            <a:r>
              <a:rPr lang="tr-TR" sz="4000" dirty="0" smtClean="0">
                <a:solidFill>
                  <a:srgbClr val="FF0000"/>
                </a:solidFill>
                <a:effectLst>
                  <a:outerShdw blurRad="38100" dist="38100" dir="2700000" algn="tl">
                    <a:srgbClr val="C0C0C0"/>
                  </a:outerShdw>
                </a:effectLst>
                <a:latin typeface="Tahoma" pitchFamily="34" charset="0"/>
              </a:rPr>
              <a:t>%29’u erkek çocuklardır.</a:t>
            </a:r>
          </a:p>
        </p:txBody>
      </p:sp>
      <p:sp>
        <p:nvSpPr>
          <p:cNvPr id="47108" name="Rectangle 4"/>
          <p:cNvSpPr>
            <a:spLocks noChangeArrowheads="1"/>
          </p:cNvSpPr>
          <p:nvPr/>
        </p:nvSpPr>
        <p:spPr bwMode="auto">
          <a:xfrm>
            <a:off x="683568" y="620713"/>
            <a:ext cx="77158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tr-TR" sz="4800" dirty="0">
                <a:effectLst>
                  <a:outerShdw blurRad="38100" dist="38100" dir="2700000" algn="tl">
                    <a:srgbClr val="C0C0C0"/>
                  </a:outerShdw>
                </a:effectLst>
                <a:latin typeface="Calibri" pitchFamily="34" charset="0"/>
              </a:rPr>
              <a:t>Kimler cinsel istismara uğrar?</a:t>
            </a:r>
          </a:p>
        </p:txBody>
      </p:sp>
    </p:spTree>
    <p:extLst>
      <p:ext uri="{BB962C8B-B14F-4D97-AF65-F5344CB8AC3E}">
        <p14:creationId xmlns:p14="http://schemas.microsoft.com/office/powerpoint/2010/main" val="574634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57200" y="548680"/>
            <a:ext cx="8229600" cy="1143000"/>
          </a:xfrm>
        </p:spPr>
        <p:txBody>
          <a:bodyPr>
            <a:noAutofit/>
          </a:bodyPr>
          <a:lstStyle/>
          <a:p>
            <a:r>
              <a:rPr lang="tr-TR" sz="2800" b="1" dirty="0" smtClean="0"/>
              <a:t>CİNSEL İSTİSMARA MARUZ KALAN ÇOCUKLARIN YAŞA GÖRE DAĞILIMLARI İNCELENDİĞİNDE;</a:t>
            </a:r>
          </a:p>
        </p:txBody>
      </p:sp>
      <p:sp>
        <p:nvSpPr>
          <p:cNvPr id="4" name="1 Başlık"/>
          <p:cNvSpPr txBox="1">
            <a:spLocks/>
          </p:cNvSpPr>
          <p:nvPr/>
        </p:nvSpPr>
        <p:spPr>
          <a:xfrm>
            <a:off x="455521" y="2204864"/>
            <a:ext cx="8362950" cy="410527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tr-TR" sz="4000" dirty="0" smtClean="0">
                <a:solidFill>
                  <a:srgbClr val="FF0000"/>
                </a:solidFill>
                <a:effectLst>
                  <a:outerShdw blurRad="38100" dist="38100" dir="2700000" algn="tl">
                    <a:srgbClr val="C0C0C0"/>
                  </a:outerShdw>
                </a:effectLst>
                <a:latin typeface="Tahoma" pitchFamily="34" charset="0"/>
              </a:rPr>
              <a:t>%30’unun 2-5</a:t>
            </a:r>
          </a:p>
          <a:p>
            <a:pPr algn="ctr">
              <a:defRPr/>
            </a:pPr>
            <a:r>
              <a:rPr lang="tr-TR" sz="4000" dirty="0" smtClean="0">
                <a:solidFill>
                  <a:srgbClr val="FF0000"/>
                </a:solidFill>
                <a:effectLst>
                  <a:outerShdw blurRad="38100" dist="38100" dir="2700000" algn="tl">
                    <a:srgbClr val="C0C0C0"/>
                  </a:outerShdw>
                </a:effectLst>
                <a:latin typeface="Tahoma" pitchFamily="34" charset="0"/>
              </a:rPr>
              <a:t>%40’ının 6-10</a:t>
            </a:r>
          </a:p>
          <a:p>
            <a:pPr algn="ctr">
              <a:defRPr/>
            </a:pPr>
            <a:r>
              <a:rPr lang="tr-TR" sz="4000" dirty="0" smtClean="0">
                <a:solidFill>
                  <a:srgbClr val="FF0000"/>
                </a:solidFill>
                <a:effectLst>
                  <a:outerShdw blurRad="38100" dist="38100" dir="2700000" algn="tl">
                    <a:srgbClr val="C0C0C0"/>
                  </a:outerShdw>
                </a:effectLst>
                <a:latin typeface="Tahoma" pitchFamily="34" charset="0"/>
              </a:rPr>
              <a:t>%30’unun 11-17</a:t>
            </a:r>
          </a:p>
          <a:p>
            <a:pPr algn="ctr">
              <a:defRPr/>
            </a:pPr>
            <a:r>
              <a:rPr lang="tr-TR" sz="3200" dirty="0" smtClean="0">
                <a:effectLst>
                  <a:outerShdw blurRad="38100" dist="38100" dir="2700000" algn="tl">
                    <a:srgbClr val="C0C0C0"/>
                  </a:outerShdw>
                </a:effectLst>
                <a:latin typeface="Tahoma" pitchFamily="34" charset="0"/>
              </a:rPr>
              <a:t>Yaş grubunda olduğunu görüyoruz.</a:t>
            </a:r>
          </a:p>
          <a:p>
            <a:pPr algn="ctr">
              <a:defRPr/>
            </a:pPr>
            <a:endParaRPr lang="tr-TR" sz="3200" dirty="0" smtClean="0">
              <a:effectLst>
                <a:outerShdw blurRad="38100" dist="38100" dir="2700000" algn="tl">
                  <a:srgbClr val="C0C0C0"/>
                </a:outerShdw>
              </a:effectLst>
              <a:latin typeface="Tahoma" pitchFamily="34" charset="0"/>
            </a:endParaRPr>
          </a:p>
          <a:p>
            <a:pPr algn="ctr">
              <a:defRPr/>
            </a:pPr>
            <a:r>
              <a:rPr lang="tr-TR" sz="3200" dirty="0" smtClean="0">
                <a:effectLst>
                  <a:outerShdw blurRad="38100" dist="38100" dir="2700000" algn="tl">
                    <a:srgbClr val="C0C0C0"/>
                  </a:outerShdw>
                </a:effectLst>
                <a:latin typeface="Tahoma" pitchFamily="34" charset="0"/>
              </a:rPr>
              <a:t>Bir başka deyişle</a:t>
            </a:r>
            <a:r>
              <a:rPr lang="tr-TR" sz="3200" dirty="0" smtClean="0">
                <a:solidFill>
                  <a:srgbClr val="FF0000"/>
                </a:solidFill>
                <a:effectLst>
                  <a:outerShdw blurRad="38100" dist="38100" dir="2700000" algn="tl">
                    <a:srgbClr val="C0C0C0"/>
                  </a:outerShdw>
                </a:effectLst>
                <a:latin typeface="Tahoma" pitchFamily="34" charset="0"/>
              </a:rPr>
              <a:t> </a:t>
            </a:r>
            <a:r>
              <a:rPr lang="tr-TR" sz="3600" dirty="0" smtClean="0">
                <a:solidFill>
                  <a:srgbClr val="FF0000"/>
                </a:solidFill>
                <a:effectLst>
                  <a:outerShdw blurRad="38100" dist="38100" dir="2700000" algn="tl">
                    <a:srgbClr val="C0C0C0"/>
                  </a:outerShdw>
                </a:effectLst>
                <a:latin typeface="Tahoma" pitchFamily="34" charset="0"/>
              </a:rPr>
              <a:t>kurbanların %70’ini küçük yaş grubu</a:t>
            </a:r>
            <a:r>
              <a:rPr lang="tr-TR" sz="3200" dirty="0" smtClean="0">
                <a:solidFill>
                  <a:srgbClr val="FF0000"/>
                </a:solidFill>
                <a:effectLst>
                  <a:outerShdw blurRad="38100" dist="38100" dir="2700000" algn="tl">
                    <a:srgbClr val="C0C0C0"/>
                  </a:outerShdw>
                </a:effectLst>
                <a:latin typeface="Tahoma" pitchFamily="34" charset="0"/>
              </a:rPr>
              <a:t> </a:t>
            </a:r>
            <a:r>
              <a:rPr lang="tr-TR" sz="3200" dirty="0" smtClean="0">
                <a:effectLst>
                  <a:outerShdw blurRad="38100" dist="38100" dir="2700000" algn="tl">
                    <a:srgbClr val="C0C0C0"/>
                  </a:outerShdw>
                </a:effectLst>
                <a:latin typeface="Tahoma" pitchFamily="34" charset="0"/>
              </a:rPr>
              <a:t>oluşturmaktadır.</a:t>
            </a:r>
          </a:p>
        </p:txBody>
      </p:sp>
    </p:spTree>
    <p:extLst>
      <p:ext uri="{BB962C8B-B14F-4D97-AF65-F5344CB8AC3E}">
        <p14:creationId xmlns:p14="http://schemas.microsoft.com/office/powerpoint/2010/main" val="1060670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88" y="2752725"/>
            <a:ext cx="8572500" cy="1604963"/>
          </a:xfrm>
        </p:spPr>
        <p:txBody>
          <a:bodyPr/>
          <a:lstStyle/>
          <a:p>
            <a:pPr algn="ctr">
              <a:buSzPct val="78000"/>
            </a:pPr>
            <a:r>
              <a:rPr lang="tr-TR" sz="3300" b="1" dirty="0" smtClean="0"/>
              <a:t>          İstismardan kurtulmanın en iyi    			yolu anlatmak ve  			istismarcıyı tecrit etmektir</a:t>
            </a:r>
          </a:p>
        </p:txBody>
      </p:sp>
      <p:pic>
        <p:nvPicPr>
          <p:cNvPr id="4" name="3 Resim" descr="slide0001_image004.jpg"/>
          <p:cNvPicPr>
            <a:picLocks noChangeAspect="1"/>
          </p:cNvPicPr>
          <p:nvPr/>
        </p:nvPicPr>
        <p:blipFill>
          <a:blip r:embed="rId2" cstate="print"/>
          <a:srcRect b="19118"/>
          <a:stretch>
            <a:fillRect/>
          </a:stretch>
        </p:blipFill>
        <p:spPr>
          <a:xfrm rot="10413856" flipV="1">
            <a:off x="5890976" y="4673108"/>
            <a:ext cx="3030760" cy="1862636"/>
          </a:xfrm>
          <a:prstGeom prst="rect">
            <a:avLst/>
          </a:prstGeom>
        </p:spPr>
      </p:pic>
      <p:pic>
        <p:nvPicPr>
          <p:cNvPr id="5" name="3 Resim" descr="slide0001_image004.jpg"/>
          <p:cNvPicPr>
            <a:picLocks noChangeAspect="1"/>
          </p:cNvPicPr>
          <p:nvPr/>
        </p:nvPicPr>
        <p:blipFill>
          <a:blip r:embed="rId2" cstate="print"/>
          <a:srcRect b="19118"/>
          <a:stretch>
            <a:fillRect/>
          </a:stretch>
        </p:blipFill>
        <p:spPr>
          <a:xfrm rot="10413856" flipV="1">
            <a:off x="94841" y="176712"/>
            <a:ext cx="3030760" cy="1862636"/>
          </a:xfrm>
          <a:prstGeom prst="rect">
            <a:avLst/>
          </a:prstGeom>
        </p:spPr>
      </p:pic>
    </p:spTree>
    <p:extLst>
      <p:ext uri="{BB962C8B-B14F-4D97-AF65-F5344CB8AC3E}">
        <p14:creationId xmlns:p14="http://schemas.microsoft.com/office/powerpoint/2010/main" val="4051822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2 İçerik Yer Tutucusu"/>
          <p:cNvSpPr>
            <a:spLocks noGrp="1"/>
          </p:cNvSpPr>
          <p:nvPr>
            <p:ph idx="1"/>
          </p:nvPr>
        </p:nvSpPr>
        <p:spPr/>
        <p:txBody>
          <a:bodyPr>
            <a:normAutofit fontScale="92500" lnSpcReduction="10000"/>
          </a:bodyPr>
          <a:lstStyle/>
          <a:p>
            <a:r>
              <a:rPr lang="tr-TR" sz="2000" dirty="0" smtClean="0"/>
              <a:t>İstismara maruz kalan bireylerin mutlaka psikolojik destek almaları gerekir. Yaşanılan travmanın etkisinden kurtulmaları yada etkinin azalması için bu şarttır.</a:t>
            </a:r>
          </a:p>
          <a:p>
            <a:r>
              <a:rPr lang="tr-TR" sz="2000" dirty="0" smtClean="0"/>
              <a:t>Mağdurların yaşadığı travmayla baş edebilmesi için mutlaka yaşadıklarını güveneceği birine anlatmalıdır.(uzman kişiler tercih edilmelidir.)</a:t>
            </a:r>
          </a:p>
          <a:p>
            <a:r>
              <a:rPr lang="tr-TR" sz="2000" dirty="0" smtClean="0"/>
              <a:t>Mağdur kendini düşünmelidir.  Çünkü hayatı değişen kişiler kendileridir. İstismarcı kim olursa olsun mutlaka şikayet edilmelidir.</a:t>
            </a:r>
          </a:p>
          <a:p>
            <a:r>
              <a:rPr lang="tr-TR" sz="2000" dirty="0" smtClean="0"/>
              <a:t>İstismarcı kişiler asla bir defaya mahsus eylemde bulunmazlar. Onlar canı her istediğinde eylemde bulunur.</a:t>
            </a:r>
          </a:p>
          <a:p>
            <a:r>
              <a:rPr lang="tr-TR" sz="2000" dirty="0" smtClean="0"/>
              <a:t>İstismarcı kişi bir kişi ile yetinmez ağına düşürdüğü kişi sayısı ne kadar çok ise o kadar kendisi ile övünür.</a:t>
            </a:r>
          </a:p>
        </p:txBody>
      </p:sp>
      <p:sp>
        <p:nvSpPr>
          <p:cNvPr id="5" name="1 Başlık"/>
          <p:cNvSpPr txBox="1">
            <a:spLocks/>
          </p:cNvSpPr>
          <p:nvPr/>
        </p:nvSpPr>
        <p:spPr bwMode="auto">
          <a:xfrm>
            <a:off x="899592" y="980728"/>
            <a:ext cx="7344816" cy="790316"/>
          </a:xfrm>
          <a:prstGeom prst="rect">
            <a:avLst/>
          </a:prstGeom>
          <a:noFill/>
          <a:ln w="9525">
            <a:noFill/>
            <a:round/>
            <a:headEnd/>
            <a:tailEnd/>
          </a:ln>
        </p:spPr>
        <p:txBody>
          <a:bodyPr lIns="90000" tIns="46800" rIns="90000" bIns="46800" anchor="b"/>
          <a:lstStyle/>
          <a:p>
            <a:pPr eaLnBrk="0" hangingPunct="0">
              <a:lnSpc>
                <a:spcPct val="101000"/>
              </a:lnSpc>
              <a:buFont typeface="Verdana" pitchFamily="34" charset="0"/>
              <a:buNone/>
              <a:defRPr/>
            </a:pPr>
            <a:r>
              <a:rPr lang="tr-TR" sz="3200" b="1" kern="0" dirty="0">
                <a:solidFill>
                  <a:srgbClr val="FF0000"/>
                </a:solidFill>
                <a:latin typeface="+mj-lt"/>
                <a:ea typeface="+mj-ea"/>
                <a:cs typeface="+mj-cs"/>
              </a:rPr>
              <a:t>İstismar olayını niçin anlatmalıyız?</a:t>
            </a:r>
          </a:p>
        </p:txBody>
      </p:sp>
    </p:spTree>
    <p:extLst>
      <p:ext uri="{BB962C8B-B14F-4D97-AF65-F5344CB8AC3E}">
        <p14:creationId xmlns:p14="http://schemas.microsoft.com/office/powerpoint/2010/main" val="20563009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2 İçerik Yer Tutucusu"/>
          <p:cNvSpPr>
            <a:spLocks noGrp="1"/>
          </p:cNvSpPr>
          <p:nvPr>
            <p:ph idx="1"/>
          </p:nvPr>
        </p:nvSpPr>
        <p:spPr>
          <a:xfrm>
            <a:off x="566738" y="1988839"/>
            <a:ext cx="7999412" cy="4135735"/>
          </a:xfrm>
        </p:spPr>
        <p:txBody>
          <a:bodyPr/>
          <a:lstStyle/>
          <a:p>
            <a:pPr marL="0" indent="0">
              <a:buNone/>
            </a:pPr>
            <a:r>
              <a:rPr lang="tr-TR" b="1" dirty="0" smtClean="0">
                <a:solidFill>
                  <a:srgbClr val="FF0000"/>
                </a:solidFill>
              </a:rPr>
              <a:t>Çünkü;</a:t>
            </a:r>
          </a:p>
          <a:p>
            <a:r>
              <a:rPr lang="tr-TR" sz="2000" dirty="0" smtClean="0"/>
              <a:t>İstismar olayı sonuçları ve boyutlarıyla karmaşık bir olgudur.</a:t>
            </a:r>
          </a:p>
          <a:p>
            <a:r>
              <a:rPr lang="tr-TR" sz="2000" dirty="0" smtClean="0"/>
              <a:t>Sizi en iyi anlayabilecek kişiler alanında uzman kişilerdir. Çünkü bu işin eğitimini almışlardır.</a:t>
            </a:r>
          </a:p>
          <a:p>
            <a:r>
              <a:rPr lang="tr-TR" sz="2000" dirty="0" smtClean="0"/>
              <a:t>Sizin için en iyi çözümü ve yardımı sağlayacak olan  kişilerdir. </a:t>
            </a:r>
          </a:p>
          <a:p>
            <a:r>
              <a:rPr lang="tr-TR" sz="2000" dirty="0" smtClean="0"/>
              <a:t>Kendinizi uzman kişilerin yanında  rahat ve güvende hissedersiniz.</a:t>
            </a:r>
          </a:p>
          <a:p>
            <a:r>
              <a:rPr lang="tr-TR" sz="2000" dirty="0" smtClean="0"/>
              <a:t>Anlatılan konuları  kimseyle paylaşmaz(Gizlilik esastır.) </a:t>
            </a:r>
          </a:p>
          <a:p>
            <a:r>
              <a:rPr lang="tr-TR" sz="2000" dirty="0" smtClean="0"/>
              <a:t>Uzman kişiler çocuğun yüksek menfaatini esas alır.(Çocuk için en iyisi neyse onu hayata geçirmekle mükelleftir.)</a:t>
            </a:r>
          </a:p>
          <a:p>
            <a:endParaRPr lang="tr-TR" sz="2000" dirty="0" smtClean="0"/>
          </a:p>
        </p:txBody>
      </p:sp>
      <p:sp>
        <p:nvSpPr>
          <p:cNvPr id="61442" name="1 Başlık"/>
          <p:cNvSpPr>
            <a:spLocks noGrp="1"/>
          </p:cNvSpPr>
          <p:nvPr>
            <p:ph type="title"/>
          </p:nvPr>
        </p:nvSpPr>
        <p:spPr>
          <a:xfrm>
            <a:off x="899592" y="548680"/>
            <a:ext cx="7999412" cy="1250950"/>
          </a:xfrm>
        </p:spPr>
        <p:txBody>
          <a:bodyPr/>
          <a:lstStyle/>
          <a:p>
            <a:r>
              <a:rPr lang="tr-TR" sz="3200" b="1" dirty="0" smtClean="0"/>
              <a:t>İstismar olayını neden uzman kişilerle paylaşmalıyız ?</a:t>
            </a:r>
          </a:p>
        </p:txBody>
      </p:sp>
    </p:spTree>
    <p:extLst>
      <p:ext uri="{BB962C8B-B14F-4D97-AF65-F5344CB8AC3E}">
        <p14:creationId xmlns:p14="http://schemas.microsoft.com/office/powerpoint/2010/main" val="26028506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lide0001_image004.jpg"/>
          <p:cNvPicPr>
            <a:picLocks noChangeAspect="1"/>
          </p:cNvPicPr>
          <p:nvPr/>
        </p:nvPicPr>
        <p:blipFill>
          <a:blip r:embed="rId2" cstate="print"/>
          <a:srcRect b="19118"/>
          <a:stretch>
            <a:fillRect/>
          </a:stretch>
        </p:blipFill>
        <p:spPr>
          <a:xfrm rot="10413856" flipV="1">
            <a:off x="6018196" y="4831376"/>
            <a:ext cx="3030760" cy="1862636"/>
          </a:xfrm>
          <a:prstGeom prst="rect">
            <a:avLst/>
          </a:prstGeom>
        </p:spPr>
      </p:pic>
      <p:sp>
        <p:nvSpPr>
          <p:cNvPr id="3" name="2 İçerik Yer Tutucusu"/>
          <p:cNvSpPr>
            <a:spLocks noGrp="1"/>
          </p:cNvSpPr>
          <p:nvPr>
            <p:ph idx="1"/>
          </p:nvPr>
        </p:nvSpPr>
        <p:spPr>
          <a:xfrm>
            <a:off x="457200" y="1988840"/>
            <a:ext cx="8229600" cy="4032448"/>
          </a:xfrm>
        </p:spPr>
        <p:txBody>
          <a:bodyPr>
            <a:normAutofit/>
          </a:bodyPr>
          <a:lstStyle/>
          <a:p>
            <a:r>
              <a:rPr lang="tr-TR" sz="2800" dirty="0" smtClean="0">
                <a:latin typeface="Century Gothic" pitchFamily="34" charset="0"/>
              </a:rPr>
              <a:t>Çok iyi tanımadığınız kişilerle baş başa vakit geçirmeyin.</a:t>
            </a:r>
          </a:p>
          <a:p>
            <a:r>
              <a:rPr lang="tr-TR" sz="2800" dirty="0" smtClean="0">
                <a:latin typeface="Century Gothic" pitchFamily="34" charset="0"/>
              </a:rPr>
              <a:t>Sanal ortamlarda tanımadığınız insanlarla arkadaşlık yapmayın.</a:t>
            </a:r>
          </a:p>
          <a:p>
            <a:r>
              <a:rPr lang="tr-TR" sz="2800" dirty="0" smtClean="0">
                <a:latin typeface="Century Gothic" pitchFamily="34" charset="0"/>
              </a:rPr>
              <a:t>Msn ve </a:t>
            </a:r>
            <a:r>
              <a:rPr lang="tr-TR" sz="2800" dirty="0" err="1" smtClean="0">
                <a:latin typeface="Century Gothic" pitchFamily="34" charset="0"/>
              </a:rPr>
              <a:t>facebookta</a:t>
            </a:r>
            <a:r>
              <a:rPr lang="tr-TR" sz="2800" dirty="0" smtClean="0">
                <a:latin typeface="Century Gothic" pitchFamily="34" charset="0"/>
              </a:rPr>
              <a:t> özel görüntülerinizi paylaşmayın tanımadığınız kişilerle görüntülü görüşme yapmayın</a:t>
            </a:r>
          </a:p>
        </p:txBody>
      </p:sp>
      <p:sp>
        <p:nvSpPr>
          <p:cNvPr id="2" name="1 Başlık"/>
          <p:cNvSpPr>
            <a:spLocks noGrp="1"/>
          </p:cNvSpPr>
          <p:nvPr>
            <p:ph type="title"/>
          </p:nvPr>
        </p:nvSpPr>
        <p:spPr/>
        <p:style>
          <a:lnRef idx="3">
            <a:schemeClr val="lt1"/>
          </a:lnRef>
          <a:fillRef idx="1">
            <a:schemeClr val="dk1"/>
          </a:fillRef>
          <a:effectRef idx="1">
            <a:schemeClr val="dk1"/>
          </a:effectRef>
          <a:fontRef idx="minor">
            <a:schemeClr val="lt1"/>
          </a:fontRef>
        </p:style>
        <p:txBody>
          <a:bodyPr>
            <a:noAutofit/>
          </a:bodyPr>
          <a:lstStyle/>
          <a:p>
            <a:r>
              <a:rPr lang="tr-TR" sz="2800" b="1" dirty="0" smtClean="0">
                <a:latin typeface="+mn-lt"/>
              </a:rPr>
              <a:t>BEDENİMİZİ KORUMA</a:t>
            </a:r>
            <a:endParaRPr lang="tr-TR" sz="2800" b="1" dirty="0">
              <a:latin typeface="+mn-lt"/>
            </a:endParaRPr>
          </a:p>
        </p:txBody>
      </p:sp>
      <p:sp>
        <p:nvSpPr>
          <p:cNvPr id="6" name="5 Metin kutusu"/>
          <p:cNvSpPr txBox="1"/>
          <p:nvPr/>
        </p:nvSpPr>
        <p:spPr>
          <a:xfrm>
            <a:off x="8244408" y="5733256"/>
            <a:ext cx="720080" cy="830997"/>
          </a:xfrm>
          <a:prstGeom prst="rect">
            <a:avLst/>
          </a:prstGeom>
          <a:noFill/>
        </p:spPr>
        <p:txBody>
          <a:bodyPr wrap="square" rtlCol="0">
            <a:spAutoFit/>
          </a:bodyPr>
          <a:lstStyle/>
          <a:p>
            <a:r>
              <a:rPr lang="tr-TR" sz="4800" b="1" dirty="0" smtClean="0">
                <a:solidFill>
                  <a:srgbClr val="FF0000"/>
                </a:solidFill>
              </a:rPr>
              <a:t>!</a:t>
            </a:r>
            <a:endParaRPr lang="tr-TR" sz="4800" b="1" dirty="0">
              <a:solidFill>
                <a:srgbClr val="FF0000"/>
              </a:solidFill>
            </a:endParaRPr>
          </a:p>
        </p:txBody>
      </p:sp>
    </p:spTree>
    <p:extLst>
      <p:ext uri="{BB962C8B-B14F-4D97-AF65-F5344CB8AC3E}">
        <p14:creationId xmlns:p14="http://schemas.microsoft.com/office/powerpoint/2010/main" val="1265801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a:t>Daha önceden, çocuk sayılacak yaşta yapılan evliliklerin bulaşıcı hastalık, ölü veya özürlü doğumlar gibi pek çok soruna yol açtığı belirlenmişti. Yeni raporda, toplumların sosyal bir yarası kabul edilen </a:t>
            </a:r>
            <a:r>
              <a:rPr lang="tr-TR" u="sng" dirty="0">
                <a:solidFill>
                  <a:srgbClr val="FF0000"/>
                </a:solidFill>
              </a:rPr>
              <a:t>çocuk yaşta </a:t>
            </a:r>
            <a:r>
              <a:rPr lang="tr-TR" u="sng" dirty="0" smtClean="0">
                <a:solidFill>
                  <a:srgbClr val="FF0000"/>
                </a:solidFill>
              </a:rPr>
              <a:t>evlilik</a:t>
            </a:r>
            <a:r>
              <a:rPr lang="tr-TR" dirty="0" smtClean="0"/>
              <a:t>lerin </a:t>
            </a:r>
            <a:r>
              <a:rPr lang="tr-TR" dirty="0"/>
              <a:t>akıl sağlığına etkileri incelendi. 2001-2002 arasında toplam 24 bin 575 </a:t>
            </a:r>
            <a:r>
              <a:rPr lang="tr-TR" u="sng" dirty="0" smtClean="0">
                <a:solidFill>
                  <a:srgbClr val="FF0000"/>
                </a:solidFill>
              </a:rPr>
              <a:t>kadın</a:t>
            </a:r>
            <a:r>
              <a:rPr lang="tr-TR" dirty="0"/>
              <a:t> </a:t>
            </a:r>
            <a:r>
              <a:rPr lang="tr-TR" dirty="0" smtClean="0"/>
              <a:t>üzerinde </a:t>
            </a:r>
            <a:r>
              <a:rPr lang="tr-TR" dirty="0"/>
              <a:t>araştırma yapıldı. Katılımcılardan 18 bin 645’inin 18 yaşından önce evlilik yaptıkları tespit edildi</a:t>
            </a:r>
            <a:r>
              <a:rPr lang="tr-TR" dirty="0" smtClean="0"/>
              <a:t>.</a:t>
            </a:r>
          </a:p>
          <a:p>
            <a:r>
              <a:rPr lang="tr-TR" dirty="0" smtClean="0"/>
              <a:t>Yapılan </a:t>
            </a:r>
            <a:r>
              <a:rPr lang="tr-TR" dirty="0"/>
              <a:t>karşılaştırmalarda</a:t>
            </a:r>
            <a:r>
              <a:rPr lang="tr-TR" dirty="0" smtClean="0"/>
              <a:t>, çocuk </a:t>
            </a:r>
            <a:r>
              <a:rPr lang="tr-TR" dirty="0"/>
              <a:t>yaşta evlenen kadınlarda akıl sağlığıyla ilgili sorun yaşama riski yüzde 53 olarak çıktı. Rapora göre, 18 yaşından önce evlenen kadınlarda en sık rastlanan akıl sağlığı sorunlarının başında, </a:t>
            </a:r>
            <a:r>
              <a:rPr lang="tr-TR" u="sng" dirty="0">
                <a:solidFill>
                  <a:srgbClr val="FF0000"/>
                </a:solidFill>
              </a:rPr>
              <a:t>şiddetli depresyon, anti-sosyal kişilik bozuklukları ve ileri derecede nikotin bağımlılığı </a:t>
            </a:r>
            <a:r>
              <a:rPr lang="tr-TR" dirty="0"/>
              <a:t>geliyor.</a:t>
            </a:r>
          </a:p>
        </p:txBody>
      </p:sp>
      <p:sp>
        <p:nvSpPr>
          <p:cNvPr id="2" name="Başlık 1"/>
          <p:cNvSpPr>
            <a:spLocks noGrp="1"/>
          </p:cNvSpPr>
          <p:nvPr>
            <p:ph type="title"/>
          </p:nvPr>
        </p:nvSpPr>
        <p:spPr>
          <a:xfrm>
            <a:off x="4283968" y="836712"/>
            <a:ext cx="4083855" cy="1054250"/>
          </a:xfrm>
        </p:spPr>
        <p:txBody>
          <a:bodyPr/>
          <a:lstStyle/>
          <a:p>
            <a:r>
              <a:rPr lang="tr-TR" sz="3200" b="1" dirty="0"/>
              <a:t>ERKEN EVLİLİK</a:t>
            </a:r>
            <a:endParaRPr lang="tr-TR" sz="3200" dirty="0"/>
          </a:p>
        </p:txBody>
      </p:sp>
      <p:pic>
        <p:nvPicPr>
          <p:cNvPr id="6146" name="Picture 2" descr="C:\Users\NALBANTLAR\Desktop\Yeni klasör\57629870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43"/>
            <a:ext cx="4283968" cy="1898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775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11.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pic>
        <p:nvPicPr>
          <p:cNvPr id="4" name="Picture 2" descr="C:\Users\SerdaL\Desktop\5891_3.jpg"/>
          <p:cNvPicPr>
            <a:picLocks noChangeAspect="1" noChangeArrowheads="1"/>
          </p:cNvPicPr>
          <p:nvPr/>
        </p:nvPicPr>
        <p:blipFill>
          <a:blip r:embed="rId4" cstate="print"/>
          <a:srcRect/>
          <a:stretch>
            <a:fillRect/>
          </a:stretch>
        </p:blipFill>
        <p:spPr bwMode="auto">
          <a:xfrm>
            <a:off x="631425" y="764704"/>
            <a:ext cx="7881151" cy="4968552"/>
          </a:xfrm>
          <a:prstGeom prst="rect">
            <a:avLst/>
          </a:prstGeom>
          <a:noFill/>
        </p:spPr>
      </p:pic>
    </p:spTree>
    <p:extLst>
      <p:ext uri="{BB962C8B-B14F-4D97-AF65-F5344CB8AC3E}">
        <p14:creationId xmlns:p14="http://schemas.microsoft.com/office/powerpoint/2010/main" val="64538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6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buFont typeface="Wingdings" pitchFamily="2" charset="2"/>
              <a:buChar char="ü"/>
            </a:pPr>
            <a:r>
              <a:rPr lang="tr-TR" dirty="0">
                <a:latin typeface="Century Gothic" pitchFamily="34" charset="0"/>
              </a:rPr>
              <a:t>Tanımadığı bir kişinin arkadaşlık isteğini kabul etmesi</a:t>
            </a:r>
          </a:p>
          <a:p>
            <a:pPr>
              <a:buFont typeface="Wingdings" pitchFamily="2" charset="2"/>
              <a:buChar char="ü"/>
            </a:pPr>
            <a:r>
              <a:rPr lang="tr-TR" dirty="0">
                <a:latin typeface="Century Gothic" pitchFamily="34" charset="0"/>
              </a:rPr>
              <a:t>Buluşma isteğini kabul etmesi</a:t>
            </a:r>
          </a:p>
          <a:p>
            <a:pPr>
              <a:buFont typeface="Wingdings" pitchFamily="2" charset="2"/>
              <a:buChar char="ü"/>
            </a:pPr>
            <a:r>
              <a:rPr lang="tr-TR" dirty="0">
                <a:latin typeface="Century Gothic" pitchFamily="34" charset="0"/>
              </a:rPr>
              <a:t>Tehdit edildiği halde bunu ailesiyle paylaşmaması</a:t>
            </a:r>
          </a:p>
          <a:p>
            <a:pPr>
              <a:buFont typeface="Wingdings" pitchFamily="2" charset="2"/>
              <a:buChar char="ü"/>
            </a:pPr>
            <a:r>
              <a:rPr lang="tr-TR" dirty="0">
                <a:latin typeface="Century Gothic" pitchFamily="34" charset="0"/>
              </a:rPr>
              <a:t>Korktuğu ve gizlediği için buluşmaya devam etmesi</a:t>
            </a:r>
          </a:p>
          <a:p>
            <a:pPr>
              <a:buFont typeface="Wingdings" pitchFamily="2" charset="2"/>
              <a:buChar char="ü"/>
            </a:pPr>
            <a:r>
              <a:rPr lang="tr-TR" dirty="0">
                <a:latin typeface="Century Gothic" pitchFamily="34" charset="0"/>
              </a:rPr>
              <a:t>Bütün bunlara rağmen böyle bir kişinin arabasına binmesi</a:t>
            </a:r>
          </a:p>
          <a:p>
            <a:endParaRPr lang="tr-TR" dirty="0"/>
          </a:p>
        </p:txBody>
      </p:sp>
      <p:sp>
        <p:nvSpPr>
          <p:cNvPr id="4" name="Başlık 3"/>
          <p:cNvSpPr>
            <a:spLocks noGrp="1"/>
          </p:cNvSpPr>
          <p:nvPr>
            <p:ph type="title"/>
          </p:nvPr>
        </p:nvSpPr>
        <p:spPr>
          <a:xfrm>
            <a:off x="457200" y="122863"/>
            <a:ext cx="8229600" cy="1446550"/>
          </a:xfrm>
          <a:prstGeom prst="rect">
            <a:avLst/>
          </a:prstGeom>
        </p:spPr>
        <p:txBody>
          <a:bodyPr>
            <a:spAutoFit/>
          </a:bodyPr>
          <a:lstStyle/>
          <a:p>
            <a:pPr algn="ctr">
              <a:buNone/>
            </a:pPr>
            <a:r>
              <a:rPr lang="tr-TR" dirty="0">
                <a:latin typeface="Century Gothic" pitchFamily="34" charset="0"/>
              </a:rPr>
              <a:t>SİZCE BU OLAYDAKİ YANLIŞLAR NELERDİR?</a:t>
            </a:r>
          </a:p>
        </p:txBody>
      </p:sp>
    </p:spTree>
    <p:extLst>
      <p:ext uri="{BB962C8B-B14F-4D97-AF65-F5344CB8AC3E}">
        <p14:creationId xmlns:p14="http://schemas.microsoft.com/office/powerpoint/2010/main" val="696101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lide0001_image004.jpg"/>
          <p:cNvPicPr>
            <a:picLocks noChangeAspect="1"/>
          </p:cNvPicPr>
          <p:nvPr/>
        </p:nvPicPr>
        <p:blipFill>
          <a:blip r:embed="rId2" cstate="print"/>
          <a:srcRect b="19118"/>
          <a:stretch>
            <a:fillRect/>
          </a:stretch>
        </p:blipFill>
        <p:spPr>
          <a:xfrm rot="10413856" flipV="1">
            <a:off x="5796718" y="4541556"/>
            <a:ext cx="3253142" cy="1862636"/>
          </a:xfrm>
          <a:prstGeom prst="rect">
            <a:avLst/>
          </a:prstGeom>
        </p:spPr>
      </p:pic>
      <p:sp>
        <p:nvSpPr>
          <p:cNvPr id="3" name="2 İçerik Yer Tutucusu"/>
          <p:cNvSpPr>
            <a:spLocks noGrp="1"/>
          </p:cNvSpPr>
          <p:nvPr>
            <p:ph idx="1"/>
          </p:nvPr>
        </p:nvSpPr>
        <p:spPr>
          <a:xfrm>
            <a:off x="457200" y="2104256"/>
            <a:ext cx="8229600" cy="2332856"/>
          </a:xfrm>
        </p:spPr>
        <p:txBody>
          <a:bodyPr>
            <a:noAutofit/>
          </a:bodyPr>
          <a:lstStyle/>
          <a:p>
            <a:r>
              <a:rPr lang="tr-TR" dirty="0" smtClean="0">
                <a:latin typeface="Century Gothic" pitchFamily="34" charset="0"/>
              </a:rPr>
              <a:t>Yeni tanıştığınız kimselerin sizi eve ya da gideceğiniz yere bırakma tekliflerini kabul etmeden önce iyi düşünün. </a:t>
            </a:r>
          </a:p>
          <a:p>
            <a:r>
              <a:rPr lang="tr-TR" dirty="0" smtClean="0">
                <a:latin typeface="Century Gothic" pitchFamily="34" charset="0"/>
              </a:rPr>
              <a:t>Kendi başınıza gidip dönemeyeceğiniz koşullarda bir yere iyi tanımadığınız birinin eşliğinde gitmeyin.</a:t>
            </a:r>
          </a:p>
          <a:p>
            <a:endParaRPr lang="tr-TR" sz="4400" dirty="0">
              <a:latin typeface="Century Gothic" pitchFamily="34" charset="0"/>
            </a:endParaRPr>
          </a:p>
        </p:txBody>
      </p:sp>
      <p:sp>
        <p:nvSpPr>
          <p:cNvPr id="2" name="1 Başlık"/>
          <p:cNvSpPr>
            <a:spLocks noGrp="1"/>
          </p:cNvSpPr>
          <p:nvPr>
            <p:ph type="title"/>
          </p:nvPr>
        </p:nvSpPr>
        <p:spPr/>
        <p:style>
          <a:lnRef idx="3">
            <a:schemeClr val="lt1"/>
          </a:lnRef>
          <a:fillRef idx="1">
            <a:schemeClr val="dk1"/>
          </a:fillRef>
          <a:effectRef idx="1">
            <a:schemeClr val="dk1"/>
          </a:effectRef>
          <a:fontRef idx="minor">
            <a:schemeClr val="lt1"/>
          </a:fontRef>
        </p:style>
        <p:txBody>
          <a:bodyPr>
            <a:noAutofit/>
          </a:bodyPr>
          <a:lstStyle/>
          <a:p>
            <a:r>
              <a:rPr lang="tr-TR" sz="2800" b="1" dirty="0" smtClean="0"/>
              <a:t>BEDENİMİZİ KORUMA VE CİNSEL İSTİSMAR</a:t>
            </a:r>
            <a:endParaRPr lang="tr-TR" sz="2800" b="1" dirty="0"/>
          </a:p>
        </p:txBody>
      </p:sp>
    </p:spTree>
    <p:extLst>
      <p:ext uri="{BB962C8B-B14F-4D97-AF65-F5344CB8AC3E}">
        <p14:creationId xmlns:p14="http://schemas.microsoft.com/office/powerpoint/2010/main" val="27876274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lide0001_image004.jpg"/>
          <p:cNvPicPr>
            <a:picLocks noChangeAspect="1"/>
          </p:cNvPicPr>
          <p:nvPr/>
        </p:nvPicPr>
        <p:blipFill>
          <a:blip r:embed="rId2" cstate="print"/>
          <a:srcRect b="19118"/>
          <a:stretch>
            <a:fillRect/>
          </a:stretch>
        </p:blipFill>
        <p:spPr>
          <a:xfrm rot="10413856" flipV="1">
            <a:off x="5746260" y="4818912"/>
            <a:ext cx="3253142" cy="1862636"/>
          </a:xfrm>
          <a:prstGeom prst="rect">
            <a:avLst/>
          </a:prstGeom>
        </p:spPr>
      </p:pic>
      <p:sp>
        <p:nvSpPr>
          <p:cNvPr id="3" name="2 İçerik Yer Tutucusu"/>
          <p:cNvSpPr>
            <a:spLocks noGrp="1"/>
          </p:cNvSpPr>
          <p:nvPr>
            <p:ph idx="1"/>
          </p:nvPr>
        </p:nvSpPr>
        <p:spPr>
          <a:xfrm>
            <a:off x="457200" y="2032248"/>
            <a:ext cx="8229600" cy="2836912"/>
          </a:xfrm>
        </p:spPr>
        <p:txBody>
          <a:bodyPr>
            <a:noAutofit/>
          </a:bodyPr>
          <a:lstStyle/>
          <a:p>
            <a:r>
              <a:rPr lang="tr-TR" sz="3200" dirty="0" smtClean="0">
                <a:latin typeface="Century Gothic" pitchFamily="34" charset="0"/>
              </a:rPr>
              <a:t>Sürekli sizin yerinize karar vermeye çalışan, size nasıl davranmanız gerektiğini söyleyen, sizi sürekli kendi istekleri doğrultusunda zorlayan kişilerle arkadaşlık yaparken dikkatli olun.</a:t>
            </a:r>
          </a:p>
          <a:p>
            <a:endParaRPr lang="tr-TR" sz="4800" dirty="0">
              <a:latin typeface="Century Gothic" pitchFamily="34" charset="0"/>
            </a:endParaRPr>
          </a:p>
        </p:txBody>
      </p:sp>
      <p:sp>
        <p:nvSpPr>
          <p:cNvPr id="2" name="1 Başlık"/>
          <p:cNvSpPr>
            <a:spLocks noGrp="1"/>
          </p:cNvSpPr>
          <p:nvPr>
            <p:ph type="title"/>
          </p:nvPr>
        </p:nvSpPr>
        <p:spPr/>
        <p:style>
          <a:lnRef idx="3">
            <a:schemeClr val="lt1"/>
          </a:lnRef>
          <a:fillRef idx="1">
            <a:schemeClr val="dk1"/>
          </a:fillRef>
          <a:effectRef idx="1">
            <a:schemeClr val="dk1"/>
          </a:effectRef>
          <a:fontRef idx="minor">
            <a:schemeClr val="lt1"/>
          </a:fontRef>
        </p:style>
        <p:txBody>
          <a:bodyPr>
            <a:noAutofit/>
          </a:bodyPr>
          <a:lstStyle/>
          <a:p>
            <a:r>
              <a:rPr lang="tr-TR" sz="2800" b="1" dirty="0" smtClean="0"/>
              <a:t>BEDENİMİZİ KORUMA VE CİNSEL İSTİSMAR</a:t>
            </a:r>
            <a:endParaRPr lang="tr-TR" sz="2800" b="1" dirty="0"/>
          </a:p>
        </p:txBody>
      </p:sp>
    </p:spTree>
    <p:extLst>
      <p:ext uri="{BB962C8B-B14F-4D97-AF65-F5344CB8AC3E}">
        <p14:creationId xmlns:p14="http://schemas.microsoft.com/office/powerpoint/2010/main" val="34602732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r>
              <a:rPr lang="tr-TR" sz="3000" dirty="0" smtClean="0">
                <a:latin typeface="Segoe Print" pitchFamily="2" charset="0"/>
              </a:rPr>
              <a:t>“A…arkadaşları ile bir kafeteryaya gider. Arkadaşları ona bir sigara verirler, içmesini söylerler. A…o güne kadar merak etmesine karşın hiç sigara içmemiştir. “Ben içmiyorum” der. Fakat arkadaşları “Sensiz tadı tuzu mu olur, büyüdün artık, süt çocuğu, ana kuzusu değilsin, bir dene kim bilecek ki…vallahi bir daha konuşmam, sen bizim arkadaşımız, kardeşimiz (</a:t>
            </a:r>
            <a:r>
              <a:rPr lang="tr-TR" sz="3000" dirty="0" err="1" smtClean="0">
                <a:latin typeface="Segoe Print" pitchFamily="2" charset="0"/>
              </a:rPr>
              <a:t>kankamız</a:t>
            </a:r>
            <a:r>
              <a:rPr lang="tr-TR" sz="3000" dirty="0" smtClean="0">
                <a:latin typeface="Segoe Print" pitchFamily="2" charset="0"/>
              </a:rPr>
              <a:t>) değil misin, hadi birazdan arkadaşlar da gelir sinemaya gideriz…istediğini yaparız” diyerek teşvik ederler.</a:t>
            </a:r>
          </a:p>
          <a:p>
            <a:pPr>
              <a:buNone/>
            </a:pPr>
            <a:endParaRPr lang="tr-TR" dirty="0"/>
          </a:p>
        </p:txBody>
      </p:sp>
      <p:sp>
        <p:nvSpPr>
          <p:cNvPr id="2" name="1 Başlık"/>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tr-TR" dirty="0" smtClean="0"/>
              <a:t>Hayırım, hayır</a:t>
            </a:r>
            <a:endParaRPr lang="tr-TR" dirty="0"/>
          </a:p>
        </p:txBody>
      </p:sp>
    </p:spTree>
    <p:extLst>
      <p:ext uri="{BB962C8B-B14F-4D97-AF65-F5344CB8AC3E}">
        <p14:creationId xmlns:p14="http://schemas.microsoft.com/office/powerpoint/2010/main" val="15124311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tr-TR" dirty="0" smtClean="0"/>
              <a:t>‘</a:t>
            </a:r>
            <a:r>
              <a:rPr lang="tr-TR" sz="3600" dirty="0" smtClean="0"/>
              <a:t>Hayır’ diyebilme yöntemleri</a:t>
            </a:r>
            <a:endParaRPr lang="tr-TR" sz="3600" dirty="0"/>
          </a:p>
        </p:txBody>
      </p:sp>
      <p:graphicFrame>
        <p:nvGraphicFramePr>
          <p:cNvPr id="5" name="Group 4"/>
          <p:cNvGraphicFramePr>
            <a:graphicFrameLocks noGrp="1"/>
          </p:cNvGraphicFramePr>
          <p:nvPr>
            <p:extLst>
              <p:ext uri="{D42A27DB-BD31-4B8C-83A1-F6EECF244321}">
                <p14:modId xmlns:p14="http://schemas.microsoft.com/office/powerpoint/2010/main" val="1814408504"/>
              </p:ext>
            </p:extLst>
          </p:nvPr>
        </p:nvGraphicFramePr>
        <p:xfrm>
          <a:off x="540395" y="2087819"/>
          <a:ext cx="8136061" cy="4221501"/>
        </p:xfrm>
        <a:graphic>
          <a:graphicData uri="http://schemas.openxmlformats.org/drawingml/2006/table">
            <a:tbl>
              <a:tblPr/>
              <a:tblGrid>
                <a:gridCol w="3253446">
                  <a:extLst>
                    <a:ext uri="{9D8B030D-6E8A-4147-A177-3AD203B41FA5}">
                      <a16:colId xmlns:a16="http://schemas.microsoft.com/office/drawing/2014/main" val="20000"/>
                    </a:ext>
                  </a:extLst>
                </a:gridCol>
                <a:gridCol w="4882615">
                  <a:extLst>
                    <a:ext uri="{9D8B030D-6E8A-4147-A177-3AD203B41FA5}">
                      <a16:colId xmlns:a16="http://schemas.microsoft.com/office/drawing/2014/main" val="20001"/>
                    </a:ext>
                  </a:extLst>
                </a:gridCol>
              </a:tblGrid>
              <a:tr h="753561">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HAYIR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“Hayır”, “Hayır teşekkürler”</a:t>
                      </a:r>
                    </a:p>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“Hayır olmaz”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0011">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MAZERET BİLDİRME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“Hayır teşekkürler, sigara dumanından çok rahatsız oluyorum, beni öksürtüyor.”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3795">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ATLATMA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“Hayır, teşekkürler, şimdi değil.”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9682">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KONUYU DEĞİŞTİRMEK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“Hayır teşekkürler, ben bir bardak su alabilir miyim?”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2533">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HAYIR TEKRARI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“Hayır içmiyorum. Hayır teşekkürler.”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6882">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YÜRÜYÜP GİTMEK/</a:t>
                      </a:r>
                    </a:p>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ORTAMDAN SAKINMAK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mn-lt"/>
                        </a:rPr>
                        <a:t>“Hayır” de ve ortamı terk et.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176007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slide0001_image004.jpg"/>
          <p:cNvPicPr>
            <a:picLocks noChangeAspect="1"/>
          </p:cNvPicPr>
          <p:nvPr/>
        </p:nvPicPr>
        <p:blipFill>
          <a:blip r:embed="rId2" cstate="print"/>
          <a:srcRect b="19118"/>
          <a:stretch>
            <a:fillRect/>
          </a:stretch>
        </p:blipFill>
        <p:spPr>
          <a:xfrm rot="10413856" flipV="1">
            <a:off x="5796718" y="4541556"/>
            <a:ext cx="3253142" cy="1862636"/>
          </a:xfrm>
          <a:prstGeom prst="rect">
            <a:avLst/>
          </a:prstGeom>
        </p:spPr>
      </p:pic>
      <p:sp>
        <p:nvSpPr>
          <p:cNvPr id="3" name="2 İçerik Yer Tutucusu"/>
          <p:cNvSpPr>
            <a:spLocks noGrp="1"/>
          </p:cNvSpPr>
          <p:nvPr>
            <p:ph idx="1"/>
          </p:nvPr>
        </p:nvSpPr>
        <p:spPr>
          <a:xfrm>
            <a:off x="457200" y="2143116"/>
            <a:ext cx="8229600" cy="3230100"/>
          </a:xfrm>
        </p:spPr>
        <p:txBody>
          <a:bodyPr>
            <a:noAutofit/>
          </a:bodyPr>
          <a:lstStyle/>
          <a:p>
            <a:r>
              <a:rPr lang="tr-TR" sz="3600" dirty="0" smtClean="0">
                <a:latin typeface="Century Gothic" pitchFamily="34" charset="0"/>
              </a:rPr>
              <a:t>Evinizde yalnızken kapı ve pencerelerinizi kilitli tutun.</a:t>
            </a:r>
          </a:p>
          <a:p>
            <a:r>
              <a:rPr lang="tr-TR" sz="3600" dirty="0" smtClean="0">
                <a:latin typeface="Century Gothic" pitchFamily="34" charset="0"/>
              </a:rPr>
              <a:t>Tanımadığınız ve güvenmediğiniz kişilere kapıyı açmayın.</a:t>
            </a:r>
          </a:p>
        </p:txBody>
      </p:sp>
      <p:sp>
        <p:nvSpPr>
          <p:cNvPr id="2" name="1 Başlık"/>
          <p:cNvSpPr>
            <a:spLocks noGrp="1"/>
          </p:cNvSpPr>
          <p:nvPr>
            <p:ph type="title"/>
          </p:nvPr>
        </p:nvSpPr>
        <p:spPr/>
        <p:style>
          <a:lnRef idx="3">
            <a:schemeClr val="lt1"/>
          </a:lnRef>
          <a:fillRef idx="1">
            <a:schemeClr val="dk1"/>
          </a:fillRef>
          <a:effectRef idx="1">
            <a:schemeClr val="dk1"/>
          </a:effectRef>
          <a:fontRef idx="minor">
            <a:schemeClr val="lt1"/>
          </a:fontRef>
        </p:style>
        <p:txBody>
          <a:bodyPr>
            <a:noAutofit/>
          </a:bodyPr>
          <a:lstStyle/>
          <a:p>
            <a:r>
              <a:rPr lang="tr-TR" sz="2800" b="1" dirty="0" smtClean="0">
                <a:latin typeface="+mn-lt"/>
              </a:rPr>
              <a:t>BEDENİMİZİ KORUMA VE CİNSEL İSTİSMAR</a:t>
            </a:r>
            <a:endParaRPr lang="tr-TR" sz="2800" b="1" dirty="0">
              <a:latin typeface="+mn-lt"/>
            </a:endParaRPr>
          </a:p>
        </p:txBody>
      </p:sp>
      <p:sp>
        <p:nvSpPr>
          <p:cNvPr id="6" name="5 Metin kutusu"/>
          <p:cNvSpPr txBox="1"/>
          <p:nvPr/>
        </p:nvSpPr>
        <p:spPr>
          <a:xfrm>
            <a:off x="8244408" y="5733256"/>
            <a:ext cx="720080" cy="830997"/>
          </a:xfrm>
          <a:prstGeom prst="rect">
            <a:avLst/>
          </a:prstGeom>
          <a:noFill/>
        </p:spPr>
        <p:txBody>
          <a:bodyPr wrap="square" rtlCol="0">
            <a:spAutoFit/>
          </a:bodyPr>
          <a:lstStyle/>
          <a:p>
            <a:r>
              <a:rPr lang="tr-TR" sz="4800" b="1" dirty="0" smtClean="0">
                <a:solidFill>
                  <a:srgbClr val="FF0000"/>
                </a:solidFill>
              </a:rPr>
              <a:t>!</a:t>
            </a:r>
            <a:endParaRPr lang="tr-TR" sz="4800" b="1" dirty="0">
              <a:solidFill>
                <a:srgbClr val="FF0000"/>
              </a:solidFill>
            </a:endParaRPr>
          </a:p>
        </p:txBody>
      </p:sp>
    </p:spTree>
    <p:extLst>
      <p:ext uri="{BB962C8B-B14F-4D97-AF65-F5344CB8AC3E}">
        <p14:creationId xmlns:p14="http://schemas.microsoft.com/office/powerpoint/2010/main" val="3919848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99381"/>
            <a:ext cx="8229600" cy="3373835"/>
          </a:xfrm>
        </p:spPr>
        <p:txBody>
          <a:bodyPr>
            <a:normAutofit/>
          </a:bodyPr>
          <a:lstStyle/>
          <a:p>
            <a:r>
              <a:rPr lang="tr-TR" sz="3200" dirty="0" smtClean="0">
                <a:latin typeface="Century Gothic" pitchFamily="34" charset="0"/>
              </a:rPr>
              <a:t>Çevrenize dikkat edin ve tehlikeli olabileceğini düşündüğünüz durumlardan kaçının.</a:t>
            </a:r>
          </a:p>
          <a:p>
            <a:r>
              <a:rPr lang="tr-TR" sz="3200" dirty="0" smtClean="0">
                <a:latin typeface="Century Gothic" pitchFamily="34" charset="0"/>
              </a:rPr>
              <a:t>Her zaman çevrenizden gelebilecek tehlikelere karşı uyanık olun.</a:t>
            </a:r>
          </a:p>
          <a:p>
            <a:endParaRPr lang="tr-TR" sz="4400" dirty="0">
              <a:latin typeface="Century Gothic" pitchFamily="34" charset="0"/>
            </a:endParaRPr>
          </a:p>
        </p:txBody>
      </p:sp>
      <p:sp>
        <p:nvSpPr>
          <p:cNvPr id="2" name="1 Başlık"/>
          <p:cNvSpPr>
            <a:spLocks noGrp="1"/>
          </p:cNvSpPr>
          <p:nvPr>
            <p:ph type="title"/>
          </p:nvPr>
        </p:nvSpPr>
        <p:spPr/>
        <p:style>
          <a:lnRef idx="3">
            <a:schemeClr val="lt1"/>
          </a:lnRef>
          <a:fillRef idx="1">
            <a:schemeClr val="dk1"/>
          </a:fillRef>
          <a:effectRef idx="1">
            <a:schemeClr val="dk1"/>
          </a:effectRef>
          <a:fontRef idx="minor">
            <a:schemeClr val="lt1"/>
          </a:fontRef>
        </p:style>
        <p:txBody>
          <a:bodyPr>
            <a:noAutofit/>
          </a:bodyPr>
          <a:lstStyle/>
          <a:p>
            <a:r>
              <a:rPr lang="tr-TR" sz="2800" b="1" dirty="0" smtClean="0"/>
              <a:t>BEDENİMİZİ KORUMA VE CİNSEL İSTİSMAR</a:t>
            </a:r>
            <a:endParaRPr lang="tr-TR" sz="2800" b="1" dirty="0"/>
          </a:p>
        </p:txBody>
      </p:sp>
      <p:pic>
        <p:nvPicPr>
          <p:cNvPr id="4" name="3 Resim" descr="slide0001_image004.jpg"/>
          <p:cNvPicPr>
            <a:picLocks noChangeAspect="1"/>
          </p:cNvPicPr>
          <p:nvPr/>
        </p:nvPicPr>
        <p:blipFill>
          <a:blip r:embed="rId3" cstate="print"/>
          <a:srcRect b="19118"/>
          <a:stretch>
            <a:fillRect/>
          </a:stretch>
        </p:blipFill>
        <p:spPr>
          <a:xfrm rot="10413856" flipV="1">
            <a:off x="5796718" y="4541556"/>
            <a:ext cx="3253142" cy="1862636"/>
          </a:xfrm>
          <a:prstGeom prst="rect">
            <a:avLst/>
          </a:prstGeom>
        </p:spPr>
      </p:pic>
    </p:spTree>
    <p:extLst>
      <p:ext uri="{BB962C8B-B14F-4D97-AF65-F5344CB8AC3E}">
        <p14:creationId xmlns:p14="http://schemas.microsoft.com/office/powerpoint/2010/main" val="33812094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lide0001_image004.jpg"/>
          <p:cNvPicPr>
            <a:picLocks noChangeAspect="1"/>
          </p:cNvPicPr>
          <p:nvPr/>
        </p:nvPicPr>
        <p:blipFill>
          <a:blip r:embed="rId2" cstate="print"/>
          <a:srcRect b="19118"/>
          <a:stretch>
            <a:fillRect/>
          </a:stretch>
        </p:blipFill>
        <p:spPr>
          <a:xfrm rot="10413856" flipV="1">
            <a:off x="5602244" y="4801959"/>
            <a:ext cx="3253142" cy="1862636"/>
          </a:xfrm>
          <a:prstGeom prst="rect">
            <a:avLst/>
          </a:prstGeom>
        </p:spPr>
      </p:pic>
      <p:sp>
        <p:nvSpPr>
          <p:cNvPr id="3" name="2 İçerik Yer Tutucusu"/>
          <p:cNvSpPr>
            <a:spLocks noGrp="1"/>
          </p:cNvSpPr>
          <p:nvPr>
            <p:ph idx="1"/>
          </p:nvPr>
        </p:nvSpPr>
        <p:spPr>
          <a:xfrm>
            <a:off x="457200" y="2071389"/>
            <a:ext cx="8229600" cy="3286437"/>
          </a:xfrm>
        </p:spPr>
        <p:txBody>
          <a:bodyPr>
            <a:normAutofit/>
          </a:bodyPr>
          <a:lstStyle/>
          <a:p>
            <a:r>
              <a:rPr lang="tr-TR" sz="3200" dirty="0" smtClean="0">
                <a:latin typeface="Century Gothic" pitchFamily="34" charset="0"/>
              </a:rPr>
              <a:t>Bazen tehlikeler sandığımız gibi dışarıdan değil de çok yakınımızdan hatta aile içinden bile gelebilir.</a:t>
            </a:r>
          </a:p>
          <a:p>
            <a:r>
              <a:rPr lang="tr-TR" sz="3200" dirty="0" smtClean="0">
                <a:latin typeface="Century Gothic" pitchFamily="34" charset="0"/>
              </a:rPr>
              <a:t>Bu tür durumlarda ailenin zarar göreceği kaygısı dahi taşınsa kesinlikle saklanmamalıdır.</a:t>
            </a:r>
          </a:p>
          <a:p>
            <a:endParaRPr lang="tr-TR" sz="4400" dirty="0">
              <a:latin typeface="Century Gothic" pitchFamily="34" charset="0"/>
            </a:endParaRPr>
          </a:p>
        </p:txBody>
      </p:sp>
      <p:sp>
        <p:nvSpPr>
          <p:cNvPr id="2" name="1 Başlık"/>
          <p:cNvSpPr>
            <a:spLocks noGrp="1"/>
          </p:cNvSpPr>
          <p:nvPr>
            <p:ph type="title"/>
          </p:nvPr>
        </p:nvSpPr>
        <p:spPr/>
        <p:style>
          <a:lnRef idx="3">
            <a:schemeClr val="lt1"/>
          </a:lnRef>
          <a:fillRef idx="1">
            <a:schemeClr val="dk1"/>
          </a:fillRef>
          <a:effectRef idx="1">
            <a:schemeClr val="dk1"/>
          </a:effectRef>
          <a:fontRef idx="minor">
            <a:schemeClr val="lt1"/>
          </a:fontRef>
        </p:style>
        <p:txBody>
          <a:bodyPr>
            <a:noAutofit/>
          </a:bodyPr>
          <a:lstStyle/>
          <a:p>
            <a:r>
              <a:rPr lang="tr-TR" sz="2800" b="1" dirty="0" smtClean="0"/>
              <a:t>BEDENİMİZİ KORUMA VE CİNSEL İSTİSMAR</a:t>
            </a:r>
            <a:endParaRPr lang="tr-TR" sz="2800" b="1" dirty="0"/>
          </a:p>
        </p:txBody>
      </p:sp>
    </p:spTree>
    <p:extLst>
      <p:ext uri="{BB962C8B-B14F-4D97-AF65-F5344CB8AC3E}">
        <p14:creationId xmlns:p14="http://schemas.microsoft.com/office/powerpoint/2010/main" val="10856154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sz="2800" dirty="0" smtClean="0">
                <a:latin typeface="Century Gothic" pitchFamily="34" charset="0"/>
              </a:rPr>
              <a:t>Aynı kişi ya da kişiler tarafından yinelenen tarzda laf atma, takip edilme, telefon sapıklığı gibi cinsel tacizlere, saldırılara maruz kalındığında sadece sözle de olsa çevrenizi bilgilendirin, bu tür durumlarla karşılaştığınız da asla saklamayın güvendiğiniz bir yetişkinle ( Rehber öğretmen, öğretmen, anne baba, polis, savcılık) paylaşın.</a:t>
            </a:r>
          </a:p>
          <a:p>
            <a:endParaRPr lang="tr-TR" sz="4000" dirty="0">
              <a:latin typeface="Century Gothic" pitchFamily="34" charset="0"/>
            </a:endParaRPr>
          </a:p>
        </p:txBody>
      </p:sp>
      <p:sp>
        <p:nvSpPr>
          <p:cNvPr id="2" name="1 Başlık"/>
          <p:cNvSpPr>
            <a:spLocks noGrp="1"/>
          </p:cNvSpPr>
          <p:nvPr>
            <p:ph type="title"/>
          </p:nvPr>
        </p:nvSpPr>
        <p:spPr/>
        <p:style>
          <a:lnRef idx="3">
            <a:schemeClr val="lt1"/>
          </a:lnRef>
          <a:fillRef idx="1">
            <a:schemeClr val="dk1"/>
          </a:fillRef>
          <a:effectRef idx="1">
            <a:schemeClr val="dk1"/>
          </a:effectRef>
          <a:fontRef idx="minor">
            <a:schemeClr val="lt1"/>
          </a:fontRef>
        </p:style>
        <p:txBody>
          <a:bodyPr>
            <a:noAutofit/>
          </a:bodyPr>
          <a:lstStyle/>
          <a:p>
            <a:r>
              <a:rPr lang="tr-TR" sz="2800" b="1" dirty="0" smtClean="0"/>
              <a:t>BEDENİMİZİ KORUMA VE CİNSEL İSTİSMAR</a:t>
            </a:r>
            <a:endParaRPr lang="tr-TR" sz="2800" b="1" dirty="0"/>
          </a:p>
        </p:txBody>
      </p:sp>
    </p:spTree>
    <p:extLst>
      <p:ext uri="{BB962C8B-B14F-4D97-AF65-F5344CB8AC3E}">
        <p14:creationId xmlns:p14="http://schemas.microsoft.com/office/powerpoint/2010/main" val="1890660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457200" indent="-457200">
              <a:buAutoNum type="arabicParenR"/>
            </a:pPr>
            <a:r>
              <a:rPr lang="tr-TR" dirty="0" err="1" smtClean="0">
                <a:solidFill>
                  <a:srgbClr val="FF0000"/>
                </a:solidFill>
              </a:rPr>
              <a:t>Sosyo</a:t>
            </a:r>
            <a:r>
              <a:rPr lang="tr-TR" dirty="0" smtClean="0">
                <a:solidFill>
                  <a:srgbClr val="FF0000"/>
                </a:solidFill>
              </a:rPr>
              <a:t>-Ekonomik Gerekçeler:</a:t>
            </a:r>
            <a:endParaRPr lang="tr-TR" dirty="0"/>
          </a:p>
          <a:p>
            <a:r>
              <a:rPr lang="tr-TR" dirty="0" smtClean="0"/>
              <a:t>Ailenin </a:t>
            </a:r>
            <a:r>
              <a:rPr lang="tr-TR" dirty="0"/>
              <a:t>içinde bulunduğu geçim sıkıntısı ve nüfuz </a:t>
            </a:r>
            <a:r>
              <a:rPr lang="tr-TR" dirty="0" smtClean="0"/>
              <a:t>fazlalığı </a:t>
            </a:r>
            <a:r>
              <a:rPr lang="tr-TR" dirty="0"/>
              <a:t>ekonomik durumu iyi olan ailelere kız vermede rekabet yaşanmasına yol açmakta ve kimi zaman kızlar da daha rahat bir hayat ve zengin eş hayaliyle bu evliliklere gönüllü görünmektedirler. </a:t>
            </a:r>
            <a:endParaRPr lang="tr-TR" dirty="0" smtClean="0"/>
          </a:p>
          <a:p>
            <a:r>
              <a:rPr lang="tr-TR" dirty="0" smtClean="0"/>
              <a:t>Baba </a:t>
            </a:r>
            <a:r>
              <a:rPr lang="tr-TR" dirty="0"/>
              <a:t>evinde çektiği maddi sıkıntılardan ve çocuk yaşta katlanmak zorunda bırakıldığı iş yükünden kurtulacağını hayal eden kızlar evliliği bir çıkış yolu olarak </a:t>
            </a:r>
            <a:r>
              <a:rPr lang="tr-TR" dirty="0" smtClean="0"/>
              <a:t>görmektedirler.</a:t>
            </a:r>
            <a:endParaRPr lang="tr-TR" dirty="0"/>
          </a:p>
          <a:p>
            <a:endParaRPr lang="tr-TR" dirty="0"/>
          </a:p>
        </p:txBody>
      </p:sp>
      <p:sp>
        <p:nvSpPr>
          <p:cNvPr id="2" name="Başlık 1"/>
          <p:cNvSpPr>
            <a:spLocks noGrp="1"/>
          </p:cNvSpPr>
          <p:nvPr>
            <p:ph type="title"/>
          </p:nvPr>
        </p:nvSpPr>
        <p:spPr>
          <a:xfrm>
            <a:off x="683568" y="764704"/>
            <a:ext cx="7756263" cy="1054250"/>
          </a:xfrm>
        </p:spPr>
        <p:txBody>
          <a:bodyPr/>
          <a:lstStyle/>
          <a:p>
            <a:r>
              <a:rPr lang="tr-TR" sz="3200" b="1" dirty="0"/>
              <a:t>ERKEN YAŞTA EVLİLİKLERİN SEBEPLERİ</a:t>
            </a:r>
            <a:endParaRPr lang="tr-TR" sz="3200" dirty="0"/>
          </a:p>
        </p:txBody>
      </p:sp>
    </p:spTree>
    <p:extLst>
      <p:ext uri="{BB962C8B-B14F-4D97-AF65-F5344CB8AC3E}">
        <p14:creationId xmlns:p14="http://schemas.microsoft.com/office/powerpoint/2010/main" val="888254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2060848"/>
            <a:ext cx="7200800" cy="3917032"/>
          </a:xfrm>
        </p:spPr>
        <p:txBody>
          <a:bodyPr>
            <a:normAutofit/>
          </a:bodyPr>
          <a:lstStyle/>
          <a:p>
            <a:r>
              <a:rPr lang="tr-TR" sz="2400" dirty="0" smtClean="0">
                <a:latin typeface="Century Gothic" pitchFamily="34" charset="0"/>
              </a:rPr>
              <a:t>Cinsel istismar oluşmuşsa mutlaka önce polise başvurulmalı  vücutta ve giysilerde hiçbir temizlik yapılmadan muayeneye gidilmelidir. </a:t>
            </a:r>
          </a:p>
          <a:p>
            <a:r>
              <a:rPr lang="tr-TR" sz="2400" dirty="0" smtClean="0">
                <a:latin typeface="Century Gothic" pitchFamily="34" charset="0"/>
              </a:rPr>
              <a:t>Banyo yapmak, giysileri değiştirmek gibi davranışlar saldırganın ve suçun belirlenmesinde yardımcı olabilecek ipucu ve kanıtların yok olmasına yol açabilir.</a:t>
            </a:r>
          </a:p>
        </p:txBody>
      </p:sp>
      <p:sp>
        <p:nvSpPr>
          <p:cNvPr id="2" name="1 Başlık"/>
          <p:cNvSpPr>
            <a:spLocks noGrp="1"/>
          </p:cNvSpPr>
          <p:nvPr>
            <p:ph type="title"/>
          </p:nvPr>
        </p:nvSpPr>
        <p:spPr/>
        <p:style>
          <a:lnRef idx="3">
            <a:schemeClr val="lt1"/>
          </a:lnRef>
          <a:fillRef idx="1">
            <a:schemeClr val="dk1"/>
          </a:fillRef>
          <a:effectRef idx="1">
            <a:schemeClr val="dk1"/>
          </a:effectRef>
          <a:fontRef idx="minor">
            <a:schemeClr val="lt1"/>
          </a:fontRef>
        </p:style>
        <p:txBody>
          <a:bodyPr>
            <a:noAutofit/>
          </a:bodyPr>
          <a:lstStyle/>
          <a:p>
            <a:r>
              <a:rPr lang="tr-TR" sz="2800" b="1" dirty="0" smtClean="0"/>
              <a:t>BEDENİMİZİ KORUMA VE CİNSEL İSTİSMAR</a:t>
            </a:r>
            <a:endParaRPr lang="tr-TR" sz="2800" b="1" dirty="0"/>
          </a:p>
        </p:txBody>
      </p:sp>
    </p:spTree>
    <p:extLst>
      <p:ext uri="{BB962C8B-B14F-4D97-AF65-F5344CB8AC3E}">
        <p14:creationId xmlns:p14="http://schemas.microsoft.com/office/powerpoint/2010/main" val="16135368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200" dirty="0" smtClean="0">
                <a:latin typeface="Century Gothic" pitchFamily="34" charset="0"/>
              </a:rPr>
              <a:t>Bir yakınınız ya da arkadaşınız cinsel saldırıya uğrarsa ve ona destek olmak isterseniz yapacağınız en iyi şey bu kişiyi dinlemeye hazır olduğunuzu ona göstermeniz, onu dinleyerek inandığınızı, bunun onun suçu olmadığını, olanlardan dolayı üzgün olduğunuzu ve yardıma hazır olduğunuzu belirtmektir.</a:t>
            </a:r>
          </a:p>
          <a:p>
            <a:r>
              <a:rPr lang="tr-TR" sz="2200" dirty="0" smtClean="0">
                <a:latin typeface="Century Gothic" pitchFamily="34" charset="0"/>
              </a:rPr>
              <a:t> Bu kişi büyük olasılıkla korku, güvensizlik ve yalnızlık duyguları içinde olacaktır. Bu nedenle onunla vakit geçirmeniz ve gündelik hayatında destek olmanız çok yararlı olacaktır.</a:t>
            </a:r>
          </a:p>
        </p:txBody>
      </p:sp>
      <p:sp>
        <p:nvSpPr>
          <p:cNvPr id="2" name="1 Başlık"/>
          <p:cNvSpPr>
            <a:spLocks noGrp="1"/>
          </p:cNvSpPr>
          <p:nvPr>
            <p:ph type="title"/>
          </p:nvPr>
        </p:nvSpPr>
        <p:spPr/>
        <p:style>
          <a:lnRef idx="3">
            <a:schemeClr val="lt1"/>
          </a:lnRef>
          <a:fillRef idx="1">
            <a:schemeClr val="dk1"/>
          </a:fillRef>
          <a:effectRef idx="1">
            <a:schemeClr val="dk1"/>
          </a:effectRef>
          <a:fontRef idx="minor">
            <a:schemeClr val="lt1"/>
          </a:fontRef>
        </p:style>
        <p:txBody>
          <a:bodyPr>
            <a:noAutofit/>
          </a:bodyPr>
          <a:lstStyle/>
          <a:p>
            <a:r>
              <a:rPr lang="tr-TR" sz="2800" b="1" dirty="0" smtClean="0">
                <a:latin typeface="+mn-lt"/>
              </a:rPr>
              <a:t>BEDENİMİZİ KORUMA VE CİNSEL İSTİSMAR</a:t>
            </a:r>
            <a:endParaRPr lang="tr-TR" sz="2800" b="1" dirty="0">
              <a:latin typeface="+mn-lt"/>
            </a:endParaRPr>
          </a:p>
        </p:txBody>
      </p:sp>
    </p:spTree>
    <p:extLst>
      <p:ext uri="{BB962C8B-B14F-4D97-AF65-F5344CB8AC3E}">
        <p14:creationId xmlns:p14="http://schemas.microsoft.com/office/powerpoint/2010/main" val="27545415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slide0001_image004.jpg"/>
          <p:cNvPicPr>
            <a:picLocks noChangeAspect="1"/>
          </p:cNvPicPr>
          <p:nvPr/>
        </p:nvPicPr>
        <p:blipFill>
          <a:blip r:embed="rId2" cstate="print"/>
          <a:srcRect b="19118"/>
          <a:stretch>
            <a:fillRect/>
          </a:stretch>
        </p:blipFill>
        <p:spPr>
          <a:xfrm rot="10413856" flipV="1">
            <a:off x="96050" y="538943"/>
            <a:ext cx="2646934" cy="1862636"/>
          </a:xfrm>
          <a:prstGeom prst="rect">
            <a:avLst/>
          </a:prstGeom>
        </p:spPr>
      </p:pic>
      <p:sp>
        <p:nvSpPr>
          <p:cNvPr id="33794" name="3 İçerik Yer Tutucusu"/>
          <p:cNvSpPr>
            <a:spLocks noGrp="1"/>
          </p:cNvSpPr>
          <p:nvPr>
            <p:ph idx="1"/>
          </p:nvPr>
        </p:nvSpPr>
        <p:spPr>
          <a:xfrm>
            <a:off x="2843808" y="692696"/>
            <a:ext cx="6192688" cy="4175993"/>
          </a:xfrm>
        </p:spPr>
        <p:txBody>
          <a:bodyPr>
            <a:normAutofit/>
          </a:bodyPr>
          <a:lstStyle/>
          <a:p>
            <a:pPr eaLnBrk="1" hangingPunct="1">
              <a:buFont typeface="Wingdings 2" pitchFamily="18" charset="2"/>
              <a:buNone/>
            </a:pPr>
            <a:r>
              <a:rPr lang="tr-TR" sz="2200" dirty="0" smtClean="0">
                <a:latin typeface="+mj-lt"/>
              </a:rPr>
              <a:t>1.</a:t>
            </a:r>
            <a:r>
              <a:rPr lang="tr-TR" sz="2200" b="1" dirty="0" smtClean="0">
                <a:latin typeface="+mj-lt"/>
              </a:rPr>
              <a:t> </a:t>
            </a:r>
            <a:r>
              <a:rPr lang="tr-TR" sz="2200" dirty="0" smtClean="0">
                <a:latin typeface="+mj-lt"/>
              </a:rPr>
              <a:t>Hiç kimsenin senin, özel yerlerine dokunmaya hakkı yoktur.</a:t>
            </a:r>
          </a:p>
          <a:p>
            <a:pPr eaLnBrk="1" hangingPunct="1">
              <a:buFont typeface="Wingdings 2" pitchFamily="18" charset="2"/>
              <a:buNone/>
            </a:pPr>
            <a:r>
              <a:rPr lang="tr-TR" sz="2200" dirty="0" smtClean="0">
                <a:latin typeface="+mj-lt"/>
              </a:rPr>
              <a:t>2. Hiç kimsenin seni kendi, özel yerlerine dokundurtmaya hakkı yoktur. </a:t>
            </a:r>
          </a:p>
          <a:p>
            <a:pPr eaLnBrk="1" hangingPunct="1">
              <a:buFont typeface="Wingdings 2" pitchFamily="18" charset="2"/>
              <a:buNone/>
            </a:pPr>
            <a:r>
              <a:rPr lang="tr-TR" sz="2200" dirty="0" smtClean="0">
                <a:latin typeface="+mj-lt"/>
              </a:rPr>
              <a:t>3. Birisinin senden özel yerlerine dokunmanı istemesi ya da seninkilere dokunması saklayacağın bir SIR değildir.</a:t>
            </a:r>
          </a:p>
          <a:p>
            <a:pPr eaLnBrk="1" hangingPunct="1">
              <a:buFont typeface="Wingdings 2" pitchFamily="18" charset="2"/>
              <a:buNone/>
            </a:pPr>
            <a:endParaRPr lang="tr-TR" sz="2200" dirty="0" smtClean="0">
              <a:latin typeface="+mj-lt"/>
            </a:endParaRPr>
          </a:p>
          <a:p>
            <a:pPr algn="just" eaLnBrk="1" hangingPunct="1">
              <a:buFont typeface="Wingdings 2" pitchFamily="18" charset="2"/>
              <a:buNone/>
            </a:pPr>
            <a:r>
              <a:rPr lang="tr-TR" sz="2200" dirty="0" smtClean="0">
                <a:latin typeface="+mj-lt"/>
              </a:rPr>
              <a:t>    	Anlatmama sözü vermiş olsan bile, anlatırsan başına çok kötü şeyler geleceği söylenmiş olsa bile, güvendiğin birine anlatmalısın.</a:t>
            </a:r>
          </a:p>
          <a:p>
            <a:pPr eaLnBrk="1" hangingPunct="1">
              <a:buFont typeface="Wingdings 2" pitchFamily="18" charset="2"/>
              <a:buNone/>
            </a:pPr>
            <a:endParaRPr lang="tr-TR" sz="2200" dirty="0" smtClean="0">
              <a:latin typeface="+mj-lt"/>
            </a:endParaRPr>
          </a:p>
        </p:txBody>
      </p:sp>
      <p:sp>
        <p:nvSpPr>
          <p:cNvPr id="33795" name="2 Metin Yer Tutucusu"/>
          <p:cNvSpPr>
            <a:spLocks noGrp="1"/>
          </p:cNvSpPr>
          <p:nvPr>
            <p:ph type="body" sz="half" idx="2"/>
          </p:nvPr>
        </p:nvSpPr>
        <p:spPr>
          <a:xfrm>
            <a:off x="179512" y="620688"/>
            <a:ext cx="2232248" cy="2016323"/>
          </a:xfrm>
        </p:spPr>
        <p:txBody>
          <a:bodyPr>
            <a:normAutofit fontScale="85000" lnSpcReduction="20000"/>
          </a:bodyPr>
          <a:lstStyle/>
          <a:p>
            <a:pPr eaLnBrk="1" hangingPunct="1"/>
            <a:endParaRPr lang="tr-TR" sz="2400" b="1" dirty="0" smtClean="0">
              <a:solidFill>
                <a:srgbClr val="FF0000"/>
              </a:solidFill>
              <a:latin typeface="+mj-lt"/>
            </a:endParaRPr>
          </a:p>
          <a:p>
            <a:pPr eaLnBrk="1" hangingPunct="1"/>
            <a:r>
              <a:rPr lang="tr-TR" sz="2400" b="1" dirty="0" smtClean="0">
                <a:solidFill>
                  <a:srgbClr val="FF0000"/>
                </a:solidFill>
                <a:latin typeface="+mj-lt"/>
              </a:rPr>
              <a:t>DUR…</a:t>
            </a:r>
          </a:p>
          <a:p>
            <a:pPr eaLnBrk="1" hangingPunct="1"/>
            <a:endParaRPr lang="tr-TR" sz="2400" b="1" dirty="0" smtClean="0">
              <a:solidFill>
                <a:srgbClr val="FF0000"/>
              </a:solidFill>
              <a:latin typeface="+mj-lt"/>
            </a:endParaRPr>
          </a:p>
          <a:p>
            <a:pPr eaLnBrk="1" hangingPunct="1"/>
            <a:r>
              <a:rPr lang="tr-TR" sz="2400" b="1" dirty="0" smtClean="0">
                <a:solidFill>
                  <a:srgbClr val="FF0000"/>
                </a:solidFill>
                <a:latin typeface="+mj-lt"/>
              </a:rPr>
              <a:t>DOKUNMA</a:t>
            </a:r>
          </a:p>
          <a:p>
            <a:pPr eaLnBrk="1" hangingPunct="1"/>
            <a:endParaRPr lang="tr-TR" sz="2400" b="1" dirty="0" smtClean="0">
              <a:solidFill>
                <a:srgbClr val="FF0000"/>
              </a:solidFill>
              <a:latin typeface="+mj-lt"/>
            </a:endParaRPr>
          </a:p>
          <a:p>
            <a:pPr eaLnBrk="1" hangingPunct="1"/>
            <a:r>
              <a:rPr lang="tr-TR" sz="2400" b="1" dirty="0" smtClean="0">
                <a:solidFill>
                  <a:srgbClr val="FF0000"/>
                </a:solidFill>
                <a:latin typeface="+mj-lt"/>
              </a:rPr>
              <a:t>DUR…</a:t>
            </a:r>
          </a:p>
        </p:txBody>
      </p:sp>
      <p:sp>
        <p:nvSpPr>
          <p:cNvPr id="4" name="3 Dikdörtgen"/>
          <p:cNvSpPr/>
          <p:nvPr/>
        </p:nvSpPr>
        <p:spPr>
          <a:xfrm>
            <a:off x="395536" y="5165229"/>
            <a:ext cx="8064896" cy="1692771"/>
          </a:xfrm>
          <a:prstGeom prst="rect">
            <a:avLst/>
          </a:prstGeom>
        </p:spPr>
        <p:txBody>
          <a:bodyPr wrap="square">
            <a:spAutoFit/>
          </a:bodyPr>
          <a:lstStyle/>
          <a:p>
            <a:pPr algn="just"/>
            <a:r>
              <a:rPr lang="tr-TR" sz="2200" dirty="0" smtClean="0">
                <a:latin typeface="+mj-lt"/>
              </a:rPr>
              <a:t>Mutlaka söylemelisin</a:t>
            </a:r>
          </a:p>
          <a:p>
            <a:pPr algn="just"/>
            <a:r>
              <a:rPr lang="tr-TR" sz="2200" dirty="0" smtClean="0">
                <a:latin typeface="+mj-lt"/>
              </a:rPr>
              <a:t>Sır saklaman gerektiği doğrudur             </a:t>
            </a:r>
            <a:r>
              <a:rPr lang="tr-TR" sz="2200" b="1" dirty="0" smtClean="0">
                <a:solidFill>
                  <a:srgbClr val="FF0000"/>
                </a:solidFill>
                <a:latin typeface="+mj-lt"/>
              </a:rPr>
              <a:t>KÖTÜ BİR SIRDIR.</a:t>
            </a:r>
          </a:p>
          <a:p>
            <a:pPr algn="just"/>
            <a:r>
              <a:rPr lang="tr-TR" sz="2200" dirty="0" smtClean="0">
                <a:latin typeface="+mj-lt"/>
              </a:rPr>
              <a:t>Ama bu saklanmaması gereken</a:t>
            </a:r>
          </a:p>
          <a:p>
            <a:pPr algn="ctr"/>
            <a:endParaRPr lang="tr-TR" sz="2200" dirty="0" smtClean="0">
              <a:latin typeface="+mj-lt"/>
            </a:endParaRPr>
          </a:p>
          <a:p>
            <a:pPr algn="ctr"/>
            <a:endParaRPr lang="tr-TR" sz="1600" b="1" dirty="0" smtClean="0">
              <a:latin typeface="+mj-lt"/>
            </a:endParaRPr>
          </a:p>
        </p:txBody>
      </p:sp>
    </p:spTree>
    <p:extLst>
      <p:ext uri="{BB962C8B-B14F-4D97-AF65-F5344CB8AC3E}">
        <p14:creationId xmlns:p14="http://schemas.microsoft.com/office/powerpoint/2010/main" val="14975549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6738" y="1988840"/>
            <a:ext cx="7999412" cy="4297660"/>
          </a:xfrm>
        </p:spPr>
        <p:txBody>
          <a:bodyPr>
            <a:normAutofit/>
          </a:bodyPr>
          <a:lstStyle/>
          <a:p>
            <a:r>
              <a:rPr lang="tr-TR" dirty="0" smtClean="0">
                <a:latin typeface="Humanst521 BT"/>
              </a:rPr>
              <a:t>Okulun Rehberlik Servisine</a:t>
            </a:r>
          </a:p>
          <a:p>
            <a:r>
              <a:rPr lang="tr-TR" dirty="0" smtClean="0">
                <a:latin typeface="Humanst521 BT"/>
              </a:rPr>
              <a:t>Rehberlik ve Araştırma Merkezine</a:t>
            </a:r>
          </a:p>
          <a:p>
            <a:r>
              <a:rPr lang="tr-TR" dirty="0" smtClean="0">
                <a:latin typeface="Humanst521 BT"/>
              </a:rPr>
              <a:t>Sosyal Hizmetler ve Çocuk Esirgeme Kurumu İl Müdürlükleri </a:t>
            </a:r>
          </a:p>
          <a:p>
            <a:r>
              <a:rPr lang="tr-TR" dirty="0" smtClean="0">
                <a:latin typeface="Humanst521 BT"/>
              </a:rPr>
              <a:t>Baroların Çocuk Hakları Merkezleri </a:t>
            </a:r>
          </a:p>
          <a:p>
            <a:r>
              <a:rPr lang="tr-TR" dirty="0" smtClean="0">
                <a:latin typeface="Humanst521 BT"/>
              </a:rPr>
              <a:t>Emniyet Müdürlüğü Çocuk Polisi Şubeleri </a:t>
            </a:r>
          </a:p>
          <a:p>
            <a:r>
              <a:rPr lang="tr-TR" dirty="0" smtClean="0">
                <a:latin typeface="Humanst521 BT"/>
              </a:rPr>
              <a:t>Hastaneler bünyesindeki Çocuk Koruma Merkezi/Birimleri</a:t>
            </a:r>
            <a:endParaRPr lang="tr-TR" dirty="0" smtClean="0"/>
          </a:p>
        </p:txBody>
      </p:sp>
      <p:sp>
        <p:nvSpPr>
          <p:cNvPr id="65538" name="Başlık 1"/>
          <p:cNvSpPr>
            <a:spLocks noGrp="1"/>
          </p:cNvSpPr>
          <p:nvPr>
            <p:ph type="title"/>
          </p:nvPr>
        </p:nvSpPr>
        <p:spPr>
          <a:xfrm>
            <a:off x="611560" y="836712"/>
            <a:ext cx="7756263" cy="1054250"/>
          </a:xfrm>
        </p:spPr>
        <p:txBody>
          <a:bodyPr/>
          <a:lstStyle/>
          <a:p>
            <a:r>
              <a:rPr lang="tr-TR" sz="3600" dirty="0" smtClean="0"/>
              <a:t>Böyle bir durumla karşılaştığınızda </a:t>
            </a:r>
          </a:p>
        </p:txBody>
      </p:sp>
    </p:spTree>
    <p:extLst>
      <p:ext uri="{BB962C8B-B14F-4D97-AF65-F5344CB8AC3E}">
        <p14:creationId xmlns:p14="http://schemas.microsoft.com/office/powerpoint/2010/main" val="615074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1"/>
          </p:nvPr>
        </p:nvSpPr>
        <p:spPr/>
        <p:txBody>
          <a:bodyPr/>
          <a:lstStyle/>
          <a:p>
            <a:pPr eaLnBrk="1" hangingPunct="1"/>
            <a:endParaRPr lang="tr-TR" smtClean="0">
              <a:latin typeface="Times New Roman" pitchFamily="18" charset="0"/>
            </a:endParaRPr>
          </a:p>
          <a:p>
            <a:pPr eaLnBrk="1" hangingPunct="1">
              <a:spcBef>
                <a:spcPts val="900"/>
              </a:spcBef>
              <a:buSzPct val="85000"/>
              <a:buFont typeface="Wingdings" pitchFamily="2" charset="2"/>
              <a:buChar char="q"/>
            </a:pPr>
            <a:r>
              <a:rPr lang="en-GB" b="1" i="1" smtClean="0">
                <a:solidFill>
                  <a:srgbClr val="CC0000"/>
                </a:solidFill>
              </a:rPr>
              <a:t>HER VATANDAŞ ÇOCUĞA KARŞI İŞLENMEKTE OLAN İSTİSMAR SUÇUNU BİLDİRMEKLE YÜKÜMLÜDÜR</a:t>
            </a:r>
            <a:r>
              <a:rPr lang="tr-TR" b="1" i="1" smtClean="0">
                <a:solidFill>
                  <a:srgbClr val="CC0000"/>
                </a:solidFill>
              </a:rPr>
              <a:t>.</a:t>
            </a:r>
            <a:r>
              <a:rPr lang="en-GB" b="1" i="1" smtClean="0">
                <a:solidFill>
                  <a:srgbClr val="CC0000"/>
                </a:solidFill>
              </a:rPr>
              <a:t> </a:t>
            </a:r>
          </a:p>
          <a:p>
            <a:pPr eaLnBrk="1" hangingPunct="1">
              <a:spcBef>
                <a:spcPts val="900"/>
              </a:spcBef>
              <a:buFont typeface="Wingdings" pitchFamily="2" charset="2"/>
              <a:buNone/>
            </a:pPr>
            <a:endParaRPr lang="tr-TR" b="1" i="1" smtClean="0">
              <a:solidFill>
                <a:srgbClr val="CC0000"/>
              </a:solidFill>
            </a:endParaRPr>
          </a:p>
          <a:p>
            <a:pPr eaLnBrk="1" hangingPunct="1">
              <a:spcBef>
                <a:spcPts val="900"/>
              </a:spcBef>
              <a:buSzPct val="85000"/>
              <a:buFont typeface="Wingdings" pitchFamily="2" charset="2"/>
              <a:buChar char="q"/>
            </a:pPr>
            <a:r>
              <a:rPr lang="en-GB" b="1" i="1" smtClean="0">
                <a:solidFill>
                  <a:srgbClr val="CC0000"/>
                </a:solidFill>
              </a:rPr>
              <a:t>T.C.K. MADDE 278</a:t>
            </a:r>
          </a:p>
          <a:p>
            <a:pPr eaLnBrk="1" hangingPunct="1"/>
            <a:endParaRPr lang="tr-TR" smtClean="0">
              <a:latin typeface="Times New Roman" pitchFamily="18" charset="0"/>
            </a:endParaRPr>
          </a:p>
        </p:txBody>
      </p:sp>
    </p:spTree>
    <p:extLst>
      <p:ext uri="{BB962C8B-B14F-4D97-AF65-F5344CB8AC3E}">
        <p14:creationId xmlns:p14="http://schemas.microsoft.com/office/powerpoint/2010/main" val="4142793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ctr">
              <a:buNone/>
            </a:pPr>
            <a:r>
              <a:rPr lang="tr-TR" sz="6000" b="1" dirty="0" smtClean="0"/>
              <a:t>SEMİNERE KATILIMINIZ İÇİN TEŞEKKÜR EDERİZ.</a:t>
            </a:r>
            <a:endParaRPr lang="tr-TR" sz="6000" b="1" dirty="0"/>
          </a:p>
        </p:txBody>
      </p:sp>
    </p:spTree>
    <p:extLst>
      <p:ext uri="{BB962C8B-B14F-4D97-AF65-F5344CB8AC3E}">
        <p14:creationId xmlns:p14="http://schemas.microsoft.com/office/powerpoint/2010/main" val="308350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85000" lnSpcReduction="10000"/>
          </a:bodyPr>
          <a:lstStyle/>
          <a:p>
            <a:r>
              <a:rPr lang="tr-TR" dirty="0" smtClean="0"/>
              <a:t>Gelenekler</a:t>
            </a:r>
            <a:r>
              <a:rPr lang="tr-TR" dirty="0"/>
              <a:t>, görenekler ve dini inançların yanlış algılanması erken yaşta evlenmeyi hızlandırabilmektedir. Geleneksel aile, kız çocuğunu, aileye belirli bir zaman için emanet edilmiş bir varlık olarak görmekte ve kızın asıl yuvasının evlendiği eşinin yuvası olduğunu düşünmektedir. Toplumsal cinsiyet eşitsizliğinin yaratmış olduğu ayrımcılık sonucunda özellikle kız çocuklarının gözü açılmadan evlendirilmesinin gerektiği düşünülmektedir</a:t>
            </a:r>
            <a:r>
              <a:rPr lang="tr-TR" dirty="0" smtClean="0"/>
              <a:t>.</a:t>
            </a:r>
            <a:r>
              <a:rPr lang="tr-TR" dirty="0"/>
              <a:t> </a:t>
            </a:r>
          </a:p>
          <a:p>
            <a:r>
              <a:rPr lang="tr-TR" dirty="0"/>
              <a:t>Kız çocuklarının bir an önce bir erkeğin himayesine sokulmasıyla, gelebilecek cinsel taciz ve şiddetten korunabileceği sanılmaktadır. </a:t>
            </a:r>
            <a:br>
              <a:rPr lang="tr-TR" dirty="0"/>
            </a:br>
            <a:r>
              <a:rPr lang="tr-TR" dirty="0"/>
              <a:t/>
            </a:r>
            <a:br>
              <a:rPr lang="tr-TR" dirty="0"/>
            </a:br>
            <a:endParaRPr lang="tr-TR" dirty="0"/>
          </a:p>
          <a:p>
            <a:endParaRPr lang="tr-TR" dirty="0"/>
          </a:p>
        </p:txBody>
      </p:sp>
      <p:sp>
        <p:nvSpPr>
          <p:cNvPr id="3" name="Başlık 2"/>
          <p:cNvSpPr>
            <a:spLocks noGrp="1"/>
          </p:cNvSpPr>
          <p:nvPr>
            <p:ph type="title"/>
          </p:nvPr>
        </p:nvSpPr>
        <p:spPr>
          <a:xfrm>
            <a:off x="683568" y="692696"/>
            <a:ext cx="7756263" cy="1054250"/>
          </a:xfrm>
        </p:spPr>
        <p:txBody>
          <a:bodyPr/>
          <a:lstStyle/>
          <a:p>
            <a:r>
              <a:rPr lang="tr-TR" sz="3200" dirty="0" smtClean="0"/>
              <a:t/>
            </a:r>
            <a:br>
              <a:rPr lang="tr-TR" sz="3200" dirty="0" smtClean="0"/>
            </a:br>
            <a:r>
              <a:rPr lang="tr-TR" sz="3200" dirty="0"/>
              <a:t/>
            </a:r>
            <a:br>
              <a:rPr lang="tr-TR" sz="3200" dirty="0"/>
            </a:br>
            <a:r>
              <a:rPr lang="tr-TR" sz="3200" dirty="0" smtClean="0"/>
              <a:t>2</a:t>
            </a:r>
            <a:r>
              <a:rPr lang="tr-TR" sz="3200" dirty="0"/>
              <a:t>) Gelenekler, Görenekler ve Dini İnançların Yanlış Algısı:</a:t>
            </a:r>
            <a:r>
              <a:rPr lang="tr-TR" dirty="0"/>
              <a:t/>
            </a:r>
            <a:br>
              <a:rPr lang="tr-TR" dirty="0"/>
            </a:br>
            <a:endParaRPr lang="tr-TR" dirty="0"/>
          </a:p>
        </p:txBody>
      </p:sp>
    </p:spTree>
    <p:extLst>
      <p:ext uri="{BB962C8B-B14F-4D97-AF65-F5344CB8AC3E}">
        <p14:creationId xmlns:p14="http://schemas.microsoft.com/office/powerpoint/2010/main" val="89044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r>
              <a:rPr lang="tr-TR" dirty="0" smtClean="0"/>
              <a:t>Eğitim </a:t>
            </a:r>
            <a:r>
              <a:rPr lang="tr-TR" dirty="0"/>
              <a:t>seviyesi düşük ailelerin çocuklarının da çoğu durumda eğitim seviyelerinin düşük oldukları ve düşük </a:t>
            </a:r>
            <a:r>
              <a:rPr lang="tr-TR" dirty="0" err="1"/>
              <a:t>sosyo</a:t>
            </a:r>
            <a:r>
              <a:rPr lang="tr-TR" dirty="0"/>
              <a:t>-kültürel yapıdaki ailelerin çocuklarında erken yaşta evliliklerin daha sık yaşandığı </a:t>
            </a:r>
            <a:r>
              <a:rPr lang="tr-TR" dirty="0" smtClean="0"/>
              <a:t>gözlenmektedir.</a:t>
            </a:r>
          </a:p>
          <a:p>
            <a:r>
              <a:rPr lang="tr-TR" dirty="0" smtClean="0"/>
              <a:t>Genel </a:t>
            </a:r>
            <a:r>
              <a:rPr lang="tr-TR" dirty="0"/>
              <a:t>eğilim erkek çocuklarının belirli bir düzeyde eğitim görüp, askerlik yaptıktan ve bir iş sahibi olduktan sonra evlenmeleri yönündedir. Bu durum erkeklerin nispeten ileriki yaşlarda evlenmelerine sebep </a:t>
            </a:r>
            <a:r>
              <a:rPr lang="tr-TR" dirty="0" smtClean="0"/>
              <a:t>olmaktadır.</a:t>
            </a:r>
            <a:r>
              <a:rPr lang="tr-TR" dirty="0"/>
              <a:t> </a:t>
            </a:r>
          </a:p>
          <a:p>
            <a:r>
              <a:rPr lang="tr-TR" dirty="0"/>
              <a:t>Bunun yanında kız çocukları eğitimlerini erken yaşta bırakmaya zorlanmaktadır. Kızların eğitimlerini tamamlamaları gerekli görülmemektedir; zira ailenin kısıtlı ekonomik kaynakları erkek çocukların eğitimi için harcanmaktadır. Ayrıca ergenlik dönemine girmeleriyle birlikte fiziksel anlamda dikkat çekmeye başlayan kız çocuklarının eğitimleri aileleri tarafından nişanlama veya evlendirme gerekçesiyle yarıda kesilmektedir .</a:t>
            </a:r>
          </a:p>
          <a:p>
            <a:endParaRPr lang="tr-TR" dirty="0"/>
          </a:p>
        </p:txBody>
      </p:sp>
      <p:sp>
        <p:nvSpPr>
          <p:cNvPr id="2" name="Başlık 1"/>
          <p:cNvSpPr>
            <a:spLocks noGrp="1"/>
          </p:cNvSpPr>
          <p:nvPr>
            <p:ph type="title"/>
          </p:nvPr>
        </p:nvSpPr>
        <p:spPr>
          <a:xfrm>
            <a:off x="611560" y="836712"/>
            <a:ext cx="7756263" cy="1054250"/>
          </a:xfrm>
        </p:spPr>
        <p:txBody>
          <a:bodyPr/>
          <a:lstStyle/>
          <a:p>
            <a:r>
              <a:rPr lang="tr-TR" sz="4000" dirty="0"/>
              <a:t>3) Eğitimsizlik:</a:t>
            </a:r>
          </a:p>
        </p:txBody>
      </p:sp>
    </p:spTree>
    <p:extLst>
      <p:ext uri="{BB962C8B-B14F-4D97-AF65-F5344CB8AC3E}">
        <p14:creationId xmlns:p14="http://schemas.microsoft.com/office/powerpoint/2010/main" val="186847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smtClean="0"/>
              <a:t>Aile </a:t>
            </a:r>
            <a:r>
              <a:rPr lang="tr-TR" dirty="0"/>
              <a:t>içi şiddet, geçimsizlik, baskı, çocuk sevgisinin yokluğu, küçük yaşlarda anne veya babadan birinin kaybedilmesi ve üvey anne veya babaya sahip olunması çocuklarda evlenme sonucunda bu durumdan kurtulacağı inancını geliştirmekte ve erken yaşta evliliklere yol </a:t>
            </a:r>
            <a:r>
              <a:rPr lang="tr-TR" dirty="0" smtClean="0"/>
              <a:t>açmaktadır.</a:t>
            </a:r>
            <a:r>
              <a:rPr lang="tr-TR" dirty="0"/>
              <a:t> </a:t>
            </a:r>
          </a:p>
          <a:p>
            <a:endParaRPr lang="tr-TR" dirty="0"/>
          </a:p>
        </p:txBody>
      </p:sp>
      <p:sp>
        <p:nvSpPr>
          <p:cNvPr id="3" name="Başlık 2"/>
          <p:cNvSpPr>
            <a:spLocks noGrp="1"/>
          </p:cNvSpPr>
          <p:nvPr>
            <p:ph type="title"/>
          </p:nvPr>
        </p:nvSpPr>
        <p:spPr>
          <a:xfrm>
            <a:off x="683568" y="836712"/>
            <a:ext cx="7756263" cy="1054250"/>
          </a:xfrm>
        </p:spPr>
        <p:txBody>
          <a:bodyPr/>
          <a:lstStyle/>
          <a:p>
            <a:r>
              <a:rPr lang="tr-TR" sz="4000" dirty="0"/>
              <a:t>4) Aile İçi Şiddet:</a:t>
            </a:r>
          </a:p>
        </p:txBody>
      </p:sp>
    </p:spTree>
    <p:extLst>
      <p:ext uri="{BB962C8B-B14F-4D97-AF65-F5344CB8AC3E}">
        <p14:creationId xmlns:p14="http://schemas.microsoft.com/office/powerpoint/2010/main" val="27399719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Kırmızı">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256</TotalTime>
  <Words>2534</Words>
  <Application>Microsoft Office PowerPoint</Application>
  <PresentationFormat>Ekran Gösterisi (4:3)</PresentationFormat>
  <Paragraphs>268</Paragraphs>
  <Slides>65</Slides>
  <Notes>8</Notes>
  <HiddenSlides>0</HiddenSlides>
  <MMClips>1</MMClips>
  <ScaleCrop>false</ScaleCrop>
  <HeadingPairs>
    <vt:vector size="6" baseType="variant">
      <vt:variant>
        <vt:lpstr>Kullanılan Yazı Tipleri</vt:lpstr>
      </vt:variant>
      <vt:variant>
        <vt:i4>15</vt:i4>
      </vt:variant>
      <vt:variant>
        <vt:lpstr>Tema</vt:lpstr>
      </vt:variant>
      <vt:variant>
        <vt:i4>1</vt:i4>
      </vt:variant>
      <vt:variant>
        <vt:lpstr>Slayt Başlıkları</vt:lpstr>
      </vt:variant>
      <vt:variant>
        <vt:i4>65</vt:i4>
      </vt:variant>
    </vt:vector>
  </HeadingPairs>
  <TitlesOfParts>
    <vt:vector size="81" baseType="lpstr">
      <vt:lpstr>Arial</vt:lpstr>
      <vt:lpstr>Book Antiqua</vt:lpstr>
      <vt:lpstr>Calibri</vt:lpstr>
      <vt:lpstr>Cambria</vt:lpstr>
      <vt:lpstr>Century Gothic</vt:lpstr>
      <vt:lpstr>Georgia</vt:lpstr>
      <vt:lpstr>Helvetica Bold Tr</vt:lpstr>
      <vt:lpstr>Humanst521 BT</vt:lpstr>
      <vt:lpstr>Monotype Sorts</vt:lpstr>
      <vt:lpstr>Segoe Print</vt:lpstr>
      <vt:lpstr>Tahoma</vt:lpstr>
      <vt:lpstr>Times New Roman</vt:lpstr>
      <vt:lpstr>Verdana</vt:lpstr>
      <vt:lpstr>Wingdings</vt:lpstr>
      <vt:lpstr>Wingdings 2</vt:lpstr>
      <vt:lpstr>Cilt</vt:lpstr>
      <vt:lpstr>ÇOCUK İSTİSMARI VE ERKEN EVLİLİK</vt:lpstr>
      <vt:lpstr>ERKEN EVLİLİK</vt:lpstr>
      <vt:lpstr>ÇOCUKLUK KAVRAMI </vt:lpstr>
      <vt:lpstr>ERKEN EVLİLİK</vt:lpstr>
      <vt:lpstr>ERKEN EVLİLİK</vt:lpstr>
      <vt:lpstr>ERKEN YAŞTA EVLİLİKLERİN SEBEPLERİ</vt:lpstr>
      <vt:lpstr>  2) Gelenekler, Görenekler ve Dini İnançların Yanlış Algısı: </vt:lpstr>
      <vt:lpstr>3) Eğitimsizlik:</vt:lpstr>
      <vt:lpstr>4) Aile İçi Şiddet:</vt:lpstr>
      <vt:lpstr>5) Diğer Sebepler</vt:lpstr>
      <vt:lpstr>Küçük yaşta evlilik pek çok soruna yol açıyor:</vt:lpstr>
      <vt:lpstr>Sosyolojik Sebeplerle Küçük Yaşta Evlenmişse;</vt:lpstr>
      <vt:lpstr>PowerPoint Sunusu</vt:lpstr>
      <vt:lpstr>"Evlilik ve annelik okulda 'havalı' bir şey gibi görünür"</vt:lpstr>
      <vt:lpstr>PowerPoint Sunusu</vt:lpstr>
      <vt:lpstr> EVCİLİK OYUNU GİBİ!!! </vt:lpstr>
      <vt:lpstr>PowerPoint Sunusu</vt:lpstr>
      <vt:lpstr>Ergen Cinselliği</vt:lpstr>
      <vt:lpstr>Ergen Gebeliği</vt:lpstr>
      <vt:lpstr>Erken yaşta evlilik şiddeti körüklüyor</vt:lpstr>
      <vt:lpstr>PowerPoint Sunusu</vt:lpstr>
      <vt:lpstr>ANA MESAJ</vt:lpstr>
      <vt:lpstr>ÇOCUK İSTİSMARI</vt:lpstr>
      <vt:lpstr>Çocuk istismarı nedir?</vt:lpstr>
      <vt:lpstr>İstismar çeşitleri nelerdir?</vt:lpstr>
      <vt:lpstr>Fiziksel İstismar</vt:lpstr>
      <vt:lpstr>PowerPoint Sunusu</vt:lpstr>
      <vt:lpstr>Duygusal İstismar</vt:lpstr>
      <vt:lpstr>PowerPoint Sunusu</vt:lpstr>
      <vt:lpstr>Ekonomik İstismar</vt:lpstr>
      <vt:lpstr>   CİNSEL İSTİSMAR</vt:lpstr>
      <vt:lpstr>PowerPoint Sunusu</vt:lpstr>
      <vt:lpstr>İstismar Sayılabilecek davranışlar</vt:lpstr>
      <vt:lpstr>PowerPoint Sunusu</vt:lpstr>
      <vt:lpstr>Dokunma nedir ?</vt:lpstr>
      <vt:lpstr>PowerPoint Sunusu</vt:lpstr>
      <vt:lpstr>PowerPoint Sunusu</vt:lpstr>
      <vt:lpstr>PowerPoint Sunusu</vt:lpstr>
      <vt:lpstr>PowerPoint Sunusu</vt:lpstr>
      <vt:lpstr>PowerPoint Sunusu</vt:lpstr>
      <vt:lpstr>PowerPoint Sunusu</vt:lpstr>
      <vt:lpstr>PowerPoint Sunusu</vt:lpstr>
      <vt:lpstr>Cinsel istismarcı kim olabilir?</vt:lpstr>
      <vt:lpstr>PowerPoint Sunusu</vt:lpstr>
      <vt:lpstr>CİNSEL İSTİSMARA MARUZ KALAN ÇOCUKLARIN YAŞA GÖRE DAĞILIMLARI İNCELENDİĞİNDE;</vt:lpstr>
      <vt:lpstr>PowerPoint Sunusu</vt:lpstr>
      <vt:lpstr>PowerPoint Sunusu</vt:lpstr>
      <vt:lpstr>İstismar olayını neden uzman kişilerle paylaşmalıyız ?</vt:lpstr>
      <vt:lpstr>BEDENİMİZİ KORUMA</vt:lpstr>
      <vt:lpstr>PowerPoint Sunusu</vt:lpstr>
      <vt:lpstr>SİZCE BU OLAYDAKİ YANLIŞLAR NELERDİR?</vt:lpstr>
      <vt:lpstr>BEDENİMİZİ KORUMA VE CİNSEL İSTİSMAR</vt:lpstr>
      <vt:lpstr>BEDENİMİZİ KORUMA VE CİNSEL İSTİSMAR</vt:lpstr>
      <vt:lpstr>Hayırım, hayır</vt:lpstr>
      <vt:lpstr>‘Hayır’ diyebilme yöntemleri</vt:lpstr>
      <vt:lpstr>BEDENİMİZİ KORUMA VE CİNSEL İSTİSMAR</vt:lpstr>
      <vt:lpstr>BEDENİMİZİ KORUMA VE CİNSEL İSTİSMAR</vt:lpstr>
      <vt:lpstr>BEDENİMİZİ KORUMA VE CİNSEL İSTİSMAR</vt:lpstr>
      <vt:lpstr>BEDENİMİZİ KORUMA VE CİNSEL İSTİSMAR</vt:lpstr>
      <vt:lpstr>BEDENİMİZİ KORUMA VE CİNSEL İSTİSMAR</vt:lpstr>
      <vt:lpstr>BEDENİMİZİ KORUMA VE CİNSEL İSTİSMAR</vt:lpstr>
      <vt:lpstr>PowerPoint Sunusu</vt:lpstr>
      <vt:lpstr>Böyle bir durumla karşılaştığınızda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RPD servisi</dc:creator>
  <cp:lastModifiedBy>ronaldinho424</cp:lastModifiedBy>
  <cp:revision>33</cp:revision>
  <dcterms:created xsi:type="dcterms:W3CDTF">2014-05-20T06:47:17Z</dcterms:created>
  <dcterms:modified xsi:type="dcterms:W3CDTF">2022-03-25T13:32:47Z</dcterms:modified>
</cp:coreProperties>
</file>