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362686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311763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3DAE65-67BA-4DC7-A22E-B967D2B30E7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0046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11098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3DAE65-67BA-4DC7-A22E-B967D2B30E7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907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1109035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1216474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414495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401390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9D602A0-4C6C-4439-831C-1EC0AD0A0D52}" type="datetimeFigureOut">
              <a:rPr lang="tr-TR" smtClean="0"/>
              <a:t>24.1.2022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179998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31790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9D602A0-4C6C-4439-831C-1EC0AD0A0D52}" type="datetimeFigureOut">
              <a:rPr lang="tr-TR" smtClean="0"/>
              <a:t>24.1.2022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390753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9D602A0-4C6C-4439-831C-1EC0AD0A0D52}" type="datetimeFigureOut">
              <a:rPr lang="tr-TR" smtClean="0"/>
              <a:t>24.1.2022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28621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602A0-4C6C-4439-831C-1EC0AD0A0D52}" type="datetimeFigureOut">
              <a:rPr lang="tr-TR" smtClean="0"/>
              <a:t>24.1.2022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54564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334891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9D602A0-4C6C-4439-831C-1EC0AD0A0D52}" type="datetimeFigureOut">
              <a:rPr lang="tr-TR" smtClean="0"/>
              <a:t>24.1.2022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3DAE65-67BA-4DC7-A22E-B967D2B30E71}" type="slidenum">
              <a:rPr lang="tr-TR" smtClean="0"/>
              <a:t>‹#›</a:t>
            </a:fld>
            <a:endParaRPr lang="tr-TR"/>
          </a:p>
        </p:txBody>
      </p:sp>
    </p:spTree>
    <p:extLst>
      <p:ext uri="{BB962C8B-B14F-4D97-AF65-F5344CB8AC3E}">
        <p14:creationId xmlns:p14="http://schemas.microsoft.com/office/powerpoint/2010/main" val="98323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D602A0-4C6C-4439-831C-1EC0AD0A0D52}" type="datetimeFigureOut">
              <a:rPr lang="tr-TR" smtClean="0"/>
              <a:t>24.1.2022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23DAE65-67BA-4DC7-A22E-B967D2B30E71}" type="slidenum">
              <a:rPr lang="tr-TR" smtClean="0"/>
              <a:t>‹#›</a:t>
            </a:fld>
            <a:endParaRPr lang="tr-TR"/>
          </a:p>
        </p:txBody>
      </p:sp>
    </p:spTree>
    <p:extLst>
      <p:ext uri="{BB962C8B-B14F-4D97-AF65-F5344CB8AC3E}">
        <p14:creationId xmlns:p14="http://schemas.microsoft.com/office/powerpoint/2010/main" val="2540472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7356" y="1516566"/>
            <a:ext cx="9902283" cy="3260815"/>
          </a:xfrm>
        </p:spPr>
        <p:txBody>
          <a:bodyPr>
            <a:normAutofit/>
          </a:bodyPr>
          <a:lstStyle/>
          <a:p>
            <a:pPr algn="ctr"/>
            <a:r>
              <a:rPr lang="tr-TR" b="1" dirty="0" smtClean="0"/>
              <a:t>ERGENLERDE ANKSİYETE BOZUKLUĞU </a:t>
            </a:r>
            <a:r>
              <a:rPr lang="tr-TR" b="1" dirty="0" smtClean="0"/>
              <a:t/>
            </a:r>
            <a:br>
              <a:rPr lang="tr-TR" b="1" dirty="0" smtClean="0"/>
            </a:br>
            <a:r>
              <a:rPr lang="tr-TR" b="1" dirty="0" smtClean="0"/>
              <a:t>VE </a:t>
            </a:r>
            <a:r>
              <a:rPr lang="tr-TR" b="1" dirty="0" smtClean="0"/>
              <a:t>BAŞA ÇIKMA YOLLARI</a:t>
            </a:r>
            <a:endParaRPr lang="tr-TR" b="1" dirty="0"/>
          </a:p>
        </p:txBody>
      </p:sp>
      <p:sp>
        <p:nvSpPr>
          <p:cNvPr id="3" name="Alt Başlık 2"/>
          <p:cNvSpPr>
            <a:spLocks noGrp="1"/>
          </p:cNvSpPr>
          <p:nvPr>
            <p:ph type="subTitle" idx="1"/>
          </p:nvPr>
        </p:nvSpPr>
        <p:spPr/>
        <p:txBody>
          <a:bodyPr>
            <a:normAutofit lnSpcReduction="10000"/>
          </a:bodyPr>
          <a:lstStyle/>
          <a:p>
            <a:endParaRPr lang="tr-TR" dirty="0" smtClean="0"/>
          </a:p>
          <a:p>
            <a:endParaRPr lang="tr-TR" dirty="0"/>
          </a:p>
          <a:p>
            <a:pPr algn="r"/>
            <a:r>
              <a:rPr lang="tr-TR" dirty="0" smtClean="0"/>
              <a:t>SEYHAN REHBERLİK VE ARAŞTIRMA MERKEZİ</a:t>
            </a:r>
            <a:endParaRPr lang="tr-TR" dirty="0"/>
          </a:p>
        </p:txBody>
      </p:sp>
    </p:spTree>
    <p:extLst>
      <p:ext uri="{BB962C8B-B14F-4D97-AF65-F5344CB8AC3E}">
        <p14:creationId xmlns:p14="http://schemas.microsoft.com/office/powerpoint/2010/main" val="3916283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7288" y="1237785"/>
            <a:ext cx="9787324" cy="4673437"/>
          </a:xfrm>
        </p:spPr>
        <p:txBody>
          <a:bodyPr/>
          <a:lstStyle/>
          <a:p>
            <a:pPr marL="0" indent="0" algn="just">
              <a:lnSpc>
                <a:spcPct val="150000"/>
              </a:lnSpc>
              <a:buNone/>
            </a:pPr>
            <a:r>
              <a:rPr lang="tr-TR" b="1" dirty="0" smtClean="0"/>
              <a:t>	Küçük </a:t>
            </a:r>
            <a:r>
              <a:rPr lang="tr-TR" b="1" dirty="0" smtClean="0"/>
              <a:t>çocukların dış korkularının ya da yetişkinlerin yaşadığı yaşam streslerinin aksine, gençlerin kaygısı genellikle daha çok iç streslerle ilgili olabilir. Gençler okul, spor, notlar, başkalarının kendileri, bedenleri ve daha fazlası hakkında nasıl ve ne düşündüğü hakkında endişelenirler. Ve gençlerin hayatlarının her alanında başarılı olmalarına yönelik artan beklentiler, kaygılarının şiddetinin artmasına neden olabilir. </a:t>
            </a:r>
            <a:endParaRPr lang="tr-TR" b="1" dirty="0"/>
          </a:p>
        </p:txBody>
      </p:sp>
    </p:spTree>
    <p:extLst>
      <p:ext uri="{BB962C8B-B14F-4D97-AF65-F5344CB8AC3E}">
        <p14:creationId xmlns:p14="http://schemas.microsoft.com/office/powerpoint/2010/main" val="3309382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1102" y="880946"/>
            <a:ext cx="9653510" cy="5030276"/>
          </a:xfrm>
        </p:spPr>
        <p:txBody>
          <a:bodyPr>
            <a:normAutofit/>
          </a:bodyPr>
          <a:lstStyle/>
          <a:p>
            <a:pPr marL="0" indent="0">
              <a:lnSpc>
                <a:spcPct val="150000"/>
              </a:lnSpc>
              <a:buNone/>
            </a:pPr>
            <a:endParaRPr lang="tr-TR" sz="2000" b="1" dirty="0" smtClean="0"/>
          </a:p>
          <a:p>
            <a:pPr marL="0" indent="0" algn="just">
              <a:lnSpc>
                <a:spcPct val="150000"/>
              </a:lnSpc>
              <a:buNone/>
            </a:pPr>
            <a:r>
              <a:rPr lang="tr-TR" sz="2000" b="1" dirty="0" smtClean="0"/>
              <a:t>	Gençlerdeki </a:t>
            </a:r>
            <a:r>
              <a:rPr lang="tr-TR" sz="2000" b="1" dirty="0" smtClean="0"/>
              <a:t>kaygı, yetişkinlere benzer, aşırı endişe veya korku olarak kendini gösterir, ancak ergenlerde genellikle yüzeyde sinirlilik görülür. Biraz daha derine inildiğinde sinirlilik ya da öfkenin genellikle endişe duygularını maskeleyebileceği keşfedilir.</a:t>
            </a:r>
            <a:endParaRPr lang="tr-TR" sz="2000" b="1" dirty="0"/>
          </a:p>
        </p:txBody>
      </p:sp>
    </p:spTree>
    <p:extLst>
      <p:ext uri="{BB962C8B-B14F-4D97-AF65-F5344CB8AC3E}">
        <p14:creationId xmlns:p14="http://schemas.microsoft.com/office/powerpoint/2010/main" val="374559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Ergenlikte Yaşanan Kaygı Bozukluğunun Belirtileri Nelerdir?</a:t>
            </a:r>
            <a:endParaRPr lang="tr-TR" b="1" dirty="0"/>
          </a:p>
        </p:txBody>
      </p:sp>
      <p:sp>
        <p:nvSpPr>
          <p:cNvPr id="3" name="İçerik Yer Tutucusu 2"/>
          <p:cNvSpPr>
            <a:spLocks noGrp="1"/>
          </p:cNvSpPr>
          <p:nvPr>
            <p:ph idx="1"/>
          </p:nvPr>
        </p:nvSpPr>
        <p:spPr>
          <a:xfrm>
            <a:off x="1694985" y="2174488"/>
            <a:ext cx="9809627" cy="3736734"/>
          </a:xfrm>
        </p:spPr>
        <p:txBody>
          <a:bodyPr>
            <a:normAutofit lnSpcReduction="10000"/>
          </a:bodyPr>
          <a:lstStyle/>
          <a:p>
            <a:pPr marL="0" indent="0" algn="just">
              <a:lnSpc>
                <a:spcPct val="150000"/>
              </a:lnSpc>
              <a:buNone/>
            </a:pPr>
            <a:r>
              <a:rPr lang="tr-TR" b="1" dirty="0" smtClean="0"/>
              <a:t>	Gençlerde </a:t>
            </a:r>
            <a:r>
              <a:rPr lang="tr-TR" b="1" dirty="0" smtClean="0"/>
              <a:t>görülen kaygı bozukluğunun belirtileri değişebilir. </a:t>
            </a:r>
            <a:r>
              <a:rPr lang="tr-TR" b="1" dirty="0" err="1" smtClean="0"/>
              <a:t>Anksiyete</a:t>
            </a:r>
            <a:r>
              <a:rPr lang="tr-TR" b="1" dirty="0" smtClean="0"/>
              <a:t> bozukluğu olan bir genç, sürekli sinirlilik, stres, aşırı endişe ya da korku, içsel huzursuzluk hissi ya da aşırı uyanık olma eğilimi hissedebilir.</a:t>
            </a:r>
          </a:p>
          <a:p>
            <a:pPr marL="0" indent="0" algn="just">
              <a:lnSpc>
                <a:spcPct val="150000"/>
              </a:lnSpc>
              <a:buNone/>
            </a:pPr>
            <a:r>
              <a:rPr lang="tr-TR" b="1" dirty="0" smtClean="0"/>
              <a:t>	Bu </a:t>
            </a:r>
            <a:r>
              <a:rPr lang="tr-TR" b="1" dirty="0" smtClean="0"/>
              <a:t>içsel kaygı semptomlarına ek olarak, gençler fiziksel semptomlar da yaşayabilir. Şiddetli </a:t>
            </a:r>
            <a:r>
              <a:rPr lang="tr-TR" b="1" dirty="0" err="1" smtClean="0"/>
              <a:t>anksiyetesi</a:t>
            </a:r>
            <a:r>
              <a:rPr lang="tr-TR" b="1" dirty="0" smtClean="0"/>
              <a:t> olan bir gençte bu </a:t>
            </a:r>
            <a:r>
              <a:rPr lang="tr-TR" b="1" dirty="0" err="1" smtClean="0"/>
              <a:t>anksiyete</a:t>
            </a:r>
            <a:r>
              <a:rPr lang="tr-TR" b="1" dirty="0" smtClean="0"/>
              <a:t> hali göğüs ağrısı, mide ağrısı, baş ağrısı, kas gerginliği, kramplar, aşırı yorgunluk ve sırt ya da uzuvlarında ağrı olarak kendini gösterebilir. Yaşadıkları strese de fiziksel tepkiler verebilirler. Bazı gençler kaygılarından dolayı kolayca irkilir, titrer, terler, kızarır ya da nefes almada zorluklar yaşayabilirler.</a:t>
            </a:r>
          </a:p>
          <a:p>
            <a:pPr marL="0" indent="0">
              <a:lnSpc>
                <a:spcPct val="150000"/>
              </a:lnSpc>
              <a:buNone/>
            </a:pPr>
            <a:endParaRPr lang="tr-TR" b="1" dirty="0"/>
          </a:p>
        </p:txBody>
      </p:sp>
    </p:spTree>
    <p:extLst>
      <p:ext uri="{BB962C8B-B14F-4D97-AF65-F5344CB8AC3E}">
        <p14:creationId xmlns:p14="http://schemas.microsoft.com/office/powerpoint/2010/main" val="1909064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776" y="1070517"/>
            <a:ext cx="9898836" cy="4840705"/>
          </a:xfrm>
        </p:spPr>
        <p:txBody>
          <a:bodyPr/>
          <a:lstStyle/>
          <a:p>
            <a:pPr marL="0" indent="0" algn="just">
              <a:lnSpc>
                <a:spcPct val="150000"/>
              </a:lnSpc>
              <a:buNone/>
            </a:pPr>
            <a:r>
              <a:rPr lang="tr-TR" b="1" dirty="0" smtClean="0"/>
              <a:t>	Bir </a:t>
            </a:r>
            <a:r>
              <a:rPr lang="tr-TR" b="1" dirty="0" smtClean="0"/>
              <a:t>gencin kaygı yaşayabileceğinin bir başka işareti, sosyal kaygı yaşamaktan dolayı bir zamanlar zevk aldığı sosyal durumlardan ya da etkinliklerden kaçınmaya başlamasıdır. Aniden utangaç davranışlar gösterebilirler ya da tam tersi tepki vererek riskli ya da </a:t>
            </a:r>
            <a:r>
              <a:rPr lang="tr-TR" b="1" dirty="0" err="1" smtClean="0"/>
              <a:t>dürtüsel</a:t>
            </a:r>
            <a:r>
              <a:rPr lang="tr-TR" b="1" dirty="0" smtClean="0"/>
              <a:t> davranışlarda bulunmaya başlayabilirler. Uyuşturucu kullanmaya ya da denemeye başlayabilir, cinsel aktiviteye başlayabilir, başka pervasız davranışlarda bulunabilirler.</a:t>
            </a:r>
            <a:endParaRPr lang="tr-TR" b="1" dirty="0"/>
          </a:p>
        </p:txBody>
      </p:sp>
    </p:spTree>
    <p:extLst>
      <p:ext uri="{BB962C8B-B14F-4D97-AF65-F5344CB8AC3E}">
        <p14:creationId xmlns:p14="http://schemas.microsoft.com/office/powerpoint/2010/main" val="3925333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Yaygın </a:t>
            </a:r>
            <a:r>
              <a:rPr lang="tr-TR" b="1" dirty="0" err="1" smtClean="0"/>
              <a:t>anksiyete</a:t>
            </a:r>
            <a:r>
              <a:rPr lang="tr-TR" b="1" dirty="0" smtClean="0"/>
              <a:t>(kaygı) belirtileri</a:t>
            </a:r>
            <a:endParaRPr lang="tr-TR" b="1" dirty="0"/>
          </a:p>
        </p:txBody>
      </p:sp>
      <p:sp>
        <p:nvSpPr>
          <p:cNvPr id="3" name="İçerik Yer Tutucusu 2"/>
          <p:cNvSpPr>
            <a:spLocks noGrp="1"/>
          </p:cNvSpPr>
          <p:nvPr>
            <p:ph idx="1"/>
          </p:nvPr>
        </p:nvSpPr>
        <p:spPr/>
        <p:txBody>
          <a:bodyPr/>
          <a:lstStyle/>
          <a:p>
            <a:r>
              <a:rPr lang="tr-TR" b="1" dirty="0" smtClean="0"/>
              <a:t>Sürekli sinirlilik</a:t>
            </a:r>
          </a:p>
          <a:p>
            <a:r>
              <a:rPr lang="tr-TR" b="1" dirty="0" smtClean="0"/>
              <a:t>Herhangi bir eleştiriye karşı aşırı duyarlılık</a:t>
            </a:r>
          </a:p>
          <a:p>
            <a:r>
              <a:rPr lang="tr-TR" b="1" dirty="0" smtClean="0"/>
              <a:t>Özgüven düşüklüğü</a:t>
            </a:r>
          </a:p>
          <a:p>
            <a:r>
              <a:rPr lang="tr-TR" b="1" dirty="0" smtClean="0"/>
              <a:t>Yeni ya da zor durumlardan kaçınma</a:t>
            </a:r>
          </a:p>
          <a:p>
            <a:r>
              <a:rPr lang="tr-TR" b="1" dirty="0" smtClean="0"/>
              <a:t>Okul notlarında ani bir düşüş</a:t>
            </a:r>
          </a:p>
          <a:p>
            <a:r>
              <a:rPr lang="tr-TR" b="1" dirty="0" smtClean="0"/>
              <a:t>Okula gitmeyi reddetme ya da okuldan kaçma</a:t>
            </a:r>
          </a:p>
          <a:p>
            <a:r>
              <a:rPr lang="tr-TR" b="1" dirty="0" smtClean="0"/>
              <a:t>Uykuya dalamam, uyanamama, kabus görme gibi uyku sorunları</a:t>
            </a:r>
          </a:p>
          <a:p>
            <a:endParaRPr lang="tr-TR" b="1" dirty="0"/>
          </a:p>
        </p:txBody>
      </p:sp>
    </p:spTree>
    <p:extLst>
      <p:ext uri="{BB962C8B-B14F-4D97-AF65-F5344CB8AC3E}">
        <p14:creationId xmlns:p14="http://schemas.microsoft.com/office/powerpoint/2010/main" val="596891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4127" y="992459"/>
            <a:ext cx="9430485" cy="4918763"/>
          </a:xfrm>
        </p:spPr>
        <p:txBody>
          <a:bodyPr>
            <a:normAutofit/>
          </a:bodyPr>
          <a:lstStyle/>
          <a:p>
            <a:r>
              <a:rPr lang="tr-TR" sz="2000" b="1" dirty="0" smtClean="0"/>
              <a:t>Normal günlük yaşamla ilgili tekrarlayan ani korkular ya da endişeler</a:t>
            </a:r>
          </a:p>
          <a:p>
            <a:r>
              <a:rPr lang="tr-TR" sz="2000" b="1" dirty="0" smtClean="0"/>
              <a:t>Konsantrasyon ve odaklanmada zorluk çekme</a:t>
            </a:r>
          </a:p>
          <a:p>
            <a:r>
              <a:rPr lang="tr-TR" sz="2000" b="1" dirty="0" smtClean="0"/>
              <a:t>Sosyal katılım ve faaliyetlerden açıklanamayan geri çekilme</a:t>
            </a:r>
          </a:p>
          <a:p>
            <a:r>
              <a:rPr lang="tr-TR" sz="2000" b="1" dirty="0" smtClean="0"/>
              <a:t>Kronik baş ağrıları ya da mide ağrıları</a:t>
            </a:r>
          </a:p>
          <a:p>
            <a:r>
              <a:rPr lang="tr-TR" sz="2000" b="1" dirty="0" smtClean="0"/>
              <a:t>Tekrar tekrar güvence istemek</a:t>
            </a:r>
          </a:p>
          <a:p>
            <a:r>
              <a:rPr lang="tr-TR" sz="2000" b="1" dirty="0" smtClean="0"/>
              <a:t>Alkol ya da madde bağımlılığı</a:t>
            </a:r>
          </a:p>
          <a:p>
            <a:endParaRPr lang="tr-TR" sz="2000" b="1" dirty="0"/>
          </a:p>
        </p:txBody>
      </p:sp>
    </p:spTree>
    <p:extLst>
      <p:ext uri="{BB962C8B-B14F-4D97-AF65-F5344CB8AC3E}">
        <p14:creationId xmlns:p14="http://schemas.microsoft.com/office/powerpoint/2010/main" val="3556516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6499" y="379141"/>
            <a:ext cx="9698114" cy="1525859"/>
          </a:xfrm>
        </p:spPr>
        <p:txBody>
          <a:bodyPr/>
          <a:lstStyle/>
          <a:p>
            <a:pPr algn="ctr"/>
            <a:r>
              <a:rPr lang="tr-TR" b="1" dirty="0" smtClean="0"/>
              <a:t>Gençlerde Yaygın Olarak Görülen </a:t>
            </a:r>
            <a:r>
              <a:rPr lang="tr-TR" b="1" dirty="0" err="1" smtClean="0"/>
              <a:t>Anksiyete</a:t>
            </a:r>
            <a:r>
              <a:rPr lang="tr-TR" b="1" dirty="0" smtClean="0"/>
              <a:t> Türleri</a:t>
            </a:r>
            <a:endParaRPr lang="tr-TR" b="1" dirty="0"/>
          </a:p>
        </p:txBody>
      </p:sp>
      <p:sp>
        <p:nvSpPr>
          <p:cNvPr id="3" name="İçerik Yer Tutucusu 2"/>
          <p:cNvSpPr>
            <a:spLocks noGrp="1"/>
          </p:cNvSpPr>
          <p:nvPr>
            <p:ph idx="1"/>
          </p:nvPr>
        </p:nvSpPr>
        <p:spPr>
          <a:xfrm>
            <a:off x="1706137" y="2133600"/>
            <a:ext cx="9798475" cy="3777622"/>
          </a:xfrm>
        </p:spPr>
        <p:txBody>
          <a:bodyPr/>
          <a:lstStyle/>
          <a:p>
            <a:pPr marL="0" indent="0" algn="just">
              <a:lnSpc>
                <a:spcPct val="150000"/>
              </a:lnSpc>
              <a:buNone/>
            </a:pPr>
            <a:r>
              <a:rPr lang="tr-TR" b="1" dirty="0" smtClean="0"/>
              <a:t>	</a:t>
            </a:r>
            <a:r>
              <a:rPr lang="tr-TR" b="1" dirty="0" err="1" smtClean="0"/>
              <a:t>Anksiyete</a:t>
            </a:r>
            <a:r>
              <a:rPr lang="tr-TR" b="1" dirty="0" smtClean="0"/>
              <a:t> </a:t>
            </a:r>
            <a:r>
              <a:rPr lang="tr-TR" b="1" dirty="0" smtClean="0"/>
              <a:t>bozukluklarının bazı biçimleri diğerlerinden daha yaygındır. Gençlerde görülen en yaygın kaygı biçimleri şunlardır:</a:t>
            </a:r>
          </a:p>
          <a:p>
            <a:pPr marL="0" indent="0" algn="just">
              <a:lnSpc>
                <a:spcPct val="150000"/>
              </a:lnSpc>
              <a:buNone/>
            </a:pPr>
            <a:endParaRPr lang="tr-TR" b="1" dirty="0" smtClean="0"/>
          </a:p>
          <a:p>
            <a:pPr marL="0" indent="0" algn="just">
              <a:lnSpc>
                <a:spcPct val="150000"/>
              </a:lnSpc>
              <a:buNone/>
            </a:pPr>
            <a:r>
              <a:rPr lang="tr-TR" b="1" dirty="0" smtClean="0">
                <a:solidFill>
                  <a:srgbClr val="FF0000"/>
                </a:solidFill>
              </a:rPr>
              <a:t>Genelleştirilmiş </a:t>
            </a:r>
            <a:r>
              <a:rPr lang="tr-TR" b="1" dirty="0" err="1" smtClean="0">
                <a:solidFill>
                  <a:srgbClr val="FF0000"/>
                </a:solidFill>
              </a:rPr>
              <a:t>anksiyete</a:t>
            </a:r>
            <a:r>
              <a:rPr lang="tr-TR" b="1" dirty="0" smtClean="0">
                <a:solidFill>
                  <a:srgbClr val="FF0000"/>
                </a:solidFill>
              </a:rPr>
              <a:t> bozukluğu: </a:t>
            </a:r>
            <a:r>
              <a:rPr lang="tr-TR" b="1" dirty="0" smtClean="0"/>
              <a:t>Konsantre olmada güçlük, kolayca yorulma, sinirli ya da huzursuz hissetme, uyku sorunları yaşama ve daha fazlasıyla kendini gösterir. Genelleştirilmiş </a:t>
            </a:r>
            <a:r>
              <a:rPr lang="tr-TR" b="1" dirty="0" err="1" smtClean="0"/>
              <a:t>anksiyete</a:t>
            </a:r>
            <a:r>
              <a:rPr lang="tr-TR" b="1" dirty="0" smtClean="0"/>
              <a:t> bozukluğu, bir gencin günlük yaşamını etkileyen tutarlı, uzun süreli kaygı duygularını içerir.</a:t>
            </a:r>
          </a:p>
          <a:p>
            <a:pPr marL="0" indent="0">
              <a:lnSpc>
                <a:spcPct val="150000"/>
              </a:lnSpc>
              <a:buNone/>
            </a:pPr>
            <a:endParaRPr lang="tr-TR" b="1" dirty="0"/>
          </a:p>
        </p:txBody>
      </p:sp>
    </p:spTree>
    <p:extLst>
      <p:ext uri="{BB962C8B-B14F-4D97-AF65-F5344CB8AC3E}">
        <p14:creationId xmlns:p14="http://schemas.microsoft.com/office/powerpoint/2010/main" val="2260588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1102" y="947854"/>
            <a:ext cx="9653510" cy="4963368"/>
          </a:xfrm>
        </p:spPr>
        <p:txBody>
          <a:bodyPr/>
          <a:lstStyle/>
          <a:p>
            <a:pPr marL="0" indent="0" algn="just">
              <a:lnSpc>
                <a:spcPct val="150000"/>
              </a:lnSpc>
              <a:buNone/>
            </a:pPr>
            <a:r>
              <a:rPr lang="tr-TR" b="1" dirty="0" smtClean="0">
                <a:solidFill>
                  <a:srgbClr val="FF0000"/>
                </a:solidFill>
              </a:rPr>
              <a:t>Sosyal </a:t>
            </a:r>
            <a:r>
              <a:rPr lang="tr-TR" b="1" dirty="0" err="1" smtClean="0">
                <a:solidFill>
                  <a:srgbClr val="FF0000"/>
                </a:solidFill>
              </a:rPr>
              <a:t>anksiyete</a:t>
            </a:r>
            <a:r>
              <a:rPr lang="tr-TR" b="1" dirty="0" smtClean="0">
                <a:solidFill>
                  <a:srgbClr val="FF0000"/>
                </a:solidFill>
              </a:rPr>
              <a:t> bozukluğu: </a:t>
            </a:r>
            <a:r>
              <a:rPr lang="tr-TR" b="1" dirty="0" smtClean="0"/>
              <a:t>Kolayca utanmak, kızarmak, başkalarıyla konuşmakta, göz teması kurmakta ya da iletişim kurmakta zorlanmak ile kendini gösterir. Adından da anlaşılacağı gibi, sosyal kaygı esas olarak sosyal durumlarda ortaya çıkar.</a:t>
            </a:r>
          </a:p>
          <a:p>
            <a:pPr marL="0" indent="0" algn="just">
              <a:lnSpc>
                <a:spcPct val="150000"/>
              </a:lnSpc>
              <a:buNone/>
            </a:pPr>
            <a:endParaRPr lang="tr-TR" b="1" dirty="0" smtClean="0"/>
          </a:p>
          <a:p>
            <a:pPr marL="0" indent="0" algn="just">
              <a:lnSpc>
                <a:spcPct val="150000"/>
              </a:lnSpc>
              <a:buNone/>
            </a:pPr>
            <a:r>
              <a:rPr lang="tr-TR" b="1" dirty="0" smtClean="0">
                <a:solidFill>
                  <a:srgbClr val="FF0000"/>
                </a:solidFill>
              </a:rPr>
              <a:t>Panik bozukluğu: </a:t>
            </a:r>
            <a:r>
              <a:rPr lang="tr-TR" b="1" dirty="0" smtClean="0"/>
              <a:t>Belirtiler, tekrarlayan, beklenmedik aşırı korku duyguları, hızlı kalp atışı, baş dönmesi, titreme, nefes darlığını içerebilir. Bunlar, ortamlarındaki belirli bir tetikleyiciden ya da beklenmedik şekilde ortaya çıkabilir.</a:t>
            </a:r>
          </a:p>
          <a:p>
            <a:pPr marL="0" indent="0">
              <a:lnSpc>
                <a:spcPct val="150000"/>
              </a:lnSpc>
              <a:buNone/>
            </a:pPr>
            <a:endParaRPr lang="tr-TR" b="1" dirty="0"/>
          </a:p>
        </p:txBody>
      </p:sp>
    </p:spTree>
    <p:extLst>
      <p:ext uri="{BB962C8B-B14F-4D97-AF65-F5344CB8AC3E}">
        <p14:creationId xmlns:p14="http://schemas.microsoft.com/office/powerpoint/2010/main" val="2370686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3044" y="1003610"/>
            <a:ext cx="9731568" cy="4907612"/>
          </a:xfrm>
        </p:spPr>
        <p:txBody>
          <a:bodyPr/>
          <a:lstStyle/>
          <a:p>
            <a:pPr marL="0" indent="0" algn="just">
              <a:lnSpc>
                <a:spcPct val="150000"/>
              </a:lnSpc>
              <a:buNone/>
            </a:pPr>
            <a:r>
              <a:rPr lang="tr-TR" b="1" dirty="0" smtClean="0">
                <a:solidFill>
                  <a:srgbClr val="FF0000"/>
                </a:solidFill>
              </a:rPr>
              <a:t>Spesifik fobiler: </a:t>
            </a:r>
            <a:r>
              <a:rPr lang="tr-TR" b="1" dirty="0" smtClean="0"/>
              <a:t>Gerçekten tehlikeli olmayan belirli şeyler ya da durumlar hakkında yoğun korkuları içerir; köpekler, yükseklikler, uçmak gibi… Gençlerin ölüm, derin su ve diğer birçok şeye karşı fobileri olabilir.</a:t>
            </a:r>
          </a:p>
          <a:p>
            <a:pPr marL="0" indent="0" algn="just">
              <a:lnSpc>
                <a:spcPct val="150000"/>
              </a:lnSpc>
              <a:buNone/>
            </a:pPr>
            <a:endParaRPr lang="tr-TR" b="1" dirty="0" smtClean="0"/>
          </a:p>
          <a:p>
            <a:pPr marL="0" indent="0" algn="just">
              <a:lnSpc>
                <a:spcPct val="150000"/>
              </a:lnSpc>
              <a:buNone/>
            </a:pPr>
            <a:r>
              <a:rPr lang="tr-TR" b="1" dirty="0" smtClean="0">
                <a:solidFill>
                  <a:srgbClr val="FF0000"/>
                </a:solidFill>
              </a:rPr>
              <a:t>Obsesif-</a:t>
            </a:r>
            <a:r>
              <a:rPr lang="tr-TR" b="1" dirty="0" err="1" smtClean="0">
                <a:solidFill>
                  <a:srgbClr val="FF0000"/>
                </a:solidFill>
              </a:rPr>
              <a:t>kompulsif</a:t>
            </a:r>
            <a:r>
              <a:rPr lang="tr-TR" b="1" dirty="0" smtClean="0">
                <a:solidFill>
                  <a:srgbClr val="FF0000"/>
                </a:solidFill>
              </a:rPr>
              <a:t> bozukluk (OKB):  </a:t>
            </a:r>
            <a:r>
              <a:rPr lang="tr-TR" b="1" dirty="0" smtClean="0"/>
              <a:t>Kaygının bir kısmını hafifletmek için kontrol edilemeyen obsesif düşüncelere ya da zorlayıcı davranışları tamamlama dürtüsüne sahip olmak.</a:t>
            </a:r>
          </a:p>
          <a:p>
            <a:pPr marL="0" indent="0">
              <a:lnSpc>
                <a:spcPct val="150000"/>
              </a:lnSpc>
              <a:buNone/>
            </a:pPr>
            <a:endParaRPr lang="tr-TR" b="1" dirty="0"/>
          </a:p>
        </p:txBody>
      </p:sp>
    </p:spTree>
    <p:extLst>
      <p:ext uri="{BB962C8B-B14F-4D97-AF65-F5344CB8AC3E}">
        <p14:creationId xmlns:p14="http://schemas.microsoft.com/office/powerpoint/2010/main" val="948856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3767" y="457200"/>
            <a:ext cx="9530846" cy="1447800"/>
          </a:xfrm>
        </p:spPr>
        <p:txBody>
          <a:bodyPr/>
          <a:lstStyle/>
          <a:p>
            <a:pPr algn="ctr"/>
            <a:r>
              <a:rPr lang="tr-TR" b="1" dirty="0" smtClean="0"/>
              <a:t>Ergenlikte Yaşanan Kaygı Bozukluğu Nasıl Tedavi Edilir?</a:t>
            </a:r>
            <a:endParaRPr lang="tr-TR" b="1" dirty="0"/>
          </a:p>
        </p:txBody>
      </p:sp>
      <p:sp>
        <p:nvSpPr>
          <p:cNvPr id="3" name="İçerik Yer Tutucusu 2"/>
          <p:cNvSpPr>
            <a:spLocks noGrp="1"/>
          </p:cNvSpPr>
          <p:nvPr>
            <p:ph idx="1"/>
          </p:nvPr>
        </p:nvSpPr>
        <p:spPr>
          <a:xfrm>
            <a:off x="1516566" y="2319454"/>
            <a:ext cx="9988046" cy="3591768"/>
          </a:xfrm>
        </p:spPr>
        <p:txBody>
          <a:bodyPr>
            <a:normAutofit/>
          </a:bodyPr>
          <a:lstStyle/>
          <a:p>
            <a:pPr marL="0" indent="0" algn="just">
              <a:lnSpc>
                <a:spcPct val="150000"/>
              </a:lnSpc>
              <a:buNone/>
            </a:pPr>
            <a:r>
              <a:rPr lang="tr-TR" sz="2000" b="1" dirty="0" smtClean="0"/>
              <a:t>	Gençlerde </a:t>
            </a:r>
            <a:r>
              <a:rPr lang="tr-TR" sz="2000" b="1" dirty="0" err="1" smtClean="0"/>
              <a:t>anksiyete</a:t>
            </a:r>
            <a:r>
              <a:rPr lang="tr-TR" sz="2000" b="1" dirty="0" smtClean="0"/>
              <a:t> bozukluğunu yönetmek, düşünceli ve planlı bir çaba olmalıdır. </a:t>
            </a:r>
            <a:r>
              <a:rPr lang="tr-TR" sz="2000" b="1" dirty="0" err="1" smtClean="0"/>
              <a:t>Anksiyete</a:t>
            </a:r>
            <a:r>
              <a:rPr lang="tr-TR" sz="2000" b="1" dirty="0" smtClean="0"/>
              <a:t> bozuklukları, lisanslı bir terapist veya başka bir akıl sağlığı uzmanı tarafından tedavi edilebilir. Tedavinin amacı kaygı semptomlarını azaltmak ve stresi azaltmaktır, ancak sunulan tedavinin gençlerin okul, sosyal ya da gelişim süreçleri üzerinde önemli bir etkisi olmadığından emin olmak için dikkatli bir izleme yapılmalıdır.</a:t>
            </a:r>
            <a:endParaRPr lang="tr-TR" sz="2000" b="1" dirty="0"/>
          </a:p>
        </p:txBody>
      </p:sp>
    </p:spTree>
    <p:extLst>
      <p:ext uri="{BB962C8B-B14F-4D97-AF65-F5344CB8AC3E}">
        <p14:creationId xmlns:p14="http://schemas.microsoft.com/office/powerpoint/2010/main" val="1133800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ANKSİYETE(KAYGI) NE DEMEK?</a:t>
            </a:r>
            <a:endParaRPr lang="tr-TR" dirty="0"/>
          </a:p>
        </p:txBody>
      </p:sp>
      <p:sp>
        <p:nvSpPr>
          <p:cNvPr id="3" name="İçerik Yer Tutucusu 2"/>
          <p:cNvSpPr>
            <a:spLocks noGrp="1"/>
          </p:cNvSpPr>
          <p:nvPr>
            <p:ph idx="1"/>
          </p:nvPr>
        </p:nvSpPr>
        <p:spPr>
          <a:xfrm>
            <a:off x="1438507" y="1661532"/>
            <a:ext cx="10066105" cy="4249690"/>
          </a:xfrm>
        </p:spPr>
        <p:txBody>
          <a:bodyPr/>
          <a:lstStyle/>
          <a:p>
            <a:pPr marL="0" indent="0">
              <a:lnSpc>
                <a:spcPct val="150000"/>
              </a:lnSpc>
              <a:buNone/>
            </a:pPr>
            <a:endParaRPr lang="tr-TR" b="1" dirty="0" smtClean="0"/>
          </a:p>
          <a:p>
            <a:pPr marL="0" indent="0" algn="just">
              <a:lnSpc>
                <a:spcPct val="150000"/>
              </a:lnSpc>
              <a:buNone/>
            </a:pPr>
            <a:r>
              <a:rPr lang="tr-TR" b="1" dirty="0" smtClean="0"/>
              <a:t>	</a:t>
            </a:r>
            <a:r>
              <a:rPr lang="tr-TR" b="1" dirty="0" err="1" smtClean="0"/>
              <a:t>Anksiyete</a:t>
            </a:r>
            <a:r>
              <a:rPr lang="tr-TR" b="1" dirty="0" smtClean="0"/>
              <a:t>(kaygı</a:t>
            </a:r>
            <a:r>
              <a:rPr lang="tr-TR" b="1" dirty="0" smtClean="0"/>
              <a:t>): Kötü </a:t>
            </a:r>
            <a:r>
              <a:rPr lang="tr-TR" b="1" dirty="0"/>
              <a:t>bir sonuç doğacak diye duyulan üzüntü, </a:t>
            </a:r>
            <a:r>
              <a:rPr lang="tr-TR" b="1" dirty="0" smtClean="0"/>
              <a:t>tasa.</a:t>
            </a:r>
          </a:p>
          <a:p>
            <a:pPr marL="0" indent="0" algn="just">
              <a:lnSpc>
                <a:spcPct val="150000"/>
              </a:lnSpc>
              <a:buNone/>
            </a:pPr>
            <a:r>
              <a:rPr lang="tr-TR" b="1" dirty="0" smtClean="0"/>
              <a:t>Kaygı, endişe ya da </a:t>
            </a:r>
            <a:r>
              <a:rPr lang="tr-TR" b="1" dirty="0" err="1" smtClean="0"/>
              <a:t>anksiyete</a:t>
            </a:r>
            <a:r>
              <a:rPr lang="tr-TR" b="1" dirty="0" smtClean="0"/>
              <a:t>, hoş olmayan bir iç çatışma durumu ile karakterize edilen, sıklıkla ileri geri ilerleme gibi sinirsel davranışların eşlik ettiği bir duygu. Bu durum, beklenen olaylar karşısında öznel olarak hoş olmayan dehşet duygularıdır.</a:t>
            </a:r>
            <a:endParaRPr lang="tr-TR" b="1" dirty="0"/>
          </a:p>
        </p:txBody>
      </p:sp>
    </p:spTree>
    <p:extLst>
      <p:ext uri="{BB962C8B-B14F-4D97-AF65-F5344CB8AC3E}">
        <p14:creationId xmlns:p14="http://schemas.microsoft.com/office/powerpoint/2010/main" val="1505259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1102" y="1182029"/>
            <a:ext cx="9653510" cy="5040351"/>
          </a:xfrm>
        </p:spPr>
        <p:txBody>
          <a:bodyPr/>
          <a:lstStyle/>
          <a:p>
            <a:pPr marL="0" indent="0">
              <a:lnSpc>
                <a:spcPct val="150000"/>
              </a:lnSpc>
              <a:buNone/>
            </a:pPr>
            <a:r>
              <a:rPr lang="tr-TR" b="1" dirty="0" smtClean="0">
                <a:solidFill>
                  <a:srgbClr val="FF0000"/>
                </a:solidFill>
              </a:rPr>
              <a:t>Konuşma Terapisi</a:t>
            </a:r>
          </a:p>
          <a:p>
            <a:pPr marL="0" indent="0" algn="just">
              <a:lnSpc>
                <a:spcPct val="150000"/>
              </a:lnSpc>
              <a:buNone/>
            </a:pPr>
            <a:r>
              <a:rPr lang="tr-TR" b="1" dirty="0" smtClean="0"/>
              <a:t>	Gençlerde </a:t>
            </a:r>
            <a:r>
              <a:rPr lang="tr-TR" b="1" dirty="0" smtClean="0"/>
              <a:t>görülen kaygı bozuklukları için en etkili tedavi biçimlerinden biri, bilişsel davranışçı terapi (BDT) olarak bilinen bir tür konuşma terapisidir. BDT seansları sırasında gençler, kaygılarına katkıda bulunan düşünme ya da davranış biçimlerini nasıl tanımlayacaklarını öğreneceklerdir. Hareket etmek ve stresli durumları yönetmelerine yardımcı olacağını düşünmek için yeni yollar bulacaklar. Nefes alma ya da gevşeme teknikleri gibi stresi azaltabilecek başa çıkma becerilerini öğrenecekler.</a:t>
            </a:r>
          </a:p>
          <a:p>
            <a:pPr marL="0" indent="0">
              <a:lnSpc>
                <a:spcPct val="150000"/>
              </a:lnSpc>
              <a:buNone/>
            </a:pPr>
            <a:endParaRPr lang="tr-TR" b="1" dirty="0"/>
          </a:p>
        </p:txBody>
      </p:sp>
    </p:spTree>
    <p:extLst>
      <p:ext uri="{BB962C8B-B14F-4D97-AF65-F5344CB8AC3E}">
        <p14:creationId xmlns:p14="http://schemas.microsoft.com/office/powerpoint/2010/main" val="959831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9951" y="1360449"/>
            <a:ext cx="9664661" cy="4550773"/>
          </a:xfrm>
        </p:spPr>
        <p:txBody>
          <a:bodyPr/>
          <a:lstStyle/>
          <a:p>
            <a:pPr marL="0" indent="0">
              <a:lnSpc>
                <a:spcPct val="150000"/>
              </a:lnSpc>
              <a:buNone/>
            </a:pPr>
            <a:r>
              <a:rPr lang="tr-TR" b="1" dirty="0" smtClean="0">
                <a:solidFill>
                  <a:srgbClr val="FF0000"/>
                </a:solidFill>
              </a:rPr>
              <a:t>İlaç Tedavisi</a:t>
            </a:r>
          </a:p>
          <a:p>
            <a:pPr marL="0" indent="0" algn="just">
              <a:lnSpc>
                <a:spcPct val="150000"/>
              </a:lnSpc>
              <a:buNone/>
            </a:pPr>
            <a:r>
              <a:rPr lang="tr-TR" b="1" dirty="0" smtClean="0"/>
              <a:t>	Bazen </a:t>
            </a:r>
            <a:r>
              <a:rPr lang="tr-TR" b="1" dirty="0" smtClean="0"/>
              <a:t>terapinin yanında </a:t>
            </a:r>
            <a:r>
              <a:rPr lang="tr-TR" b="1" dirty="0" err="1" smtClean="0"/>
              <a:t>anksiyete</a:t>
            </a:r>
            <a:r>
              <a:rPr lang="tr-TR" b="1" dirty="0" smtClean="0"/>
              <a:t> ilaçlarına da ihtiyaç duyulur. </a:t>
            </a:r>
            <a:r>
              <a:rPr lang="tr-TR" b="1" dirty="0" err="1" smtClean="0"/>
              <a:t>Anksiyete</a:t>
            </a:r>
            <a:r>
              <a:rPr lang="tr-TR" b="1" dirty="0" smtClean="0"/>
              <a:t> tedavisinde yaygın olarak kullanılan bir ilaç türü, seçici </a:t>
            </a:r>
            <a:r>
              <a:rPr lang="tr-TR" b="1" dirty="0" err="1" smtClean="0"/>
              <a:t>serotonin</a:t>
            </a:r>
            <a:r>
              <a:rPr lang="tr-TR" b="1" dirty="0" smtClean="0"/>
              <a:t> geri alım inhibitörleridir (</a:t>
            </a:r>
            <a:r>
              <a:rPr lang="tr-TR" b="1" dirty="0" err="1" smtClean="0"/>
              <a:t>SSRI'lar</a:t>
            </a:r>
            <a:r>
              <a:rPr lang="tr-TR" b="1" dirty="0" smtClean="0"/>
              <a:t>). Bu tür </a:t>
            </a:r>
            <a:r>
              <a:rPr lang="tr-TR" b="1" dirty="0" err="1" smtClean="0"/>
              <a:t>antidepresan</a:t>
            </a:r>
            <a:r>
              <a:rPr lang="tr-TR" b="1" dirty="0" smtClean="0"/>
              <a:t>, kaygılı gençlere yardımcı olmak için en sık kullanılan ilaçlardan biridir. </a:t>
            </a:r>
            <a:r>
              <a:rPr lang="tr-TR" b="1" dirty="0" err="1" smtClean="0"/>
              <a:t>Anksiyete</a:t>
            </a:r>
            <a:r>
              <a:rPr lang="tr-TR" b="1" dirty="0" smtClean="0"/>
              <a:t> semptomlarını azaltmada çok etkili olduğu bilinir.</a:t>
            </a:r>
          </a:p>
          <a:p>
            <a:pPr marL="0" indent="0">
              <a:lnSpc>
                <a:spcPct val="150000"/>
              </a:lnSpc>
              <a:buNone/>
            </a:pPr>
            <a:endParaRPr lang="tr-TR" b="1" dirty="0"/>
          </a:p>
        </p:txBody>
      </p:sp>
    </p:spTree>
    <p:extLst>
      <p:ext uri="{BB962C8B-B14F-4D97-AF65-F5344CB8AC3E}">
        <p14:creationId xmlns:p14="http://schemas.microsoft.com/office/powerpoint/2010/main" val="593875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Gençlerde Kaygı Bozukluğuna Yardımcı Olmanın Yolları</a:t>
            </a:r>
            <a:endParaRPr lang="tr-TR" b="1" dirty="0"/>
          </a:p>
        </p:txBody>
      </p:sp>
      <p:sp>
        <p:nvSpPr>
          <p:cNvPr id="3" name="İçerik Yer Tutucusu 2"/>
          <p:cNvSpPr>
            <a:spLocks noGrp="1"/>
          </p:cNvSpPr>
          <p:nvPr>
            <p:ph idx="1"/>
          </p:nvPr>
        </p:nvSpPr>
        <p:spPr>
          <a:xfrm>
            <a:off x="1706137" y="2152184"/>
            <a:ext cx="9798475" cy="3759037"/>
          </a:xfrm>
        </p:spPr>
        <p:txBody>
          <a:bodyPr>
            <a:normAutofit/>
          </a:bodyPr>
          <a:lstStyle/>
          <a:p>
            <a:pPr marL="0" indent="0" algn="just">
              <a:buNone/>
            </a:pPr>
            <a:r>
              <a:rPr lang="tr-TR" b="1" dirty="0" smtClean="0"/>
              <a:t>Terapi ve ilaç tedavisine ek olarak diğer tedavi biçimleri ya da yardım alma yolları şunları içerebilir, ancak bunlarla sınırlı değildir:</a:t>
            </a:r>
          </a:p>
          <a:p>
            <a:pPr marL="0" indent="0" algn="just">
              <a:buNone/>
            </a:pPr>
            <a:endParaRPr lang="tr-TR" b="1" dirty="0" smtClean="0"/>
          </a:p>
          <a:p>
            <a:pPr algn="just"/>
            <a:r>
              <a:rPr lang="tr-TR" b="1" dirty="0" smtClean="0"/>
              <a:t>Uzun süreli psikoterapi (konuşma terapisi)</a:t>
            </a:r>
          </a:p>
          <a:p>
            <a:pPr algn="just"/>
            <a:r>
              <a:rPr lang="tr-TR" b="1" dirty="0" smtClean="0"/>
              <a:t>Aile terapisi</a:t>
            </a:r>
          </a:p>
          <a:p>
            <a:pPr algn="just"/>
            <a:r>
              <a:rPr lang="tr-TR" b="1" dirty="0" smtClean="0"/>
              <a:t>Ebeveynlerle ya da diğer yetişkinlerle kaygıları hakkında konuşmak</a:t>
            </a:r>
          </a:p>
          <a:p>
            <a:pPr algn="just"/>
            <a:r>
              <a:rPr lang="tr-TR" b="1" dirty="0" smtClean="0"/>
              <a:t>Egzersiz yapmak</a:t>
            </a:r>
          </a:p>
          <a:p>
            <a:pPr algn="just"/>
            <a:r>
              <a:rPr lang="tr-TR" b="1" dirty="0" smtClean="0"/>
              <a:t>İyi beslenmeye odaklanmak</a:t>
            </a:r>
          </a:p>
          <a:p>
            <a:pPr algn="just"/>
            <a:r>
              <a:rPr lang="tr-TR" b="1" dirty="0" smtClean="0"/>
              <a:t>Yeterince uyumak ve düzenli, tutarlı uyku alışkanlıkları oluşturmak</a:t>
            </a:r>
          </a:p>
          <a:p>
            <a:pPr marL="0" indent="0">
              <a:buNone/>
            </a:pPr>
            <a:endParaRPr lang="tr-TR" b="1" dirty="0"/>
          </a:p>
        </p:txBody>
      </p:sp>
    </p:spTree>
    <p:extLst>
      <p:ext uri="{BB962C8B-B14F-4D97-AF65-F5344CB8AC3E}">
        <p14:creationId xmlns:p14="http://schemas.microsoft.com/office/powerpoint/2010/main" val="1370845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7649" y="1070517"/>
            <a:ext cx="9686963" cy="4840705"/>
          </a:xfrm>
        </p:spPr>
        <p:txBody>
          <a:bodyPr>
            <a:normAutofit/>
          </a:bodyPr>
          <a:lstStyle/>
          <a:p>
            <a:pPr marL="0" indent="0" algn="just">
              <a:lnSpc>
                <a:spcPct val="150000"/>
              </a:lnSpc>
              <a:buNone/>
            </a:pPr>
            <a:r>
              <a:rPr lang="tr-TR" b="1" dirty="0" smtClean="0"/>
              <a:t>	Tüm </a:t>
            </a:r>
            <a:r>
              <a:rPr lang="tr-TR" b="1" dirty="0" smtClean="0"/>
              <a:t>bunların yanı sıra gençleri tedavi etmenin anahtarı, ne yaşarlarsa yaşasınlar, güven geliştirmektir. Yavaşça size kim olduklarını ve neyle mücadele ettiklerini söylemelerine izin vermeniz gerekir. </a:t>
            </a:r>
            <a:r>
              <a:rPr lang="tr-TR" b="1" dirty="0" err="1" smtClean="0"/>
              <a:t>Anksiyete</a:t>
            </a:r>
            <a:r>
              <a:rPr lang="tr-TR" b="1" dirty="0" smtClean="0"/>
              <a:t> belirtileri hakkında konuşmak çok daha savunmasız hissetmelerine neden olabilir ve potansiyel olarak daha fazla endişeyi tetikleyebilir. Terapistlerin bir ergenle çalışırken her zaman ağırdan almaları, duygularını kabul etmelerini ve normalleştirmelerini beklemeleri gerekir.</a:t>
            </a:r>
          </a:p>
          <a:p>
            <a:pPr marL="0" indent="0" algn="just">
              <a:lnSpc>
                <a:spcPct val="150000"/>
              </a:lnSpc>
              <a:buNone/>
            </a:pPr>
            <a:r>
              <a:rPr lang="tr-TR" b="1" dirty="0" smtClean="0"/>
              <a:t>	Böyle </a:t>
            </a:r>
            <a:r>
              <a:rPr lang="tr-TR" b="1" dirty="0" smtClean="0"/>
              <a:t>bir durumda alanında uzman bir psikologdan destek almanız çok önemlidir. Yaşadığınız her durumda bir psikoloji uzmanının size yardımcı olabileceğini unutmamalısınız. </a:t>
            </a:r>
            <a:endParaRPr lang="tr-TR" b="1" dirty="0"/>
          </a:p>
        </p:txBody>
      </p:sp>
    </p:spTree>
    <p:extLst>
      <p:ext uri="{BB962C8B-B14F-4D97-AF65-F5344CB8AC3E}">
        <p14:creationId xmlns:p14="http://schemas.microsoft.com/office/powerpoint/2010/main" val="3506069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000" b="1" dirty="0" smtClean="0"/>
              <a:t>TEŞEKKÜRLER…</a:t>
            </a:r>
            <a:endParaRPr lang="tr-TR" sz="4000" b="1" dirty="0"/>
          </a:p>
        </p:txBody>
      </p:sp>
    </p:spTree>
    <p:extLst>
      <p:ext uri="{BB962C8B-B14F-4D97-AF65-F5344CB8AC3E}">
        <p14:creationId xmlns:p14="http://schemas.microsoft.com/office/powerpoint/2010/main" val="1652970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776" y="981307"/>
            <a:ext cx="9898836" cy="4929915"/>
          </a:xfrm>
        </p:spPr>
        <p:txBody>
          <a:bodyPr>
            <a:normAutofit/>
          </a:bodyPr>
          <a:lstStyle/>
          <a:p>
            <a:pPr marL="0" indent="0" algn="just">
              <a:lnSpc>
                <a:spcPct val="150000"/>
              </a:lnSpc>
              <a:buNone/>
            </a:pPr>
            <a:r>
              <a:rPr lang="tr-TR" sz="2400" b="1" dirty="0" smtClean="0"/>
              <a:t>	Kaygı </a:t>
            </a:r>
            <a:r>
              <a:rPr lang="tr-TR" sz="2400" b="1" dirty="0" smtClean="0"/>
              <a:t>bozuklukları yaş fark etmeksizin birçok kişide yaşanabilen psikolojik hastalıkların başında geliyor. Genellikle yetişkin kişilerde görüldüğü düşünülse de gençlerde de kaygı bozuklukları görülme sıklığı giderek yaygınlaşıyor. Ulusal Ruh Sağlığı Enstitüsü'ne göre, 13-18 yaş arasındaki gençlerin yaklaşık %32'sinde </a:t>
            </a:r>
            <a:r>
              <a:rPr lang="tr-TR" sz="2400" b="1" dirty="0" err="1" smtClean="0"/>
              <a:t>anksiyete</a:t>
            </a:r>
            <a:r>
              <a:rPr lang="tr-TR" sz="2400" b="1" dirty="0" smtClean="0"/>
              <a:t> bozukluğu olduğu tahmin ediliyor.</a:t>
            </a:r>
            <a:endParaRPr lang="tr-TR" sz="2400" b="1" dirty="0"/>
          </a:p>
        </p:txBody>
      </p:sp>
    </p:spTree>
    <p:extLst>
      <p:ext uri="{BB962C8B-B14F-4D97-AF65-F5344CB8AC3E}">
        <p14:creationId xmlns:p14="http://schemas.microsoft.com/office/powerpoint/2010/main" val="1191115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9229" y="1059366"/>
            <a:ext cx="9865383" cy="4851856"/>
          </a:xfrm>
        </p:spPr>
        <p:txBody>
          <a:bodyPr>
            <a:normAutofit/>
          </a:bodyPr>
          <a:lstStyle/>
          <a:p>
            <a:pPr marL="0" indent="0" algn="just">
              <a:lnSpc>
                <a:spcPct val="150000"/>
              </a:lnSpc>
              <a:buNone/>
            </a:pPr>
            <a:r>
              <a:rPr lang="tr-TR" sz="2000" b="1" dirty="0" smtClean="0"/>
              <a:t>	Artmasına </a:t>
            </a:r>
            <a:r>
              <a:rPr lang="tr-TR" sz="2000" b="1" dirty="0"/>
              <a:t>rağmen hala yeterince görünür hale gelmeyen ergenlerdeki </a:t>
            </a:r>
            <a:r>
              <a:rPr lang="tr-TR" sz="2000" b="1" dirty="0" err="1"/>
              <a:t>anksiyete</a:t>
            </a:r>
            <a:r>
              <a:rPr lang="tr-TR" sz="2000" b="1" dirty="0"/>
              <a:t> vakalarını çözmek için öncelikle ortaya çıkma nedenlerinin ve çözüm yollarının bilinmesi gerekir. Bu süreçte, kaygılı gençlerin streslerini nasıl yöneteceklerini anlamalarına yardımcı olmak, onlara ergenlik boyunca ve hatta muhtemelen yetişkinlikte karşılaşacakları sorunları yönlendirmeyi öğretebilir. Her birini doğru bir şekilde teşhis etmek ve yönetmek için, </a:t>
            </a:r>
            <a:r>
              <a:rPr lang="tr-TR" sz="2000" b="1" dirty="0" err="1"/>
              <a:t>anksiyete</a:t>
            </a:r>
            <a:r>
              <a:rPr lang="tr-TR" sz="2000" b="1" dirty="0"/>
              <a:t> ve depresyon gibi diğer zihinsel sağlık durumları arasındaki farkları anlamak da önemlidir.</a:t>
            </a:r>
          </a:p>
          <a:p>
            <a:pPr marL="0" indent="0" algn="just">
              <a:lnSpc>
                <a:spcPct val="150000"/>
              </a:lnSpc>
              <a:buNone/>
            </a:pPr>
            <a:endParaRPr lang="tr-TR" sz="2000" b="1" dirty="0"/>
          </a:p>
        </p:txBody>
      </p:sp>
    </p:spTree>
    <p:extLst>
      <p:ext uri="{BB962C8B-B14F-4D97-AF65-F5344CB8AC3E}">
        <p14:creationId xmlns:p14="http://schemas.microsoft.com/office/powerpoint/2010/main" val="358216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Ergenlerdeki </a:t>
            </a:r>
            <a:r>
              <a:rPr lang="tr-TR" b="1" dirty="0" err="1" smtClean="0"/>
              <a:t>Anksiyetenin</a:t>
            </a:r>
            <a:r>
              <a:rPr lang="tr-TR" b="1" dirty="0" smtClean="0"/>
              <a:t> Sebepleri Nelerdir?</a:t>
            </a:r>
            <a:endParaRPr lang="tr-TR" b="1" dirty="0"/>
          </a:p>
        </p:txBody>
      </p:sp>
      <p:sp>
        <p:nvSpPr>
          <p:cNvPr id="3" name="İçerik Yer Tutucusu 2"/>
          <p:cNvSpPr>
            <a:spLocks noGrp="1"/>
          </p:cNvSpPr>
          <p:nvPr>
            <p:ph idx="1"/>
          </p:nvPr>
        </p:nvSpPr>
        <p:spPr/>
        <p:txBody>
          <a:bodyPr>
            <a:normAutofit/>
          </a:bodyPr>
          <a:lstStyle/>
          <a:p>
            <a:pPr marL="0" indent="0">
              <a:lnSpc>
                <a:spcPct val="150000"/>
              </a:lnSpc>
              <a:buNone/>
            </a:pPr>
            <a:endParaRPr lang="tr-TR" sz="2000" b="1" dirty="0" smtClean="0"/>
          </a:p>
          <a:p>
            <a:pPr marL="0" indent="0" algn="just">
              <a:lnSpc>
                <a:spcPct val="150000"/>
              </a:lnSpc>
              <a:buNone/>
            </a:pPr>
            <a:r>
              <a:rPr lang="tr-TR" sz="2000" b="1" dirty="0" smtClean="0"/>
              <a:t>	Ergenlerdeki </a:t>
            </a:r>
            <a:r>
              <a:rPr lang="tr-TR" sz="2000" b="1" dirty="0" smtClean="0"/>
              <a:t>kaygı bozuklukları birçok farklı nedenden kaynaklanabilir. Akran zorbalığı, </a:t>
            </a:r>
            <a:r>
              <a:rPr lang="tr-TR" sz="2000" b="1" dirty="0" err="1" smtClean="0"/>
              <a:t>hormonal</a:t>
            </a:r>
            <a:r>
              <a:rPr lang="tr-TR" sz="2000" b="1" dirty="0" smtClean="0"/>
              <a:t> değişiklikler, görünüşleri ya da ilişkileriyle ilgili güvensizlikler, farklı olma korkusu, gençlerin kaygı duymasının başlıca nedenleri olarak görülür.</a:t>
            </a:r>
            <a:endParaRPr lang="tr-TR" sz="2000" b="1" dirty="0"/>
          </a:p>
        </p:txBody>
      </p:sp>
    </p:spTree>
    <p:extLst>
      <p:ext uri="{BB962C8B-B14F-4D97-AF65-F5344CB8AC3E}">
        <p14:creationId xmlns:p14="http://schemas.microsoft.com/office/powerpoint/2010/main" val="1381810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3473" y="1717288"/>
            <a:ext cx="9921139" cy="4193934"/>
          </a:xfrm>
        </p:spPr>
        <p:txBody>
          <a:bodyPr/>
          <a:lstStyle/>
          <a:p>
            <a:pPr marL="0" indent="0" algn="just">
              <a:lnSpc>
                <a:spcPct val="150000"/>
              </a:lnSpc>
              <a:buNone/>
            </a:pPr>
            <a:r>
              <a:rPr lang="tr-TR" b="1" dirty="0" smtClean="0"/>
              <a:t>	Günümüzde </a:t>
            </a:r>
            <a:r>
              <a:rPr lang="tr-TR" b="1" dirty="0" smtClean="0"/>
              <a:t>gençler oldukça yoğun bir baskı altındalar. Kendilerinden önceki nesillerden daha fazla taleple karşı karşıyalar, daha yoğun programları var ve daha fazla dikkat dağıtıcı şeyle uğraşıyorlar. Buna, hepsi büyük ölçüde sosyal medya etkisinin sonucu olarak görünüşleri, kıyafetleri, vücut tipleri, sosyal çevreleri ve daha fazlası üzerindeki yoğun inceleme eklenince gençlerde oluşan kaygı bozukluğunun nedenlerini anlamak hiç de zor değil.</a:t>
            </a:r>
            <a:endParaRPr lang="tr-TR" b="1" dirty="0"/>
          </a:p>
        </p:txBody>
      </p:sp>
    </p:spTree>
    <p:extLst>
      <p:ext uri="{BB962C8B-B14F-4D97-AF65-F5344CB8AC3E}">
        <p14:creationId xmlns:p14="http://schemas.microsoft.com/office/powerpoint/2010/main" val="589901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3473" y="925551"/>
            <a:ext cx="9921139" cy="4985671"/>
          </a:xfrm>
        </p:spPr>
        <p:txBody>
          <a:bodyPr>
            <a:normAutofit/>
          </a:bodyPr>
          <a:lstStyle/>
          <a:p>
            <a:pPr marL="0" indent="0" algn="just">
              <a:lnSpc>
                <a:spcPct val="150000"/>
              </a:lnSpc>
              <a:buNone/>
            </a:pPr>
            <a:r>
              <a:rPr lang="tr-TR" b="1" dirty="0" smtClean="0"/>
              <a:t>	Elbette</a:t>
            </a:r>
            <a:r>
              <a:rPr lang="tr-TR" b="1" dirty="0" smtClean="0"/>
              <a:t>, bugün gençlere yüklenen tüm beklentileri unutamayız. Birçoğunun sürekli okula devam etmesi, iyi notlar alması, spor ve diğer ders dışı etkinliklere katılması ve üniversiteye girmeye ya da üniversitede başarılı olmaya çalışması bekleniyor. Bu nedenle, gençlerde kaygı bozukluğu hakkında konuştuğumuzda, bunun bugün gençlerin çoğunun yaşadığı bir gerçek olması şaşırtıcı değil. </a:t>
            </a:r>
            <a:r>
              <a:rPr lang="tr-TR" b="1" dirty="0" err="1" smtClean="0"/>
              <a:t>Anksiyete</a:t>
            </a:r>
            <a:r>
              <a:rPr lang="tr-TR" b="1" dirty="0" smtClean="0"/>
              <a:t> bir ergenlik kaprisi değil; depresyona, madde bağımlılığına, en kötü durumlarda kendine zarar verme ya da intihar düşüncelerine yol açabilecek ciddi bir psikolojik hastalık ve mutlaka tedavi edilmesi gerekiyor.</a:t>
            </a:r>
          </a:p>
          <a:p>
            <a:pPr marL="0" indent="0" algn="just">
              <a:lnSpc>
                <a:spcPct val="150000"/>
              </a:lnSpc>
              <a:buNone/>
            </a:pPr>
            <a:r>
              <a:rPr lang="tr-TR" b="1" dirty="0" smtClean="0"/>
              <a:t>	Endişeli </a:t>
            </a:r>
            <a:r>
              <a:rPr lang="tr-TR" b="1" dirty="0"/>
              <a:t>gençlerin bugün karşılaştıkları baskıları anlamamız gerekiyor, böylece kaygılarını daha da kötü bir şeye dönüşmeden önce yönetmelerine nasıl yardımcı olabileceğimizi de öğrenebiliriz.</a:t>
            </a:r>
          </a:p>
          <a:p>
            <a:pPr marL="0" indent="0" algn="just">
              <a:lnSpc>
                <a:spcPct val="150000"/>
              </a:lnSpc>
              <a:buNone/>
            </a:pPr>
            <a:endParaRPr lang="tr-TR" b="1" dirty="0"/>
          </a:p>
        </p:txBody>
      </p:sp>
    </p:spTree>
    <p:extLst>
      <p:ext uri="{BB962C8B-B14F-4D97-AF65-F5344CB8AC3E}">
        <p14:creationId xmlns:p14="http://schemas.microsoft.com/office/powerpoint/2010/main" val="3100676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Gençlerde </a:t>
            </a:r>
            <a:r>
              <a:rPr lang="tr-TR" b="1" dirty="0" err="1" smtClean="0"/>
              <a:t>Anksiyete</a:t>
            </a:r>
            <a:r>
              <a:rPr lang="tr-TR" b="1" dirty="0" smtClean="0"/>
              <a:t> Nasıl Farklılaşır?</a:t>
            </a:r>
            <a:endParaRPr lang="tr-TR" b="1" dirty="0"/>
          </a:p>
        </p:txBody>
      </p:sp>
      <p:sp>
        <p:nvSpPr>
          <p:cNvPr id="3" name="İçerik Yer Tutucusu 2"/>
          <p:cNvSpPr>
            <a:spLocks noGrp="1"/>
          </p:cNvSpPr>
          <p:nvPr>
            <p:ph idx="1"/>
          </p:nvPr>
        </p:nvSpPr>
        <p:spPr>
          <a:xfrm>
            <a:off x="1728439" y="1650380"/>
            <a:ext cx="9776173" cy="4260842"/>
          </a:xfrm>
        </p:spPr>
        <p:txBody>
          <a:bodyPr/>
          <a:lstStyle/>
          <a:p>
            <a:pPr marL="0" indent="0" algn="just">
              <a:lnSpc>
                <a:spcPct val="150000"/>
              </a:lnSpc>
              <a:buNone/>
            </a:pPr>
            <a:r>
              <a:rPr lang="tr-TR" b="1" dirty="0" smtClean="0"/>
              <a:t>	</a:t>
            </a:r>
            <a:r>
              <a:rPr lang="tr-TR" b="1" dirty="0" err="1" smtClean="0"/>
              <a:t>Anksiyete</a:t>
            </a:r>
            <a:r>
              <a:rPr lang="tr-TR" b="1" dirty="0" smtClean="0"/>
              <a:t>, gençler için, küçük çocuklar ya da yetişkinler için olduğundan farklıdır. Farklılıklar çok açık olmasa da gençlerde kaygının nasıl tedavi edileceğine dair fikir edinmenin anahtarıdır.</a:t>
            </a:r>
          </a:p>
          <a:p>
            <a:pPr marL="0" indent="0" algn="just">
              <a:lnSpc>
                <a:spcPct val="150000"/>
              </a:lnSpc>
              <a:buNone/>
            </a:pPr>
            <a:r>
              <a:rPr lang="tr-TR" b="1" dirty="0" smtClean="0"/>
              <a:t>	Küçük </a:t>
            </a:r>
            <a:r>
              <a:rPr lang="tr-TR" b="1" dirty="0" smtClean="0"/>
              <a:t>çocuklarda kaygı bozukluğuna bakıldığında genellikle dışarıdan gelen korkular konusunda daha endişeli oldukları görülür. Daha küçük bir çocuğun kaygısı canavarlar, böcekler, karanlıktan korkma hakkında olabilir, aslında çocukların korktuğu herhangi bir şey onların kaygı duymasına neden olabilir. Bununla birlikte, çocuklar ayrıca travma ve ebeveyn ilişkilerinden kaynaklanan endişe yaşayabilirler.</a:t>
            </a:r>
          </a:p>
          <a:p>
            <a:pPr marL="0" indent="0">
              <a:lnSpc>
                <a:spcPct val="150000"/>
              </a:lnSpc>
              <a:buNone/>
            </a:pPr>
            <a:endParaRPr lang="tr-TR" b="1" dirty="0"/>
          </a:p>
        </p:txBody>
      </p:sp>
    </p:spTree>
    <p:extLst>
      <p:ext uri="{BB962C8B-B14F-4D97-AF65-F5344CB8AC3E}">
        <p14:creationId xmlns:p14="http://schemas.microsoft.com/office/powerpoint/2010/main" val="2032112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7288" y="1605776"/>
            <a:ext cx="9787324" cy="4305446"/>
          </a:xfrm>
        </p:spPr>
        <p:txBody>
          <a:bodyPr/>
          <a:lstStyle/>
          <a:p>
            <a:pPr marL="0" indent="0" algn="just">
              <a:lnSpc>
                <a:spcPct val="150000"/>
              </a:lnSpc>
              <a:buNone/>
            </a:pPr>
            <a:r>
              <a:rPr lang="tr-TR" b="1" dirty="0" smtClean="0"/>
              <a:t>	Yetişkinlerdeki </a:t>
            </a:r>
            <a:r>
              <a:rPr lang="tr-TR" b="1" dirty="0" smtClean="0"/>
              <a:t>kaygı bozukluğu ile karşılaştırıldığında, yetişkinlerin çok çeşitli faktörler nedeniyle kaygı yaşama eğiliminde olduğu görülür. Genellikle büyük yaşam sorumlulukları ve streslerle ilgili kaygıları vardır - finansal baskı, çocuklarla ilgili endişeler ve kariyer süreçleri, yetişkinler için kaygının ortak nedenleridir. </a:t>
            </a:r>
            <a:endParaRPr lang="tr-TR" b="1" dirty="0"/>
          </a:p>
        </p:txBody>
      </p:sp>
    </p:spTree>
    <p:extLst>
      <p:ext uri="{BB962C8B-B14F-4D97-AF65-F5344CB8AC3E}">
        <p14:creationId xmlns:p14="http://schemas.microsoft.com/office/powerpoint/2010/main" val="2291313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324</Words>
  <Application>Microsoft Office PowerPoint</Application>
  <PresentationFormat>Geniş ekran</PresentationFormat>
  <Paragraphs>69</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Century Gothic</vt:lpstr>
      <vt:lpstr>Wingdings 3</vt:lpstr>
      <vt:lpstr>Duman</vt:lpstr>
      <vt:lpstr>ERGENLERDE ANKSİYETE BOZUKLUĞU  VE BAŞA ÇIKMA YOLLARI</vt:lpstr>
      <vt:lpstr>ANKSİYETE(KAYGI) NE DEMEK?</vt:lpstr>
      <vt:lpstr>PowerPoint Sunusu</vt:lpstr>
      <vt:lpstr>PowerPoint Sunusu</vt:lpstr>
      <vt:lpstr>Ergenlerdeki Anksiyetenin Sebepleri Nelerdir?</vt:lpstr>
      <vt:lpstr>PowerPoint Sunusu</vt:lpstr>
      <vt:lpstr>PowerPoint Sunusu</vt:lpstr>
      <vt:lpstr>Gençlerde Anksiyete Nasıl Farklılaşır?</vt:lpstr>
      <vt:lpstr>PowerPoint Sunusu</vt:lpstr>
      <vt:lpstr>PowerPoint Sunusu</vt:lpstr>
      <vt:lpstr>PowerPoint Sunusu</vt:lpstr>
      <vt:lpstr>Ergenlikte Yaşanan Kaygı Bozukluğunun Belirtileri Nelerdir?</vt:lpstr>
      <vt:lpstr>PowerPoint Sunusu</vt:lpstr>
      <vt:lpstr>Yaygın anksiyete(kaygı) belirtileri</vt:lpstr>
      <vt:lpstr>PowerPoint Sunusu</vt:lpstr>
      <vt:lpstr>Gençlerde Yaygın Olarak Görülen Anksiyete Türleri</vt:lpstr>
      <vt:lpstr>PowerPoint Sunusu</vt:lpstr>
      <vt:lpstr>PowerPoint Sunusu</vt:lpstr>
      <vt:lpstr>Ergenlikte Yaşanan Kaygı Bozukluğu Nasıl Tedavi Edilir?</vt:lpstr>
      <vt:lpstr>PowerPoint Sunusu</vt:lpstr>
      <vt:lpstr>PowerPoint Sunusu</vt:lpstr>
      <vt:lpstr>Gençlerde Kaygı Bozukluğuna Yardımcı Olmanın Yolları</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ERGENLERDE ANKSİYETE BOZUKLUĞU VE BAŞA ÇIKMA YOLLARI</dc:title>
  <dc:creator>ronaldinho424</dc:creator>
  <cp:lastModifiedBy>ronaldinho424</cp:lastModifiedBy>
  <cp:revision>6</cp:revision>
  <dcterms:created xsi:type="dcterms:W3CDTF">2022-01-19T08:19:09Z</dcterms:created>
  <dcterms:modified xsi:type="dcterms:W3CDTF">2022-01-24T07:22:44Z</dcterms:modified>
</cp:coreProperties>
</file>