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1197403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483988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648E8E-123A-4C8A-9E77-131BE6621959}"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5565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34943E6-4A81-412D-83C4-3BA0FA31303B}" type="datetimeFigureOut">
              <a:rPr lang="tr-TR" smtClean="0"/>
              <a:t>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1321329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34943E6-4A81-412D-83C4-3BA0FA31303B}" type="datetimeFigureOut">
              <a:rPr lang="tr-TR" smtClean="0"/>
              <a:t>10.1.2022</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48E8E-123A-4C8A-9E77-131BE6621959}"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1604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34943E6-4A81-412D-83C4-3BA0FA31303B}" type="datetimeFigureOut">
              <a:rPr lang="tr-TR" smtClean="0"/>
              <a:t>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2747010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297169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204934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63839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4943E6-4A81-412D-83C4-3BA0FA31303B}" type="datetimeFigureOut">
              <a:rPr lang="tr-TR" smtClean="0"/>
              <a:t>10.1.2022</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3250534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34943E6-4A81-412D-83C4-3BA0FA31303B}" type="datetimeFigureOut">
              <a:rPr lang="tr-TR" smtClean="0"/>
              <a:t>10.1.2022</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67213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34943E6-4A81-412D-83C4-3BA0FA31303B}" type="datetimeFigureOut">
              <a:rPr lang="tr-TR" smtClean="0"/>
              <a:t>10.1.2022</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137325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34943E6-4A81-412D-83C4-3BA0FA31303B}" type="datetimeFigureOut">
              <a:rPr lang="tr-TR" smtClean="0"/>
              <a:t>10.1.2022</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127888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943E6-4A81-412D-83C4-3BA0FA31303B}" type="datetimeFigureOut">
              <a:rPr lang="tr-TR" smtClean="0"/>
              <a:t>10.1.2022</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288434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4943E6-4A81-412D-83C4-3BA0FA31303B}" type="datetimeFigureOut">
              <a:rPr lang="tr-TR" smtClean="0"/>
              <a:t>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2738557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4943E6-4A81-412D-83C4-3BA0FA31303B}" type="datetimeFigureOut">
              <a:rPr lang="tr-TR" smtClean="0"/>
              <a:t>10.1.2022</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8648E8E-123A-4C8A-9E77-131BE6621959}" type="slidenum">
              <a:rPr lang="tr-TR" smtClean="0"/>
              <a:t>‹#›</a:t>
            </a:fld>
            <a:endParaRPr lang="tr-TR"/>
          </a:p>
        </p:txBody>
      </p:sp>
    </p:spTree>
    <p:extLst>
      <p:ext uri="{BB962C8B-B14F-4D97-AF65-F5344CB8AC3E}">
        <p14:creationId xmlns:p14="http://schemas.microsoft.com/office/powerpoint/2010/main" val="391030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34943E6-4A81-412D-83C4-3BA0FA31303B}" type="datetimeFigureOut">
              <a:rPr lang="tr-TR" smtClean="0"/>
              <a:t>10.1.2022</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8648E8E-123A-4C8A-9E77-131BE6621959}" type="slidenum">
              <a:rPr lang="tr-TR" smtClean="0"/>
              <a:t>‹#›</a:t>
            </a:fld>
            <a:endParaRPr lang="tr-TR"/>
          </a:p>
        </p:txBody>
      </p:sp>
    </p:spTree>
    <p:extLst>
      <p:ext uri="{BB962C8B-B14F-4D97-AF65-F5344CB8AC3E}">
        <p14:creationId xmlns:p14="http://schemas.microsoft.com/office/powerpoint/2010/main" val="2118042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54833"/>
            <a:ext cx="9144000" cy="914400"/>
          </a:xfrm>
        </p:spPr>
        <p:txBody>
          <a:bodyPr>
            <a:normAutofit/>
          </a:bodyPr>
          <a:lstStyle/>
          <a:p>
            <a:pPr algn="ctr"/>
            <a:r>
              <a:rPr lang="tr-TR" dirty="0" smtClean="0"/>
              <a:t>  </a:t>
            </a:r>
            <a:r>
              <a:rPr lang="tr-TR" b="1" dirty="0" smtClean="0">
                <a:solidFill>
                  <a:srgbClr val="FF0000"/>
                </a:solidFill>
              </a:rPr>
              <a:t>DİJİTAL EBEVEYNLİK</a:t>
            </a:r>
            <a:endParaRPr lang="tr-TR" b="1" dirty="0">
              <a:solidFill>
                <a:srgbClr val="FF0000"/>
              </a:solidFill>
            </a:endParaRPr>
          </a:p>
        </p:txBody>
      </p:sp>
      <p:pic>
        <p:nvPicPr>
          <p:cNvPr id="4" name="Resim 3" descr="https://dijitalmedyavecocuk.bilgi.edu.tr/wp-content/uploads/2017/06/1477456869668.jpg"/>
          <p:cNvPicPr/>
          <p:nvPr/>
        </p:nvPicPr>
        <p:blipFill>
          <a:blip r:embed="rId2">
            <a:extLst>
              <a:ext uri="{28A0092B-C50C-407E-A947-70E740481C1C}">
                <a14:useLocalDpi xmlns:a14="http://schemas.microsoft.com/office/drawing/2010/main" val="0"/>
              </a:ext>
            </a:extLst>
          </a:blip>
          <a:srcRect/>
          <a:stretch>
            <a:fillRect/>
          </a:stretch>
        </p:blipFill>
        <p:spPr bwMode="auto">
          <a:xfrm>
            <a:off x="1854239" y="1692753"/>
            <a:ext cx="9019308" cy="4294909"/>
          </a:xfrm>
          <a:prstGeom prst="rect">
            <a:avLst/>
          </a:prstGeom>
          <a:noFill/>
          <a:ln>
            <a:noFill/>
          </a:ln>
        </p:spPr>
      </p:pic>
    </p:spTree>
    <p:extLst>
      <p:ext uri="{BB962C8B-B14F-4D97-AF65-F5344CB8AC3E}">
        <p14:creationId xmlns:p14="http://schemas.microsoft.com/office/powerpoint/2010/main" val="1890625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8839" y="779489"/>
            <a:ext cx="9735773" cy="5131733"/>
          </a:xfrm>
        </p:spPr>
        <p:txBody>
          <a:bodyPr>
            <a:normAutofit/>
          </a:bodyPr>
          <a:lstStyle/>
          <a:p>
            <a:pPr algn="ctr"/>
            <a:endParaRPr lang="tr-TR" sz="3200" b="1" dirty="0" smtClean="0">
              <a:solidFill>
                <a:srgbClr val="FF0000"/>
              </a:solidFill>
              <a:latin typeface="Baskerville Old Face" panose="02020602080505020303" pitchFamily="18" charset="0"/>
            </a:endParaRPr>
          </a:p>
          <a:p>
            <a:pPr marL="0" indent="0" algn="ctr">
              <a:buNone/>
            </a:pPr>
            <a:r>
              <a:rPr lang="tr-TR" sz="3600" b="1" dirty="0" smtClean="0">
                <a:solidFill>
                  <a:srgbClr val="FF0000"/>
                </a:solidFill>
                <a:latin typeface="Baskerville Old Face" panose="02020602080505020303" pitchFamily="18" charset="0"/>
              </a:rPr>
              <a:t>İster </a:t>
            </a:r>
            <a:r>
              <a:rPr lang="tr-TR" sz="3600" b="1" dirty="0">
                <a:solidFill>
                  <a:srgbClr val="FF0000"/>
                </a:solidFill>
                <a:latin typeface="Baskerville Old Face" panose="02020602080505020303" pitchFamily="18" charset="0"/>
              </a:rPr>
              <a:t>irrasyonel yaklaşım tarzı olsun isterse rasyonel yaklaşım tarzı olsun, gerçek olan bir şey var; gerçek dünyada ebeveynler çocuklarını korumaya çalışıyorsa </a:t>
            </a:r>
            <a:r>
              <a:rPr lang="tr-TR" sz="3600" b="1" i="1" dirty="0">
                <a:solidFill>
                  <a:srgbClr val="FF0000"/>
                </a:solidFill>
                <a:latin typeface="Baskerville Old Face" panose="02020602080505020303" pitchFamily="18" charset="0"/>
              </a:rPr>
              <a:t>dijital dünyada da korumak zorundadır.</a:t>
            </a:r>
            <a:endParaRPr lang="tr-TR" sz="3600" dirty="0">
              <a:solidFill>
                <a:srgbClr val="FF0000"/>
              </a:solidFill>
              <a:latin typeface="Baskerville Old Face" panose="02020602080505020303" pitchFamily="18" charset="0"/>
            </a:endParaRPr>
          </a:p>
          <a:p>
            <a:pPr algn="ctr"/>
            <a:endParaRPr lang="tr-TR" sz="3600" dirty="0">
              <a:solidFill>
                <a:srgbClr val="FF0000"/>
              </a:solidFill>
              <a:latin typeface="Baskerville Old Face" panose="02020602080505020303" pitchFamily="18" charset="0"/>
            </a:endParaRPr>
          </a:p>
        </p:txBody>
      </p:sp>
    </p:spTree>
    <p:extLst>
      <p:ext uri="{BB962C8B-B14F-4D97-AF65-F5344CB8AC3E}">
        <p14:creationId xmlns:p14="http://schemas.microsoft.com/office/powerpoint/2010/main" val="1760826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9016" y="1993692"/>
            <a:ext cx="10005596" cy="3917530"/>
          </a:xfrm>
        </p:spPr>
        <p:txBody>
          <a:bodyPr>
            <a:normAutofit/>
          </a:bodyPr>
          <a:lstStyle/>
          <a:p>
            <a:pPr marL="0" indent="0" algn="ctr">
              <a:buNone/>
            </a:pPr>
            <a:endParaRPr lang="tr-TR" sz="4000" b="1" cap="all" dirty="0" smtClean="0">
              <a:solidFill>
                <a:srgbClr val="FF0000"/>
              </a:solidFill>
            </a:endParaRPr>
          </a:p>
          <a:p>
            <a:pPr marL="0" indent="0" algn="ctr">
              <a:buNone/>
            </a:pPr>
            <a:r>
              <a:rPr lang="tr-TR" sz="4000" b="1" cap="all" dirty="0" smtClean="0">
                <a:solidFill>
                  <a:srgbClr val="FF0000"/>
                </a:solidFill>
              </a:rPr>
              <a:t>DİJİTAL EBEVEYNLİK NASIL YAPILIR?</a:t>
            </a:r>
            <a:endParaRPr lang="tr-TR" sz="4000" dirty="0" smtClean="0">
              <a:solidFill>
                <a:srgbClr val="FF0000"/>
              </a:solidFill>
            </a:endParaRPr>
          </a:p>
          <a:p>
            <a:endParaRPr lang="tr-TR" sz="2000" dirty="0">
              <a:solidFill>
                <a:srgbClr val="FF0000"/>
              </a:solidFill>
            </a:endParaRPr>
          </a:p>
        </p:txBody>
      </p:sp>
    </p:spTree>
    <p:extLst>
      <p:ext uri="{BB962C8B-B14F-4D97-AF65-F5344CB8AC3E}">
        <p14:creationId xmlns:p14="http://schemas.microsoft.com/office/powerpoint/2010/main" val="2051341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1723870" y="959370"/>
            <a:ext cx="9780742" cy="4951852"/>
          </a:xfrm>
        </p:spPr>
        <p:txBody>
          <a:bodyPr/>
          <a:lstStyle/>
          <a:p>
            <a:pPr algn="just">
              <a:lnSpc>
                <a:spcPct val="150000"/>
              </a:lnSpc>
            </a:pPr>
            <a:r>
              <a:rPr lang="tr-TR" sz="2000" b="1" dirty="0">
                <a:solidFill>
                  <a:srgbClr val="FF0000"/>
                </a:solidFill>
              </a:rPr>
              <a:t>Ebeveynler önce kendileri dijital dünyayı </a:t>
            </a:r>
            <a:r>
              <a:rPr lang="tr-TR" sz="2000" b="1" dirty="0" smtClean="0">
                <a:solidFill>
                  <a:srgbClr val="FF0000"/>
                </a:solidFill>
              </a:rPr>
              <a:t>öğrenmelidir</a:t>
            </a:r>
            <a:endParaRPr lang="tr-TR" sz="2000" dirty="0">
              <a:solidFill>
                <a:srgbClr val="FF0000"/>
              </a:solidFill>
            </a:endParaRPr>
          </a:p>
          <a:p>
            <a:pPr marL="0" indent="0" algn="just">
              <a:lnSpc>
                <a:spcPct val="150000"/>
              </a:lnSpc>
              <a:buNone/>
            </a:pPr>
            <a:r>
              <a:rPr lang="tr-TR" sz="2000" b="1" dirty="0" smtClean="0">
                <a:solidFill>
                  <a:schemeClr val="tx1"/>
                </a:solidFill>
              </a:rPr>
              <a:t>	Her </a:t>
            </a:r>
            <a:r>
              <a:rPr lang="tr-TR" sz="2000" b="1" dirty="0">
                <a:solidFill>
                  <a:schemeClr val="tx1"/>
                </a:solidFill>
              </a:rPr>
              <a:t>şeyden önce çocuğunuzu korumak istediğiniz dünyayı tanımanız gerekmektedir. Tanımak için de dijital dünyanın kurallarını bilmek ve dijital dünyayı kullanmanız gerekmektedir.</a:t>
            </a:r>
          </a:p>
          <a:p>
            <a:pPr marL="0" indent="0" algn="just">
              <a:lnSpc>
                <a:spcPct val="150000"/>
              </a:lnSpc>
              <a:buNone/>
            </a:pPr>
            <a:r>
              <a:rPr lang="tr-TR" sz="2000" b="1" dirty="0" smtClean="0">
                <a:solidFill>
                  <a:schemeClr val="tx1"/>
                </a:solidFill>
              </a:rPr>
              <a:t>	Çocuklar </a:t>
            </a:r>
            <a:r>
              <a:rPr lang="tr-TR" sz="2000" b="1" dirty="0">
                <a:solidFill>
                  <a:schemeClr val="tx1"/>
                </a:solidFill>
              </a:rPr>
              <a:t>sanal dünyada hangi sosyal araçları kullanıyorlar? Ne tür iletişim araçları kullanıyorlar? Ne tür internet akımlarının olduğunu ebeveynler zaman zaman araştırmalıdır. Bu araştırmalar, çocuğunuzun kurduğu iletişim araçları hakkında bilgi sahibi olmanızı sağlar.</a:t>
            </a:r>
          </a:p>
          <a:p>
            <a:pPr>
              <a:lnSpc>
                <a:spcPct val="150000"/>
              </a:lnSpc>
            </a:pPr>
            <a:endParaRPr lang="tr-TR" dirty="0"/>
          </a:p>
        </p:txBody>
      </p:sp>
    </p:spTree>
    <p:extLst>
      <p:ext uri="{BB962C8B-B14F-4D97-AF65-F5344CB8AC3E}">
        <p14:creationId xmlns:p14="http://schemas.microsoft.com/office/powerpoint/2010/main" val="1363671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
            </a:r>
            <a:br>
              <a:rPr lang="tr-TR" dirty="0"/>
            </a:br>
            <a:endParaRPr lang="tr-TR" dirty="0"/>
          </a:p>
        </p:txBody>
      </p:sp>
      <p:sp>
        <p:nvSpPr>
          <p:cNvPr id="3" name="İçerik Yer Tutucusu 2"/>
          <p:cNvSpPr>
            <a:spLocks noGrp="1"/>
          </p:cNvSpPr>
          <p:nvPr>
            <p:ph idx="1"/>
          </p:nvPr>
        </p:nvSpPr>
        <p:spPr>
          <a:xfrm>
            <a:off x="1484026" y="869430"/>
            <a:ext cx="10020586" cy="5041792"/>
          </a:xfrm>
        </p:spPr>
        <p:txBody>
          <a:bodyPr/>
          <a:lstStyle/>
          <a:p>
            <a:pPr algn="just">
              <a:lnSpc>
                <a:spcPct val="150000"/>
              </a:lnSpc>
            </a:pPr>
            <a:r>
              <a:rPr lang="tr-TR" sz="2000" b="1" dirty="0">
                <a:solidFill>
                  <a:srgbClr val="FF0000"/>
                </a:solidFill>
              </a:rPr>
              <a:t>Ebeveynler çocuklarıyla sosyal medyayı etkin kullanmalıdır</a:t>
            </a:r>
            <a:r>
              <a:rPr lang="tr-TR" sz="2000" b="1" dirty="0" smtClean="0">
                <a:solidFill>
                  <a:srgbClr val="FF0000"/>
                </a:solidFill>
              </a:rPr>
              <a:t>.</a:t>
            </a:r>
          </a:p>
          <a:p>
            <a:pPr marL="0" indent="0" algn="just">
              <a:lnSpc>
                <a:spcPct val="150000"/>
              </a:lnSpc>
              <a:buNone/>
            </a:pPr>
            <a:endParaRPr lang="tr-TR" sz="2000" dirty="0" smtClean="0">
              <a:solidFill>
                <a:srgbClr val="FF0000"/>
              </a:solidFill>
            </a:endParaRPr>
          </a:p>
          <a:p>
            <a:pPr marL="0" indent="0" algn="just">
              <a:lnSpc>
                <a:spcPct val="150000"/>
              </a:lnSpc>
              <a:buNone/>
            </a:pPr>
            <a:r>
              <a:rPr lang="tr-TR" sz="2000" b="1" dirty="0" smtClean="0">
                <a:solidFill>
                  <a:schemeClr val="tx1"/>
                </a:solidFill>
              </a:rPr>
              <a:t>	Çocuklarınız </a:t>
            </a:r>
            <a:r>
              <a:rPr lang="tr-TR" sz="2000" b="1" dirty="0">
                <a:solidFill>
                  <a:schemeClr val="tx1"/>
                </a:solidFill>
              </a:rPr>
              <a:t>sosyal medyayı kullanırken siz neden kullanmayasınız. Karşılaşılabilecek sorunların neler olabileceği en iyi kullanarak öğrenebilirsiniz. Sosyal medya günümüzde eğlence ve bilgi paylaşımı olarak kullanılsa da zararlı içerik ve akımlar da yer almaktadır. Kolay önlem alabilmeniz için sosyal medyayı kullanarak yakından takip etmelisiniz.</a:t>
            </a:r>
          </a:p>
          <a:p>
            <a:pPr>
              <a:lnSpc>
                <a:spcPct val="150000"/>
              </a:lnSpc>
            </a:pPr>
            <a:endParaRPr lang="tr-TR" dirty="0"/>
          </a:p>
        </p:txBody>
      </p:sp>
    </p:spTree>
    <p:extLst>
      <p:ext uri="{BB962C8B-B14F-4D97-AF65-F5344CB8AC3E}">
        <p14:creationId xmlns:p14="http://schemas.microsoft.com/office/powerpoint/2010/main" val="3854937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8898" y="704538"/>
            <a:ext cx="9825714" cy="5206684"/>
          </a:xfrm>
        </p:spPr>
        <p:txBody>
          <a:bodyPr>
            <a:normAutofit/>
          </a:bodyPr>
          <a:lstStyle/>
          <a:p>
            <a:pPr algn="just">
              <a:lnSpc>
                <a:spcPct val="150000"/>
              </a:lnSpc>
            </a:pPr>
            <a:r>
              <a:rPr lang="tr-TR" sz="2000" b="1" dirty="0">
                <a:solidFill>
                  <a:srgbClr val="FF0000"/>
                </a:solidFill>
              </a:rPr>
              <a:t>Çocuklarınızı sosyal medyadan takip edin</a:t>
            </a:r>
            <a:endParaRPr lang="tr-TR" sz="2000" dirty="0" smtClean="0">
              <a:solidFill>
                <a:srgbClr val="FF0000"/>
              </a:solidFill>
            </a:endParaRPr>
          </a:p>
          <a:p>
            <a:pPr marL="0" indent="0" algn="just">
              <a:lnSpc>
                <a:spcPct val="150000"/>
              </a:lnSpc>
              <a:buNone/>
            </a:pPr>
            <a:r>
              <a:rPr lang="tr-TR" sz="2000" dirty="0" smtClean="0"/>
              <a:t>	</a:t>
            </a:r>
            <a:r>
              <a:rPr lang="tr-TR" sz="2000" b="1" dirty="0" smtClean="0">
                <a:solidFill>
                  <a:schemeClr val="tx1"/>
                </a:solidFill>
              </a:rPr>
              <a:t>Çocuklarınızın </a:t>
            </a:r>
            <a:r>
              <a:rPr lang="tr-TR" sz="2000" b="1" dirty="0">
                <a:solidFill>
                  <a:schemeClr val="tx1"/>
                </a:solidFill>
              </a:rPr>
              <a:t>ne zaman sosyal medyayı kullandığını, neler paylaştığını görmenin en pratik yolu sosyal medyadan arkadaş olup takip etmektir</a:t>
            </a:r>
            <a:r>
              <a:rPr lang="tr-TR" sz="2000" b="1" dirty="0" smtClean="0">
                <a:solidFill>
                  <a:schemeClr val="tx1"/>
                </a:solidFill>
              </a:rPr>
              <a:t>.</a:t>
            </a:r>
          </a:p>
          <a:p>
            <a:pPr marL="0" indent="0" algn="just">
              <a:lnSpc>
                <a:spcPct val="150000"/>
              </a:lnSpc>
              <a:buNone/>
            </a:pPr>
            <a:endParaRPr lang="tr-TR" sz="2000" dirty="0"/>
          </a:p>
          <a:p>
            <a:pPr algn="just">
              <a:lnSpc>
                <a:spcPct val="150000"/>
              </a:lnSpc>
            </a:pPr>
            <a:r>
              <a:rPr lang="tr-TR" sz="2000" b="1" dirty="0">
                <a:solidFill>
                  <a:srgbClr val="FF0000"/>
                </a:solidFill>
              </a:rPr>
              <a:t>Dijital güvenliği çocuklara anlatın</a:t>
            </a:r>
            <a:endParaRPr lang="tr-TR" sz="2000" dirty="0">
              <a:solidFill>
                <a:srgbClr val="FF0000"/>
              </a:solidFill>
            </a:endParaRPr>
          </a:p>
          <a:p>
            <a:pPr marL="0" indent="0" algn="just">
              <a:lnSpc>
                <a:spcPct val="150000"/>
              </a:lnSpc>
              <a:buNone/>
            </a:pPr>
            <a:r>
              <a:rPr lang="tr-TR" sz="2000" dirty="0" smtClean="0"/>
              <a:t>	</a:t>
            </a:r>
            <a:r>
              <a:rPr lang="tr-TR" sz="2000" b="1" dirty="0" smtClean="0">
                <a:solidFill>
                  <a:schemeClr val="tx1"/>
                </a:solidFill>
              </a:rPr>
              <a:t>Dijital </a:t>
            </a:r>
            <a:r>
              <a:rPr lang="tr-TR" sz="2000" b="1" dirty="0">
                <a:solidFill>
                  <a:schemeClr val="tx1"/>
                </a:solidFill>
              </a:rPr>
              <a:t>dünyada çocuklar, gerçek dünyaya oranla daha çabuk tehlike ile karşılaşabilir. Dijital güvenliğin önemini kavratın. Dijital dünyada karşılaşılabilecek siber zorbalık, istismar, hakaret vb. tehlikeleri açıklayın.</a:t>
            </a:r>
          </a:p>
          <a:p>
            <a:pPr algn="just">
              <a:lnSpc>
                <a:spcPct val="150000"/>
              </a:lnSpc>
            </a:pPr>
            <a:endParaRPr lang="tr-TR" sz="2000" dirty="0"/>
          </a:p>
        </p:txBody>
      </p:sp>
    </p:spTree>
    <p:extLst>
      <p:ext uri="{BB962C8B-B14F-4D97-AF65-F5344CB8AC3E}">
        <p14:creationId xmlns:p14="http://schemas.microsoft.com/office/powerpoint/2010/main" val="2031452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73967" y="674557"/>
            <a:ext cx="10238281" cy="5236665"/>
          </a:xfrm>
        </p:spPr>
        <p:txBody>
          <a:bodyPr>
            <a:normAutofit fontScale="92500" lnSpcReduction="20000"/>
          </a:bodyPr>
          <a:lstStyle/>
          <a:p>
            <a:pPr algn="just">
              <a:lnSpc>
                <a:spcPct val="150000"/>
              </a:lnSpc>
            </a:pPr>
            <a:r>
              <a:rPr lang="tr-TR" sz="2000" b="1" dirty="0">
                <a:solidFill>
                  <a:srgbClr val="FF0000"/>
                </a:solidFill>
              </a:rPr>
              <a:t>Gerçek dünya ile dijital dünyanın kuralları aynıdır</a:t>
            </a:r>
            <a:endParaRPr lang="tr-TR" sz="2000" dirty="0">
              <a:solidFill>
                <a:srgbClr val="FF0000"/>
              </a:solidFill>
            </a:endParaRPr>
          </a:p>
          <a:p>
            <a:pPr marL="0" indent="0" algn="just">
              <a:lnSpc>
                <a:spcPct val="150000"/>
              </a:lnSpc>
              <a:buNone/>
            </a:pPr>
            <a:r>
              <a:rPr lang="tr-TR" sz="2000" dirty="0" smtClean="0"/>
              <a:t>	</a:t>
            </a:r>
            <a:r>
              <a:rPr lang="tr-TR" sz="2000" b="1" dirty="0" smtClean="0">
                <a:solidFill>
                  <a:schemeClr val="tx1"/>
                </a:solidFill>
              </a:rPr>
              <a:t>Ebeveynlerin </a:t>
            </a:r>
            <a:r>
              <a:rPr lang="tr-TR" sz="2000" b="1" dirty="0">
                <a:solidFill>
                  <a:schemeClr val="tx1"/>
                </a:solidFill>
              </a:rPr>
              <a:t>unutmaması gereken kuralların başında gelen gerçek dünyada kurallar nasılsa dijital dünyada da aynı kurallar geçerlidir. Gerçek dünyada en basit suçlardan biri olan hakaret, dijital dünyada da suçtur. Çocukların dijital dünyada bir şey olmaz düşüncesinin yanlış olduğunu benimsetmelisiniz</a:t>
            </a:r>
            <a:r>
              <a:rPr lang="tr-TR" sz="2000" dirty="0"/>
              <a:t>.</a:t>
            </a:r>
          </a:p>
          <a:p>
            <a:pPr algn="just">
              <a:lnSpc>
                <a:spcPct val="150000"/>
              </a:lnSpc>
            </a:pPr>
            <a:r>
              <a:rPr lang="tr-TR" sz="2000" b="1" dirty="0">
                <a:solidFill>
                  <a:srgbClr val="FF0000"/>
                </a:solidFill>
              </a:rPr>
              <a:t>Sosyal medya kullanımını sınırlandırın</a:t>
            </a:r>
            <a:endParaRPr lang="tr-TR" sz="2000" dirty="0">
              <a:solidFill>
                <a:srgbClr val="FF0000"/>
              </a:solidFill>
            </a:endParaRPr>
          </a:p>
          <a:p>
            <a:pPr marL="0" indent="0">
              <a:lnSpc>
                <a:spcPct val="150000"/>
              </a:lnSpc>
              <a:buNone/>
            </a:pPr>
            <a:r>
              <a:rPr lang="tr-TR" sz="2000" dirty="0" smtClean="0"/>
              <a:t>	</a:t>
            </a:r>
            <a:r>
              <a:rPr lang="tr-TR" sz="2000" b="1" dirty="0" smtClean="0">
                <a:solidFill>
                  <a:schemeClr val="tx1"/>
                </a:solidFill>
              </a:rPr>
              <a:t>Çocuklar </a:t>
            </a:r>
            <a:r>
              <a:rPr lang="tr-TR" sz="2000" b="1" dirty="0">
                <a:solidFill>
                  <a:schemeClr val="tx1"/>
                </a:solidFill>
              </a:rPr>
              <a:t>ebeveynlerini rol model olarak alır. Bu nedenle sosyal medya veya bilgisayarı kullanımını </a:t>
            </a:r>
            <a:r>
              <a:rPr lang="tr-TR" sz="2000" b="1" dirty="0" smtClean="0">
                <a:solidFill>
                  <a:schemeClr val="tx1"/>
                </a:solidFill>
              </a:rPr>
              <a:t>çocuğunuzun </a:t>
            </a:r>
            <a:r>
              <a:rPr lang="tr-TR" sz="2000" b="1" dirty="0">
                <a:solidFill>
                  <a:schemeClr val="tx1"/>
                </a:solidFill>
              </a:rPr>
              <a:t>azaltmasını istiyorsanız örnek davranışı sizin de </a:t>
            </a:r>
            <a:r>
              <a:rPr lang="tr-TR" sz="2000" b="1" dirty="0" smtClean="0">
                <a:solidFill>
                  <a:schemeClr val="tx1"/>
                </a:solidFill>
              </a:rPr>
              <a:t>sergilemeniz gerekmektedir</a:t>
            </a:r>
            <a:r>
              <a:rPr lang="tr-TR" sz="2000" b="1" dirty="0">
                <a:solidFill>
                  <a:schemeClr val="tx1"/>
                </a:solidFill>
              </a:rPr>
              <a:t>.</a:t>
            </a:r>
            <a:br>
              <a:rPr lang="tr-TR" sz="2000" b="1" dirty="0">
                <a:solidFill>
                  <a:schemeClr val="tx1"/>
                </a:solidFill>
              </a:rPr>
            </a:br>
            <a:r>
              <a:rPr lang="tr-TR" sz="2000" b="1" dirty="0">
                <a:solidFill>
                  <a:schemeClr val="tx1"/>
                </a:solidFill>
              </a:rPr>
              <a:t/>
            </a:r>
            <a:br>
              <a:rPr lang="tr-TR" sz="2000" b="1" dirty="0">
                <a:solidFill>
                  <a:schemeClr val="tx1"/>
                </a:solidFill>
              </a:rPr>
            </a:br>
            <a:r>
              <a:rPr lang="tr-TR" sz="2000" b="1" dirty="0" smtClean="0">
                <a:solidFill>
                  <a:schemeClr val="tx1"/>
                </a:solidFill>
              </a:rPr>
              <a:t>	Ebeveynler </a:t>
            </a:r>
            <a:r>
              <a:rPr lang="tr-TR" sz="2000" b="1" dirty="0">
                <a:solidFill>
                  <a:schemeClr val="tx1"/>
                </a:solidFill>
              </a:rPr>
              <a:t>olarak, çocuklarınızla vakit geçireceğiniz ortak etkinlik saatleri belirleyin. Çocuğunuzun ilgisini çekecek ortak etkinlikler yapın.</a:t>
            </a:r>
          </a:p>
          <a:p>
            <a:pPr>
              <a:lnSpc>
                <a:spcPct val="150000"/>
              </a:lnSpc>
            </a:pPr>
            <a:endParaRPr lang="tr-TR" dirty="0"/>
          </a:p>
        </p:txBody>
      </p:sp>
    </p:spTree>
    <p:extLst>
      <p:ext uri="{BB962C8B-B14F-4D97-AF65-F5344CB8AC3E}">
        <p14:creationId xmlns:p14="http://schemas.microsoft.com/office/powerpoint/2010/main" val="3363579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3889" y="509666"/>
            <a:ext cx="9810723" cy="5401556"/>
          </a:xfrm>
        </p:spPr>
        <p:txBody>
          <a:bodyPr>
            <a:normAutofit/>
          </a:bodyPr>
          <a:lstStyle/>
          <a:p>
            <a:pPr algn="just">
              <a:lnSpc>
                <a:spcPct val="150000"/>
              </a:lnSpc>
            </a:pPr>
            <a:r>
              <a:rPr lang="tr-TR" sz="2000" b="1" dirty="0">
                <a:solidFill>
                  <a:srgbClr val="FF0000"/>
                </a:solidFill>
              </a:rPr>
              <a:t>Dijital dünyanın avantajlarından yararlanın</a:t>
            </a:r>
            <a:endParaRPr lang="tr-TR" sz="2000" dirty="0">
              <a:solidFill>
                <a:srgbClr val="FF0000"/>
              </a:solidFill>
            </a:endParaRPr>
          </a:p>
          <a:p>
            <a:pPr marL="0" indent="0" algn="just">
              <a:lnSpc>
                <a:spcPct val="150000"/>
              </a:lnSpc>
              <a:buNone/>
            </a:pPr>
            <a:r>
              <a:rPr lang="tr-TR" sz="2000" dirty="0" smtClean="0"/>
              <a:t>	</a:t>
            </a:r>
            <a:r>
              <a:rPr lang="tr-TR" sz="2000" b="1" dirty="0" smtClean="0">
                <a:solidFill>
                  <a:schemeClr val="tx1"/>
                </a:solidFill>
              </a:rPr>
              <a:t>Dijital </a:t>
            </a:r>
            <a:r>
              <a:rPr lang="tr-TR" sz="2000" b="1" dirty="0">
                <a:solidFill>
                  <a:schemeClr val="tx1"/>
                </a:solidFill>
              </a:rPr>
              <a:t>dünyanın hep zararlarından bahsedilse de </a:t>
            </a:r>
            <a:r>
              <a:rPr lang="tr-TR" sz="2000" b="1" dirty="0" smtClean="0">
                <a:solidFill>
                  <a:schemeClr val="tx1"/>
                </a:solidFill>
              </a:rPr>
              <a:t>göz ardı </a:t>
            </a:r>
            <a:r>
              <a:rPr lang="tr-TR" sz="2000" b="1" dirty="0">
                <a:solidFill>
                  <a:schemeClr val="tx1"/>
                </a:solidFill>
              </a:rPr>
              <a:t>edilemeyecek kadar da faydası vardır. Çocuğunuzu dijital dünyadan tamamen soyutlamak yerine kontrollü kullanmaya yönlendirmelisiniz. Ders videoları, bilimsel yazılar, araştırmalar, bir tık kadar uzakta. Online kurslara katılmalarını sağlayabilirsiniz. Eğitici oyunlar oynayabilirler. </a:t>
            </a:r>
            <a:r>
              <a:rPr lang="tr-TR" sz="2000" b="1" dirty="0" err="1">
                <a:solidFill>
                  <a:schemeClr val="tx1"/>
                </a:solidFill>
              </a:rPr>
              <a:t>Blog</a:t>
            </a:r>
            <a:r>
              <a:rPr lang="tr-TR" sz="2000" b="1" dirty="0">
                <a:solidFill>
                  <a:schemeClr val="tx1"/>
                </a:solidFill>
              </a:rPr>
              <a:t> yazarı olabilirler.</a:t>
            </a:r>
          </a:p>
          <a:p>
            <a:pPr marL="0" indent="0" algn="just">
              <a:lnSpc>
                <a:spcPct val="150000"/>
              </a:lnSpc>
              <a:buNone/>
            </a:pPr>
            <a:r>
              <a:rPr lang="tr-TR" sz="2000" b="1" dirty="0" smtClean="0">
                <a:solidFill>
                  <a:schemeClr val="tx1"/>
                </a:solidFill>
              </a:rPr>
              <a:t>	Sanal </a:t>
            </a:r>
            <a:r>
              <a:rPr lang="tr-TR" sz="2000" b="1" dirty="0">
                <a:solidFill>
                  <a:schemeClr val="tx1"/>
                </a:solidFill>
              </a:rPr>
              <a:t>dünya, çocukların gelişimi, iletişim ve öğrenme açısından hayatımızı kolaylaştırmıştır. Ebeveynler olarak dijital dünyanın iyi yönlerini inceleyip gerekli tedbirleri alarak çocuğunuzun eğitimini destekleyebilirsiniz,</a:t>
            </a:r>
          </a:p>
          <a:p>
            <a:pPr>
              <a:lnSpc>
                <a:spcPct val="150000"/>
              </a:lnSpc>
            </a:pPr>
            <a:endParaRPr lang="tr-TR" b="1" dirty="0">
              <a:solidFill>
                <a:schemeClr val="tx1"/>
              </a:solidFill>
            </a:endParaRPr>
          </a:p>
        </p:txBody>
      </p:sp>
    </p:spTree>
    <p:extLst>
      <p:ext uri="{BB962C8B-B14F-4D97-AF65-F5344CB8AC3E}">
        <p14:creationId xmlns:p14="http://schemas.microsoft.com/office/powerpoint/2010/main" val="3506508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317999"/>
          </a:xfrm>
        </p:spPr>
        <p:txBody>
          <a:bodyPr>
            <a:normAutofit fontScale="90000"/>
          </a:bodyPr>
          <a:lstStyle/>
          <a:p>
            <a:r>
              <a:rPr lang="tr-TR" dirty="0"/>
              <a:t/>
            </a:r>
            <a:br>
              <a:rPr lang="tr-TR" dirty="0"/>
            </a:br>
            <a:endParaRPr lang="tr-TR" dirty="0"/>
          </a:p>
        </p:txBody>
      </p:sp>
      <p:sp>
        <p:nvSpPr>
          <p:cNvPr id="3" name="İçerik Yer Tutucusu 2"/>
          <p:cNvSpPr>
            <a:spLocks noGrp="1"/>
          </p:cNvSpPr>
          <p:nvPr>
            <p:ph idx="1"/>
          </p:nvPr>
        </p:nvSpPr>
        <p:spPr>
          <a:xfrm>
            <a:off x="1588957" y="494675"/>
            <a:ext cx="9915655" cy="6115987"/>
          </a:xfrm>
        </p:spPr>
        <p:txBody>
          <a:bodyPr>
            <a:normAutofit fontScale="85000" lnSpcReduction="10000"/>
          </a:bodyPr>
          <a:lstStyle/>
          <a:p>
            <a:pPr algn="just">
              <a:lnSpc>
                <a:spcPct val="150000"/>
              </a:lnSpc>
            </a:pPr>
            <a:r>
              <a:rPr lang="tr-TR" sz="2000" b="1" dirty="0">
                <a:solidFill>
                  <a:srgbClr val="FF0000"/>
                </a:solidFill>
              </a:rPr>
              <a:t>Çocukları koruyucu güvenlik ve takip yazılımları kullanın</a:t>
            </a:r>
            <a:endParaRPr lang="tr-TR" sz="2000" b="1" dirty="0" smtClean="0">
              <a:solidFill>
                <a:srgbClr val="FF0000"/>
              </a:solidFill>
            </a:endParaRPr>
          </a:p>
          <a:p>
            <a:pPr marL="0" indent="0" algn="just">
              <a:lnSpc>
                <a:spcPct val="150000"/>
              </a:lnSpc>
              <a:buNone/>
            </a:pPr>
            <a:r>
              <a:rPr lang="tr-TR" sz="2000" b="1" dirty="0" smtClean="0">
                <a:solidFill>
                  <a:schemeClr val="tx1">
                    <a:lumMod val="95000"/>
                    <a:lumOff val="5000"/>
                  </a:schemeClr>
                </a:solidFill>
              </a:rPr>
              <a:t>	</a:t>
            </a:r>
            <a:r>
              <a:rPr lang="tr-TR" sz="2000" b="1" dirty="0" err="1" smtClean="0">
                <a:solidFill>
                  <a:schemeClr val="tx1">
                    <a:lumMod val="95000"/>
                    <a:lumOff val="5000"/>
                  </a:schemeClr>
                </a:solidFill>
              </a:rPr>
              <a:t>Çoçuğun</a:t>
            </a:r>
            <a:r>
              <a:rPr lang="tr-TR" sz="2000" b="1" dirty="0" smtClean="0">
                <a:solidFill>
                  <a:schemeClr val="tx1">
                    <a:lumMod val="95000"/>
                    <a:lumOff val="5000"/>
                  </a:schemeClr>
                </a:solidFill>
              </a:rPr>
              <a:t> </a:t>
            </a:r>
            <a:r>
              <a:rPr lang="tr-TR" sz="2000" b="1" dirty="0">
                <a:solidFill>
                  <a:schemeClr val="tx1">
                    <a:lumMod val="95000"/>
                    <a:lumOff val="5000"/>
                  </a:schemeClr>
                </a:solidFill>
              </a:rPr>
              <a:t>yaşı ne olursa olsun her ebeveyn ne yaptığını merak eder, öğrenmek ister. Bunu öğrenmek için çeşitli yazılımlar vardır. Burada önemli olan çocuğu kontrol etmek mi yoksa adım adım takip etmek mi istiyorsunuz buna karar vermelisiniz.</a:t>
            </a:r>
          </a:p>
          <a:p>
            <a:pPr marL="0" indent="0" algn="just">
              <a:lnSpc>
                <a:spcPct val="150000"/>
              </a:lnSpc>
              <a:buNone/>
            </a:pPr>
            <a:r>
              <a:rPr lang="tr-TR" sz="2000" b="1" dirty="0" smtClean="0">
                <a:solidFill>
                  <a:schemeClr val="tx1">
                    <a:lumMod val="95000"/>
                    <a:lumOff val="5000"/>
                  </a:schemeClr>
                </a:solidFill>
              </a:rPr>
              <a:t>	Google </a:t>
            </a:r>
            <a:r>
              <a:rPr lang="tr-TR" sz="2000" b="1" dirty="0" err="1">
                <a:solidFill>
                  <a:schemeClr val="tx1">
                    <a:lumMod val="95000"/>
                    <a:lumOff val="5000"/>
                  </a:schemeClr>
                </a:solidFill>
              </a:rPr>
              <a:t>Family</a:t>
            </a:r>
            <a:r>
              <a:rPr lang="tr-TR" sz="2000" b="1" dirty="0">
                <a:solidFill>
                  <a:schemeClr val="tx1">
                    <a:lumMod val="95000"/>
                    <a:lumOff val="5000"/>
                  </a:schemeClr>
                </a:solidFill>
              </a:rPr>
              <a:t> Link Programı hem </a:t>
            </a:r>
            <a:r>
              <a:rPr lang="tr-TR" sz="2000" b="1" dirty="0" err="1">
                <a:solidFill>
                  <a:schemeClr val="tx1">
                    <a:lumMod val="95000"/>
                    <a:lumOff val="5000"/>
                  </a:schemeClr>
                </a:solidFill>
              </a:rPr>
              <a:t>android</a:t>
            </a:r>
            <a:r>
              <a:rPr lang="tr-TR" sz="2000" b="1" dirty="0">
                <a:solidFill>
                  <a:schemeClr val="tx1">
                    <a:lumMod val="95000"/>
                    <a:lumOff val="5000"/>
                  </a:schemeClr>
                </a:solidFill>
              </a:rPr>
              <a:t> hem de İOS işletim sisteminde kullanılabiliyor. </a:t>
            </a:r>
            <a:r>
              <a:rPr lang="tr-TR" sz="2000" b="1" dirty="0" smtClean="0">
                <a:solidFill>
                  <a:schemeClr val="tx1">
                    <a:lumMod val="95000"/>
                    <a:lumOff val="5000"/>
                  </a:schemeClr>
                </a:solidFill>
              </a:rPr>
              <a:t>Bunun </a:t>
            </a:r>
            <a:r>
              <a:rPr lang="tr-TR" sz="2000" b="1" dirty="0">
                <a:solidFill>
                  <a:schemeClr val="tx1">
                    <a:lumMod val="95000"/>
                    <a:lumOff val="5000"/>
                  </a:schemeClr>
                </a:solidFill>
              </a:rPr>
              <a:t>için çocuk Google hesabı açıp kendi Google hesabınıza bağlamalısınız. Kısaca neler var: Siz onaylamadan Program yükleyemez. Hangi programı ne kadar süre kullanmış görebilir, isterseniz Program bazında isterseniz telefonu kullanım bazında sınırlandırabilirsiniz. Uyku saati ayarlayabilir, konumunu görebilirsiniz. Önemli not, çocuk Google hesabında </a:t>
            </a:r>
            <a:r>
              <a:rPr lang="tr-TR" sz="2000" b="1" dirty="0" err="1">
                <a:solidFill>
                  <a:schemeClr val="tx1">
                    <a:lumMod val="95000"/>
                    <a:lumOff val="5000"/>
                  </a:schemeClr>
                </a:solidFill>
              </a:rPr>
              <a:t>YouTube</a:t>
            </a:r>
            <a:r>
              <a:rPr lang="tr-TR" sz="2000" b="1" dirty="0">
                <a:solidFill>
                  <a:schemeClr val="tx1">
                    <a:lumMod val="95000"/>
                    <a:lumOff val="5000"/>
                  </a:schemeClr>
                </a:solidFill>
              </a:rPr>
              <a:t> uygulaması ve web sitesi kullanılamamaktadır.</a:t>
            </a:r>
          </a:p>
          <a:p>
            <a:pPr marL="0" indent="0" algn="just">
              <a:lnSpc>
                <a:spcPct val="150000"/>
              </a:lnSpc>
              <a:buNone/>
            </a:pPr>
            <a:r>
              <a:rPr lang="tr-TR" sz="2000" b="1" dirty="0" smtClean="0">
                <a:solidFill>
                  <a:schemeClr val="tx1">
                    <a:lumMod val="95000"/>
                    <a:lumOff val="5000"/>
                  </a:schemeClr>
                </a:solidFill>
              </a:rPr>
              <a:t>	Daha </a:t>
            </a:r>
            <a:r>
              <a:rPr lang="tr-TR" sz="2000" b="1" dirty="0">
                <a:solidFill>
                  <a:schemeClr val="tx1">
                    <a:lumMod val="95000"/>
                    <a:lumOff val="5000"/>
                  </a:schemeClr>
                </a:solidFill>
              </a:rPr>
              <a:t>farklı yazılımlarda kullanabilirsiniz. Ne kadar kontrol istediğinize göre tercihiniz değişir. Burada dikkat etmeniz gereken güvenilir yazılımları, tanınmış firmaları tercih etmek, olası veri ihlali gibi durumlarla karşılaşma riskinizi azaltır</a:t>
            </a:r>
            <a:r>
              <a:rPr lang="tr-TR" b="1" dirty="0">
                <a:solidFill>
                  <a:schemeClr val="tx1">
                    <a:lumMod val="95000"/>
                    <a:lumOff val="5000"/>
                  </a:schemeClr>
                </a:solidFill>
              </a:rPr>
              <a:t>.</a:t>
            </a:r>
          </a:p>
          <a:p>
            <a:pPr>
              <a:lnSpc>
                <a:spcPct val="150000"/>
              </a:lnSpc>
            </a:pPr>
            <a:endParaRPr lang="tr-TR" b="1" dirty="0">
              <a:solidFill>
                <a:schemeClr val="tx1">
                  <a:lumMod val="95000"/>
                  <a:lumOff val="5000"/>
                </a:schemeClr>
              </a:solidFill>
            </a:endParaRPr>
          </a:p>
        </p:txBody>
      </p:sp>
    </p:spTree>
    <p:extLst>
      <p:ext uri="{BB962C8B-B14F-4D97-AF65-F5344CB8AC3E}">
        <p14:creationId xmlns:p14="http://schemas.microsoft.com/office/powerpoint/2010/main" val="2119700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23869" y="734518"/>
            <a:ext cx="9780743" cy="5176704"/>
          </a:xfrm>
        </p:spPr>
        <p:txBody>
          <a:bodyPr/>
          <a:lstStyle/>
          <a:p>
            <a:pPr algn="just"/>
            <a:r>
              <a:rPr lang="tr-TR" sz="2000" b="1" dirty="0">
                <a:solidFill>
                  <a:srgbClr val="FF0000"/>
                </a:solidFill>
              </a:rPr>
              <a:t>Finansal bilgileri çocuğunuzla paylaşmayın</a:t>
            </a:r>
            <a:endParaRPr lang="tr-TR" sz="2000" dirty="0">
              <a:solidFill>
                <a:srgbClr val="FF0000"/>
              </a:solidFill>
            </a:endParaRPr>
          </a:p>
          <a:p>
            <a:pPr marL="0" indent="0" algn="just">
              <a:lnSpc>
                <a:spcPct val="150000"/>
              </a:lnSpc>
              <a:buNone/>
            </a:pPr>
            <a:r>
              <a:rPr lang="tr-TR" sz="2000" dirty="0" smtClean="0"/>
              <a:t>	</a:t>
            </a:r>
            <a:r>
              <a:rPr lang="tr-TR" sz="2000" b="1" dirty="0" smtClean="0">
                <a:solidFill>
                  <a:schemeClr val="tx1"/>
                </a:solidFill>
              </a:rPr>
              <a:t>Çocuklara </a:t>
            </a:r>
            <a:r>
              <a:rPr lang="tr-TR" sz="2000" b="1" dirty="0">
                <a:solidFill>
                  <a:schemeClr val="tx1"/>
                </a:solidFill>
              </a:rPr>
              <a:t>kredi kartı bilgilerinizi vermeyin. Dikkatsiz kullanım veya bilinçsiz kullanım sonucu istenmeyen durumlarla karşılaşabilirsiniz. Hileli reklamlar ve online oyunlar çocukları kolayca yanıltabilir.</a:t>
            </a:r>
          </a:p>
          <a:p>
            <a:pPr>
              <a:lnSpc>
                <a:spcPct val="150000"/>
              </a:lnSpc>
            </a:pPr>
            <a:endParaRPr lang="tr-TR" b="1" dirty="0">
              <a:solidFill>
                <a:schemeClr val="tx1"/>
              </a:solidFill>
            </a:endParaRPr>
          </a:p>
        </p:txBody>
      </p:sp>
    </p:spTree>
    <p:extLst>
      <p:ext uri="{BB962C8B-B14F-4D97-AF65-F5344CB8AC3E}">
        <p14:creationId xmlns:p14="http://schemas.microsoft.com/office/powerpoint/2010/main" val="2248626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8918" y="704538"/>
            <a:ext cx="9855694" cy="5206684"/>
          </a:xfrm>
        </p:spPr>
        <p:txBody>
          <a:bodyPr/>
          <a:lstStyle/>
          <a:p>
            <a:pPr algn="just"/>
            <a:r>
              <a:rPr lang="tr-TR" sz="2000" b="1" dirty="0">
                <a:solidFill>
                  <a:srgbClr val="FF0000"/>
                </a:solidFill>
              </a:rPr>
              <a:t>Dijital ebeveynlik ile ilgili tüm tedbirlerinize rağmen çocuğunuzun hata yapabileceğini </a:t>
            </a:r>
            <a:r>
              <a:rPr lang="tr-TR" sz="2000" b="1" dirty="0" smtClean="0">
                <a:solidFill>
                  <a:srgbClr val="FF0000"/>
                </a:solidFill>
              </a:rPr>
              <a:t>unutmayın</a:t>
            </a:r>
          </a:p>
          <a:p>
            <a:pPr marL="0" indent="0" algn="just">
              <a:buNone/>
            </a:pPr>
            <a:endParaRPr lang="tr-TR" sz="2000" dirty="0">
              <a:solidFill>
                <a:srgbClr val="FF0000"/>
              </a:solidFill>
            </a:endParaRPr>
          </a:p>
          <a:p>
            <a:pPr marL="0" indent="0" algn="just">
              <a:lnSpc>
                <a:spcPct val="150000"/>
              </a:lnSpc>
              <a:buNone/>
            </a:pPr>
            <a:r>
              <a:rPr lang="tr-TR" sz="2000" dirty="0" smtClean="0"/>
              <a:t>	</a:t>
            </a:r>
            <a:r>
              <a:rPr lang="tr-TR" sz="2000" b="1" dirty="0" smtClean="0">
                <a:solidFill>
                  <a:schemeClr val="tx1">
                    <a:lumMod val="95000"/>
                    <a:lumOff val="5000"/>
                  </a:schemeClr>
                </a:solidFill>
              </a:rPr>
              <a:t>Tüm </a:t>
            </a:r>
            <a:r>
              <a:rPr lang="tr-TR" sz="2000" b="1" dirty="0">
                <a:solidFill>
                  <a:schemeClr val="tx1">
                    <a:lumMod val="95000"/>
                    <a:lumOff val="5000"/>
                  </a:schemeClr>
                </a:solidFill>
              </a:rPr>
              <a:t>tedbirleri aldınız. Çocuğunuzun hata yapmayacağını düşünüyorsanız yanılıyorsunuz. Her çocuk hata yapar. Önemli olan hataların küçük boyutlu olmasını veya azalmasını sağlamak olmalı. </a:t>
            </a:r>
          </a:p>
          <a:p>
            <a:pPr marL="0" indent="0" algn="just">
              <a:lnSpc>
                <a:spcPct val="150000"/>
              </a:lnSpc>
              <a:buNone/>
            </a:pPr>
            <a:r>
              <a:rPr lang="tr-TR" sz="2000" b="1" dirty="0" smtClean="0">
                <a:solidFill>
                  <a:schemeClr val="tx1">
                    <a:lumMod val="95000"/>
                    <a:lumOff val="5000"/>
                  </a:schemeClr>
                </a:solidFill>
              </a:rPr>
              <a:t>	Dijital </a:t>
            </a:r>
            <a:r>
              <a:rPr lang="tr-TR" sz="2000" b="1" dirty="0">
                <a:solidFill>
                  <a:schemeClr val="tx1">
                    <a:lumMod val="95000"/>
                    <a:lumOff val="5000"/>
                  </a:schemeClr>
                </a:solidFill>
              </a:rPr>
              <a:t>ebeveynlik konusunda ebeveyn olarak sürekli gelişime açık olmak zorundasınız. Dijital dünyanın faydalarını çocuğunuzun yararlanmasını sağlarken zararlarıyla nasıl başa çıkacağınızı da bilmelisiniz.</a:t>
            </a:r>
          </a:p>
          <a:p>
            <a:pPr>
              <a:lnSpc>
                <a:spcPct val="150000"/>
              </a:lnSpc>
            </a:pPr>
            <a:endParaRPr lang="tr-TR" b="1" dirty="0">
              <a:solidFill>
                <a:schemeClr val="tx1">
                  <a:lumMod val="95000"/>
                  <a:lumOff val="5000"/>
                </a:schemeClr>
              </a:solidFill>
            </a:endParaRPr>
          </a:p>
        </p:txBody>
      </p:sp>
    </p:spTree>
    <p:extLst>
      <p:ext uri="{BB962C8B-B14F-4D97-AF65-F5344CB8AC3E}">
        <p14:creationId xmlns:p14="http://schemas.microsoft.com/office/powerpoint/2010/main" val="1672449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cap="all" dirty="0">
                <a:solidFill>
                  <a:srgbClr val="FF0000"/>
                </a:solidFill>
              </a:rPr>
              <a:t>DİJİTAL EBEVEYNLİK NEDİR</a:t>
            </a:r>
            <a:r>
              <a:rPr lang="tr-TR" b="1" cap="all"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a:xfrm>
            <a:off x="1918741" y="1905000"/>
            <a:ext cx="9585871" cy="4006222"/>
          </a:xfrm>
        </p:spPr>
        <p:txBody>
          <a:bodyPr>
            <a:normAutofit/>
          </a:bodyPr>
          <a:lstStyle/>
          <a:p>
            <a:pPr algn="just">
              <a:lnSpc>
                <a:spcPct val="150000"/>
              </a:lnSpc>
            </a:pPr>
            <a:r>
              <a:rPr lang="tr-TR" sz="2000" b="1" dirty="0">
                <a:solidFill>
                  <a:schemeClr val="tx1"/>
                </a:solidFill>
              </a:rPr>
              <a:t>Ebeveynlerin çocuklarını internet ve teknoloji ortamında zararlı alışkanlıklardan uzak tutmak ve teknolojiyi amacına uygun kullanmasını sağlamaktır. Sosyal medyayı ve diğer internet mecralarının kullanımının kontrolünü sağlayarak yeni bir kavram olan teknoloji bağımlılığını engellemektir.</a:t>
            </a:r>
          </a:p>
          <a:p>
            <a:pPr algn="just">
              <a:lnSpc>
                <a:spcPct val="150000"/>
              </a:lnSpc>
            </a:pPr>
            <a:r>
              <a:rPr lang="tr-TR" sz="2000" b="1" dirty="0">
                <a:solidFill>
                  <a:schemeClr val="tx1"/>
                </a:solidFill>
              </a:rPr>
              <a:t>Dijital ortamda çocuklara yönelik oldukça fazla sayılabilecek risk faktörü vardır. Bu durumu ebeveynler, kendi ebeveynlerinden öğrendikleri 70’lerden kalma yöntemlerle çözemezler</a:t>
            </a:r>
          </a:p>
        </p:txBody>
      </p:sp>
    </p:spTree>
    <p:extLst>
      <p:ext uri="{BB962C8B-B14F-4D97-AF65-F5344CB8AC3E}">
        <p14:creationId xmlns:p14="http://schemas.microsoft.com/office/powerpoint/2010/main" val="19998535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sz="4000" b="1" i="1" dirty="0" smtClean="0"/>
              <a:t>TEŞEKKÜRLER…</a:t>
            </a:r>
            <a:endParaRPr lang="tr-TR" sz="4000" b="1" i="1" dirty="0"/>
          </a:p>
        </p:txBody>
      </p:sp>
    </p:spTree>
    <p:extLst>
      <p:ext uri="{BB962C8B-B14F-4D97-AF65-F5344CB8AC3E}">
        <p14:creationId xmlns:p14="http://schemas.microsoft.com/office/powerpoint/2010/main" val="728918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cap="all" dirty="0">
                <a:solidFill>
                  <a:srgbClr val="FF0000"/>
                </a:solidFill>
              </a:rPr>
              <a:t>ÇOCUKLAR İÇİN DİJİTAL RİSK FAKTÖRLERİ NELERDİR?</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768839" y="2053652"/>
            <a:ext cx="9735773" cy="3857570"/>
          </a:xfrm>
        </p:spPr>
        <p:txBody>
          <a:bodyPr>
            <a:normAutofit/>
          </a:bodyPr>
          <a:lstStyle/>
          <a:p>
            <a:pPr algn="just">
              <a:lnSpc>
                <a:spcPct val="150000"/>
              </a:lnSpc>
            </a:pPr>
            <a:r>
              <a:rPr lang="tr-TR" sz="2000" b="1" dirty="0">
                <a:solidFill>
                  <a:schemeClr val="tx1"/>
                </a:solidFill>
              </a:rPr>
              <a:t>Dijital dünyada ebeveynlerin dikkat etmesi gereken risk faktörlerini kategorilendirirsek: zihinsel, sosyal ve duygusal olmak üzere üçe ayırabiliriz.</a:t>
            </a:r>
          </a:p>
          <a:p>
            <a:pPr algn="just">
              <a:lnSpc>
                <a:spcPct val="150000"/>
              </a:lnSpc>
            </a:pPr>
            <a:r>
              <a:rPr lang="tr-TR" sz="2000" b="1" dirty="0">
                <a:solidFill>
                  <a:schemeClr val="tx1"/>
                </a:solidFill>
              </a:rPr>
              <a:t>Çocuklar için zihinsel risk faktörleri</a:t>
            </a:r>
          </a:p>
          <a:p>
            <a:pPr algn="just">
              <a:lnSpc>
                <a:spcPct val="150000"/>
              </a:lnSpc>
            </a:pPr>
            <a:r>
              <a:rPr lang="tr-TR" sz="2000" b="1" dirty="0">
                <a:solidFill>
                  <a:schemeClr val="tx1"/>
                </a:solidFill>
              </a:rPr>
              <a:t>Çocuklar için sosyal risk faktörleri</a:t>
            </a:r>
          </a:p>
          <a:p>
            <a:pPr algn="just">
              <a:lnSpc>
                <a:spcPct val="150000"/>
              </a:lnSpc>
            </a:pPr>
            <a:r>
              <a:rPr lang="tr-TR" sz="2000" b="1" dirty="0">
                <a:solidFill>
                  <a:schemeClr val="tx1"/>
                </a:solidFill>
              </a:rPr>
              <a:t>Çocuklar için duygusal risk faktörleri</a:t>
            </a:r>
          </a:p>
          <a:p>
            <a:pPr>
              <a:lnSpc>
                <a:spcPct val="150000"/>
              </a:lnSpc>
            </a:pPr>
            <a:endParaRPr lang="tr-TR" sz="2000" b="1" dirty="0">
              <a:solidFill>
                <a:schemeClr val="tx1"/>
              </a:solidFill>
            </a:endParaRPr>
          </a:p>
        </p:txBody>
      </p:sp>
    </p:spTree>
    <p:extLst>
      <p:ext uri="{BB962C8B-B14F-4D97-AF65-F5344CB8AC3E}">
        <p14:creationId xmlns:p14="http://schemas.microsoft.com/office/powerpoint/2010/main" val="3120830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Çocuklar için zihinsel risk faktörleri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723869" y="1633928"/>
            <a:ext cx="9780743" cy="4277294"/>
          </a:xfrm>
        </p:spPr>
        <p:txBody>
          <a:bodyPr/>
          <a:lstStyle/>
          <a:p>
            <a:pPr>
              <a:lnSpc>
                <a:spcPct val="150000"/>
              </a:lnSpc>
            </a:pPr>
            <a:endParaRPr lang="tr-TR" sz="2000" b="1" dirty="0" smtClean="0">
              <a:solidFill>
                <a:schemeClr val="tx1"/>
              </a:solidFill>
            </a:endParaRPr>
          </a:p>
          <a:p>
            <a:pPr algn="just">
              <a:lnSpc>
                <a:spcPct val="150000"/>
              </a:lnSpc>
            </a:pPr>
            <a:r>
              <a:rPr lang="tr-TR" sz="2000" b="1" dirty="0" smtClean="0">
                <a:solidFill>
                  <a:schemeClr val="tx1"/>
                </a:solidFill>
              </a:rPr>
              <a:t>Dikkat </a:t>
            </a:r>
            <a:r>
              <a:rPr lang="tr-TR" sz="2000" b="1" dirty="0">
                <a:solidFill>
                  <a:schemeClr val="tx1"/>
                </a:solidFill>
              </a:rPr>
              <a:t>çekmek amaçlı yapılan sosyal akımlar, yanıltıcı ve yanlış </a:t>
            </a:r>
            <a:r>
              <a:rPr lang="tr-TR" sz="2000" b="1" dirty="0" smtClean="0">
                <a:solidFill>
                  <a:schemeClr val="tx1"/>
                </a:solidFill>
              </a:rPr>
              <a:t>yönlendirici </a:t>
            </a:r>
            <a:r>
              <a:rPr lang="tr-TR" sz="2000" b="1" dirty="0">
                <a:solidFill>
                  <a:schemeClr val="tx1"/>
                </a:solidFill>
              </a:rPr>
              <a:t>reklamlar, olumsuz ve uygunsuz içeriklere maruz kalma. Aşırı bilgisayar, oyun kullanımı veya telefon bağımlılığı zihinsel risk faktörleridir. Çocuğunuz asosyal bir yaşam tarzı belirleyerek zamanla kendini toplumdan dışlama sorunu oluşabilir.</a:t>
            </a:r>
          </a:p>
          <a:p>
            <a:pPr>
              <a:lnSpc>
                <a:spcPct val="150000"/>
              </a:lnSpc>
            </a:pPr>
            <a:endParaRPr lang="tr-TR" b="1" dirty="0">
              <a:solidFill>
                <a:schemeClr val="tx1"/>
              </a:solidFill>
            </a:endParaRPr>
          </a:p>
        </p:txBody>
      </p:sp>
    </p:spTree>
    <p:extLst>
      <p:ext uri="{BB962C8B-B14F-4D97-AF65-F5344CB8AC3E}">
        <p14:creationId xmlns:p14="http://schemas.microsoft.com/office/powerpoint/2010/main" val="2672806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Çocuklar için sosyal risk faktörleri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543987" y="1573967"/>
            <a:ext cx="9960625" cy="4337255"/>
          </a:xfrm>
        </p:spPr>
        <p:txBody>
          <a:bodyPr>
            <a:noAutofit/>
          </a:bodyPr>
          <a:lstStyle/>
          <a:p>
            <a:pPr>
              <a:lnSpc>
                <a:spcPct val="150000"/>
              </a:lnSpc>
            </a:pPr>
            <a:endParaRPr lang="tr-TR" sz="2400" b="1" dirty="0" smtClean="0">
              <a:solidFill>
                <a:schemeClr val="tx1">
                  <a:lumMod val="95000"/>
                  <a:lumOff val="5000"/>
                </a:schemeClr>
              </a:solidFill>
            </a:endParaRPr>
          </a:p>
          <a:p>
            <a:pPr algn="just">
              <a:lnSpc>
                <a:spcPct val="150000"/>
              </a:lnSpc>
            </a:pPr>
            <a:r>
              <a:rPr lang="tr-TR" sz="2800" b="1" dirty="0" smtClean="0">
                <a:solidFill>
                  <a:schemeClr val="tx1">
                    <a:lumMod val="95000"/>
                    <a:lumOff val="5000"/>
                  </a:schemeClr>
                </a:solidFill>
              </a:rPr>
              <a:t>Akran </a:t>
            </a:r>
            <a:r>
              <a:rPr lang="tr-TR" sz="2800" b="1" dirty="0">
                <a:solidFill>
                  <a:schemeClr val="tx1">
                    <a:lumMod val="95000"/>
                    <a:lumOff val="5000"/>
                  </a:schemeClr>
                </a:solidFill>
              </a:rPr>
              <a:t>gruplarında kendini ispat etmeye çalışma, siber zorbalık. dolandırıcılık, virüslere maruz kalabilir. Çocukların dijital dünyada en çok sosyal medyayı kullanmaları nedeniyle sosyal risklerle karşılaşma ihtimalleri oldukça yüksektir.</a:t>
            </a:r>
          </a:p>
          <a:p>
            <a:pPr>
              <a:lnSpc>
                <a:spcPct val="150000"/>
              </a:lnSpc>
            </a:pPr>
            <a:endParaRPr lang="tr-TR" sz="2800" b="1" dirty="0">
              <a:solidFill>
                <a:schemeClr val="tx1">
                  <a:lumMod val="95000"/>
                  <a:lumOff val="5000"/>
                </a:schemeClr>
              </a:solidFill>
            </a:endParaRPr>
          </a:p>
        </p:txBody>
      </p:sp>
    </p:spTree>
    <p:extLst>
      <p:ext uri="{BB962C8B-B14F-4D97-AF65-F5344CB8AC3E}">
        <p14:creationId xmlns:p14="http://schemas.microsoft.com/office/powerpoint/2010/main" val="28233830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Çocuklar için duygusal risk faktörleri</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633927" y="1409075"/>
            <a:ext cx="10193311" cy="4502147"/>
          </a:xfrm>
        </p:spPr>
        <p:txBody>
          <a:bodyPr>
            <a:normAutofit/>
          </a:bodyPr>
          <a:lstStyle/>
          <a:p>
            <a:pPr algn="just">
              <a:lnSpc>
                <a:spcPct val="150000"/>
              </a:lnSpc>
            </a:pPr>
            <a:endParaRPr lang="tr-TR" sz="2000" b="1" dirty="0" smtClean="0">
              <a:solidFill>
                <a:schemeClr val="tx1">
                  <a:lumMod val="95000"/>
                  <a:lumOff val="5000"/>
                </a:schemeClr>
              </a:solidFill>
            </a:endParaRPr>
          </a:p>
          <a:p>
            <a:pPr algn="just">
              <a:lnSpc>
                <a:spcPct val="150000"/>
              </a:lnSpc>
            </a:pPr>
            <a:r>
              <a:rPr lang="tr-TR" sz="2400" b="1" dirty="0" smtClean="0">
                <a:solidFill>
                  <a:schemeClr val="tx1">
                    <a:lumMod val="95000"/>
                    <a:lumOff val="5000"/>
                  </a:schemeClr>
                </a:solidFill>
              </a:rPr>
              <a:t>Duygusal </a:t>
            </a:r>
            <a:r>
              <a:rPr lang="tr-TR" sz="2400" b="1" dirty="0">
                <a:solidFill>
                  <a:schemeClr val="tx1">
                    <a:lumMod val="95000"/>
                    <a:lumOff val="5000"/>
                  </a:schemeClr>
                </a:solidFill>
              </a:rPr>
              <a:t>risk faktörlerinin en başında istismar gelmektedir. Uygunsuz içeriklerle karşılaşma en fazla </a:t>
            </a:r>
            <a:r>
              <a:rPr lang="tr-TR" sz="2400" b="1" dirty="0" smtClean="0">
                <a:solidFill>
                  <a:schemeClr val="tx1">
                    <a:lumMod val="95000"/>
                    <a:lumOff val="5000"/>
                  </a:schemeClr>
                </a:solidFill>
              </a:rPr>
              <a:t>karşılaşılan sorunlardandır</a:t>
            </a:r>
            <a:r>
              <a:rPr lang="tr-TR" sz="2400" b="1" dirty="0">
                <a:solidFill>
                  <a:schemeClr val="tx1">
                    <a:lumMod val="95000"/>
                    <a:lumOff val="5000"/>
                  </a:schemeClr>
                </a:solidFill>
              </a:rPr>
              <a:t>. Sanal ortamda kolaylıkla şiddet içeren içeriklere ulaşabilir veya karşılaşabilir.</a:t>
            </a:r>
          </a:p>
          <a:p>
            <a:pPr algn="just">
              <a:lnSpc>
                <a:spcPct val="150000"/>
              </a:lnSpc>
            </a:pPr>
            <a:endParaRPr lang="tr-TR" sz="2400" b="1" dirty="0">
              <a:solidFill>
                <a:schemeClr val="tx1">
                  <a:lumMod val="95000"/>
                  <a:lumOff val="5000"/>
                </a:schemeClr>
              </a:solidFill>
            </a:endParaRPr>
          </a:p>
        </p:txBody>
      </p:sp>
    </p:spTree>
    <p:extLst>
      <p:ext uri="{BB962C8B-B14F-4D97-AF65-F5344CB8AC3E}">
        <p14:creationId xmlns:p14="http://schemas.microsoft.com/office/powerpoint/2010/main" val="3413801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3849" y="374754"/>
            <a:ext cx="9750763" cy="1530246"/>
          </a:xfrm>
        </p:spPr>
        <p:txBody>
          <a:bodyPr>
            <a:normAutofit fontScale="90000"/>
          </a:bodyPr>
          <a:lstStyle/>
          <a:p>
            <a:pPr algn="ctr"/>
            <a:r>
              <a:rPr lang="tr-TR" b="1" cap="all" dirty="0">
                <a:solidFill>
                  <a:srgbClr val="FF0000"/>
                </a:solidFill>
              </a:rPr>
              <a:t>EBEVEYNLERİN YAKLAŞIM KARMAŞASINI AŞMA</a:t>
            </a:r>
            <a:r>
              <a:rPr lang="tr-TR" dirty="0">
                <a:solidFill>
                  <a:srgbClr val="FF0000"/>
                </a:solidFill>
              </a:rPr>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528997" y="1124262"/>
            <a:ext cx="9975615" cy="4786960"/>
          </a:xfrm>
        </p:spPr>
        <p:txBody>
          <a:bodyPr>
            <a:noAutofit/>
          </a:bodyPr>
          <a:lstStyle/>
          <a:p>
            <a:pPr>
              <a:lnSpc>
                <a:spcPct val="150000"/>
              </a:lnSpc>
            </a:pPr>
            <a:endParaRPr lang="tr-TR" sz="2000" b="1" dirty="0" smtClean="0">
              <a:solidFill>
                <a:schemeClr val="tx1"/>
              </a:solidFill>
            </a:endParaRPr>
          </a:p>
          <a:p>
            <a:pPr algn="just">
              <a:lnSpc>
                <a:spcPct val="150000"/>
              </a:lnSpc>
            </a:pPr>
            <a:r>
              <a:rPr lang="tr-TR" sz="2400" b="1" dirty="0" smtClean="0">
                <a:solidFill>
                  <a:schemeClr val="tx1"/>
                </a:solidFill>
              </a:rPr>
              <a:t>Dijital </a:t>
            </a:r>
            <a:r>
              <a:rPr lang="tr-TR" sz="2400" b="1" dirty="0">
                <a:solidFill>
                  <a:schemeClr val="tx1"/>
                </a:solidFill>
              </a:rPr>
              <a:t>ebeveynlikte ebeveynler çeşitli zorluklarla karşılaşacaklardır. Bu </a:t>
            </a:r>
            <a:r>
              <a:rPr lang="tr-TR" sz="2400" b="1" dirty="0" err="1">
                <a:solidFill>
                  <a:schemeClr val="tx1"/>
                </a:solidFill>
              </a:rPr>
              <a:t>zorluklukları</a:t>
            </a:r>
            <a:r>
              <a:rPr lang="tr-TR" sz="2400" b="1" dirty="0">
                <a:solidFill>
                  <a:schemeClr val="tx1"/>
                </a:solidFill>
              </a:rPr>
              <a:t> aşmada çeşitli yaklaşımlar vardır. Bu yaklaşımların ortak özellikleri dijital dünyanın kuralları ile gerçek dünyanın kurallarının ve olası tehlikenin aynı olduğunun gençler tarafından fark edilmesini sağlamaktır. iki farklı yaklaşım vardır:</a:t>
            </a:r>
          </a:p>
          <a:p>
            <a:pPr algn="just">
              <a:lnSpc>
                <a:spcPct val="150000"/>
              </a:lnSpc>
            </a:pPr>
            <a:r>
              <a:rPr lang="tr-TR" sz="2400" b="1" dirty="0">
                <a:solidFill>
                  <a:schemeClr val="tx1"/>
                </a:solidFill>
              </a:rPr>
              <a:t>Dijital ebeveynlik irrasyonel </a:t>
            </a:r>
            <a:r>
              <a:rPr lang="tr-TR" sz="2400" b="1" dirty="0" smtClean="0">
                <a:solidFill>
                  <a:schemeClr val="tx1"/>
                </a:solidFill>
              </a:rPr>
              <a:t>yaklaşım</a:t>
            </a:r>
          </a:p>
          <a:p>
            <a:pPr algn="just">
              <a:lnSpc>
                <a:spcPct val="150000"/>
              </a:lnSpc>
            </a:pPr>
            <a:r>
              <a:rPr lang="tr-TR" sz="2400" b="1" dirty="0">
                <a:solidFill>
                  <a:schemeClr val="tx1"/>
                </a:solidFill>
              </a:rPr>
              <a:t>Dijital ebeveynlik rasyonel yaklaşım</a:t>
            </a:r>
          </a:p>
        </p:txBody>
      </p:sp>
    </p:spTree>
    <p:extLst>
      <p:ext uri="{BB962C8B-B14F-4D97-AF65-F5344CB8AC3E}">
        <p14:creationId xmlns:p14="http://schemas.microsoft.com/office/powerpoint/2010/main" val="3948556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3771" y="314793"/>
            <a:ext cx="9630842" cy="1590207"/>
          </a:xfrm>
        </p:spPr>
        <p:txBody>
          <a:bodyPr/>
          <a:lstStyle/>
          <a:p>
            <a:pPr algn="ctr"/>
            <a:r>
              <a:rPr lang="tr-TR" b="1" dirty="0" smtClean="0">
                <a:solidFill>
                  <a:srgbClr val="FF0000"/>
                </a:solidFill>
              </a:rPr>
              <a:t>Dijital Ebeveynlik İrrasyonel Yaklaşım</a:t>
            </a:r>
            <a:endParaRPr lang="tr-TR" dirty="0">
              <a:solidFill>
                <a:srgbClr val="FF0000"/>
              </a:solidFill>
            </a:endParaRPr>
          </a:p>
        </p:txBody>
      </p:sp>
      <p:sp>
        <p:nvSpPr>
          <p:cNvPr id="3" name="İçerik Yer Tutucusu 2"/>
          <p:cNvSpPr>
            <a:spLocks noGrp="1"/>
          </p:cNvSpPr>
          <p:nvPr>
            <p:ph idx="1"/>
          </p:nvPr>
        </p:nvSpPr>
        <p:spPr>
          <a:xfrm>
            <a:off x="1873771" y="1905000"/>
            <a:ext cx="9630841" cy="4006222"/>
          </a:xfrm>
        </p:spPr>
        <p:txBody>
          <a:bodyPr>
            <a:normAutofit fontScale="92500" lnSpcReduction="10000"/>
          </a:bodyPr>
          <a:lstStyle/>
          <a:p>
            <a:pPr algn="just">
              <a:lnSpc>
                <a:spcPct val="150000"/>
              </a:lnSpc>
            </a:pPr>
            <a:r>
              <a:rPr lang="tr-TR" sz="2000" b="1" dirty="0">
                <a:solidFill>
                  <a:schemeClr val="tx1">
                    <a:lumMod val="95000"/>
                    <a:lumOff val="5000"/>
                  </a:schemeClr>
                </a:solidFill>
              </a:rPr>
              <a:t>Ebeveynler dijital ebeveynlik konusunun farkındadırlar. Ebeveynler için yaş en önemli bir faktördür. Bu tarz ebeveynler, çocukların, gençlerin dijital ortamda neler yaptıklarını takip eder, izlerler. Çocukları sürekli kontrol etme alışkanlığı vardır ve sosyal medya hesaplarını düzenli kontrol ederler. Ne tür aktivitede bulunduklarını izler.</a:t>
            </a:r>
          </a:p>
          <a:p>
            <a:pPr algn="just">
              <a:lnSpc>
                <a:spcPct val="150000"/>
              </a:lnSpc>
            </a:pPr>
            <a:r>
              <a:rPr lang="tr-TR" sz="2000" b="1" dirty="0">
                <a:solidFill>
                  <a:schemeClr val="tx1">
                    <a:lumMod val="95000"/>
                    <a:lumOff val="5000"/>
                  </a:schemeClr>
                </a:solidFill>
              </a:rPr>
              <a:t>Bazen internet kullanımını tamamen de engelleyebilirler. Bunun bazı durumlarda faydası olmakla birlikte tam çözüm değildir. Çünkü akran gruplarının internet veya dijital dünyaya erişimi varsa çok da etkili bir yöntem olmaktan çıkar.</a:t>
            </a:r>
          </a:p>
          <a:p>
            <a:pPr>
              <a:lnSpc>
                <a:spcPct val="150000"/>
              </a:lnSpc>
            </a:pPr>
            <a:endParaRPr lang="tr-TR" b="1" dirty="0">
              <a:solidFill>
                <a:schemeClr val="tx1">
                  <a:lumMod val="95000"/>
                  <a:lumOff val="5000"/>
                </a:schemeClr>
              </a:solidFill>
            </a:endParaRPr>
          </a:p>
        </p:txBody>
      </p:sp>
    </p:spTree>
    <p:extLst>
      <p:ext uri="{BB962C8B-B14F-4D97-AF65-F5344CB8AC3E}">
        <p14:creationId xmlns:p14="http://schemas.microsoft.com/office/powerpoint/2010/main" val="4035492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64105" y="179882"/>
            <a:ext cx="10140507" cy="1725118"/>
          </a:xfrm>
        </p:spPr>
        <p:txBody>
          <a:bodyPr/>
          <a:lstStyle/>
          <a:p>
            <a:pPr algn="ctr"/>
            <a:r>
              <a:rPr lang="tr-TR" b="1" dirty="0" smtClean="0">
                <a:solidFill>
                  <a:srgbClr val="FF0000"/>
                </a:solidFill>
              </a:rPr>
              <a:t>Dijital Ebeveynlik Rasyonel Yaklaşım</a:t>
            </a:r>
            <a:endParaRPr lang="tr-TR" dirty="0">
              <a:solidFill>
                <a:srgbClr val="FF0000"/>
              </a:solidFill>
            </a:endParaRPr>
          </a:p>
        </p:txBody>
      </p:sp>
      <p:sp>
        <p:nvSpPr>
          <p:cNvPr id="3" name="İçerik Yer Tutucusu 2"/>
          <p:cNvSpPr>
            <a:spLocks noGrp="1"/>
          </p:cNvSpPr>
          <p:nvPr>
            <p:ph idx="1"/>
          </p:nvPr>
        </p:nvSpPr>
        <p:spPr>
          <a:xfrm>
            <a:off x="1678898" y="1184223"/>
            <a:ext cx="9825714" cy="4726999"/>
          </a:xfrm>
        </p:spPr>
        <p:txBody>
          <a:bodyPr>
            <a:normAutofit fontScale="92500" lnSpcReduction="20000"/>
          </a:bodyPr>
          <a:lstStyle/>
          <a:p>
            <a:pPr>
              <a:lnSpc>
                <a:spcPct val="150000"/>
              </a:lnSpc>
            </a:pPr>
            <a:endParaRPr lang="tr-TR" b="1" dirty="0" smtClean="0">
              <a:solidFill>
                <a:schemeClr val="tx1">
                  <a:lumMod val="95000"/>
                  <a:lumOff val="5000"/>
                </a:schemeClr>
              </a:solidFill>
            </a:endParaRPr>
          </a:p>
          <a:p>
            <a:pPr algn="just">
              <a:lnSpc>
                <a:spcPct val="150000"/>
              </a:lnSpc>
            </a:pPr>
            <a:r>
              <a:rPr lang="tr-TR" sz="2000" b="1" dirty="0" smtClean="0">
                <a:solidFill>
                  <a:schemeClr val="tx1">
                    <a:lumMod val="95000"/>
                    <a:lumOff val="5000"/>
                  </a:schemeClr>
                </a:solidFill>
              </a:rPr>
              <a:t>Bu </a:t>
            </a:r>
            <a:r>
              <a:rPr lang="tr-TR" sz="2000" b="1" dirty="0">
                <a:solidFill>
                  <a:schemeClr val="tx1">
                    <a:lumMod val="95000"/>
                    <a:lumOff val="5000"/>
                  </a:schemeClr>
                </a:solidFill>
              </a:rPr>
              <a:t>tarz ebeveynler bir takım zorluklarla başa çıkmak zorundadır. Bu yaklaşımda ebeveynler, çocukların, sanal dünyayı en iyi biçimde kullanmasını ister. Ancak sanal dünyanın birlikte öğrenilmesi görüşü hakimdir. Ortak olarak teknolojiyi kullanırken nasıl kullanılması gerektiğini model olarak gösterirler. Burada karşılaşılan sorunlardan biri ne kadar kısıtlayıcı veya müdahaleci olmak gerektiğidir. Bu kısıtlama tamamen ebeveyn ve çocuk arasındaki iletişime bağlıdır. Kesin kuralları yoktur.</a:t>
            </a:r>
          </a:p>
          <a:p>
            <a:pPr algn="just">
              <a:lnSpc>
                <a:spcPct val="150000"/>
              </a:lnSpc>
            </a:pPr>
            <a:r>
              <a:rPr lang="tr-TR" sz="2000" b="1" dirty="0">
                <a:solidFill>
                  <a:schemeClr val="tx1">
                    <a:lumMod val="95000"/>
                    <a:lumOff val="5000"/>
                  </a:schemeClr>
                </a:solidFill>
              </a:rPr>
              <a:t>Günümüzde hem ebeveynlerde hem de çocuklarda internete bağlı telefon vardır. Herkes bir arada yaşarken aynı zamanda dijital dünyada da ortak zaman geçirmektedir.</a:t>
            </a:r>
          </a:p>
          <a:p>
            <a:pPr>
              <a:lnSpc>
                <a:spcPct val="150000"/>
              </a:lnSpc>
            </a:pPr>
            <a:endParaRPr lang="tr-TR" b="1" dirty="0">
              <a:solidFill>
                <a:schemeClr val="tx1">
                  <a:lumMod val="95000"/>
                  <a:lumOff val="5000"/>
                </a:schemeClr>
              </a:solidFill>
            </a:endParaRPr>
          </a:p>
        </p:txBody>
      </p:sp>
    </p:spTree>
    <p:extLst>
      <p:ext uri="{BB962C8B-B14F-4D97-AF65-F5344CB8AC3E}">
        <p14:creationId xmlns:p14="http://schemas.microsoft.com/office/powerpoint/2010/main" val="2848141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TotalTime>
  <Words>542</Words>
  <Application>Microsoft Office PowerPoint</Application>
  <PresentationFormat>Geniş ekran</PresentationFormat>
  <Paragraphs>66</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Baskerville Old Face</vt:lpstr>
      <vt:lpstr>Century Gothic</vt:lpstr>
      <vt:lpstr>Wingdings 3</vt:lpstr>
      <vt:lpstr>Duman</vt:lpstr>
      <vt:lpstr>  DİJİTAL EBEVEYNLİK</vt:lpstr>
      <vt:lpstr>DİJİTAL EBEVEYNLİK NEDİR?</vt:lpstr>
      <vt:lpstr>ÇOCUKLAR İÇİN DİJİTAL RİSK FAKTÖRLERİ NELERDİR? </vt:lpstr>
      <vt:lpstr>Çocuklar için zihinsel risk faktörleri </vt:lpstr>
      <vt:lpstr>Çocuklar için sosyal risk faktörleri </vt:lpstr>
      <vt:lpstr>Çocuklar için duygusal risk faktörleri </vt:lpstr>
      <vt:lpstr>EBEVEYNLERİN YAKLAŞIM KARMAŞASINI AŞMA </vt:lpstr>
      <vt:lpstr>Dijital Ebeveynlik İrrasyonel Yaklaşım</vt:lpstr>
      <vt:lpstr>Dijital Ebeveynlik Rasyonel Yaklaşım</vt:lpstr>
      <vt:lpstr>PowerPoint Sunusu</vt:lpstr>
      <vt:lpstr>PowerPoint Sunusu</vt:lpstr>
      <vt:lpstr> </vt:lpstr>
      <vt:lpstr> </vt:lpstr>
      <vt:lpstr>PowerPoint Sunusu</vt:lpstr>
      <vt:lpstr>PowerPoint Sunusu</vt:lpstr>
      <vt:lpstr>PowerPoint Sunusu</vt:lpstr>
      <vt:lpstr> </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EBEVEYNLİK</dc:title>
  <dc:creator>ronaldinho424</dc:creator>
  <cp:lastModifiedBy>ronaldinho424</cp:lastModifiedBy>
  <cp:revision>7</cp:revision>
  <dcterms:created xsi:type="dcterms:W3CDTF">2022-01-10T11:05:20Z</dcterms:created>
  <dcterms:modified xsi:type="dcterms:W3CDTF">2022-01-10T14:15:02Z</dcterms:modified>
</cp:coreProperties>
</file>