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3" r:id="rId1"/>
  </p:sldMasterIdLst>
  <p:sldIdLst>
    <p:sldId id="278" r:id="rId2"/>
    <p:sldId id="256" r:id="rId3"/>
    <p:sldId id="257" r:id="rId4"/>
    <p:sldId id="258" r:id="rId5"/>
    <p:sldId id="281" r:id="rId6"/>
    <p:sldId id="260" r:id="rId7"/>
    <p:sldId id="262" r:id="rId8"/>
    <p:sldId id="280" r:id="rId9"/>
    <p:sldId id="264" r:id="rId10"/>
    <p:sldId id="27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2508B0E-D6C1-4E22-900E-B3B4E61F4B37}" type="datetimeFigureOut">
              <a:rPr lang="tr-TR" smtClean="0"/>
              <a:t>10.1.2022</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8792DE1-71F9-46C9-832E-283A9FB112FF}" type="slidenum">
              <a:rPr lang="tr-TR" smtClean="0"/>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8611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2508B0E-D6C1-4E22-900E-B3B4E61F4B37}" type="datetimeFigureOut">
              <a:rPr lang="tr-TR" smtClean="0"/>
              <a:t>10.1.2022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147625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2508B0E-D6C1-4E22-900E-B3B4E61F4B37}" type="datetimeFigureOut">
              <a:rPr lang="tr-TR" smtClean="0"/>
              <a:t>10.1.2022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1741676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2508B0E-D6C1-4E22-900E-B3B4E61F4B37}" type="datetimeFigureOut">
              <a:rPr lang="tr-TR" smtClean="0"/>
              <a:t>10.1.2022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792DE1-71F9-46C9-832E-283A9FB112FF}" type="slidenum">
              <a:rPr lang="tr-TR" smtClean="0"/>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49757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2508B0E-D6C1-4E22-900E-B3B4E61F4B37}" type="datetimeFigureOut">
              <a:rPr lang="tr-TR" smtClean="0"/>
              <a:t>10.1.2022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1027813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22508B0E-D6C1-4E22-900E-B3B4E61F4B37}" type="datetimeFigureOut">
              <a:rPr lang="tr-TR" smtClean="0"/>
              <a:t>10.1.2022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2909134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22508B0E-D6C1-4E22-900E-B3B4E61F4B37}" type="datetimeFigureOut">
              <a:rPr lang="tr-TR" smtClean="0"/>
              <a:t>10.1.2022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66153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2508B0E-D6C1-4E22-900E-B3B4E61F4B37}"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3120345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2508B0E-D6C1-4E22-900E-B3B4E61F4B37}"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51755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2508B0E-D6C1-4E22-900E-B3B4E61F4B37}"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423787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2508B0E-D6C1-4E22-900E-B3B4E61F4B37}" type="datetimeFigureOut">
              <a:rPr lang="tr-TR" smtClean="0"/>
              <a:t>10.1.2022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103288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2508B0E-D6C1-4E22-900E-B3B4E61F4B37}" type="datetimeFigureOut">
              <a:rPr lang="tr-TR" smtClean="0"/>
              <a:t>10.1.2022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188545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2508B0E-D6C1-4E22-900E-B3B4E61F4B37}" type="datetimeFigureOut">
              <a:rPr lang="tr-TR" smtClean="0"/>
              <a:t>10.1.2022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348392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2508B0E-D6C1-4E22-900E-B3B4E61F4B37}" type="datetimeFigureOut">
              <a:rPr lang="tr-TR" smtClean="0"/>
              <a:t>10.1.2022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123115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08B0E-D6C1-4E22-900E-B3B4E61F4B37}" type="datetimeFigureOut">
              <a:rPr lang="tr-TR" smtClean="0"/>
              <a:t>10.1.2022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3073495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2508B0E-D6C1-4E22-900E-B3B4E61F4B37}" type="datetimeFigureOut">
              <a:rPr lang="tr-TR" smtClean="0"/>
              <a:t>10.1.2022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1115046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2508B0E-D6C1-4E22-900E-B3B4E61F4B37}" type="datetimeFigureOut">
              <a:rPr lang="tr-TR" smtClean="0"/>
              <a:t>10.1.2022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8792DE1-71F9-46C9-832E-283A9FB112FF}" type="slidenum">
              <a:rPr lang="tr-TR" smtClean="0"/>
              <a:t>‹#›</a:t>
            </a:fld>
            <a:endParaRPr lang="tr-TR"/>
          </a:p>
        </p:txBody>
      </p:sp>
    </p:spTree>
    <p:extLst>
      <p:ext uri="{BB962C8B-B14F-4D97-AF65-F5344CB8AC3E}">
        <p14:creationId xmlns:p14="http://schemas.microsoft.com/office/powerpoint/2010/main" val="45740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2508B0E-D6C1-4E22-900E-B3B4E61F4B37}" type="datetimeFigureOut">
              <a:rPr lang="tr-TR" smtClean="0"/>
              <a:t>10.1.2022</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8792DE1-71F9-46C9-832E-283A9FB112FF}" type="slidenum">
              <a:rPr lang="tr-TR" smtClean="0"/>
              <a:t>‹#›</a:t>
            </a:fld>
            <a:endParaRPr lang="tr-TR"/>
          </a:p>
        </p:txBody>
      </p:sp>
    </p:spTree>
    <p:extLst>
      <p:ext uri="{BB962C8B-B14F-4D97-AF65-F5344CB8AC3E}">
        <p14:creationId xmlns:p14="http://schemas.microsoft.com/office/powerpoint/2010/main" val="4162182436"/>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701719" y="280219"/>
            <a:ext cx="2158171" cy="2588097"/>
          </a:xfrm>
          <a:prstGeom prst="rect">
            <a:avLst/>
          </a:prstGeom>
        </p:spPr>
      </p:pic>
      <p:sp>
        <p:nvSpPr>
          <p:cNvPr id="3" name="Dikdörtgen 2"/>
          <p:cNvSpPr/>
          <p:nvPr/>
        </p:nvSpPr>
        <p:spPr>
          <a:xfrm>
            <a:off x="8716297" y="4451349"/>
            <a:ext cx="2390974" cy="646331"/>
          </a:xfrm>
          <a:prstGeom prst="rect">
            <a:avLst/>
          </a:prstGeom>
        </p:spPr>
        <p:txBody>
          <a:bodyPr wrap="square">
            <a:spAutoFit/>
          </a:bodyPr>
          <a:lstStyle/>
          <a:p>
            <a:r>
              <a:rPr lang="tr-TR" dirty="0">
                <a:solidFill>
                  <a:srgbClr val="FF0000"/>
                </a:solidFill>
                <a:effectLst>
                  <a:outerShdw blurRad="38100" dist="38100" dir="2700000" algn="tl">
                    <a:srgbClr val="000000">
                      <a:alpha val="43137"/>
                    </a:srgbClr>
                  </a:outerShdw>
                </a:effectLst>
              </a:rPr>
              <a:t>SEYHAN RAM</a:t>
            </a:r>
          </a:p>
          <a:p>
            <a:r>
              <a:rPr lang="tr-TR" dirty="0" smtClean="0">
                <a:solidFill>
                  <a:srgbClr val="FF0000"/>
                </a:solidFill>
                <a:effectLst>
                  <a:outerShdw blurRad="38100" dist="38100" dir="2700000" algn="tl">
                    <a:srgbClr val="000000">
                      <a:alpha val="43137"/>
                    </a:srgbClr>
                  </a:outerShdw>
                </a:effectLst>
              </a:rPr>
              <a:t>2022</a:t>
            </a:r>
            <a:endParaRPr lang="tr-TR" dirty="0">
              <a:solidFill>
                <a:srgbClr val="FF0000"/>
              </a:solidFill>
              <a:effectLst>
                <a:outerShdw blurRad="38100" dist="38100" dir="2700000" algn="tl">
                  <a:srgbClr val="000000">
                    <a:alpha val="43137"/>
                  </a:srgbClr>
                </a:outerShdw>
              </a:effectLst>
            </a:endParaRPr>
          </a:p>
        </p:txBody>
      </p:sp>
      <p:sp>
        <p:nvSpPr>
          <p:cNvPr id="6" name="Dikdörtgen 5"/>
          <p:cNvSpPr/>
          <p:nvPr/>
        </p:nvSpPr>
        <p:spPr>
          <a:xfrm>
            <a:off x="1607574" y="3244334"/>
            <a:ext cx="8527357" cy="830997"/>
          </a:xfrm>
          <a:prstGeom prst="rect">
            <a:avLst/>
          </a:prstGeom>
        </p:spPr>
        <p:txBody>
          <a:bodyPr wrap="square">
            <a:spAutoFit/>
          </a:bodyPr>
          <a:lstStyle/>
          <a:p>
            <a:pPr algn="ctr"/>
            <a:r>
              <a:rPr lang="tr-TR" sz="2400" dirty="0">
                <a:solidFill>
                  <a:srgbClr val="00B050"/>
                </a:solidFill>
                <a:latin typeface="Arial Black" panose="020B0A04020102020204" pitchFamily="34" charset="0"/>
              </a:rPr>
              <a:t>Dijital Oyun Oynamanın Çocukların Ruhsal ve</a:t>
            </a:r>
          </a:p>
          <a:p>
            <a:pPr algn="ctr"/>
            <a:r>
              <a:rPr lang="tr-TR" sz="2400" dirty="0">
                <a:solidFill>
                  <a:srgbClr val="00B050"/>
                </a:solidFill>
                <a:latin typeface="Arial Black" panose="020B0A04020102020204" pitchFamily="34" charset="0"/>
              </a:rPr>
              <a:t>Fiziksel Sağlığı Üzerine </a:t>
            </a:r>
            <a:r>
              <a:rPr lang="tr-TR" sz="2400" dirty="0" smtClean="0">
                <a:solidFill>
                  <a:srgbClr val="00B050"/>
                </a:solidFill>
                <a:latin typeface="Arial Black" panose="020B0A04020102020204" pitchFamily="34" charset="0"/>
              </a:rPr>
              <a:t> </a:t>
            </a:r>
            <a:r>
              <a:rPr lang="tr-TR" sz="2400" dirty="0">
                <a:solidFill>
                  <a:srgbClr val="00B050"/>
                </a:solidFill>
                <a:latin typeface="Arial Black" panose="020B0A04020102020204" pitchFamily="34" charset="0"/>
              </a:rPr>
              <a:t>Etkileri</a:t>
            </a:r>
            <a:endParaRPr lang="tr-TR" sz="2400" dirty="0" smtClean="0">
              <a:solidFill>
                <a:srgbClr val="00B050"/>
              </a:solidFill>
              <a:latin typeface="Arial Black" panose="020B0A04020102020204" pitchFamily="34" charset="0"/>
            </a:endParaRPr>
          </a:p>
        </p:txBody>
      </p:sp>
    </p:spTree>
    <p:extLst>
      <p:ext uri="{BB962C8B-B14F-4D97-AF65-F5344CB8AC3E}">
        <p14:creationId xmlns:p14="http://schemas.microsoft.com/office/powerpoint/2010/main" val="275245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0723" y="398206"/>
            <a:ext cx="10928554" cy="4524315"/>
          </a:xfrm>
          <a:prstGeom prst="rect">
            <a:avLst/>
          </a:prstGeom>
        </p:spPr>
        <p:txBody>
          <a:bodyPr wrap="square">
            <a:spAutoFit/>
          </a:bodyPr>
          <a:lstStyle/>
          <a:p>
            <a:pPr>
              <a:lnSpc>
                <a:spcPct val="150000"/>
              </a:lnSpc>
            </a:pPr>
            <a:r>
              <a:rPr lang="tr-TR" sz="2400" b="1" dirty="0">
                <a:solidFill>
                  <a:srgbClr val="FF0000"/>
                </a:solidFill>
                <a:latin typeface="Arial Narrow" panose="020B0606020202030204" pitchFamily="34" charset="0"/>
              </a:rPr>
              <a:t>Oyun bağımlılığına </a:t>
            </a:r>
            <a:r>
              <a:rPr lang="tr-TR" sz="2400" b="1" dirty="0" smtClean="0">
                <a:solidFill>
                  <a:srgbClr val="FF0000"/>
                </a:solidFill>
                <a:latin typeface="Arial Narrow" panose="020B0606020202030204" pitchFamily="34" charset="0"/>
              </a:rPr>
              <a:t>yönelik belirlediği </a:t>
            </a:r>
            <a:r>
              <a:rPr lang="tr-TR" sz="2400" b="1" dirty="0">
                <a:solidFill>
                  <a:srgbClr val="FF0000"/>
                </a:solidFill>
                <a:latin typeface="Arial Narrow" panose="020B0606020202030204" pitchFamily="34" charset="0"/>
              </a:rPr>
              <a:t>davranış özellikleri ise</a:t>
            </a:r>
            <a:r>
              <a:rPr lang="tr-TR" sz="2400" b="1" dirty="0" smtClean="0">
                <a:solidFill>
                  <a:srgbClr val="FF0000"/>
                </a:solidFill>
                <a:latin typeface="Arial Narrow" panose="020B0606020202030204" pitchFamily="34" charset="0"/>
              </a:rPr>
              <a:t>;</a:t>
            </a:r>
          </a:p>
          <a:p>
            <a:pPr>
              <a:lnSpc>
                <a:spcPct val="150000"/>
              </a:lnSpc>
            </a:pPr>
            <a:endParaRPr lang="tr-TR" sz="2400" b="1" dirty="0" smtClean="0">
              <a:solidFill>
                <a:srgbClr val="FF0000"/>
              </a:solidFill>
              <a:latin typeface="Arial Narrow" panose="020B0606020202030204" pitchFamily="34" charset="0"/>
            </a:endParaRPr>
          </a:p>
          <a:p>
            <a:pPr>
              <a:lnSpc>
                <a:spcPct val="150000"/>
              </a:lnSpc>
            </a:pPr>
            <a:r>
              <a:rPr lang="tr-TR" sz="2400" b="1" dirty="0" smtClean="0">
                <a:latin typeface="Arial Narrow" panose="020B0606020202030204" pitchFamily="34" charset="0"/>
              </a:rPr>
              <a:t> </a:t>
            </a:r>
            <a:r>
              <a:rPr lang="tr-TR" sz="2400" b="1" dirty="0">
                <a:latin typeface="Arial Narrow" panose="020B0606020202030204" pitchFamily="34" charset="0"/>
              </a:rPr>
              <a:t>1) Oyunun başlangıcı, sıklığı, yoğunluğu, süresi, sona </a:t>
            </a:r>
            <a:r>
              <a:rPr lang="tr-TR" sz="2400" b="1" dirty="0" smtClean="0">
                <a:latin typeface="Arial Narrow" panose="020B0606020202030204" pitchFamily="34" charset="0"/>
              </a:rPr>
              <a:t>ermesi veya </a:t>
            </a:r>
            <a:r>
              <a:rPr lang="tr-TR" sz="2400" b="1" dirty="0">
                <a:latin typeface="Arial Narrow" panose="020B0606020202030204" pitchFamily="34" charset="0"/>
              </a:rPr>
              <a:t>oyun üzerinde bozulmuş kontrol dürtüsü</a:t>
            </a:r>
            <a:r>
              <a:rPr lang="tr-TR" sz="2400" b="1" dirty="0" smtClean="0">
                <a:latin typeface="Arial Narrow" panose="020B0606020202030204" pitchFamily="34" charset="0"/>
              </a:rPr>
              <a:t>.</a:t>
            </a:r>
          </a:p>
          <a:p>
            <a:pPr>
              <a:lnSpc>
                <a:spcPct val="150000"/>
              </a:lnSpc>
            </a:pPr>
            <a:r>
              <a:rPr lang="tr-TR" sz="2400" b="1" dirty="0" smtClean="0">
                <a:latin typeface="Arial Narrow" panose="020B0606020202030204" pitchFamily="34" charset="0"/>
              </a:rPr>
              <a:t> </a:t>
            </a:r>
            <a:r>
              <a:rPr lang="tr-TR" sz="2400" b="1" dirty="0">
                <a:latin typeface="Arial Narrow" panose="020B0606020202030204" pitchFamily="34" charset="0"/>
              </a:rPr>
              <a:t>2) Oyunun diğer yaşam ilgilerine ve </a:t>
            </a:r>
            <a:r>
              <a:rPr lang="tr-TR" sz="2400" b="1" dirty="0" smtClean="0">
                <a:latin typeface="Arial Narrow" panose="020B0606020202030204" pitchFamily="34" charset="0"/>
              </a:rPr>
              <a:t>günlük etkinliklere </a:t>
            </a:r>
            <a:r>
              <a:rPr lang="tr-TR" sz="2400" b="1" dirty="0">
                <a:latin typeface="Arial Narrow" panose="020B0606020202030204" pitchFamily="34" charset="0"/>
              </a:rPr>
              <a:t>göre ön planda olması, oyuna verilen önceliğin artması</a:t>
            </a:r>
            <a:r>
              <a:rPr lang="tr-TR" sz="2400" b="1" dirty="0" smtClean="0">
                <a:latin typeface="Arial Narrow" panose="020B0606020202030204" pitchFamily="34" charset="0"/>
              </a:rPr>
              <a:t>.</a:t>
            </a:r>
          </a:p>
          <a:p>
            <a:pPr>
              <a:lnSpc>
                <a:spcPct val="150000"/>
              </a:lnSpc>
            </a:pPr>
            <a:r>
              <a:rPr lang="tr-TR" sz="2400" b="1" dirty="0" smtClean="0">
                <a:latin typeface="Arial Narrow" panose="020B0606020202030204" pitchFamily="34" charset="0"/>
              </a:rPr>
              <a:t> </a:t>
            </a:r>
            <a:r>
              <a:rPr lang="tr-TR" sz="2400" b="1" dirty="0">
                <a:latin typeface="Arial Narrow" panose="020B0606020202030204" pitchFamily="34" charset="0"/>
              </a:rPr>
              <a:t>3) Olumsuz </a:t>
            </a:r>
            <a:r>
              <a:rPr lang="tr-TR" sz="2400" b="1" dirty="0" smtClean="0">
                <a:latin typeface="Arial Narrow" panose="020B0606020202030204" pitchFamily="34" charset="0"/>
              </a:rPr>
              <a:t>sonuçların ortaya </a:t>
            </a:r>
            <a:r>
              <a:rPr lang="tr-TR" sz="2400" b="1" dirty="0">
                <a:latin typeface="Arial Narrow" panose="020B0606020202030204" pitchFamily="34" charset="0"/>
              </a:rPr>
              <a:t>çıkmasına rağmen oyun oynamanın devam etmesi veya tırmanması. </a:t>
            </a:r>
          </a:p>
        </p:txBody>
      </p:sp>
    </p:spTree>
    <p:extLst>
      <p:ext uri="{BB962C8B-B14F-4D97-AF65-F5344CB8AC3E}">
        <p14:creationId xmlns:p14="http://schemas.microsoft.com/office/powerpoint/2010/main" val="1834339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3459" y="471949"/>
            <a:ext cx="10913806" cy="3323987"/>
          </a:xfrm>
          <a:prstGeom prst="rect">
            <a:avLst/>
          </a:prstGeom>
        </p:spPr>
        <p:txBody>
          <a:bodyPr wrap="square">
            <a:spAutoFit/>
          </a:bodyPr>
          <a:lstStyle/>
          <a:p>
            <a:pPr>
              <a:lnSpc>
                <a:spcPct val="150000"/>
              </a:lnSpc>
            </a:pPr>
            <a:r>
              <a:rPr lang="tr-TR" sz="2800" b="1" dirty="0" smtClean="0">
                <a:solidFill>
                  <a:schemeClr val="tx1">
                    <a:lumMod val="95000"/>
                    <a:lumOff val="5000"/>
                  </a:schemeClr>
                </a:solidFill>
                <a:latin typeface="Arial Narrow" panose="020B0606020202030204" pitchFamily="34" charset="0"/>
              </a:rPr>
              <a:t>	Oyun oynama bozukluğunun </a:t>
            </a:r>
            <a:r>
              <a:rPr lang="tr-TR" sz="2800" b="1" dirty="0">
                <a:solidFill>
                  <a:schemeClr val="tx1">
                    <a:lumMod val="95000"/>
                    <a:lumOff val="5000"/>
                  </a:schemeClr>
                </a:solidFill>
                <a:latin typeface="Arial Narrow" panose="020B0606020202030204" pitchFamily="34" charset="0"/>
              </a:rPr>
              <a:t>kesin teşhisi için bireyin davranış örüntüsü olan kişisel, ailevi, sosyal, </a:t>
            </a:r>
            <a:r>
              <a:rPr lang="tr-TR" sz="2800" b="1" dirty="0" smtClean="0">
                <a:solidFill>
                  <a:schemeClr val="tx1">
                    <a:lumMod val="95000"/>
                    <a:lumOff val="5000"/>
                  </a:schemeClr>
                </a:solidFill>
                <a:latin typeface="Arial Narrow" panose="020B0606020202030204" pitchFamily="34" charset="0"/>
              </a:rPr>
              <a:t>eğitimsel, mesleki </a:t>
            </a:r>
            <a:r>
              <a:rPr lang="tr-TR" sz="2800" b="1" dirty="0">
                <a:solidFill>
                  <a:schemeClr val="tx1">
                    <a:lumMod val="95000"/>
                    <a:lumOff val="5000"/>
                  </a:schemeClr>
                </a:solidFill>
                <a:latin typeface="Arial Narrow" panose="020B0606020202030204" pitchFamily="34" charset="0"/>
              </a:rPr>
              <a:t>veya diğer alanlarda önemli ölçüde bozulma olması gereklidir</a:t>
            </a:r>
            <a:r>
              <a:rPr lang="tr-TR" sz="2800" b="1" dirty="0" smtClean="0">
                <a:solidFill>
                  <a:schemeClr val="tx1">
                    <a:lumMod val="95000"/>
                    <a:lumOff val="5000"/>
                  </a:schemeClr>
                </a:solidFill>
                <a:latin typeface="Arial Narrow" panose="020B0606020202030204" pitchFamily="34" charset="0"/>
              </a:rPr>
              <a:t>.</a:t>
            </a:r>
          </a:p>
          <a:p>
            <a:pPr>
              <a:lnSpc>
                <a:spcPct val="150000"/>
              </a:lnSpc>
            </a:pPr>
            <a:r>
              <a:rPr lang="tr-TR" sz="2800" b="1" dirty="0">
                <a:solidFill>
                  <a:schemeClr val="tx1">
                    <a:lumMod val="95000"/>
                    <a:lumOff val="5000"/>
                  </a:schemeClr>
                </a:solidFill>
                <a:latin typeface="Arial Narrow" panose="020B0606020202030204" pitchFamily="34" charset="0"/>
              </a:rPr>
              <a:t>	</a:t>
            </a:r>
            <a:r>
              <a:rPr lang="tr-TR" sz="2800" b="1" dirty="0" smtClean="0">
                <a:solidFill>
                  <a:schemeClr val="tx1">
                    <a:lumMod val="95000"/>
                    <a:lumOff val="5000"/>
                  </a:schemeClr>
                </a:solidFill>
                <a:latin typeface="Arial Narrow" panose="020B0606020202030204" pitchFamily="34" charset="0"/>
              </a:rPr>
              <a:t> </a:t>
            </a:r>
            <a:r>
              <a:rPr lang="tr-TR" sz="2800" b="1" dirty="0">
                <a:solidFill>
                  <a:schemeClr val="tx1">
                    <a:lumMod val="95000"/>
                    <a:lumOff val="5000"/>
                  </a:schemeClr>
                </a:solidFill>
                <a:latin typeface="Arial Narrow" panose="020B0606020202030204" pitchFamily="34" charset="0"/>
              </a:rPr>
              <a:t>Aynı zamanda </a:t>
            </a:r>
            <a:r>
              <a:rPr lang="tr-TR" sz="2800" b="1" dirty="0" smtClean="0">
                <a:solidFill>
                  <a:schemeClr val="tx1">
                    <a:lumMod val="95000"/>
                    <a:lumOff val="5000"/>
                  </a:schemeClr>
                </a:solidFill>
                <a:latin typeface="Arial Narrow" panose="020B0606020202030204" pitchFamily="34" charset="0"/>
              </a:rPr>
              <a:t>bu durumun </a:t>
            </a:r>
            <a:r>
              <a:rPr lang="tr-TR" sz="2800" b="1" dirty="0">
                <a:solidFill>
                  <a:schemeClr val="tx1">
                    <a:lumMod val="95000"/>
                    <a:lumOff val="5000"/>
                  </a:schemeClr>
                </a:solidFill>
                <a:latin typeface="Arial Narrow" panose="020B0606020202030204" pitchFamily="34" charset="0"/>
              </a:rPr>
              <a:t>en az 12 ay boyunca belirgin olacak şekilde görülmesi gerekmektedir </a:t>
            </a:r>
            <a:r>
              <a:rPr lang="tr-TR" sz="2800" b="1" dirty="0" smtClean="0">
                <a:solidFill>
                  <a:schemeClr val="tx1">
                    <a:lumMod val="95000"/>
                    <a:lumOff val="5000"/>
                  </a:schemeClr>
                </a:solidFill>
                <a:latin typeface="Arial Narrow" panose="020B0606020202030204" pitchFamily="34" charset="0"/>
              </a:rPr>
              <a:t>. </a:t>
            </a:r>
            <a:endParaRPr lang="tr-TR" sz="2800" b="1"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2551566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4465" y="412955"/>
            <a:ext cx="10781070" cy="3970318"/>
          </a:xfrm>
          <a:prstGeom prst="rect">
            <a:avLst/>
          </a:prstGeom>
        </p:spPr>
        <p:txBody>
          <a:bodyPr wrap="square">
            <a:spAutoFit/>
          </a:bodyPr>
          <a:lstStyle/>
          <a:p>
            <a:pPr algn="just">
              <a:lnSpc>
                <a:spcPct val="150000"/>
              </a:lnSpc>
            </a:pPr>
            <a:r>
              <a:rPr lang="tr-TR" sz="2400" b="1" dirty="0" smtClean="0">
                <a:solidFill>
                  <a:schemeClr val="tx1">
                    <a:lumMod val="95000"/>
                    <a:lumOff val="5000"/>
                  </a:schemeClr>
                </a:solidFill>
                <a:latin typeface="Arial Narrow" panose="020B0606020202030204" pitchFamily="34" charset="0"/>
              </a:rPr>
              <a:t>	Yapılan </a:t>
            </a:r>
            <a:r>
              <a:rPr lang="tr-TR" sz="2400" b="1" dirty="0">
                <a:solidFill>
                  <a:schemeClr val="tx1">
                    <a:lumMod val="95000"/>
                    <a:lumOff val="5000"/>
                  </a:schemeClr>
                </a:solidFill>
                <a:latin typeface="Arial Narrow" panose="020B0606020202030204" pitchFamily="34" charset="0"/>
              </a:rPr>
              <a:t>çalışmalarda aşırıya kaçmadan dijital oyunları oynamanın normal olduğu, </a:t>
            </a:r>
            <a:r>
              <a:rPr lang="tr-TR" sz="2400" b="1" dirty="0" smtClean="0">
                <a:solidFill>
                  <a:schemeClr val="tx1">
                    <a:lumMod val="95000"/>
                    <a:lumOff val="5000"/>
                  </a:schemeClr>
                </a:solidFill>
                <a:latin typeface="Arial Narrow" panose="020B0606020202030204" pitchFamily="34" charset="0"/>
              </a:rPr>
              <a:t>hatta oyunların </a:t>
            </a:r>
            <a:r>
              <a:rPr lang="tr-TR" sz="2400" b="1" dirty="0">
                <a:solidFill>
                  <a:schemeClr val="tx1">
                    <a:lumMod val="95000"/>
                    <a:lumOff val="5000"/>
                  </a:schemeClr>
                </a:solidFill>
                <a:latin typeface="Arial Narrow" panose="020B0606020202030204" pitchFamily="34" charset="0"/>
              </a:rPr>
              <a:t>duygusal boşalma ve rahatlama gibi olumlu katkıları olduğu </a:t>
            </a:r>
            <a:r>
              <a:rPr lang="tr-TR" sz="2400" b="1" dirty="0" smtClean="0">
                <a:solidFill>
                  <a:schemeClr val="tx1">
                    <a:lumMod val="95000"/>
                    <a:lumOff val="5000"/>
                  </a:schemeClr>
                </a:solidFill>
                <a:latin typeface="Arial Narrow" panose="020B0606020202030204" pitchFamily="34" charset="0"/>
              </a:rPr>
              <a:t>bildirilmiştir.</a:t>
            </a:r>
            <a:endParaRPr lang="tr-TR" sz="2400" b="1" dirty="0">
              <a:solidFill>
                <a:schemeClr val="tx1">
                  <a:lumMod val="95000"/>
                  <a:lumOff val="5000"/>
                </a:schemeClr>
              </a:solidFill>
              <a:latin typeface="Arial Narrow" panose="020B0606020202030204" pitchFamily="34" charset="0"/>
            </a:endParaRPr>
          </a:p>
          <a:p>
            <a:pPr algn="just">
              <a:lnSpc>
                <a:spcPct val="150000"/>
              </a:lnSpc>
            </a:pPr>
            <a:r>
              <a:rPr lang="tr-TR" sz="2400" b="1" dirty="0" smtClean="0">
                <a:solidFill>
                  <a:schemeClr val="tx1">
                    <a:lumMod val="95000"/>
                    <a:lumOff val="5000"/>
                  </a:schemeClr>
                </a:solidFill>
                <a:latin typeface="Arial Narrow" panose="020B0606020202030204" pitchFamily="34" charset="0"/>
              </a:rPr>
              <a:t>	Ayrıca</a:t>
            </a:r>
            <a:r>
              <a:rPr lang="tr-TR" sz="2400" b="1" dirty="0">
                <a:solidFill>
                  <a:schemeClr val="tx1">
                    <a:lumMod val="95000"/>
                    <a:lumOff val="5000"/>
                  </a:schemeClr>
                </a:solidFill>
                <a:latin typeface="Arial Narrow" panose="020B0606020202030204" pitchFamily="34" charset="0"/>
              </a:rPr>
              <a:t>, dijital oyunlarda verilen </a:t>
            </a:r>
            <a:r>
              <a:rPr lang="tr-TR" sz="2400" b="1" dirty="0">
                <a:solidFill>
                  <a:srgbClr val="FF0000"/>
                </a:solidFill>
                <a:latin typeface="Arial Narrow" panose="020B0606020202030204" pitchFamily="34" charset="0"/>
              </a:rPr>
              <a:t>komutları takip edebilme, el-göz koordinasyonu, </a:t>
            </a:r>
            <a:r>
              <a:rPr lang="tr-TR" sz="2400" b="1" dirty="0" smtClean="0">
                <a:solidFill>
                  <a:srgbClr val="FF0000"/>
                </a:solidFill>
                <a:latin typeface="Arial Narrow" panose="020B0606020202030204" pitchFamily="34" charset="0"/>
              </a:rPr>
              <a:t>motor yeteneklerde </a:t>
            </a:r>
            <a:r>
              <a:rPr lang="tr-TR" sz="2400" b="1" dirty="0">
                <a:solidFill>
                  <a:srgbClr val="FF0000"/>
                </a:solidFill>
                <a:latin typeface="Arial Narrow" panose="020B0606020202030204" pitchFamily="34" charset="0"/>
              </a:rPr>
              <a:t>ilerleme olması </a:t>
            </a:r>
            <a:r>
              <a:rPr lang="tr-TR" sz="2400" b="1" dirty="0">
                <a:solidFill>
                  <a:schemeClr val="tx1">
                    <a:lumMod val="95000"/>
                    <a:lumOff val="5000"/>
                  </a:schemeClr>
                </a:solidFill>
                <a:latin typeface="Arial Narrow" panose="020B0606020202030204" pitchFamily="34" charset="0"/>
              </a:rPr>
              <a:t>gibi yeterlilikleri desteklediği de bildirilmiştir. Bununla </a:t>
            </a:r>
            <a:r>
              <a:rPr lang="tr-TR" sz="2400" b="1" dirty="0" smtClean="0">
                <a:solidFill>
                  <a:schemeClr val="tx1">
                    <a:lumMod val="95000"/>
                    <a:lumOff val="5000"/>
                  </a:schemeClr>
                </a:solidFill>
                <a:latin typeface="Arial Narrow" panose="020B0606020202030204" pitchFamily="34" charset="0"/>
              </a:rPr>
              <a:t>birlikte, </a:t>
            </a:r>
            <a:r>
              <a:rPr lang="tr-TR" sz="2400" b="1" dirty="0" smtClean="0">
                <a:solidFill>
                  <a:srgbClr val="FF0000"/>
                </a:solidFill>
                <a:latin typeface="Arial Narrow" panose="020B0606020202030204" pitchFamily="34" charset="0"/>
              </a:rPr>
              <a:t>çocukların </a:t>
            </a:r>
            <a:r>
              <a:rPr lang="tr-TR" sz="2400" b="1" dirty="0">
                <a:solidFill>
                  <a:srgbClr val="FF0000"/>
                </a:solidFill>
                <a:latin typeface="Arial Narrow" panose="020B0606020202030204" pitchFamily="34" charset="0"/>
              </a:rPr>
              <a:t>problem çözebilme, mantık yürütebilme, analiz yapabilme ve karar </a:t>
            </a:r>
            <a:r>
              <a:rPr lang="tr-TR" sz="2400" b="1" dirty="0" smtClean="0">
                <a:solidFill>
                  <a:srgbClr val="FF0000"/>
                </a:solidFill>
                <a:latin typeface="Arial Narrow" panose="020B0606020202030204" pitchFamily="34" charset="0"/>
              </a:rPr>
              <a:t>verme becerilerini </a:t>
            </a:r>
            <a:r>
              <a:rPr lang="tr-TR" sz="2400" b="1" dirty="0">
                <a:solidFill>
                  <a:srgbClr val="FF0000"/>
                </a:solidFill>
                <a:latin typeface="Arial Narrow" panose="020B0606020202030204" pitchFamily="34" charset="0"/>
              </a:rPr>
              <a:t>desteklediği aynı zamanda da strateji ve tahmin edebilme </a:t>
            </a:r>
            <a:r>
              <a:rPr lang="tr-TR" sz="2400" b="1" dirty="0" smtClean="0">
                <a:solidFill>
                  <a:srgbClr val="FF0000"/>
                </a:solidFill>
                <a:latin typeface="Arial Narrow" panose="020B0606020202030204" pitchFamily="34" charset="0"/>
              </a:rPr>
              <a:t>yeterliliklerini desteklediği </a:t>
            </a:r>
            <a:r>
              <a:rPr lang="tr-TR" sz="2400" b="1" dirty="0" smtClean="0">
                <a:solidFill>
                  <a:schemeClr val="tx1">
                    <a:lumMod val="95000"/>
                    <a:lumOff val="5000"/>
                  </a:schemeClr>
                </a:solidFill>
                <a:latin typeface="Arial Narrow" panose="020B0606020202030204" pitchFamily="34" charset="0"/>
              </a:rPr>
              <a:t>belirtilmektedir.</a:t>
            </a:r>
            <a:endParaRPr lang="tr-TR" sz="2400" b="1"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1225486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16194" y="693174"/>
            <a:ext cx="10781071" cy="3323987"/>
          </a:xfrm>
          <a:prstGeom prst="rect">
            <a:avLst/>
          </a:prstGeom>
        </p:spPr>
        <p:txBody>
          <a:bodyPr wrap="square">
            <a:spAutoFit/>
          </a:bodyPr>
          <a:lstStyle/>
          <a:p>
            <a:pPr algn="just">
              <a:lnSpc>
                <a:spcPct val="150000"/>
              </a:lnSpc>
            </a:pPr>
            <a:r>
              <a:rPr lang="tr-TR" sz="2800" b="1" dirty="0" smtClean="0">
                <a:solidFill>
                  <a:schemeClr val="tx1">
                    <a:lumMod val="95000"/>
                    <a:lumOff val="5000"/>
                  </a:schemeClr>
                </a:solidFill>
                <a:latin typeface="Arial Narrow" panose="020B0606020202030204" pitchFamily="34" charset="0"/>
              </a:rPr>
              <a:t>	Tüm </a:t>
            </a:r>
            <a:r>
              <a:rPr lang="tr-TR" sz="2800" b="1" dirty="0">
                <a:solidFill>
                  <a:schemeClr val="tx1">
                    <a:lumMod val="95000"/>
                    <a:lumOff val="5000"/>
                  </a:schemeClr>
                </a:solidFill>
                <a:latin typeface="Arial Narrow" panose="020B0606020202030204" pitchFamily="34" charset="0"/>
              </a:rPr>
              <a:t>bu olumlu yönlerinin yanı sıra, dijital oyun kullanım alanlarının çoğalması </a:t>
            </a:r>
            <a:r>
              <a:rPr lang="tr-TR" sz="2800" b="1" dirty="0" smtClean="0">
                <a:solidFill>
                  <a:schemeClr val="tx1">
                    <a:lumMod val="95000"/>
                    <a:lumOff val="5000"/>
                  </a:schemeClr>
                </a:solidFill>
                <a:latin typeface="Arial Narrow" panose="020B0606020202030204" pitchFamily="34" charset="0"/>
              </a:rPr>
              <a:t>ve özellikle </a:t>
            </a:r>
            <a:r>
              <a:rPr lang="tr-TR" sz="2800" b="1" dirty="0">
                <a:solidFill>
                  <a:schemeClr val="tx1">
                    <a:lumMod val="95000"/>
                    <a:lumOff val="5000"/>
                  </a:schemeClr>
                </a:solidFill>
                <a:latin typeface="Arial Narrow" panose="020B0606020202030204" pitchFamily="34" charset="0"/>
              </a:rPr>
              <a:t>de çocukların günlük yaşamlarının vazgeçilmez bir parçası haline gelmesi ve </a:t>
            </a:r>
            <a:r>
              <a:rPr lang="tr-TR" sz="2800" b="1" dirty="0" smtClean="0">
                <a:solidFill>
                  <a:schemeClr val="tx1">
                    <a:lumMod val="95000"/>
                    <a:lumOff val="5000"/>
                  </a:schemeClr>
                </a:solidFill>
                <a:latin typeface="Arial Narrow" panose="020B0606020202030204" pitchFamily="34" charset="0"/>
              </a:rPr>
              <a:t>dış mekan </a:t>
            </a:r>
            <a:r>
              <a:rPr lang="tr-TR" sz="2800" b="1" dirty="0">
                <a:solidFill>
                  <a:schemeClr val="tx1">
                    <a:lumMod val="95000"/>
                    <a:lumOff val="5000"/>
                  </a:schemeClr>
                </a:solidFill>
                <a:latin typeface="Arial Narrow" panose="020B0606020202030204" pitchFamily="34" charset="0"/>
              </a:rPr>
              <a:t>oyun alanlarının giderek sınırlı hale gelmesi çocuklar üzerinde sadece olumlu </a:t>
            </a:r>
            <a:r>
              <a:rPr lang="tr-TR" sz="2800" b="1" dirty="0" smtClean="0">
                <a:solidFill>
                  <a:schemeClr val="tx1">
                    <a:lumMod val="95000"/>
                    <a:lumOff val="5000"/>
                  </a:schemeClr>
                </a:solidFill>
                <a:latin typeface="Arial Narrow" panose="020B0606020202030204" pitchFamily="34" charset="0"/>
              </a:rPr>
              <a:t>etkiler değil </a:t>
            </a:r>
            <a:r>
              <a:rPr lang="tr-TR" sz="2800" b="1" dirty="0">
                <a:solidFill>
                  <a:schemeClr val="tx1">
                    <a:lumMod val="95000"/>
                    <a:lumOff val="5000"/>
                  </a:schemeClr>
                </a:solidFill>
                <a:latin typeface="Arial Narrow" panose="020B0606020202030204" pitchFamily="34" charset="0"/>
              </a:rPr>
              <a:t>aynı zamanda da olumsuz etkilere neden olduğu </a:t>
            </a:r>
            <a:r>
              <a:rPr lang="tr-TR" sz="2800" b="1" dirty="0" smtClean="0">
                <a:solidFill>
                  <a:schemeClr val="tx1">
                    <a:lumMod val="95000"/>
                    <a:lumOff val="5000"/>
                  </a:schemeClr>
                </a:solidFill>
                <a:latin typeface="Arial Narrow" panose="020B0606020202030204" pitchFamily="34" charset="0"/>
              </a:rPr>
              <a:t>düşünülmektedir.</a:t>
            </a:r>
            <a:endParaRPr lang="tr-TR" sz="2800" b="1"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1429231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93173" y="339213"/>
            <a:ext cx="10530349" cy="3899786"/>
          </a:xfrm>
          <a:prstGeom prst="rect">
            <a:avLst/>
          </a:prstGeom>
        </p:spPr>
        <p:txBody>
          <a:bodyPr wrap="square">
            <a:spAutoFit/>
          </a:bodyPr>
          <a:lstStyle/>
          <a:p>
            <a:pPr algn="just">
              <a:lnSpc>
                <a:spcPct val="150000"/>
              </a:lnSpc>
            </a:pPr>
            <a:r>
              <a:rPr lang="tr-TR" sz="2400" b="1" dirty="0" smtClean="0">
                <a:solidFill>
                  <a:srgbClr val="002060"/>
                </a:solidFill>
                <a:latin typeface="Arial Narrow" panose="020B0606020202030204" pitchFamily="34" charset="0"/>
              </a:rPr>
              <a:t>	Literatürde şiddet </a:t>
            </a:r>
            <a:r>
              <a:rPr lang="tr-TR" sz="2400" b="1" dirty="0">
                <a:solidFill>
                  <a:srgbClr val="002060"/>
                </a:solidFill>
                <a:latin typeface="Arial Narrow" panose="020B0606020202030204" pitchFamily="34" charset="0"/>
              </a:rPr>
              <a:t>içeren dijital </a:t>
            </a:r>
            <a:r>
              <a:rPr lang="tr-TR" sz="2400" b="1" dirty="0" smtClean="0">
                <a:solidFill>
                  <a:srgbClr val="002060"/>
                </a:solidFill>
                <a:latin typeface="Arial Narrow" panose="020B0606020202030204" pitchFamily="34" charset="0"/>
              </a:rPr>
              <a:t>oyunların; </a:t>
            </a:r>
            <a:r>
              <a:rPr lang="tr-TR" sz="2400" b="1" dirty="0" smtClean="0">
                <a:solidFill>
                  <a:srgbClr val="FF0000"/>
                </a:solidFill>
                <a:latin typeface="Arial Narrow" panose="020B0606020202030204" pitchFamily="34" charset="0"/>
              </a:rPr>
              <a:t>yalnızlık, </a:t>
            </a:r>
            <a:r>
              <a:rPr lang="tr-TR" sz="2400" b="1" dirty="0">
                <a:solidFill>
                  <a:srgbClr val="FF0000"/>
                </a:solidFill>
                <a:latin typeface="Arial Narrow" panose="020B0606020202030204" pitchFamily="34" charset="0"/>
              </a:rPr>
              <a:t>depresyon ve </a:t>
            </a:r>
            <a:r>
              <a:rPr lang="tr-TR" sz="2400" b="1" dirty="0" err="1" smtClean="0">
                <a:solidFill>
                  <a:srgbClr val="FF0000"/>
                </a:solidFill>
                <a:latin typeface="Arial Narrow" panose="020B0606020202030204" pitchFamily="34" charset="0"/>
              </a:rPr>
              <a:t>anksiyete</a:t>
            </a:r>
            <a:r>
              <a:rPr lang="tr-TR" sz="2400" b="1" dirty="0" smtClean="0">
                <a:solidFill>
                  <a:srgbClr val="FF0000"/>
                </a:solidFill>
                <a:latin typeface="Arial Narrow" panose="020B0606020202030204" pitchFamily="34" charset="0"/>
              </a:rPr>
              <a:t>, </a:t>
            </a:r>
            <a:r>
              <a:rPr lang="tr-TR" sz="2400" b="1" dirty="0">
                <a:solidFill>
                  <a:srgbClr val="FF0000"/>
                </a:solidFill>
                <a:latin typeface="Arial Narrow" panose="020B0606020202030204" pitchFamily="34" charset="0"/>
              </a:rPr>
              <a:t>saldırganlık </a:t>
            </a:r>
            <a:r>
              <a:rPr lang="tr-TR" sz="2400" b="1" dirty="0" smtClean="0">
                <a:solidFill>
                  <a:srgbClr val="FF0000"/>
                </a:solidFill>
                <a:latin typeface="Arial Narrow" panose="020B0606020202030204" pitchFamily="34" charset="0"/>
              </a:rPr>
              <a:t>,</a:t>
            </a:r>
            <a:endParaRPr lang="tr-TR" sz="2400" b="1" dirty="0">
              <a:solidFill>
                <a:srgbClr val="FF0000"/>
              </a:solidFill>
              <a:latin typeface="Arial Narrow" panose="020B0606020202030204" pitchFamily="34" charset="0"/>
            </a:endParaRPr>
          </a:p>
          <a:p>
            <a:pPr algn="just">
              <a:lnSpc>
                <a:spcPct val="150000"/>
              </a:lnSpc>
            </a:pPr>
            <a:r>
              <a:rPr lang="tr-TR" sz="2400" b="1" dirty="0">
                <a:solidFill>
                  <a:srgbClr val="FF0000"/>
                </a:solidFill>
                <a:latin typeface="Arial Narrow" panose="020B0606020202030204" pitchFamily="34" charset="0"/>
              </a:rPr>
              <a:t>şiddet </a:t>
            </a:r>
            <a:r>
              <a:rPr lang="tr-TR" sz="2400" b="1" dirty="0" smtClean="0">
                <a:solidFill>
                  <a:srgbClr val="FF0000"/>
                </a:solidFill>
                <a:latin typeface="Arial Narrow" panose="020B0606020202030204" pitchFamily="34" charset="0"/>
              </a:rPr>
              <a:t>eğilimi, </a:t>
            </a:r>
            <a:r>
              <a:rPr lang="tr-TR" sz="2400" b="1" dirty="0">
                <a:solidFill>
                  <a:srgbClr val="FF0000"/>
                </a:solidFill>
                <a:latin typeface="Arial Narrow" panose="020B0606020202030204" pitchFamily="34" charset="0"/>
              </a:rPr>
              <a:t>dikkat dağınıklığı </a:t>
            </a:r>
            <a:r>
              <a:rPr lang="tr-TR" sz="2400" b="1" dirty="0" smtClean="0">
                <a:solidFill>
                  <a:srgbClr val="FF0000"/>
                </a:solidFill>
                <a:latin typeface="Arial Narrow" panose="020B0606020202030204" pitchFamily="34" charset="0"/>
              </a:rPr>
              <a:t> </a:t>
            </a:r>
            <a:r>
              <a:rPr lang="tr-TR" sz="2400" b="1" dirty="0">
                <a:solidFill>
                  <a:srgbClr val="FF0000"/>
                </a:solidFill>
                <a:latin typeface="Arial Narrow" panose="020B0606020202030204" pitchFamily="34" charset="0"/>
              </a:rPr>
              <a:t>gibi ruhsal ve </a:t>
            </a:r>
            <a:r>
              <a:rPr lang="tr-TR" sz="2400" b="1" dirty="0" err="1">
                <a:solidFill>
                  <a:srgbClr val="FF0000"/>
                </a:solidFill>
                <a:latin typeface="Arial Narrow" panose="020B0606020202030204" pitchFamily="34" charset="0"/>
              </a:rPr>
              <a:t>psikososyal</a:t>
            </a:r>
            <a:r>
              <a:rPr lang="tr-TR" sz="2400" b="1" dirty="0">
                <a:solidFill>
                  <a:srgbClr val="FF0000"/>
                </a:solidFill>
                <a:latin typeface="Arial Narrow" panose="020B0606020202030204" pitchFamily="34" charset="0"/>
              </a:rPr>
              <a:t> problemler ile </a:t>
            </a:r>
            <a:r>
              <a:rPr lang="tr-TR" sz="2400" b="1" dirty="0" smtClean="0">
                <a:solidFill>
                  <a:srgbClr val="FF0000"/>
                </a:solidFill>
                <a:latin typeface="Arial Narrow" panose="020B0606020202030204" pitchFamily="34" charset="0"/>
              </a:rPr>
              <a:t>ilişkili olduğu </a:t>
            </a:r>
            <a:r>
              <a:rPr lang="tr-TR" sz="2400" b="1" dirty="0">
                <a:solidFill>
                  <a:srgbClr val="FF0000"/>
                </a:solidFill>
                <a:latin typeface="Arial Narrow" panose="020B0606020202030204" pitchFamily="34" charset="0"/>
              </a:rPr>
              <a:t>bildirilmiştir</a:t>
            </a:r>
            <a:r>
              <a:rPr lang="tr-TR" sz="2400" b="1" dirty="0" smtClean="0">
                <a:solidFill>
                  <a:srgbClr val="FF0000"/>
                </a:solidFill>
                <a:latin typeface="Arial Narrow" panose="020B0606020202030204" pitchFamily="34" charset="0"/>
              </a:rPr>
              <a:t>.</a:t>
            </a:r>
          </a:p>
          <a:p>
            <a:pPr algn="just">
              <a:lnSpc>
                <a:spcPct val="150000"/>
              </a:lnSpc>
            </a:pPr>
            <a:r>
              <a:rPr lang="tr-TR" sz="2400" b="1" dirty="0">
                <a:solidFill>
                  <a:srgbClr val="FF0000"/>
                </a:solidFill>
                <a:latin typeface="Arial Narrow" panose="020B0606020202030204" pitchFamily="34" charset="0"/>
              </a:rPr>
              <a:t>	</a:t>
            </a:r>
            <a:r>
              <a:rPr lang="tr-TR" sz="2400" b="1" dirty="0" smtClean="0">
                <a:solidFill>
                  <a:srgbClr val="FF0000"/>
                </a:solidFill>
                <a:latin typeface="Arial Narrow" panose="020B0606020202030204" pitchFamily="34" charset="0"/>
              </a:rPr>
              <a:t> </a:t>
            </a:r>
            <a:r>
              <a:rPr lang="tr-TR" sz="2400" b="1" dirty="0">
                <a:latin typeface="Arial Narrow" panose="020B0606020202030204" pitchFamily="34" charset="0"/>
              </a:rPr>
              <a:t>Bununla birlikte, bazı çalışmalar dijital oyunlarla aşırı zaman </a:t>
            </a:r>
            <a:r>
              <a:rPr lang="tr-TR" sz="2400" b="1" dirty="0" smtClean="0">
                <a:latin typeface="Arial Narrow" panose="020B0606020202030204" pitchFamily="34" charset="0"/>
              </a:rPr>
              <a:t>harcayan çocuklarda </a:t>
            </a:r>
            <a:r>
              <a:rPr lang="tr-TR" sz="2400" b="1" dirty="0">
                <a:solidFill>
                  <a:srgbClr val="FF0000"/>
                </a:solidFill>
                <a:latin typeface="Arial Narrow" panose="020B0606020202030204" pitchFamily="34" charset="0"/>
              </a:rPr>
              <a:t>akademik başarıda </a:t>
            </a:r>
            <a:r>
              <a:rPr lang="tr-TR" sz="2400" b="1" dirty="0" smtClean="0">
                <a:solidFill>
                  <a:srgbClr val="FF0000"/>
                </a:solidFill>
                <a:latin typeface="Arial Narrow" panose="020B0606020202030204" pitchFamily="34" charset="0"/>
              </a:rPr>
              <a:t>düşüş, </a:t>
            </a:r>
            <a:r>
              <a:rPr lang="tr-TR" sz="2400" b="1" dirty="0">
                <a:solidFill>
                  <a:srgbClr val="FF0000"/>
                </a:solidFill>
                <a:latin typeface="Arial Narrow" panose="020B0606020202030204" pitchFamily="34" charset="0"/>
              </a:rPr>
              <a:t>yetersiz ve düzensiz uyku </a:t>
            </a:r>
            <a:r>
              <a:rPr lang="tr-TR" sz="2400" b="1" dirty="0" smtClean="0">
                <a:solidFill>
                  <a:srgbClr val="FF0000"/>
                </a:solidFill>
                <a:latin typeface="Arial Narrow" panose="020B0606020202030204" pitchFamily="34" charset="0"/>
              </a:rPr>
              <a:t>alışkanlığı, </a:t>
            </a:r>
            <a:r>
              <a:rPr lang="tr-TR" sz="2400" b="1" dirty="0" smtClean="0">
                <a:solidFill>
                  <a:srgbClr val="FF0000"/>
                </a:solidFill>
                <a:latin typeface="Arial Narrow" panose="020B0606020202030204" pitchFamily="34" charset="0"/>
              </a:rPr>
              <a:t>yetersiz fiziksel </a:t>
            </a:r>
            <a:r>
              <a:rPr lang="tr-TR" sz="2400" b="1" dirty="0" smtClean="0">
                <a:solidFill>
                  <a:srgbClr val="FF0000"/>
                </a:solidFill>
                <a:latin typeface="Arial Narrow" panose="020B0606020202030204" pitchFamily="34" charset="0"/>
              </a:rPr>
              <a:t>aktivite, </a:t>
            </a:r>
            <a:r>
              <a:rPr lang="tr-TR" sz="2400" b="1" dirty="0" err="1">
                <a:solidFill>
                  <a:srgbClr val="FF0000"/>
                </a:solidFill>
                <a:latin typeface="Arial Narrow" panose="020B0606020202030204" pitchFamily="34" charset="0"/>
              </a:rPr>
              <a:t>obezite</a:t>
            </a:r>
            <a:r>
              <a:rPr lang="tr-TR" sz="2400" b="1" dirty="0">
                <a:solidFill>
                  <a:srgbClr val="FF0000"/>
                </a:solidFill>
                <a:latin typeface="Arial Narrow" panose="020B0606020202030204" pitchFamily="34" charset="0"/>
              </a:rPr>
              <a:t> </a:t>
            </a:r>
            <a:r>
              <a:rPr lang="tr-TR" sz="2400" b="1" dirty="0" smtClean="0">
                <a:solidFill>
                  <a:srgbClr val="FF0000"/>
                </a:solidFill>
                <a:latin typeface="Arial Narrow" panose="020B0606020202030204" pitchFamily="34" charset="0"/>
              </a:rPr>
              <a:t> </a:t>
            </a:r>
            <a:r>
              <a:rPr lang="tr-TR" sz="2400" b="1" dirty="0">
                <a:solidFill>
                  <a:srgbClr val="FF0000"/>
                </a:solidFill>
                <a:latin typeface="Arial Narrow" panose="020B0606020202030204" pitchFamily="34" charset="0"/>
              </a:rPr>
              <a:t>ve kas iskelet sistemi </a:t>
            </a:r>
            <a:r>
              <a:rPr lang="tr-TR" sz="2400" b="1" dirty="0" smtClean="0">
                <a:solidFill>
                  <a:srgbClr val="FF0000"/>
                </a:solidFill>
                <a:latin typeface="Arial Narrow" panose="020B0606020202030204" pitchFamily="34" charset="0"/>
              </a:rPr>
              <a:t>sorunları </a:t>
            </a:r>
            <a:r>
              <a:rPr lang="tr-TR" sz="2400" b="1" dirty="0">
                <a:solidFill>
                  <a:srgbClr val="002060"/>
                </a:solidFill>
                <a:latin typeface="Arial Narrow" panose="020B0606020202030204" pitchFamily="34" charset="0"/>
              </a:rPr>
              <a:t>geliştiğini göstermiştir. </a:t>
            </a:r>
          </a:p>
        </p:txBody>
      </p:sp>
    </p:spTree>
    <p:extLst>
      <p:ext uri="{BB962C8B-B14F-4D97-AF65-F5344CB8AC3E}">
        <p14:creationId xmlns:p14="http://schemas.microsoft.com/office/powerpoint/2010/main" val="3091113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0943" y="442452"/>
            <a:ext cx="10559844" cy="3323987"/>
          </a:xfrm>
          <a:prstGeom prst="rect">
            <a:avLst/>
          </a:prstGeom>
        </p:spPr>
        <p:txBody>
          <a:bodyPr wrap="square">
            <a:spAutoFit/>
          </a:bodyPr>
          <a:lstStyle/>
          <a:p>
            <a:pPr algn="just">
              <a:lnSpc>
                <a:spcPct val="150000"/>
              </a:lnSpc>
            </a:pPr>
            <a:r>
              <a:rPr lang="tr-TR" sz="2800" b="1" dirty="0">
                <a:solidFill>
                  <a:schemeClr val="tx1">
                    <a:lumMod val="95000"/>
                    <a:lumOff val="5000"/>
                  </a:schemeClr>
                </a:solidFill>
                <a:latin typeface="Arial Narrow" panose="020B0606020202030204" pitchFamily="34" charset="0"/>
              </a:rPr>
              <a:t> </a:t>
            </a:r>
            <a:r>
              <a:rPr lang="tr-TR" sz="2800" b="1" dirty="0" smtClean="0">
                <a:solidFill>
                  <a:schemeClr val="tx1">
                    <a:lumMod val="95000"/>
                    <a:lumOff val="5000"/>
                  </a:schemeClr>
                </a:solidFill>
                <a:latin typeface="Arial Narrow" panose="020B0606020202030204" pitchFamily="34" charset="0"/>
              </a:rPr>
              <a:t>Son yapılan araştırmalarda </a:t>
            </a:r>
            <a:r>
              <a:rPr lang="tr-TR" sz="2800" b="1" dirty="0" smtClean="0">
                <a:solidFill>
                  <a:schemeClr val="tx1">
                    <a:lumMod val="95000"/>
                    <a:lumOff val="5000"/>
                  </a:schemeClr>
                </a:solidFill>
                <a:latin typeface="Arial Narrow" panose="020B0606020202030204" pitchFamily="34" charset="0"/>
              </a:rPr>
              <a:t>, </a:t>
            </a:r>
            <a:r>
              <a:rPr lang="tr-TR" sz="2800" b="1" dirty="0">
                <a:solidFill>
                  <a:schemeClr val="tx1">
                    <a:lumMod val="95000"/>
                    <a:lumOff val="5000"/>
                  </a:schemeClr>
                </a:solidFill>
                <a:latin typeface="Arial Narrow" panose="020B0606020202030204" pitchFamily="34" charset="0"/>
              </a:rPr>
              <a:t>çocukların teknolojik cihazları uygun olmayan süre, </a:t>
            </a:r>
            <a:r>
              <a:rPr lang="tr-TR" sz="2800" b="1" dirty="0">
                <a:solidFill>
                  <a:srgbClr val="FF0000"/>
                </a:solidFill>
                <a:latin typeface="Arial Narrow" panose="020B0606020202030204" pitchFamily="34" charset="0"/>
              </a:rPr>
              <a:t>sıklık ve </a:t>
            </a:r>
            <a:r>
              <a:rPr lang="tr-TR" sz="2800" b="1" dirty="0" smtClean="0">
                <a:solidFill>
                  <a:srgbClr val="FF0000"/>
                </a:solidFill>
                <a:latin typeface="Arial Narrow" panose="020B0606020202030204" pitchFamily="34" charset="0"/>
              </a:rPr>
              <a:t>farklı duruş </a:t>
            </a:r>
            <a:r>
              <a:rPr lang="tr-TR" sz="2800" b="1" dirty="0">
                <a:solidFill>
                  <a:srgbClr val="FF0000"/>
                </a:solidFill>
                <a:latin typeface="Arial Narrow" panose="020B0606020202030204" pitchFamily="34" charset="0"/>
              </a:rPr>
              <a:t>pozisyonlarında kullanmalarının gelişimsel problemler, kas-iskelet sistemi problemleri</a:t>
            </a:r>
            <a:r>
              <a:rPr lang="tr-TR" sz="2800" b="1" dirty="0" smtClean="0">
                <a:solidFill>
                  <a:srgbClr val="FF0000"/>
                </a:solidFill>
                <a:latin typeface="Arial Narrow" panose="020B0606020202030204" pitchFamily="34" charset="0"/>
              </a:rPr>
              <a:t>, fiziksel </a:t>
            </a:r>
            <a:r>
              <a:rPr lang="tr-TR" sz="2800" b="1" dirty="0" err="1">
                <a:solidFill>
                  <a:srgbClr val="FF0000"/>
                </a:solidFill>
                <a:latin typeface="Arial Narrow" panose="020B0606020202030204" pitchFamily="34" charset="0"/>
              </a:rPr>
              <a:t>inaktivite</a:t>
            </a:r>
            <a:r>
              <a:rPr lang="tr-TR" sz="2800" b="1" dirty="0">
                <a:solidFill>
                  <a:srgbClr val="FF0000"/>
                </a:solidFill>
                <a:latin typeface="Arial Narrow" panose="020B0606020202030204" pitchFamily="34" charset="0"/>
              </a:rPr>
              <a:t>, </a:t>
            </a:r>
            <a:r>
              <a:rPr lang="tr-TR" sz="2800" b="1" dirty="0" err="1">
                <a:solidFill>
                  <a:srgbClr val="FF0000"/>
                </a:solidFill>
                <a:latin typeface="Arial Narrow" panose="020B0606020202030204" pitchFamily="34" charset="0"/>
              </a:rPr>
              <a:t>obezite</a:t>
            </a:r>
            <a:r>
              <a:rPr lang="tr-TR" sz="2800" b="1" dirty="0">
                <a:solidFill>
                  <a:srgbClr val="FF0000"/>
                </a:solidFill>
                <a:latin typeface="Arial Narrow" panose="020B0606020202030204" pitchFamily="34" charset="0"/>
              </a:rPr>
              <a:t> ve uyku kalitesinde yetersizlik gibi sağlık riskleri </a:t>
            </a:r>
            <a:r>
              <a:rPr lang="tr-TR" sz="2800" b="1" dirty="0">
                <a:solidFill>
                  <a:schemeClr val="tx1">
                    <a:lumMod val="95000"/>
                    <a:lumOff val="5000"/>
                  </a:schemeClr>
                </a:solidFill>
                <a:latin typeface="Arial Narrow" panose="020B0606020202030204" pitchFamily="34" charset="0"/>
              </a:rPr>
              <a:t>doğurduğu </a:t>
            </a:r>
            <a:r>
              <a:rPr lang="tr-TR" sz="2800" b="1" dirty="0" smtClean="0">
                <a:solidFill>
                  <a:schemeClr val="tx1">
                    <a:lumMod val="95000"/>
                    <a:lumOff val="5000"/>
                  </a:schemeClr>
                </a:solidFill>
                <a:latin typeface="Arial Narrow" panose="020B0606020202030204" pitchFamily="34" charset="0"/>
              </a:rPr>
              <a:t> bildirilmiştir.</a:t>
            </a:r>
            <a:endParaRPr lang="tr-TR" sz="2400" b="1"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1756110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6981" y="707924"/>
            <a:ext cx="11396711" cy="3046988"/>
          </a:xfrm>
          <a:prstGeom prst="rect">
            <a:avLst/>
          </a:prstGeom>
        </p:spPr>
        <p:txBody>
          <a:bodyPr wrap="square">
            <a:spAutoFit/>
          </a:bodyPr>
          <a:lstStyle/>
          <a:p>
            <a:pPr algn="ctr">
              <a:lnSpc>
                <a:spcPct val="150000"/>
              </a:lnSpc>
            </a:pPr>
            <a:r>
              <a:rPr lang="tr-TR" sz="3200" dirty="0">
                <a:solidFill>
                  <a:schemeClr val="tx1">
                    <a:lumMod val="95000"/>
                    <a:lumOff val="5000"/>
                  </a:schemeClr>
                </a:solidFill>
                <a:latin typeface="Arial Narrow" panose="020B0606020202030204" pitchFamily="34" charset="0"/>
              </a:rPr>
              <a:t>Bu çalışma, İstanbul Üniversitesi Cerrahpaşa, Sağlık Bilimleri Fakültesi, Fizyoterapi ve Rehabilitasyon </a:t>
            </a:r>
            <a:r>
              <a:rPr lang="tr-TR" sz="3200" dirty="0" smtClean="0">
                <a:solidFill>
                  <a:schemeClr val="tx1">
                    <a:lumMod val="95000"/>
                    <a:lumOff val="5000"/>
                  </a:schemeClr>
                </a:solidFill>
                <a:latin typeface="Arial Narrow" panose="020B0606020202030204" pitchFamily="34" charset="0"/>
              </a:rPr>
              <a:t>Bölümü Öğretim Üyesi Rüstem </a:t>
            </a:r>
            <a:r>
              <a:rPr lang="tr-TR" sz="3200" dirty="0" err="1" smtClean="0">
                <a:solidFill>
                  <a:schemeClr val="tx1">
                    <a:lumMod val="95000"/>
                    <a:lumOff val="5000"/>
                  </a:schemeClr>
                </a:solidFill>
                <a:latin typeface="Arial Narrow" panose="020B0606020202030204" pitchFamily="34" charset="0"/>
              </a:rPr>
              <a:t>Mustafaoğlu’nun</a:t>
            </a:r>
            <a:r>
              <a:rPr lang="tr-TR" sz="3200" dirty="0" smtClean="0">
                <a:solidFill>
                  <a:schemeClr val="tx1">
                    <a:lumMod val="95000"/>
                    <a:lumOff val="5000"/>
                  </a:schemeClr>
                </a:solidFill>
                <a:latin typeface="Arial Narrow" panose="020B0606020202030204" pitchFamily="34" charset="0"/>
              </a:rPr>
              <a:t> Bağımlılık Dergisinde </a:t>
            </a:r>
            <a:r>
              <a:rPr lang="tr-TR" sz="3200" dirty="0" smtClean="0">
                <a:solidFill>
                  <a:schemeClr val="tx1">
                    <a:lumMod val="95000"/>
                    <a:lumOff val="5000"/>
                  </a:schemeClr>
                </a:solidFill>
                <a:latin typeface="Arial Narrow" panose="020B0606020202030204" pitchFamily="34" charset="0"/>
              </a:rPr>
              <a:t>yayınlanan </a:t>
            </a:r>
            <a:r>
              <a:rPr lang="tr-TR" sz="3200" dirty="0" smtClean="0">
                <a:solidFill>
                  <a:schemeClr val="tx1">
                    <a:lumMod val="95000"/>
                    <a:lumOff val="5000"/>
                  </a:schemeClr>
                </a:solidFill>
                <a:latin typeface="Arial Narrow" panose="020B0606020202030204" pitchFamily="34" charset="0"/>
              </a:rPr>
              <a:t>akademik makalesinden faydalanılarak oluşturulmuştur. </a:t>
            </a:r>
            <a:endParaRPr lang="tr-TR" sz="3200"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1530045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95002" y="776287"/>
            <a:ext cx="8572500" cy="4391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665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20000"/>
                <a:lumOff val="8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Dikdörtgen 1"/>
          <p:cNvSpPr/>
          <p:nvPr/>
        </p:nvSpPr>
        <p:spPr>
          <a:xfrm>
            <a:off x="368710" y="368710"/>
            <a:ext cx="11076037" cy="3899786"/>
          </a:xfrm>
          <a:prstGeom prst="rect">
            <a:avLst/>
          </a:prstGeom>
        </p:spPr>
        <p:txBody>
          <a:bodyPr wrap="square">
            <a:spAutoFit/>
          </a:bodyPr>
          <a:lstStyle/>
          <a:p>
            <a:pPr algn="just">
              <a:lnSpc>
                <a:spcPct val="150000"/>
              </a:lnSpc>
            </a:pPr>
            <a:r>
              <a:rPr lang="tr-TR" sz="2400" b="1" dirty="0" smtClean="0">
                <a:latin typeface="Arial Narrow" panose="020B0606020202030204" pitchFamily="34" charset="0"/>
              </a:rPr>
              <a:t>	Oyun </a:t>
            </a:r>
            <a:r>
              <a:rPr lang="tr-TR" sz="2400" b="1" dirty="0">
                <a:latin typeface="Arial Narrow" panose="020B0606020202030204" pitchFamily="34" charset="0"/>
              </a:rPr>
              <a:t>çocukların en önemli uğraşı olarak kabul edilmektedir. Çocuğun yaşı ve gelişimine uygun olarak ulaşılabilir, sade, çok yönlü, katılımcı, fonksiyonel ve keyif verici özellikleri ile çocuğun gelişimi üzerinde büyük bir etkiye sahip olduğu bilinmektedir</a:t>
            </a:r>
            <a:r>
              <a:rPr lang="tr-TR" sz="2400" b="1" dirty="0" smtClean="0">
                <a:latin typeface="Arial Narrow" panose="020B0606020202030204" pitchFamily="34" charset="0"/>
              </a:rPr>
              <a:t>.</a:t>
            </a:r>
          </a:p>
          <a:p>
            <a:pPr algn="just">
              <a:lnSpc>
                <a:spcPct val="150000"/>
              </a:lnSpc>
            </a:pPr>
            <a:endParaRPr lang="tr-TR" sz="2400" b="1" dirty="0">
              <a:latin typeface="Arial Narrow" panose="020B0606020202030204" pitchFamily="34" charset="0"/>
            </a:endParaRPr>
          </a:p>
          <a:p>
            <a:pPr algn="just">
              <a:lnSpc>
                <a:spcPct val="150000"/>
              </a:lnSpc>
            </a:pPr>
            <a:r>
              <a:rPr lang="tr-TR" sz="2400" b="1" dirty="0" smtClean="0">
                <a:latin typeface="Arial Narrow" panose="020B0606020202030204" pitchFamily="34" charset="0"/>
              </a:rPr>
              <a:t> 	Çocuklar </a:t>
            </a:r>
            <a:r>
              <a:rPr lang="tr-TR" sz="2400" b="1" dirty="0">
                <a:latin typeface="Arial Narrow" panose="020B0606020202030204" pitchFamily="34" charset="0"/>
              </a:rPr>
              <a:t>oyun oynama sırasında problem çözme, keşfetme, düşünme, akıl yürütme, paylaşma, iletişim kurma, güç, denge, koordinasyon ve kendini organize etme gibi becerileri </a:t>
            </a:r>
            <a:r>
              <a:rPr lang="tr-TR" sz="2400" b="1" dirty="0" smtClean="0">
                <a:latin typeface="Arial Narrow" panose="020B0606020202030204" pitchFamily="34" charset="0"/>
              </a:rPr>
              <a:t>edinmektedir.</a:t>
            </a:r>
            <a:endParaRPr lang="tr-TR" sz="2400" b="1" dirty="0">
              <a:latin typeface="Arial Narrow" panose="020B0606020202030204" pitchFamily="34" charset="0"/>
            </a:endParaRPr>
          </a:p>
        </p:txBody>
      </p:sp>
    </p:spTree>
    <p:extLst>
      <p:ext uri="{BB962C8B-B14F-4D97-AF65-F5344CB8AC3E}">
        <p14:creationId xmlns:p14="http://schemas.microsoft.com/office/powerpoint/2010/main" val="415570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2">
                <a:lumMod val="40000"/>
                <a:lumOff val="6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Dikdörtgen 1"/>
          <p:cNvSpPr/>
          <p:nvPr/>
        </p:nvSpPr>
        <p:spPr>
          <a:xfrm>
            <a:off x="530942" y="501445"/>
            <a:ext cx="10840064" cy="4616648"/>
          </a:xfrm>
          <a:prstGeom prst="rect">
            <a:avLst/>
          </a:prstGeom>
        </p:spPr>
        <p:txBody>
          <a:bodyPr wrap="square">
            <a:spAutoFit/>
          </a:bodyPr>
          <a:lstStyle/>
          <a:p>
            <a:pPr algn="just">
              <a:lnSpc>
                <a:spcPct val="150000"/>
              </a:lnSpc>
            </a:pPr>
            <a:r>
              <a:rPr lang="tr-TR" sz="2800" dirty="0" smtClean="0">
                <a:latin typeface="Arial Narrow" panose="020B0606020202030204" pitchFamily="34" charset="0"/>
              </a:rPr>
              <a:t>	Geçmişten </a:t>
            </a:r>
            <a:r>
              <a:rPr lang="tr-TR" sz="2800" dirty="0">
                <a:latin typeface="Arial Narrow" panose="020B0606020202030204" pitchFamily="34" charset="0"/>
              </a:rPr>
              <a:t>günümüze oyun ile birlikte oyun sırasında kullanılan oyun </a:t>
            </a:r>
            <a:r>
              <a:rPr lang="tr-TR" sz="2800" dirty="0" smtClean="0">
                <a:latin typeface="Arial Narrow" panose="020B0606020202030204" pitchFamily="34" charset="0"/>
              </a:rPr>
              <a:t>oyuncaklarında teknolojik </a:t>
            </a:r>
            <a:r>
              <a:rPr lang="tr-TR" sz="2800" dirty="0">
                <a:latin typeface="Arial Narrow" panose="020B0606020202030204" pitchFamily="34" charset="0"/>
              </a:rPr>
              <a:t>gelişmelere paralel olarak değişim gösterdiği </a:t>
            </a:r>
            <a:r>
              <a:rPr lang="tr-TR" sz="2800" dirty="0" smtClean="0">
                <a:latin typeface="Arial Narrow" panose="020B0606020202030204" pitchFamily="34" charset="0"/>
              </a:rPr>
              <a:t>görülmektedir. </a:t>
            </a:r>
          </a:p>
          <a:p>
            <a:pPr algn="just">
              <a:lnSpc>
                <a:spcPct val="150000"/>
              </a:lnSpc>
            </a:pPr>
            <a:r>
              <a:rPr lang="tr-TR" sz="2800" dirty="0" smtClean="0">
                <a:latin typeface="Arial Narrow" panose="020B0606020202030204" pitchFamily="34" charset="0"/>
              </a:rPr>
              <a:t>	Bilişim </a:t>
            </a:r>
            <a:r>
              <a:rPr lang="tr-TR" sz="2800" dirty="0">
                <a:latin typeface="Arial Narrow" panose="020B0606020202030204" pitchFamily="34" charset="0"/>
              </a:rPr>
              <a:t>teknolojilerinin gelişmesi, oyun oynama alanı ve oyun aracı olarak ortam sunan dijital dünya, çocukların teknolojiyi kullanarak her an ve her yerden dijital dünyadaki oyunlara daha kolay</a:t>
            </a:r>
          </a:p>
          <a:p>
            <a:pPr algn="just">
              <a:lnSpc>
                <a:spcPct val="150000"/>
              </a:lnSpc>
            </a:pPr>
            <a:r>
              <a:rPr lang="tr-TR" sz="2800" dirty="0">
                <a:latin typeface="Arial Narrow" panose="020B0606020202030204" pitchFamily="34" charset="0"/>
              </a:rPr>
              <a:t>erişim sunan dijital oyun kavramının tanımlanmasını sağlamıştır</a:t>
            </a:r>
            <a:endParaRPr lang="tr-TR" sz="2800" dirty="0" smtClean="0">
              <a:latin typeface="Arial Narrow" panose="020B0606020202030204" pitchFamily="34" charset="0"/>
            </a:endParaRPr>
          </a:p>
        </p:txBody>
      </p:sp>
    </p:spTree>
    <p:extLst>
      <p:ext uri="{BB962C8B-B14F-4D97-AF65-F5344CB8AC3E}">
        <p14:creationId xmlns:p14="http://schemas.microsoft.com/office/powerpoint/2010/main" val="3301370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92811" y="927884"/>
            <a:ext cx="7128000" cy="3991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2681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89935" y="530942"/>
            <a:ext cx="9729721" cy="5007781"/>
          </a:xfrm>
          <a:prstGeom prst="rect">
            <a:avLst/>
          </a:prstGeom>
        </p:spPr>
        <p:txBody>
          <a:bodyPr wrap="square">
            <a:spAutoFit/>
          </a:bodyPr>
          <a:lstStyle/>
          <a:p>
            <a:pPr algn="just">
              <a:lnSpc>
                <a:spcPct val="150000"/>
              </a:lnSpc>
            </a:pPr>
            <a:r>
              <a:rPr lang="tr-TR" sz="2400" b="1" dirty="0" smtClean="0">
                <a:latin typeface="Arial Narrow" panose="020B0606020202030204" pitchFamily="34" charset="0"/>
              </a:rPr>
              <a:t>	Dijital </a:t>
            </a:r>
            <a:r>
              <a:rPr lang="tr-TR" sz="2400" b="1" dirty="0">
                <a:latin typeface="Arial Narrow" panose="020B0606020202030204" pitchFamily="34" charset="0"/>
              </a:rPr>
              <a:t>oyun, </a:t>
            </a:r>
            <a:r>
              <a:rPr lang="tr-TR" sz="2400" b="1" dirty="0" smtClean="0">
                <a:latin typeface="Arial Narrow" panose="020B0606020202030204" pitchFamily="34" charset="0"/>
              </a:rPr>
              <a:t>kullanıcılara görsel </a:t>
            </a:r>
            <a:r>
              <a:rPr lang="tr-TR" sz="2400" b="1" dirty="0">
                <a:latin typeface="Arial Narrow" panose="020B0606020202030204" pitchFamily="34" charset="0"/>
              </a:rPr>
              <a:t>bir ortamla birlikte kullanıcı girişi yapmayı sağlayan aynı zamanda oyunun </a:t>
            </a:r>
            <a:r>
              <a:rPr lang="tr-TR" sz="2400" b="1" dirty="0" smtClean="0">
                <a:latin typeface="Arial Narrow" panose="020B0606020202030204" pitchFamily="34" charset="0"/>
              </a:rPr>
              <a:t>sunulduğu çerçevede </a:t>
            </a:r>
            <a:r>
              <a:rPr lang="tr-TR" sz="2400" b="1" dirty="0">
                <a:latin typeface="Arial Narrow" panose="020B0606020202030204" pitchFamily="34" charset="0"/>
              </a:rPr>
              <a:t>aşamalı olarak maniple </a:t>
            </a:r>
            <a:r>
              <a:rPr lang="tr-TR" sz="2400" b="1" dirty="0" smtClean="0">
                <a:latin typeface="Arial Narrow" panose="020B0606020202030204" pitchFamily="34" charset="0"/>
              </a:rPr>
              <a:t>eden, </a:t>
            </a:r>
            <a:r>
              <a:rPr lang="tr-TR" sz="2400" b="1" dirty="0">
                <a:latin typeface="Arial Narrow" panose="020B0606020202030204" pitchFamily="34" charset="0"/>
              </a:rPr>
              <a:t>çocuklar için popüler bir kültür haline gelen </a:t>
            </a:r>
            <a:r>
              <a:rPr lang="tr-TR" sz="2400" b="1" dirty="0" smtClean="0">
                <a:latin typeface="Arial Narrow" panose="020B0606020202030204" pitchFamily="34" charset="0"/>
              </a:rPr>
              <a:t>oyunlar olarak tanımlanmaktadır.</a:t>
            </a:r>
          </a:p>
          <a:p>
            <a:pPr algn="just">
              <a:lnSpc>
                <a:spcPct val="150000"/>
              </a:lnSpc>
            </a:pPr>
            <a:endParaRPr lang="tr-TR" sz="2400" b="1" dirty="0">
              <a:latin typeface="Arial Narrow" panose="020B0606020202030204" pitchFamily="34" charset="0"/>
            </a:endParaRPr>
          </a:p>
          <a:p>
            <a:pPr algn="just">
              <a:lnSpc>
                <a:spcPct val="150000"/>
              </a:lnSpc>
            </a:pPr>
            <a:r>
              <a:rPr lang="tr-TR" sz="2400" b="1" dirty="0" smtClean="0">
                <a:latin typeface="Arial Narrow" panose="020B0606020202030204" pitchFamily="34" charset="0"/>
              </a:rPr>
              <a:t>	Dijital </a:t>
            </a:r>
            <a:r>
              <a:rPr lang="tr-TR" sz="2400" b="1" dirty="0">
                <a:latin typeface="Arial Narrow" panose="020B0606020202030204" pitchFamily="34" charset="0"/>
              </a:rPr>
              <a:t>oyun kullanımı günümüzde her yaş grubu </a:t>
            </a:r>
            <a:r>
              <a:rPr lang="tr-TR" sz="2400" b="1" dirty="0" smtClean="0">
                <a:latin typeface="Arial Narrow" panose="020B0606020202030204" pitchFamily="34" charset="0"/>
              </a:rPr>
              <a:t>tarafından giderek </a:t>
            </a:r>
            <a:r>
              <a:rPr lang="tr-TR" sz="2400" b="1" dirty="0">
                <a:latin typeface="Arial Narrow" panose="020B0606020202030204" pitchFamily="34" charset="0"/>
              </a:rPr>
              <a:t>tercih edilmekle beraber erken çocukluk döneminde de kullanılmaya </a:t>
            </a:r>
            <a:r>
              <a:rPr lang="tr-TR" sz="2400" b="1" dirty="0" smtClean="0">
                <a:latin typeface="Arial Narrow" panose="020B0606020202030204" pitchFamily="34" charset="0"/>
              </a:rPr>
              <a:t>başlandığı görülmektedir.</a:t>
            </a:r>
            <a:endParaRPr lang="tr-TR" sz="2400" b="1" dirty="0">
              <a:latin typeface="Arial Narrow" panose="020B0606020202030204" pitchFamily="34" charset="0"/>
            </a:endParaRPr>
          </a:p>
          <a:p>
            <a:pPr algn="just">
              <a:lnSpc>
                <a:spcPct val="150000"/>
              </a:lnSpc>
            </a:pPr>
            <a:endParaRPr lang="tr-TR" sz="2400" b="1" dirty="0">
              <a:latin typeface="Arial Narrow" panose="020B0606020202030204" pitchFamily="34" charset="0"/>
            </a:endParaRPr>
          </a:p>
        </p:txBody>
      </p:sp>
    </p:spTree>
    <p:extLst>
      <p:ext uri="{BB962C8B-B14F-4D97-AF65-F5344CB8AC3E}">
        <p14:creationId xmlns:p14="http://schemas.microsoft.com/office/powerpoint/2010/main" val="2571941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1227" y="560439"/>
            <a:ext cx="10766322" cy="3970318"/>
          </a:xfrm>
          <a:prstGeom prst="rect">
            <a:avLst/>
          </a:prstGeom>
        </p:spPr>
        <p:txBody>
          <a:bodyPr wrap="square">
            <a:spAutoFit/>
          </a:bodyPr>
          <a:lstStyle/>
          <a:p>
            <a:pPr algn="just">
              <a:lnSpc>
                <a:spcPct val="150000"/>
              </a:lnSpc>
            </a:pPr>
            <a:r>
              <a:rPr lang="tr-TR" sz="2400" b="1" dirty="0" smtClean="0">
                <a:solidFill>
                  <a:schemeClr val="tx1">
                    <a:lumMod val="95000"/>
                    <a:lumOff val="5000"/>
                  </a:schemeClr>
                </a:solidFill>
                <a:latin typeface="Arial Narrow" panose="020B0606020202030204" pitchFamily="34" charset="0"/>
              </a:rPr>
              <a:t>	Özellikle </a:t>
            </a:r>
            <a:r>
              <a:rPr lang="tr-TR" sz="2400" b="1" dirty="0">
                <a:solidFill>
                  <a:schemeClr val="tx1">
                    <a:lumMod val="95000"/>
                    <a:lumOff val="5000"/>
                  </a:schemeClr>
                </a:solidFill>
                <a:latin typeface="Arial Narrow" panose="020B0606020202030204" pitchFamily="34" charset="0"/>
              </a:rPr>
              <a:t>gençler arasında kullanımı giderek yaygınlaşan dijital oyunları ve </a:t>
            </a:r>
            <a:r>
              <a:rPr lang="tr-TR" sz="2400" b="1" dirty="0" smtClean="0">
                <a:solidFill>
                  <a:schemeClr val="tx1">
                    <a:lumMod val="95000"/>
                    <a:lumOff val="5000"/>
                  </a:schemeClr>
                </a:solidFill>
                <a:latin typeface="Arial Narrow" panose="020B0606020202030204" pitchFamily="34" charset="0"/>
              </a:rPr>
              <a:t>oyunların aşırı </a:t>
            </a:r>
            <a:r>
              <a:rPr lang="tr-TR" sz="2400" b="1" dirty="0">
                <a:solidFill>
                  <a:schemeClr val="tx1">
                    <a:lumMod val="95000"/>
                    <a:lumOff val="5000"/>
                  </a:schemeClr>
                </a:solidFill>
                <a:latin typeface="Arial Narrow" panose="020B0606020202030204" pitchFamily="34" charset="0"/>
              </a:rPr>
              <a:t>ve kontrolsüz kullanımından kaynaklanan “dijital oyun bağımlılığı” kavramını </a:t>
            </a:r>
            <a:r>
              <a:rPr lang="tr-TR" sz="2400" b="1" dirty="0" smtClean="0">
                <a:solidFill>
                  <a:schemeClr val="tx1">
                    <a:lumMod val="95000"/>
                    <a:lumOff val="5000"/>
                  </a:schemeClr>
                </a:solidFill>
                <a:latin typeface="Arial Narrow" panose="020B0606020202030204" pitchFamily="34" charset="0"/>
              </a:rPr>
              <a:t>gündeme getirmiştir.</a:t>
            </a:r>
          </a:p>
          <a:p>
            <a:pPr algn="just">
              <a:lnSpc>
                <a:spcPct val="150000"/>
              </a:lnSpc>
            </a:pPr>
            <a:endParaRPr lang="tr-TR" sz="2400" b="1" dirty="0">
              <a:solidFill>
                <a:schemeClr val="tx1">
                  <a:lumMod val="95000"/>
                  <a:lumOff val="5000"/>
                </a:schemeClr>
              </a:solidFill>
              <a:latin typeface="Arial Narrow" panose="020B0606020202030204" pitchFamily="34" charset="0"/>
            </a:endParaRPr>
          </a:p>
          <a:p>
            <a:pPr algn="just">
              <a:lnSpc>
                <a:spcPct val="150000"/>
              </a:lnSpc>
            </a:pPr>
            <a:r>
              <a:rPr lang="tr-TR" sz="2400" b="1" dirty="0" smtClean="0">
                <a:solidFill>
                  <a:schemeClr val="tx1">
                    <a:lumMod val="95000"/>
                    <a:lumOff val="5000"/>
                  </a:schemeClr>
                </a:solidFill>
                <a:latin typeface="Arial Narrow" panose="020B0606020202030204" pitchFamily="34" charset="0"/>
              </a:rPr>
              <a:t>	Dünya </a:t>
            </a:r>
            <a:r>
              <a:rPr lang="tr-TR" sz="2400" b="1" dirty="0">
                <a:solidFill>
                  <a:schemeClr val="tx1">
                    <a:lumMod val="95000"/>
                    <a:lumOff val="5000"/>
                  </a:schemeClr>
                </a:solidFill>
                <a:latin typeface="Arial Narrow" panose="020B0606020202030204" pitchFamily="34" charset="0"/>
              </a:rPr>
              <a:t>Sağlık Örgütü, bu yıl yayımladığı Uluslararası </a:t>
            </a:r>
            <a:r>
              <a:rPr lang="tr-TR" sz="2400" b="1" dirty="0" smtClean="0">
                <a:solidFill>
                  <a:schemeClr val="tx1">
                    <a:lumMod val="95000"/>
                    <a:lumOff val="5000"/>
                  </a:schemeClr>
                </a:solidFill>
                <a:latin typeface="Arial Narrow" panose="020B0606020202030204" pitchFamily="34" charset="0"/>
              </a:rPr>
              <a:t>Hastalıkların Sınıflandırılması </a:t>
            </a:r>
            <a:r>
              <a:rPr lang="tr-TR" sz="2400" b="1" dirty="0">
                <a:solidFill>
                  <a:schemeClr val="tx1">
                    <a:lumMod val="95000"/>
                    <a:lumOff val="5000"/>
                  </a:schemeClr>
                </a:solidFill>
                <a:latin typeface="Arial Narrow" panose="020B0606020202030204" pitchFamily="34" charset="0"/>
              </a:rPr>
              <a:t>Kılavuzun (ICD) 11'nci sürümünde, oyun oynama davranışının bir </a:t>
            </a:r>
            <a:r>
              <a:rPr lang="tr-TR" sz="2400" b="1" dirty="0" smtClean="0">
                <a:solidFill>
                  <a:schemeClr val="tx1">
                    <a:lumMod val="95000"/>
                    <a:lumOff val="5000"/>
                  </a:schemeClr>
                </a:solidFill>
                <a:latin typeface="Arial Narrow" panose="020B0606020202030204" pitchFamily="34" charset="0"/>
              </a:rPr>
              <a:t>sonucu olarak </a:t>
            </a:r>
            <a:r>
              <a:rPr lang="tr-TR" sz="2400" b="1" dirty="0">
                <a:solidFill>
                  <a:schemeClr val="tx1">
                    <a:lumMod val="95000"/>
                    <a:lumOff val="5000"/>
                  </a:schemeClr>
                </a:solidFill>
                <a:latin typeface="Arial Narrow" panose="020B0606020202030204" pitchFamily="34" charset="0"/>
              </a:rPr>
              <a:t>(dijital oyun veya video oyunları) ortaya çıkan bağımlılıklar çatısı altında </a:t>
            </a:r>
            <a:r>
              <a:rPr lang="tr-TR" sz="2400" b="1" dirty="0" smtClean="0">
                <a:solidFill>
                  <a:schemeClr val="tx1">
                    <a:lumMod val="95000"/>
                    <a:lumOff val="5000"/>
                  </a:schemeClr>
                </a:solidFill>
                <a:latin typeface="Arial Narrow" panose="020B0606020202030204" pitchFamily="34" charset="0"/>
              </a:rPr>
              <a:t>tanımlandı.</a:t>
            </a:r>
            <a:endParaRPr lang="tr-TR" sz="2400" b="1" dirty="0">
              <a:solidFill>
                <a:schemeClr val="tx1">
                  <a:lumMod val="95000"/>
                  <a:lumOff val="5000"/>
                </a:schemeClr>
              </a:solidFill>
              <a:latin typeface="Arial Narrow" panose="020B0606020202030204" pitchFamily="34" charset="0"/>
            </a:endParaRPr>
          </a:p>
        </p:txBody>
      </p:sp>
    </p:spTree>
    <p:extLst>
      <p:ext uri="{BB962C8B-B14F-4D97-AF65-F5344CB8AC3E}">
        <p14:creationId xmlns:p14="http://schemas.microsoft.com/office/powerpoint/2010/main" val="3210922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604076" y="274318"/>
            <a:ext cx="6400800" cy="3762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129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9213" y="648929"/>
            <a:ext cx="10736826" cy="1938992"/>
          </a:xfrm>
          <a:prstGeom prst="rect">
            <a:avLst/>
          </a:prstGeom>
        </p:spPr>
        <p:txBody>
          <a:bodyPr wrap="square">
            <a:spAutoFit/>
          </a:bodyPr>
          <a:lstStyle/>
          <a:p>
            <a:pPr algn="just">
              <a:lnSpc>
                <a:spcPct val="150000"/>
              </a:lnSpc>
            </a:pPr>
            <a:r>
              <a:rPr lang="tr-TR" sz="2000" b="1" dirty="0">
                <a:solidFill>
                  <a:schemeClr val="tx1">
                    <a:lumMod val="95000"/>
                    <a:lumOff val="5000"/>
                  </a:schemeClr>
                </a:solidFill>
                <a:latin typeface="Arial Narrow" panose="020B0606020202030204" pitchFamily="34" charset="0"/>
              </a:rPr>
              <a:t> </a:t>
            </a:r>
            <a:r>
              <a:rPr lang="tr-TR" sz="2000" b="1" dirty="0" smtClean="0">
                <a:solidFill>
                  <a:schemeClr val="tx1">
                    <a:lumMod val="95000"/>
                    <a:lumOff val="5000"/>
                  </a:schemeClr>
                </a:solidFill>
                <a:latin typeface="Arial Narrow" panose="020B0606020202030204" pitchFamily="34" charset="0"/>
              </a:rPr>
              <a:t>	Bu </a:t>
            </a:r>
            <a:r>
              <a:rPr lang="tr-TR" sz="2000" b="1" dirty="0" smtClean="0">
                <a:solidFill>
                  <a:schemeClr val="tx1">
                    <a:lumMod val="95000"/>
                    <a:lumOff val="5000"/>
                  </a:schemeClr>
                </a:solidFill>
                <a:latin typeface="Arial Narrow" panose="020B0606020202030204" pitchFamily="34" charset="0"/>
              </a:rPr>
              <a:t>değişiklikle </a:t>
            </a:r>
            <a:r>
              <a:rPr lang="tr-TR" sz="2000" b="1" dirty="0">
                <a:solidFill>
                  <a:schemeClr val="tx1">
                    <a:lumMod val="95000"/>
                    <a:lumOff val="5000"/>
                  </a:schemeClr>
                </a:solidFill>
                <a:latin typeface="Arial Narrow" panose="020B0606020202030204" pitchFamily="34" charset="0"/>
              </a:rPr>
              <a:t>birlikte oyun bağımlılığı artık madde bağımlılığı ile aynı seviyede yer </a:t>
            </a:r>
            <a:r>
              <a:rPr lang="tr-TR" sz="2000" b="1" dirty="0" err="1" smtClean="0">
                <a:solidFill>
                  <a:schemeClr val="tx1">
                    <a:lumMod val="95000"/>
                    <a:lumOff val="5000"/>
                  </a:schemeClr>
                </a:solidFill>
                <a:latin typeface="Arial Narrow" panose="020B0606020202030204" pitchFamily="34" charset="0"/>
              </a:rPr>
              <a:t>alıyor.Kılavuzda</a:t>
            </a:r>
            <a:r>
              <a:rPr lang="tr-TR" sz="2000" b="1" dirty="0" smtClean="0">
                <a:solidFill>
                  <a:schemeClr val="tx1">
                    <a:lumMod val="95000"/>
                    <a:lumOff val="5000"/>
                  </a:schemeClr>
                </a:solidFill>
                <a:latin typeface="Arial Narrow" panose="020B0606020202030204" pitchFamily="34" charset="0"/>
              </a:rPr>
              <a:t> </a:t>
            </a:r>
            <a:r>
              <a:rPr lang="tr-TR" sz="2000" b="1" dirty="0">
                <a:solidFill>
                  <a:schemeClr val="tx1">
                    <a:lumMod val="95000"/>
                    <a:lumOff val="5000"/>
                  </a:schemeClr>
                </a:solidFill>
                <a:latin typeface="Arial Narrow" panose="020B0606020202030204" pitchFamily="34" charset="0"/>
              </a:rPr>
              <a:t>‘Oyun oynama bozukluğu’ şöyle tanımlanmış: Oyun oynama bozukluğu, sürekli </a:t>
            </a:r>
            <a:r>
              <a:rPr lang="tr-TR" sz="2000" b="1" dirty="0" smtClean="0">
                <a:solidFill>
                  <a:schemeClr val="tx1">
                    <a:lumMod val="95000"/>
                    <a:lumOff val="5000"/>
                  </a:schemeClr>
                </a:solidFill>
                <a:latin typeface="Arial Narrow" panose="020B0606020202030204" pitchFamily="34" charset="0"/>
              </a:rPr>
              <a:t>ve tekrarlayan </a:t>
            </a:r>
            <a:r>
              <a:rPr lang="tr-TR" sz="2000" b="1" dirty="0">
                <a:solidFill>
                  <a:schemeClr val="tx1">
                    <a:lumMod val="95000"/>
                    <a:lumOff val="5000"/>
                  </a:schemeClr>
                </a:solidFill>
                <a:latin typeface="Arial Narrow" panose="020B0606020202030204" pitchFamily="34" charset="0"/>
              </a:rPr>
              <a:t>oyun (dijital ya da video oyunları) oynama davranışı şeklinde görülür. Bu </a:t>
            </a:r>
            <a:r>
              <a:rPr lang="tr-TR" sz="2000" b="1" dirty="0" smtClean="0">
                <a:solidFill>
                  <a:schemeClr val="tx1">
                    <a:lumMod val="95000"/>
                    <a:lumOff val="5000"/>
                  </a:schemeClr>
                </a:solidFill>
                <a:latin typeface="Arial Narrow" panose="020B0606020202030204" pitchFamily="34" charset="0"/>
              </a:rPr>
              <a:t>oyunlar çevrimiçi </a:t>
            </a:r>
            <a:r>
              <a:rPr lang="tr-TR" sz="2000" b="1" dirty="0">
                <a:solidFill>
                  <a:schemeClr val="tx1">
                    <a:lumMod val="95000"/>
                    <a:lumOff val="5000"/>
                  </a:schemeClr>
                </a:solidFill>
                <a:latin typeface="Arial Narrow" panose="020B0606020202030204" pitchFamily="34" charset="0"/>
              </a:rPr>
              <a:t>(internet üzerinden) ya da çevrimdışı oyunlar olabilir.</a:t>
            </a:r>
          </a:p>
        </p:txBody>
      </p:sp>
      <p:pic>
        <p:nvPicPr>
          <p:cNvPr id="3" name="Resim 2"/>
          <p:cNvPicPr>
            <a:picLocks noChangeAspect="1"/>
          </p:cNvPicPr>
          <p:nvPr/>
        </p:nvPicPr>
        <p:blipFill>
          <a:blip r:embed="rId2"/>
          <a:stretch>
            <a:fillRect/>
          </a:stretch>
        </p:blipFill>
        <p:spPr>
          <a:xfrm>
            <a:off x="6526655" y="2729077"/>
            <a:ext cx="4320000" cy="2368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10742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TM04033927[[fn=Ana Olay]]</Template>
  <TotalTime>478</TotalTime>
  <Words>144</Words>
  <Application>Microsoft Office PowerPoint</Application>
  <PresentationFormat>Geniş ekran</PresentationFormat>
  <Paragraphs>32</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Arial Black</vt:lpstr>
      <vt:lpstr>Arial Narrow</vt:lpstr>
      <vt:lpstr>Impact</vt:lpstr>
      <vt:lpstr>Ana Olay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ronaldinho424</cp:lastModifiedBy>
  <cp:revision>26</cp:revision>
  <dcterms:created xsi:type="dcterms:W3CDTF">2021-10-27T11:44:49Z</dcterms:created>
  <dcterms:modified xsi:type="dcterms:W3CDTF">2022-01-10T13:52:11Z</dcterms:modified>
</cp:coreProperties>
</file>