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A211469-F464-4EB8-BB74-06954A402313}" type="datetimeFigureOut">
              <a:rPr lang="tr-TR" smtClean="0"/>
              <a:t>20.12.2021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EFF182-F0A0-4B08-9312-CBAB26103138}" type="slidenum">
              <a:rPr lang="tr-TR" smtClean="0"/>
              <a:t>‹#›</a:t>
            </a:fld>
            <a:endParaRPr lang="tr-TR"/>
          </a:p>
        </p:txBody>
      </p:sp>
    </p:spTree>
    <p:extLst>
      <p:ext uri="{BB962C8B-B14F-4D97-AF65-F5344CB8AC3E}">
        <p14:creationId xmlns:p14="http://schemas.microsoft.com/office/powerpoint/2010/main" val="3602752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211469-F464-4EB8-BB74-06954A402313}" type="datetimeFigureOut">
              <a:rPr lang="tr-TR" smtClean="0"/>
              <a:t>20.12.2021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EFF182-F0A0-4B08-9312-CBAB26103138}" type="slidenum">
              <a:rPr lang="tr-TR" smtClean="0"/>
              <a:t>‹#›</a:t>
            </a:fld>
            <a:endParaRPr lang="tr-TR"/>
          </a:p>
        </p:txBody>
      </p:sp>
    </p:spTree>
    <p:extLst>
      <p:ext uri="{BB962C8B-B14F-4D97-AF65-F5344CB8AC3E}">
        <p14:creationId xmlns:p14="http://schemas.microsoft.com/office/powerpoint/2010/main" val="1033244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211469-F464-4EB8-BB74-06954A402313}" type="datetimeFigureOut">
              <a:rPr lang="tr-TR" smtClean="0"/>
              <a:t>20.12.2021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EFF182-F0A0-4B08-9312-CBAB26103138}" type="slidenum">
              <a:rPr lang="tr-TR" smtClean="0"/>
              <a:t>‹#›</a:t>
            </a:fld>
            <a:endParaRPr lang="tr-TR"/>
          </a:p>
        </p:txBody>
      </p:sp>
    </p:spTree>
    <p:extLst>
      <p:ext uri="{BB962C8B-B14F-4D97-AF65-F5344CB8AC3E}">
        <p14:creationId xmlns:p14="http://schemas.microsoft.com/office/powerpoint/2010/main" val="97088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211469-F464-4EB8-BB74-06954A402313}" type="datetimeFigureOut">
              <a:rPr lang="tr-TR" smtClean="0"/>
              <a:t>20.12.2021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EFF182-F0A0-4B08-9312-CBAB26103138}" type="slidenum">
              <a:rPr lang="tr-TR" smtClean="0"/>
              <a:t>‹#›</a:t>
            </a:fld>
            <a:endParaRPr lang="tr-TR"/>
          </a:p>
        </p:txBody>
      </p:sp>
    </p:spTree>
    <p:extLst>
      <p:ext uri="{BB962C8B-B14F-4D97-AF65-F5344CB8AC3E}">
        <p14:creationId xmlns:p14="http://schemas.microsoft.com/office/powerpoint/2010/main" val="2026375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A211469-F464-4EB8-BB74-06954A402313}" type="datetimeFigureOut">
              <a:rPr lang="tr-TR" smtClean="0"/>
              <a:t>20.12.2021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EFF182-F0A0-4B08-9312-CBAB26103138}" type="slidenum">
              <a:rPr lang="tr-TR" smtClean="0"/>
              <a:t>‹#›</a:t>
            </a:fld>
            <a:endParaRPr lang="tr-TR"/>
          </a:p>
        </p:txBody>
      </p:sp>
    </p:spTree>
    <p:extLst>
      <p:ext uri="{BB962C8B-B14F-4D97-AF65-F5344CB8AC3E}">
        <p14:creationId xmlns:p14="http://schemas.microsoft.com/office/powerpoint/2010/main" val="130094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A211469-F464-4EB8-BB74-06954A402313}" type="datetimeFigureOut">
              <a:rPr lang="tr-TR" smtClean="0"/>
              <a:t>20.12.2021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EFF182-F0A0-4B08-9312-CBAB26103138}" type="slidenum">
              <a:rPr lang="tr-TR" smtClean="0"/>
              <a:t>‹#›</a:t>
            </a:fld>
            <a:endParaRPr lang="tr-TR"/>
          </a:p>
        </p:txBody>
      </p:sp>
    </p:spTree>
    <p:extLst>
      <p:ext uri="{BB962C8B-B14F-4D97-AF65-F5344CB8AC3E}">
        <p14:creationId xmlns:p14="http://schemas.microsoft.com/office/powerpoint/2010/main" val="323912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A211469-F464-4EB8-BB74-06954A402313}" type="datetimeFigureOut">
              <a:rPr lang="tr-TR" smtClean="0"/>
              <a:t>20.12.2021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4EFF182-F0A0-4B08-9312-CBAB26103138}" type="slidenum">
              <a:rPr lang="tr-TR" smtClean="0"/>
              <a:t>‹#›</a:t>
            </a:fld>
            <a:endParaRPr lang="tr-TR"/>
          </a:p>
        </p:txBody>
      </p:sp>
    </p:spTree>
    <p:extLst>
      <p:ext uri="{BB962C8B-B14F-4D97-AF65-F5344CB8AC3E}">
        <p14:creationId xmlns:p14="http://schemas.microsoft.com/office/powerpoint/2010/main" val="472458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A211469-F464-4EB8-BB74-06954A402313}" type="datetimeFigureOut">
              <a:rPr lang="tr-TR" smtClean="0"/>
              <a:t>20.12.2021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4EFF182-F0A0-4B08-9312-CBAB26103138}" type="slidenum">
              <a:rPr lang="tr-TR" smtClean="0"/>
              <a:t>‹#›</a:t>
            </a:fld>
            <a:endParaRPr lang="tr-TR"/>
          </a:p>
        </p:txBody>
      </p:sp>
    </p:spTree>
    <p:extLst>
      <p:ext uri="{BB962C8B-B14F-4D97-AF65-F5344CB8AC3E}">
        <p14:creationId xmlns:p14="http://schemas.microsoft.com/office/powerpoint/2010/main" val="1684466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A211469-F464-4EB8-BB74-06954A402313}" type="datetimeFigureOut">
              <a:rPr lang="tr-TR" smtClean="0"/>
              <a:t>20.12.2021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4EFF182-F0A0-4B08-9312-CBAB26103138}" type="slidenum">
              <a:rPr lang="tr-TR" smtClean="0"/>
              <a:t>‹#›</a:t>
            </a:fld>
            <a:endParaRPr lang="tr-TR"/>
          </a:p>
        </p:txBody>
      </p:sp>
    </p:spTree>
    <p:extLst>
      <p:ext uri="{BB962C8B-B14F-4D97-AF65-F5344CB8AC3E}">
        <p14:creationId xmlns:p14="http://schemas.microsoft.com/office/powerpoint/2010/main" val="51377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A211469-F464-4EB8-BB74-06954A402313}" type="datetimeFigureOut">
              <a:rPr lang="tr-TR" smtClean="0"/>
              <a:t>20.12.2021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EFF182-F0A0-4B08-9312-CBAB26103138}" type="slidenum">
              <a:rPr lang="tr-TR" smtClean="0"/>
              <a:t>‹#›</a:t>
            </a:fld>
            <a:endParaRPr lang="tr-TR"/>
          </a:p>
        </p:txBody>
      </p:sp>
    </p:spTree>
    <p:extLst>
      <p:ext uri="{BB962C8B-B14F-4D97-AF65-F5344CB8AC3E}">
        <p14:creationId xmlns:p14="http://schemas.microsoft.com/office/powerpoint/2010/main" val="128384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A211469-F464-4EB8-BB74-06954A402313}" type="datetimeFigureOut">
              <a:rPr lang="tr-TR" smtClean="0"/>
              <a:t>20.12.2021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EFF182-F0A0-4B08-9312-CBAB26103138}" type="slidenum">
              <a:rPr lang="tr-TR" smtClean="0"/>
              <a:t>‹#›</a:t>
            </a:fld>
            <a:endParaRPr lang="tr-TR"/>
          </a:p>
        </p:txBody>
      </p:sp>
    </p:spTree>
    <p:extLst>
      <p:ext uri="{BB962C8B-B14F-4D97-AF65-F5344CB8AC3E}">
        <p14:creationId xmlns:p14="http://schemas.microsoft.com/office/powerpoint/2010/main" val="2629211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11469-F464-4EB8-BB74-06954A402313}" type="datetimeFigureOut">
              <a:rPr lang="tr-TR" smtClean="0"/>
              <a:t>20.12.2021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FF182-F0A0-4B08-9312-CBAB26103138}" type="slidenum">
              <a:rPr lang="tr-TR" smtClean="0"/>
              <a:t>‹#›</a:t>
            </a:fld>
            <a:endParaRPr lang="tr-TR"/>
          </a:p>
        </p:txBody>
      </p:sp>
    </p:spTree>
    <p:extLst>
      <p:ext uri="{BB962C8B-B14F-4D97-AF65-F5344CB8AC3E}">
        <p14:creationId xmlns:p14="http://schemas.microsoft.com/office/powerpoint/2010/main" val="699980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1018904" y="1122363"/>
            <a:ext cx="9705702" cy="2387600"/>
          </a:xfrm>
        </p:spPr>
        <p:txBody>
          <a:bodyPr>
            <a:normAutofit/>
          </a:bodyPr>
          <a:lstStyle/>
          <a:p>
            <a:pPr algn="ctr"/>
            <a:r>
              <a:rPr lang="tr-TR" sz="8000" b="1" dirty="0" smtClean="0"/>
              <a:t>İntihar ile İlişkili Mitler</a:t>
            </a:r>
            <a:endParaRPr lang="tr-TR" sz="8000" b="1" dirty="0"/>
          </a:p>
        </p:txBody>
      </p:sp>
      <p:pic>
        <p:nvPicPr>
          <p:cNvPr id="4" name="Resim 3"/>
          <p:cNvPicPr>
            <a:picLocks noChangeAspect="1"/>
          </p:cNvPicPr>
          <p:nvPr/>
        </p:nvPicPr>
        <p:blipFill>
          <a:blip r:embed="rId2"/>
          <a:stretch>
            <a:fillRect/>
          </a:stretch>
        </p:blipFill>
        <p:spPr>
          <a:xfrm>
            <a:off x="1188720" y="600892"/>
            <a:ext cx="2139881" cy="810838"/>
          </a:xfrm>
          <a:prstGeom prst="rect">
            <a:avLst/>
          </a:prstGeom>
        </p:spPr>
      </p:pic>
      <p:pic>
        <p:nvPicPr>
          <p:cNvPr id="3" name="Resim 2"/>
          <p:cNvPicPr>
            <a:picLocks noChangeAspect="1"/>
          </p:cNvPicPr>
          <p:nvPr/>
        </p:nvPicPr>
        <p:blipFill>
          <a:blip r:embed="rId3"/>
          <a:stretch>
            <a:fillRect/>
          </a:stretch>
        </p:blipFill>
        <p:spPr>
          <a:xfrm>
            <a:off x="1188719" y="2952206"/>
            <a:ext cx="9339943" cy="3605348"/>
          </a:xfrm>
          <a:prstGeom prst="rect">
            <a:avLst/>
          </a:prstGeom>
        </p:spPr>
      </p:pic>
    </p:spTree>
    <p:extLst>
      <p:ext uri="{BB962C8B-B14F-4D97-AF65-F5344CB8AC3E}">
        <p14:creationId xmlns:p14="http://schemas.microsoft.com/office/powerpoint/2010/main" val="2029386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9) Sadece psikolojik olarak zayıf insanlar intihar eder.</a:t>
            </a:r>
            <a:endParaRPr lang="tr-TR" b="1" dirty="0">
              <a:solidFill>
                <a:srgbClr val="FF0000"/>
              </a:solidFill>
            </a:endParaRPr>
          </a:p>
        </p:txBody>
      </p:sp>
      <p:sp>
        <p:nvSpPr>
          <p:cNvPr id="3" name="İçerik Yer Tutucusu 2"/>
          <p:cNvSpPr>
            <a:spLocks noGrp="1"/>
          </p:cNvSpPr>
          <p:nvPr>
            <p:ph idx="1"/>
          </p:nvPr>
        </p:nvSpPr>
        <p:spPr>
          <a:xfrm>
            <a:off x="838199" y="1825625"/>
            <a:ext cx="10853057" cy="4351338"/>
          </a:xfrm>
        </p:spPr>
        <p:txBody>
          <a:bodyPr>
            <a:normAutofit/>
          </a:bodyPr>
          <a:lstStyle/>
          <a:p>
            <a:pPr algn="just"/>
            <a:r>
              <a:rPr lang="tr-TR" sz="4000" dirty="0" smtClean="0">
                <a:latin typeface="Century" panose="02040604050505020304" pitchFamily="18" charset="0"/>
              </a:rPr>
              <a:t>İntihar davranışı zayıf ve güçsüzlük olarak nitelen- dirilemez. Bu birçok insanda farklı etkenlere bağlı olarak değişen biyolojik değişimlere bağlı olarak ortaya çıkabilir.</a:t>
            </a:r>
            <a:endParaRPr lang="tr-TR" sz="4000" dirty="0">
              <a:latin typeface="Century" panose="02040604050505020304" pitchFamily="18" charset="0"/>
            </a:endParaRPr>
          </a:p>
        </p:txBody>
      </p:sp>
    </p:spTree>
    <p:extLst>
      <p:ext uri="{BB962C8B-B14F-4D97-AF65-F5344CB8AC3E}">
        <p14:creationId xmlns:p14="http://schemas.microsoft.com/office/powerpoint/2010/main" val="1933616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2142944"/>
          </a:xfrm>
        </p:spPr>
        <p:txBody>
          <a:bodyPr>
            <a:normAutofit fontScale="90000"/>
          </a:bodyPr>
          <a:lstStyle/>
          <a:p>
            <a:r>
              <a:rPr lang="tr-TR" sz="4000" b="1" dirty="0" smtClean="0">
                <a:solidFill>
                  <a:srgbClr val="FF0000"/>
                </a:solidFill>
              </a:rPr>
              <a:t>10) İntihar riski taşıyan bireylerin gerçekçi olmayan olumlu ruh hâlleri (Artık kendimi iyi hissediyorum.) intihar riskinin azaldığını gösterir.</a:t>
            </a:r>
            <a:r>
              <a:rPr lang="tr-TR" dirty="0" smtClean="0"/>
              <a:t/>
            </a:r>
            <a:br>
              <a:rPr lang="tr-TR" dirty="0" smtClean="0"/>
            </a:br>
            <a:endParaRPr lang="tr-TR" dirty="0"/>
          </a:p>
        </p:txBody>
      </p:sp>
      <p:sp>
        <p:nvSpPr>
          <p:cNvPr id="3" name="İçerik Yer Tutucusu 2"/>
          <p:cNvSpPr>
            <a:spLocks noGrp="1"/>
          </p:cNvSpPr>
          <p:nvPr>
            <p:ph idx="1"/>
          </p:nvPr>
        </p:nvSpPr>
        <p:spPr>
          <a:xfrm>
            <a:off x="838200" y="2508069"/>
            <a:ext cx="10515600" cy="3668894"/>
          </a:xfrm>
        </p:spPr>
        <p:txBody>
          <a:bodyPr>
            <a:normAutofit/>
          </a:bodyPr>
          <a:lstStyle/>
          <a:p>
            <a:pPr algn="just"/>
            <a:r>
              <a:rPr lang="tr-TR" sz="4000" dirty="0" smtClean="0">
                <a:latin typeface="Century" panose="02040604050505020304" pitchFamily="18" charset="0"/>
              </a:rPr>
              <a:t>İntihar davranışının gerçekleşmesine karar vermek bireyde acılarının sonlanacağını düşündüğü için bireyin geçici iyi hissetmesine yol açabilir.</a:t>
            </a:r>
            <a:endParaRPr lang="tr-TR" sz="4000" dirty="0">
              <a:latin typeface="Century" panose="02040604050505020304" pitchFamily="18" charset="0"/>
            </a:endParaRPr>
          </a:p>
        </p:txBody>
      </p:sp>
    </p:spTree>
    <p:extLst>
      <p:ext uri="{BB962C8B-B14F-4D97-AF65-F5344CB8AC3E}">
        <p14:creationId xmlns:p14="http://schemas.microsoft.com/office/powerpoint/2010/main" val="2903806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11) Genç insanlar önlerinde uzun bir haya- tın olduğundan intiharı düşünmez.</a:t>
            </a:r>
            <a:endParaRPr lang="tr-TR" b="1" dirty="0">
              <a:solidFill>
                <a:srgbClr val="FF0000"/>
              </a:solidFill>
            </a:endParaRPr>
          </a:p>
        </p:txBody>
      </p:sp>
      <p:sp>
        <p:nvSpPr>
          <p:cNvPr id="3" name="İçerik Yer Tutucusu 2"/>
          <p:cNvSpPr>
            <a:spLocks noGrp="1"/>
          </p:cNvSpPr>
          <p:nvPr>
            <p:ph idx="1"/>
          </p:nvPr>
        </p:nvSpPr>
        <p:spPr>
          <a:xfrm>
            <a:off x="838200" y="2939143"/>
            <a:ext cx="10515600" cy="3237820"/>
          </a:xfrm>
        </p:spPr>
        <p:txBody>
          <a:bodyPr>
            <a:normAutofit/>
          </a:bodyPr>
          <a:lstStyle/>
          <a:p>
            <a:pPr algn="just"/>
            <a:r>
              <a:rPr lang="tr-TR" sz="4400" dirty="0" smtClean="0">
                <a:latin typeface="Century" panose="02040604050505020304" pitchFamily="18" charset="0"/>
              </a:rPr>
              <a:t>Yapılan istatistikler intiharın 15-24 yaş arasında üçüncü büyük ölüm nedeni olduğu, 10 yaş altında bile intiharların olduğunu göstermektedir.</a:t>
            </a:r>
            <a:endParaRPr lang="tr-TR" sz="4400" dirty="0">
              <a:latin typeface="Century" panose="02040604050505020304" pitchFamily="18" charset="0"/>
            </a:endParaRPr>
          </a:p>
        </p:txBody>
      </p:sp>
    </p:spTree>
    <p:extLst>
      <p:ext uri="{BB962C8B-B14F-4D97-AF65-F5344CB8AC3E}">
        <p14:creationId xmlns:p14="http://schemas.microsoft.com/office/powerpoint/2010/main" val="1513490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600" b="1" dirty="0" smtClean="0"/>
              <a:t/>
            </a:r>
            <a:br>
              <a:rPr lang="tr-TR" sz="3600" b="1" dirty="0" smtClean="0"/>
            </a:br>
            <a:r>
              <a:rPr lang="tr-TR" sz="3600" b="1" dirty="0"/>
              <a:t/>
            </a:r>
            <a:br>
              <a:rPr lang="tr-TR" sz="3600" b="1" dirty="0"/>
            </a:br>
            <a:r>
              <a:rPr lang="tr-TR" b="1" dirty="0" smtClean="0">
                <a:solidFill>
                  <a:srgbClr val="FF0000"/>
                </a:solidFill>
              </a:rPr>
              <a:t>1.İntihar ile ilgili konuşmak iyi bir fikir değildir ve kişiyi intihara cesaretlendirebilir.</a:t>
            </a:r>
            <a:r>
              <a:rPr lang="tr-TR" b="1" dirty="0" smtClean="0"/>
              <a:t/>
            </a:r>
            <a:br>
              <a:rPr lang="tr-TR" b="1" dirty="0" smtClean="0"/>
            </a:br>
            <a:endParaRPr lang="tr-TR" dirty="0"/>
          </a:p>
        </p:txBody>
      </p:sp>
      <p:sp>
        <p:nvSpPr>
          <p:cNvPr id="3" name="İçerik Yer Tutucusu 2"/>
          <p:cNvSpPr>
            <a:spLocks noGrp="1"/>
          </p:cNvSpPr>
          <p:nvPr>
            <p:ph idx="1"/>
          </p:nvPr>
        </p:nvSpPr>
        <p:spPr>
          <a:xfrm>
            <a:off x="838200" y="2508069"/>
            <a:ext cx="10515600" cy="3668894"/>
          </a:xfrm>
        </p:spPr>
        <p:txBody>
          <a:bodyPr>
            <a:normAutofit/>
          </a:bodyPr>
          <a:lstStyle/>
          <a:p>
            <a:pPr marL="0" indent="0" algn="just">
              <a:buNone/>
            </a:pPr>
            <a:r>
              <a:rPr lang="tr-TR" sz="3200" dirty="0" smtClean="0">
                <a:solidFill>
                  <a:srgbClr val="231F20"/>
                </a:solidFill>
                <a:latin typeface="Century" panose="02040604050505020304" pitchFamily="18" charset="0"/>
                <a:ea typeface="Verdana" panose="020B0604030504040204" pitchFamily="34" charset="0"/>
                <a:cs typeface="Verdana" panose="020B0604030504040204" pitchFamily="34" charset="0"/>
              </a:rPr>
              <a:t>	İntiharla </a:t>
            </a:r>
            <a:r>
              <a:rPr lang="tr-TR" sz="3200" dirty="0">
                <a:solidFill>
                  <a:srgbClr val="231F20"/>
                </a:solidFill>
                <a:latin typeface="Century" panose="02040604050505020304" pitchFamily="18" charset="0"/>
                <a:ea typeface="Verdana" panose="020B0604030504040204" pitchFamily="34" charset="0"/>
                <a:cs typeface="Verdana" panose="020B0604030504040204" pitchFamily="34" charset="0"/>
              </a:rPr>
              <a:t>ilişkili yapılan etiketlemeler göz </a:t>
            </a:r>
            <a:r>
              <a:rPr lang="tr-TR" sz="3200" spc="-15" dirty="0">
                <a:solidFill>
                  <a:srgbClr val="231F20"/>
                </a:solidFill>
                <a:latin typeface="Century" panose="02040604050505020304" pitchFamily="18" charset="0"/>
                <a:ea typeface="Verdana" panose="020B0604030504040204" pitchFamily="34" charset="0"/>
                <a:cs typeface="Verdana" panose="020B0604030504040204" pitchFamily="34" charset="0"/>
              </a:rPr>
              <a:t>önüne </a:t>
            </a:r>
            <a:r>
              <a:rPr lang="tr-TR" sz="3200" dirty="0">
                <a:solidFill>
                  <a:srgbClr val="231F20"/>
                </a:solidFill>
                <a:latin typeface="Century" panose="02040604050505020304" pitchFamily="18" charset="0"/>
                <a:ea typeface="Verdana" panose="020B0604030504040204" pitchFamily="34" charset="0"/>
                <a:cs typeface="Verdana" panose="020B0604030504040204" pitchFamily="34" charset="0"/>
              </a:rPr>
              <a:t>alındığında intihar düşüncesi olan çoğu insan </a:t>
            </a:r>
            <a:r>
              <a:rPr lang="tr-TR" sz="3200" spc="-35" dirty="0">
                <a:solidFill>
                  <a:srgbClr val="231F20"/>
                </a:solidFill>
                <a:latin typeface="Century" panose="02040604050505020304" pitchFamily="18" charset="0"/>
                <a:ea typeface="Verdana" panose="020B0604030504040204" pitchFamily="34" charset="0"/>
                <a:cs typeface="Verdana" panose="020B0604030504040204" pitchFamily="34" charset="0"/>
              </a:rPr>
              <a:t>bu </a:t>
            </a:r>
            <a:r>
              <a:rPr lang="tr-TR" sz="3200" dirty="0">
                <a:solidFill>
                  <a:srgbClr val="231F20"/>
                </a:solidFill>
                <a:latin typeface="Century" panose="02040604050505020304" pitchFamily="18" charset="0"/>
                <a:ea typeface="Verdana" panose="020B0604030504040204" pitchFamily="34" charset="0"/>
                <a:cs typeface="Verdana" panose="020B0604030504040204" pitchFamily="34" charset="0"/>
              </a:rPr>
              <a:t>durumu kimle konuşacağını bilmemektedir. </a:t>
            </a:r>
            <a:r>
              <a:rPr lang="tr-TR" sz="3200" spc="-20" dirty="0" smtClean="0">
                <a:solidFill>
                  <a:srgbClr val="231F20"/>
                </a:solidFill>
                <a:latin typeface="Century" panose="02040604050505020304" pitchFamily="18" charset="0"/>
                <a:ea typeface="Verdana" panose="020B0604030504040204" pitchFamily="34" charset="0"/>
                <a:cs typeface="Verdana" panose="020B0604030504040204" pitchFamily="34" charset="0"/>
              </a:rPr>
              <a:t>İnti</a:t>
            </a:r>
            <a:r>
              <a:rPr lang="tr-TR" sz="3200" dirty="0" smtClean="0">
                <a:solidFill>
                  <a:srgbClr val="231F20"/>
                </a:solidFill>
                <a:latin typeface="Century" panose="02040604050505020304" pitchFamily="18" charset="0"/>
                <a:ea typeface="Verdana" panose="020B0604030504040204" pitchFamily="34" charset="0"/>
                <a:cs typeface="Verdana" panose="020B0604030504040204" pitchFamily="34" charset="0"/>
              </a:rPr>
              <a:t>harla </a:t>
            </a:r>
            <a:r>
              <a:rPr lang="tr-TR" sz="3200" dirty="0">
                <a:solidFill>
                  <a:srgbClr val="231F20"/>
                </a:solidFill>
                <a:latin typeface="Century" panose="02040604050505020304" pitchFamily="18" charset="0"/>
                <a:ea typeface="Verdana" panose="020B0604030504040204" pitchFamily="34" charset="0"/>
                <a:cs typeface="Verdana" panose="020B0604030504040204" pitchFamily="34" charset="0"/>
              </a:rPr>
              <a:t>ilgili konuşmak intiharı teşvik etmek</a:t>
            </a:r>
            <a:r>
              <a:rPr lang="tr-TR" sz="3200" spc="-160" dirty="0">
                <a:solidFill>
                  <a:srgbClr val="231F20"/>
                </a:solidFill>
                <a:latin typeface="Century" panose="02040604050505020304" pitchFamily="18" charset="0"/>
                <a:ea typeface="Verdana" panose="020B0604030504040204" pitchFamily="34" charset="0"/>
                <a:cs typeface="Verdana" panose="020B0604030504040204" pitchFamily="34" charset="0"/>
              </a:rPr>
              <a:t> </a:t>
            </a:r>
            <a:r>
              <a:rPr lang="tr-TR" sz="3200" spc="-20" dirty="0">
                <a:solidFill>
                  <a:srgbClr val="231F20"/>
                </a:solidFill>
                <a:latin typeface="Century" panose="02040604050505020304" pitchFamily="18" charset="0"/>
                <a:ea typeface="Verdana" panose="020B0604030504040204" pitchFamily="34" charset="0"/>
                <a:cs typeface="Verdana" panose="020B0604030504040204" pitchFamily="34" charset="0"/>
              </a:rPr>
              <a:t>yerine </a:t>
            </a:r>
            <a:r>
              <a:rPr lang="tr-TR" sz="3200" dirty="0">
                <a:solidFill>
                  <a:srgbClr val="231F20"/>
                </a:solidFill>
                <a:latin typeface="Century" panose="02040604050505020304" pitchFamily="18" charset="0"/>
                <a:ea typeface="Verdana" panose="020B0604030504040204" pitchFamily="34" charset="0"/>
                <a:cs typeface="Verdana" panose="020B0604030504040204" pitchFamily="34" charset="0"/>
              </a:rPr>
              <a:t>başka bir seçeneği yeniden düşünmek ya da </a:t>
            </a:r>
            <a:r>
              <a:rPr lang="tr-TR" sz="3200" spc="-15" dirty="0" smtClean="0">
                <a:solidFill>
                  <a:srgbClr val="231F20"/>
                </a:solidFill>
                <a:latin typeface="Century" panose="02040604050505020304" pitchFamily="18" charset="0"/>
                <a:ea typeface="Verdana" panose="020B0604030504040204" pitchFamily="34" charset="0"/>
                <a:cs typeface="Verdana" panose="020B0604030504040204" pitchFamily="34" charset="0"/>
              </a:rPr>
              <a:t>ka</a:t>
            </a:r>
            <a:r>
              <a:rPr lang="tr-TR" sz="3200" dirty="0" smtClean="0">
                <a:solidFill>
                  <a:srgbClr val="231F20"/>
                </a:solidFill>
                <a:latin typeface="Century" panose="02040604050505020304" pitchFamily="18" charset="0"/>
                <a:ea typeface="Verdana" panose="020B0604030504040204" pitchFamily="34" charset="0"/>
                <a:cs typeface="Verdana" panose="020B0604030504040204" pitchFamily="34" charset="0"/>
              </a:rPr>
              <a:t>rarını </a:t>
            </a:r>
            <a:r>
              <a:rPr lang="tr-TR" sz="3200" dirty="0">
                <a:solidFill>
                  <a:srgbClr val="231F20"/>
                </a:solidFill>
                <a:latin typeface="Century" panose="02040604050505020304" pitchFamily="18" charset="0"/>
                <a:ea typeface="Verdana" panose="020B0604030504040204" pitchFamily="34" charset="0"/>
                <a:cs typeface="Verdana" panose="020B0604030504040204" pitchFamily="34" charset="0"/>
              </a:rPr>
              <a:t>yeniden değerlendirmek için kişiye </a:t>
            </a:r>
            <a:r>
              <a:rPr lang="tr-TR" sz="3200" spc="-20" dirty="0">
                <a:solidFill>
                  <a:srgbClr val="231F20"/>
                </a:solidFill>
                <a:latin typeface="Century" panose="02040604050505020304" pitchFamily="18" charset="0"/>
                <a:ea typeface="Verdana" panose="020B0604030504040204" pitchFamily="34" charset="0"/>
                <a:cs typeface="Verdana" panose="020B0604030504040204" pitchFamily="34" charset="0"/>
              </a:rPr>
              <a:t>zaman </a:t>
            </a:r>
            <a:r>
              <a:rPr lang="tr-TR" sz="3200" dirty="0">
                <a:solidFill>
                  <a:srgbClr val="231F20"/>
                </a:solidFill>
                <a:latin typeface="Century" panose="02040604050505020304" pitchFamily="18" charset="0"/>
                <a:ea typeface="Verdana" panose="020B0604030504040204" pitchFamily="34" charset="0"/>
                <a:cs typeface="Verdana" panose="020B0604030504040204" pitchFamily="34" charset="0"/>
              </a:rPr>
              <a:t>verebilir</a:t>
            </a:r>
            <a:r>
              <a:rPr lang="tr-TR" sz="3200" spc="-95" dirty="0">
                <a:solidFill>
                  <a:srgbClr val="231F20"/>
                </a:solidFill>
                <a:latin typeface="Century" panose="02040604050505020304" pitchFamily="18" charset="0"/>
                <a:ea typeface="Verdana" panose="020B0604030504040204" pitchFamily="34" charset="0"/>
                <a:cs typeface="Verdana" panose="020B0604030504040204" pitchFamily="34" charset="0"/>
              </a:rPr>
              <a:t> </a:t>
            </a:r>
            <a:r>
              <a:rPr lang="tr-TR" sz="3200" dirty="0">
                <a:solidFill>
                  <a:srgbClr val="231F20"/>
                </a:solidFill>
                <a:latin typeface="Century" panose="02040604050505020304" pitchFamily="18" charset="0"/>
                <a:ea typeface="Verdana" panose="020B0604030504040204" pitchFamily="34" charset="0"/>
                <a:cs typeface="Verdana" panose="020B0604030504040204" pitchFamily="34" charset="0"/>
              </a:rPr>
              <a:t>ve</a:t>
            </a:r>
            <a:r>
              <a:rPr lang="tr-TR" sz="3200" spc="-95" dirty="0">
                <a:solidFill>
                  <a:srgbClr val="231F20"/>
                </a:solidFill>
                <a:latin typeface="Century" panose="02040604050505020304" pitchFamily="18" charset="0"/>
                <a:ea typeface="Verdana" panose="020B0604030504040204" pitchFamily="34" charset="0"/>
                <a:cs typeface="Verdana" panose="020B0604030504040204" pitchFamily="34" charset="0"/>
              </a:rPr>
              <a:t> </a:t>
            </a:r>
            <a:r>
              <a:rPr lang="tr-TR" sz="3200" dirty="0">
                <a:solidFill>
                  <a:srgbClr val="231F20"/>
                </a:solidFill>
                <a:latin typeface="Century" panose="02040604050505020304" pitchFamily="18" charset="0"/>
                <a:ea typeface="Verdana" panose="020B0604030504040204" pitchFamily="34" charset="0"/>
                <a:cs typeface="Verdana" panose="020B0604030504040204" pitchFamily="34" charset="0"/>
              </a:rPr>
              <a:t>bu</a:t>
            </a:r>
            <a:r>
              <a:rPr lang="tr-TR" sz="3200" spc="-95" dirty="0">
                <a:solidFill>
                  <a:srgbClr val="231F20"/>
                </a:solidFill>
                <a:latin typeface="Century" panose="02040604050505020304" pitchFamily="18" charset="0"/>
                <a:ea typeface="Verdana" panose="020B0604030504040204" pitchFamily="34" charset="0"/>
                <a:cs typeface="Verdana" panose="020B0604030504040204" pitchFamily="34" charset="0"/>
              </a:rPr>
              <a:t> </a:t>
            </a:r>
            <a:r>
              <a:rPr lang="tr-TR" sz="3200" dirty="0">
                <a:solidFill>
                  <a:srgbClr val="231F20"/>
                </a:solidFill>
                <a:latin typeface="Century" panose="02040604050505020304" pitchFamily="18" charset="0"/>
                <a:ea typeface="Verdana" panose="020B0604030504040204" pitchFamily="34" charset="0"/>
                <a:cs typeface="Verdana" panose="020B0604030504040204" pitchFamily="34" charset="0"/>
              </a:rPr>
              <a:t>şekilde</a:t>
            </a:r>
            <a:r>
              <a:rPr lang="tr-TR" sz="3200" spc="-95" dirty="0">
                <a:solidFill>
                  <a:srgbClr val="231F20"/>
                </a:solidFill>
                <a:latin typeface="Century" panose="02040604050505020304" pitchFamily="18" charset="0"/>
                <a:ea typeface="Verdana" panose="020B0604030504040204" pitchFamily="34" charset="0"/>
                <a:cs typeface="Verdana" panose="020B0604030504040204" pitchFamily="34" charset="0"/>
              </a:rPr>
              <a:t> </a:t>
            </a:r>
            <a:r>
              <a:rPr lang="tr-TR" sz="3200" dirty="0">
                <a:solidFill>
                  <a:srgbClr val="231F20"/>
                </a:solidFill>
                <a:latin typeface="Century" panose="02040604050505020304" pitchFamily="18" charset="0"/>
                <a:ea typeface="Verdana" panose="020B0604030504040204" pitchFamily="34" charset="0"/>
                <a:cs typeface="Verdana" panose="020B0604030504040204" pitchFamily="34" charset="0"/>
              </a:rPr>
              <a:t>intihar</a:t>
            </a:r>
            <a:r>
              <a:rPr lang="tr-TR" sz="3200" spc="-95" dirty="0">
                <a:solidFill>
                  <a:srgbClr val="231F20"/>
                </a:solidFill>
                <a:latin typeface="Century" panose="02040604050505020304" pitchFamily="18" charset="0"/>
                <a:ea typeface="Verdana" panose="020B0604030504040204" pitchFamily="34" charset="0"/>
                <a:cs typeface="Verdana" panose="020B0604030504040204" pitchFamily="34" charset="0"/>
              </a:rPr>
              <a:t> </a:t>
            </a:r>
            <a:r>
              <a:rPr lang="tr-TR" sz="3200" dirty="0" smtClean="0">
                <a:solidFill>
                  <a:srgbClr val="231F20"/>
                </a:solidFill>
                <a:latin typeface="Century" panose="02040604050505020304" pitchFamily="18" charset="0"/>
                <a:ea typeface="Verdana" panose="020B0604030504040204" pitchFamily="34" charset="0"/>
                <a:cs typeface="Verdana" panose="020B0604030504040204" pitchFamily="34" charset="0"/>
              </a:rPr>
              <a:t>önlenebilir.</a:t>
            </a:r>
            <a:endParaRPr lang="tr-TR" sz="3200" dirty="0">
              <a:latin typeface="Century" panose="02040604050505020304" pitchFamily="18" charset="0"/>
            </a:endParaRPr>
          </a:p>
        </p:txBody>
      </p:sp>
    </p:spTree>
    <p:extLst>
      <p:ext uri="{BB962C8B-B14F-4D97-AF65-F5344CB8AC3E}">
        <p14:creationId xmlns:p14="http://schemas.microsoft.com/office/powerpoint/2010/main" val="414301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2.Birisi intihara meyilliyse daima intihara eğilimli olur.</a:t>
            </a:r>
            <a:endParaRPr lang="tr-TR" b="1" dirty="0">
              <a:solidFill>
                <a:srgbClr val="FF0000"/>
              </a:solidFill>
            </a:endParaRPr>
          </a:p>
        </p:txBody>
      </p:sp>
      <p:sp>
        <p:nvSpPr>
          <p:cNvPr id="3" name="İçerik Yer Tutucusu 2"/>
          <p:cNvSpPr>
            <a:spLocks noGrp="1"/>
          </p:cNvSpPr>
          <p:nvPr>
            <p:ph idx="1"/>
          </p:nvPr>
        </p:nvSpPr>
        <p:spPr>
          <a:xfrm>
            <a:off x="838200" y="2181497"/>
            <a:ext cx="10515600" cy="3995466"/>
          </a:xfrm>
        </p:spPr>
        <p:txBody>
          <a:bodyPr>
            <a:normAutofit/>
          </a:bodyPr>
          <a:lstStyle/>
          <a:p>
            <a:pPr algn="just"/>
            <a:r>
              <a:rPr lang="tr-TR" sz="3600" dirty="0" smtClean="0">
                <a:latin typeface="Century" panose="02040604050505020304" pitchFamily="18" charset="0"/>
              </a:rPr>
              <a:t>Yüksek intihar riski genellikle kısa dönemli ve özel durumlarla ilgilidir. İntiharla ilişkili düşüncelerin geri gelebilmesine rağmen bu düşünceler kalıcı değildir ve önceden intihar düşüncesine ve teşebbüsüne sahip kişiler uzun bir hayat yaşayabilirler.</a:t>
            </a:r>
            <a:endParaRPr lang="tr-TR" sz="3600" dirty="0">
              <a:latin typeface="Century" panose="02040604050505020304" pitchFamily="18" charset="0"/>
            </a:endParaRPr>
          </a:p>
        </p:txBody>
      </p:sp>
    </p:spTree>
    <p:extLst>
      <p:ext uri="{BB962C8B-B14F-4D97-AF65-F5344CB8AC3E}">
        <p14:creationId xmlns:p14="http://schemas.microsoft.com/office/powerpoint/2010/main" val="1397442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3) Yalnızca ruhsal bozukluğu olan insan- </a:t>
            </a:r>
            <a:r>
              <a:rPr lang="tr-TR" b="1" dirty="0" err="1" smtClean="0">
                <a:solidFill>
                  <a:srgbClr val="FF0000"/>
                </a:solidFill>
              </a:rPr>
              <a:t>lar</a:t>
            </a:r>
            <a:r>
              <a:rPr lang="tr-TR" b="1" dirty="0" smtClean="0">
                <a:solidFill>
                  <a:srgbClr val="FF0000"/>
                </a:solidFill>
              </a:rPr>
              <a:t> intihara eğilimlidir.</a:t>
            </a:r>
            <a:endParaRPr lang="tr-TR" b="1" dirty="0">
              <a:solidFill>
                <a:srgbClr val="FF0000"/>
              </a:solidFill>
            </a:endParaRPr>
          </a:p>
        </p:txBody>
      </p:sp>
      <p:sp>
        <p:nvSpPr>
          <p:cNvPr id="3" name="İçerik Yer Tutucusu 2"/>
          <p:cNvSpPr>
            <a:spLocks noGrp="1"/>
          </p:cNvSpPr>
          <p:nvPr>
            <p:ph idx="1"/>
          </p:nvPr>
        </p:nvSpPr>
        <p:spPr>
          <a:xfrm>
            <a:off x="838200" y="2299063"/>
            <a:ext cx="10515600" cy="3877900"/>
          </a:xfrm>
        </p:spPr>
        <p:txBody>
          <a:bodyPr>
            <a:normAutofit lnSpcReduction="10000"/>
          </a:bodyPr>
          <a:lstStyle/>
          <a:p>
            <a:pPr algn="just"/>
            <a:r>
              <a:rPr lang="tr-TR" sz="3600" dirty="0" smtClean="0">
                <a:latin typeface="Century" panose="02040604050505020304" pitchFamily="18" charset="0"/>
              </a:rPr>
              <a:t>İntihar davranışı derin bir mutsuzluğa işaret eder ancak illa ruhsal bozukluk olması gerekli değildir. Ruhsal bozukluğu olan herkes intihar davranışında bulunmaz ve intihar eden herkesin de bir ruhsal bozukluğu olmayabilir. İntiharlar bazen psikiyatrik hastalık olmadan </a:t>
            </a:r>
            <a:r>
              <a:rPr lang="tr-TR" sz="3600" dirty="0" err="1" smtClean="0">
                <a:latin typeface="Century" panose="02040604050505020304" pitchFamily="18" charset="0"/>
              </a:rPr>
              <a:t>psiko</a:t>
            </a:r>
            <a:r>
              <a:rPr lang="tr-TR" sz="3600" dirty="0" smtClean="0">
                <a:latin typeface="Century" panose="02040604050505020304" pitchFamily="18" charset="0"/>
              </a:rPr>
              <a:t>-sosyal birçok etmene bağlı olarak ortaya çıkabilir.</a:t>
            </a:r>
            <a:endParaRPr lang="tr-TR" sz="3600" dirty="0">
              <a:latin typeface="Century" panose="02040604050505020304" pitchFamily="18" charset="0"/>
            </a:endParaRPr>
          </a:p>
        </p:txBody>
      </p:sp>
    </p:spTree>
    <p:extLst>
      <p:ext uri="{BB962C8B-B14F-4D97-AF65-F5344CB8AC3E}">
        <p14:creationId xmlns:p14="http://schemas.microsoft.com/office/powerpoint/2010/main" val="2992658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4) Çoğu intihar işaret vermeksizin aniden meydana gelir.</a:t>
            </a:r>
            <a:endParaRPr lang="tr-TR" b="1" dirty="0">
              <a:solidFill>
                <a:srgbClr val="FF0000"/>
              </a:solidFill>
            </a:endParaRPr>
          </a:p>
        </p:txBody>
      </p:sp>
      <p:sp>
        <p:nvSpPr>
          <p:cNvPr id="3" name="İçerik Yer Tutucusu 2"/>
          <p:cNvSpPr>
            <a:spLocks noGrp="1"/>
          </p:cNvSpPr>
          <p:nvPr>
            <p:ph idx="1"/>
          </p:nvPr>
        </p:nvSpPr>
        <p:spPr/>
        <p:txBody>
          <a:bodyPr>
            <a:noAutofit/>
          </a:bodyPr>
          <a:lstStyle/>
          <a:p>
            <a:pPr algn="just"/>
            <a:r>
              <a:rPr lang="tr-TR" sz="3200" dirty="0" smtClean="0">
                <a:latin typeface="Century" panose="02040604050505020304" pitchFamily="18" charset="0"/>
              </a:rPr>
              <a:t>İntiharların çoğunda sözel veya davranışsal bir takım uyarı işaretleri verilmektedir. Herhangi bir işaret ya da uyarı vermeksizin gerçekleşen bazı intiharlar da vardır. Ancak burada önemli olan onlar için bu uyarı işaretlerinin ne olduğunu anlamak ve bunlara dikkat etmektir. Ayrıca intihar düşüncesin- de olan birey intihar hakkında konuşur. Kıymetli eşyalarını dağıtabilir. İntihar hakkında açık ve örtük bir sürü mesaj verebilir.</a:t>
            </a:r>
            <a:endParaRPr lang="tr-TR" sz="3200" dirty="0">
              <a:latin typeface="Century" panose="02040604050505020304" pitchFamily="18" charset="0"/>
            </a:endParaRPr>
          </a:p>
        </p:txBody>
      </p:sp>
    </p:spTree>
    <p:extLst>
      <p:ext uri="{BB962C8B-B14F-4D97-AF65-F5344CB8AC3E}">
        <p14:creationId xmlns:p14="http://schemas.microsoft.com/office/powerpoint/2010/main" val="2992539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5) İntihar eden birisi ölmeye kararlıdır.</a:t>
            </a:r>
            <a:endParaRPr lang="tr-TR" b="1" dirty="0">
              <a:solidFill>
                <a:srgbClr val="FF0000"/>
              </a:solidFill>
            </a:endParaRPr>
          </a:p>
        </p:txBody>
      </p:sp>
      <p:sp>
        <p:nvSpPr>
          <p:cNvPr id="3" name="İçerik Yer Tutucusu 2"/>
          <p:cNvSpPr>
            <a:spLocks noGrp="1"/>
          </p:cNvSpPr>
          <p:nvPr>
            <p:ph idx="1"/>
          </p:nvPr>
        </p:nvSpPr>
        <p:spPr/>
        <p:txBody>
          <a:bodyPr/>
          <a:lstStyle/>
          <a:p>
            <a:pPr algn="just"/>
            <a:r>
              <a:rPr lang="tr-TR" sz="4000" dirty="0" smtClean="0">
                <a:latin typeface="Century" panose="02040604050505020304" pitchFamily="18" charset="0"/>
              </a:rPr>
              <a:t>Bu durumun aksine intihar eden insanlar genellikle yaşam ve ölümle ilgili olarak ikircikli duygulara sahiptirler. Zamanında verilen duygusal destek intiharı engelleyebilir. Ayrıca intihar bir sürecin sonucudur. Bu süreçler ortaya çıkmazsa intihar davranışı görülmeyebilir.</a:t>
            </a:r>
          </a:p>
          <a:p>
            <a:pPr algn="just"/>
            <a:endParaRPr lang="tr-TR" dirty="0"/>
          </a:p>
        </p:txBody>
      </p:sp>
    </p:spTree>
    <p:extLst>
      <p:ext uri="{BB962C8B-B14F-4D97-AF65-F5344CB8AC3E}">
        <p14:creationId xmlns:p14="http://schemas.microsoft.com/office/powerpoint/2010/main" val="3085110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600" b="1" dirty="0" smtClean="0">
                <a:solidFill>
                  <a:srgbClr val="FF0000"/>
                </a:solidFill>
              </a:rPr>
              <a:t>6) İntihar hakkında konuşan bireyler, diğer bireyleri kendi çıkarları doğrultusunda etkilemek için bunu yaparlar.</a:t>
            </a:r>
            <a:endParaRPr lang="tr-TR" sz="3600" b="1" dirty="0">
              <a:solidFill>
                <a:srgbClr val="FF0000"/>
              </a:solidFill>
            </a:endParaRPr>
          </a:p>
        </p:txBody>
      </p:sp>
      <p:sp>
        <p:nvSpPr>
          <p:cNvPr id="3" name="İçerik Yer Tutucusu 2"/>
          <p:cNvSpPr>
            <a:spLocks noGrp="1"/>
          </p:cNvSpPr>
          <p:nvPr>
            <p:ph idx="1"/>
          </p:nvPr>
        </p:nvSpPr>
        <p:spPr/>
        <p:txBody>
          <a:bodyPr/>
          <a:lstStyle/>
          <a:p>
            <a:pPr algn="just"/>
            <a:r>
              <a:rPr lang="tr-TR" sz="3200" dirty="0" smtClean="0">
                <a:latin typeface="Century" panose="02040604050505020304" pitchFamily="18" charset="0"/>
              </a:rPr>
              <a:t>İntiharla ilgili konuşan insanların çoğu yardım ya da destek arayışı içerisinde olabilir. İntihardan şikâyet eden insanların önemli bir bölümü </a:t>
            </a:r>
            <a:r>
              <a:rPr lang="tr-TR" sz="3200" dirty="0" err="1" smtClean="0">
                <a:latin typeface="Century" panose="02040604050505020304" pitchFamily="18" charset="0"/>
              </a:rPr>
              <a:t>anksiyete</a:t>
            </a:r>
            <a:r>
              <a:rPr lang="tr-TR" sz="3200" dirty="0" smtClean="0">
                <a:latin typeface="Century" panose="02040604050505020304" pitchFamily="18" charset="0"/>
              </a:rPr>
              <a:t>, depresyon deneyimliyor olabilir, umutsuzluk hissederek intihardan başka bir seçeneği olmadığını düşünebilir. Bu nedenle bireylerin intihar hakkında konuşmasını bir yardım çağrısı olarak kabul etmek gerekir.</a:t>
            </a:r>
          </a:p>
          <a:p>
            <a:pPr algn="just"/>
            <a:endParaRPr lang="tr-TR" dirty="0"/>
          </a:p>
        </p:txBody>
      </p:sp>
    </p:spTree>
    <p:extLst>
      <p:ext uri="{BB962C8B-B14F-4D97-AF65-F5344CB8AC3E}">
        <p14:creationId xmlns:p14="http://schemas.microsoft.com/office/powerpoint/2010/main" val="2731865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7) İntihar edenin cenaze namazı kılınmaz.</a:t>
            </a:r>
            <a:endParaRPr lang="tr-TR" b="1" dirty="0">
              <a:solidFill>
                <a:srgbClr val="FF0000"/>
              </a:solidFill>
            </a:endParaRPr>
          </a:p>
        </p:txBody>
      </p:sp>
      <p:sp>
        <p:nvSpPr>
          <p:cNvPr id="3" name="İçerik Yer Tutucusu 2"/>
          <p:cNvSpPr>
            <a:spLocks noGrp="1"/>
          </p:cNvSpPr>
          <p:nvPr>
            <p:ph idx="1"/>
          </p:nvPr>
        </p:nvSpPr>
        <p:spPr/>
        <p:txBody>
          <a:bodyPr/>
          <a:lstStyle/>
          <a:p>
            <a:pPr algn="just"/>
            <a:r>
              <a:rPr lang="tr-TR" sz="3600" dirty="0" smtClean="0">
                <a:latin typeface="Century" panose="02040604050505020304" pitchFamily="18" charset="0"/>
              </a:rPr>
              <a:t>İntihar genellikle psikolojik nedenlere bağlı oluşan bir davranıştır. Bu nedenle diğer ölümler gibi dinî ve toplumsal görevler yerine getirilmelidir.</a:t>
            </a:r>
          </a:p>
          <a:p>
            <a:pPr algn="just"/>
            <a:endParaRPr lang="tr-TR" dirty="0"/>
          </a:p>
        </p:txBody>
      </p:sp>
    </p:spTree>
    <p:extLst>
      <p:ext uri="{BB962C8B-B14F-4D97-AF65-F5344CB8AC3E}">
        <p14:creationId xmlns:p14="http://schemas.microsoft.com/office/powerpoint/2010/main" val="1754649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8639" y="365125"/>
            <a:ext cx="11051177" cy="1325563"/>
          </a:xfrm>
        </p:spPr>
        <p:txBody>
          <a:bodyPr>
            <a:noAutofit/>
          </a:bodyPr>
          <a:lstStyle/>
          <a:p>
            <a:r>
              <a:rPr lang="tr-TR" sz="4000" b="1" dirty="0" smtClean="0"/>
              <a:t/>
            </a:r>
            <a:br>
              <a:rPr lang="tr-TR" sz="4000" b="1" dirty="0" smtClean="0"/>
            </a:br>
            <a:r>
              <a:rPr lang="tr-TR" sz="4000" b="1" dirty="0" smtClean="0">
                <a:solidFill>
                  <a:srgbClr val="FF0000"/>
                </a:solidFill>
              </a:rPr>
              <a:t>8) Öldürücü olmayan basit intihar girişimleri dikkate alınmamalıdır.</a:t>
            </a:r>
            <a:r>
              <a:rPr lang="tr-TR" sz="4000" dirty="0" smtClean="0"/>
              <a:t/>
            </a:r>
            <a:br>
              <a:rPr lang="tr-TR" sz="4000" dirty="0" smtClean="0"/>
            </a:br>
            <a:endParaRPr lang="tr-TR" sz="4000" dirty="0"/>
          </a:p>
        </p:txBody>
      </p:sp>
      <p:sp>
        <p:nvSpPr>
          <p:cNvPr id="3" name="İçerik Yer Tutucusu 2"/>
          <p:cNvSpPr>
            <a:spLocks noGrp="1"/>
          </p:cNvSpPr>
          <p:nvPr>
            <p:ph idx="1"/>
          </p:nvPr>
        </p:nvSpPr>
        <p:spPr/>
        <p:txBody>
          <a:bodyPr/>
          <a:lstStyle/>
          <a:p>
            <a:r>
              <a:rPr lang="tr-TR" sz="4000" dirty="0" smtClean="0">
                <a:latin typeface="Century" panose="02040604050505020304" pitchFamily="18" charset="0"/>
              </a:rPr>
              <a:t>Her türlü girişim yardım çağrısıdır. </a:t>
            </a:r>
          </a:p>
          <a:p>
            <a:pPr marL="0" indent="0">
              <a:buNone/>
            </a:pPr>
            <a:r>
              <a:rPr lang="tr-TR" sz="4000" dirty="0" smtClean="0">
                <a:latin typeface="Century" panose="02040604050505020304" pitchFamily="18" charset="0"/>
              </a:rPr>
              <a:t>Ciddiye alınmalıdır.</a:t>
            </a:r>
          </a:p>
          <a:p>
            <a:endParaRPr lang="tr-TR" dirty="0"/>
          </a:p>
        </p:txBody>
      </p:sp>
    </p:spTree>
    <p:extLst>
      <p:ext uri="{BB962C8B-B14F-4D97-AF65-F5344CB8AC3E}">
        <p14:creationId xmlns:p14="http://schemas.microsoft.com/office/powerpoint/2010/main" val="38166680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432</Words>
  <Application>Microsoft Office PowerPoint</Application>
  <PresentationFormat>Geniş ekran</PresentationFormat>
  <Paragraphs>24</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Calibri Light</vt:lpstr>
      <vt:lpstr>Century</vt:lpstr>
      <vt:lpstr>Verdana</vt:lpstr>
      <vt:lpstr>Office Teması</vt:lpstr>
      <vt:lpstr>İntihar ile İlişkili Mitler</vt:lpstr>
      <vt:lpstr>  1.İntihar ile ilgili konuşmak iyi bir fikir değildir ve kişiyi intihara cesaretlendirebilir. </vt:lpstr>
      <vt:lpstr>2.Birisi intihara meyilliyse daima intihara eğilimli olur.</vt:lpstr>
      <vt:lpstr>3) Yalnızca ruhsal bozukluğu olan insan- lar intihara eğilimlidir.</vt:lpstr>
      <vt:lpstr>4) Çoğu intihar işaret vermeksizin aniden meydana gelir.</vt:lpstr>
      <vt:lpstr>5) İntihar eden birisi ölmeye kararlıdır.</vt:lpstr>
      <vt:lpstr>6) İntihar hakkında konuşan bireyler, diğer bireyleri kendi çıkarları doğrultusunda etkilemek için bunu yaparlar.</vt:lpstr>
      <vt:lpstr>7) İntihar edenin cenaze namazı kılınmaz.</vt:lpstr>
      <vt:lpstr> 8) Öldürücü olmayan basit intihar girişimleri dikkate alınmamalıdır. </vt:lpstr>
      <vt:lpstr>9) Sadece psikolojik olarak zayıf insanlar intihar eder.</vt:lpstr>
      <vt:lpstr>10) İntihar riski taşıyan bireylerin gerçekçi olmayan olumlu ruh hâlleri (Artık kendimi iyi hissediyorum.) intihar riskinin azaldığını gösterir. </vt:lpstr>
      <vt:lpstr>11) Genç insanlar önlerinde uzun bir haya- tın olduğundan intiharı düşünmez.</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10</cp:revision>
  <dcterms:created xsi:type="dcterms:W3CDTF">2021-12-15T12:37:19Z</dcterms:created>
  <dcterms:modified xsi:type="dcterms:W3CDTF">2021-12-20T08:08:53Z</dcterms:modified>
</cp:coreProperties>
</file>