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11C6B13-BD81-4A1A-9214-2A35D69C8C2B}" type="datetimeFigureOut">
              <a:rPr lang="tr-TR" smtClean="0"/>
              <a:t>20.12.2021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FF9EE74-9459-42D3-8F88-3117AC2F883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94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11C6B13-BD81-4A1A-9214-2A35D69C8C2B}" type="datetimeFigureOut">
              <a:rPr lang="tr-TR" smtClean="0"/>
              <a:t>20.12.2021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FF9EE74-9459-42D3-8F88-3117AC2F8832}" type="slidenum">
              <a:rPr lang="tr-TR" smtClean="0"/>
              <a:t>‹#›</a:t>
            </a:fld>
            <a:endParaRPr lang="tr-TR"/>
          </a:p>
        </p:txBody>
      </p:sp>
    </p:spTree>
    <p:extLst>
      <p:ext uri="{BB962C8B-B14F-4D97-AF65-F5344CB8AC3E}">
        <p14:creationId xmlns:p14="http://schemas.microsoft.com/office/powerpoint/2010/main" val="243482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11C6B13-BD81-4A1A-9214-2A35D69C8C2B}" type="datetimeFigureOut">
              <a:rPr lang="tr-TR" smtClean="0"/>
              <a:t>20.12.2021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FF9EE74-9459-42D3-8F88-3117AC2F8832}" type="slidenum">
              <a:rPr lang="tr-TR" smtClean="0"/>
              <a:t>‹#›</a:t>
            </a:fld>
            <a:endParaRPr lang="tr-TR"/>
          </a:p>
        </p:txBody>
      </p:sp>
    </p:spTree>
    <p:extLst>
      <p:ext uri="{BB962C8B-B14F-4D97-AF65-F5344CB8AC3E}">
        <p14:creationId xmlns:p14="http://schemas.microsoft.com/office/powerpoint/2010/main" val="84018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11C6B13-BD81-4A1A-9214-2A35D69C8C2B}" type="datetimeFigureOut">
              <a:rPr lang="tr-TR" smtClean="0"/>
              <a:t>20.12.2021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FF9EE74-9459-42D3-8F88-3117AC2F8832}" type="slidenum">
              <a:rPr lang="tr-TR" smtClean="0"/>
              <a:t>‹#›</a:t>
            </a:fld>
            <a:endParaRPr lang="tr-TR"/>
          </a:p>
        </p:txBody>
      </p:sp>
    </p:spTree>
    <p:extLst>
      <p:ext uri="{BB962C8B-B14F-4D97-AF65-F5344CB8AC3E}">
        <p14:creationId xmlns:p14="http://schemas.microsoft.com/office/powerpoint/2010/main" val="9535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11C6B13-BD81-4A1A-9214-2A35D69C8C2B}" type="datetimeFigureOut">
              <a:rPr lang="tr-TR" smtClean="0"/>
              <a:t>20.12.2021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FF9EE74-9459-42D3-8F88-3117AC2F883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51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11C6B13-BD81-4A1A-9214-2A35D69C8C2B}" type="datetimeFigureOut">
              <a:rPr lang="tr-TR" smtClean="0"/>
              <a:t>20.12.2021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FF9EE74-9459-42D3-8F88-3117AC2F8832}" type="slidenum">
              <a:rPr lang="tr-TR" smtClean="0"/>
              <a:t>‹#›</a:t>
            </a:fld>
            <a:endParaRPr lang="tr-TR"/>
          </a:p>
        </p:txBody>
      </p:sp>
    </p:spTree>
    <p:extLst>
      <p:ext uri="{BB962C8B-B14F-4D97-AF65-F5344CB8AC3E}">
        <p14:creationId xmlns:p14="http://schemas.microsoft.com/office/powerpoint/2010/main" val="340536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11C6B13-BD81-4A1A-9214-2A35D69C8C2B}" type="datetimeFigureOut">
              <a:rPr lang="tr-TR" smtClean="0"/>
              <a:t>20.12.2021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FF9EE74-9459-42D3-8F88-3117AC2F8832}" type="slidenum">
              <a:rPr lang="tr-TR" smtClean="0"/>
              <a:t>‹#›</a:t>
            </a:fld>
            <a:endParaRPr lang="tr-TR"/>
          </a:p>
        </p:txBody>
      </p:sp>
    </p:spTree>
    <p:extLst>
      <p:ext uri="{BB962C8B-B14F-4D97-AF65-F5344CB8AC3E}">
        <p14:creationId xmlns:p14="http://schemas.microsoft.com/office/powerpoint/2010/main" val="68776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11C6B13-BD81-4A1A-9214-2A35D69C8C2B}" type="datetimeFigureOut">
              <a:rPr lang="tr-TR" smtClean="0"/>
              <a:t>20.12.2021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FF9EE74-9459-42D3-8F88-3117AC2F8832}" type="slidenum">
              <a:rPr lang="tr-TR" smtClean="0"/>
              <a:t>‹#›</a:t>
            </a:fld>
            <a:endParaRPr lang="tr-TR"/>
          </a:p>
        </p:txBody>
      </p:sp>
    </p:spTree>
    <p:extLst>
      <p:ext uri="{BB962C8B-B14F-4D97-AF65-F5344CB8AC3E}">
        <p14:creationId xmlns:p14="http://schemas.microsoft.com/office/powerpoint/2010/main" val="213704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1C6B13-BD81-4A1A-9214-2A35D69C8C2B}" type="datetimeFigureOut">
              <a:rPr lang="tr-TR" smtClean="0"/>
              <a:t>20.12.2021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7FF9EE74-9459-42D3-8F88-3117AC2F8832}" type="slidenum">
              <a:rPr lang="tr-TR" smtClean="0"/>
              <a:t>‹#›</a:t>
            </a:fld>
            <a:endParaRPr lang="tr-TR"/>
          </a:p>
        </p:txBody>
      </p:sp>
    </p:spTree>
    <p:extLst>
      <p:ext uri="{BB962C8B-B14F-4D97-AF65-F5344CB8AC3E}">
        <p14:creationId xmlns:p14="http://schemas.microsoft.com/office/powerpoint/2010/main" val="259556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11C6B13-BD81-4A1A-9214-2A35D69C8C2B}" type="datetimeFigureOut">
              <a:rPr lang="tr-TR" smtClean="0"/>
              <a:t>20.12.2021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F9EE74-9459-42D3-8F88-3117AC2F8832}" type="slidenum">
              <a:rPr lang="tr-TR" smtClean="0"/>
              <a:t>‹#›</a:t>
            </a:fld>
            <a:endParaRPr lang="tr-TR"/>
          </a:p>
        </p:txBody>
      </p:sp>
    </p:spTree>
    <p:extLst>
      <p:ext uri="{BB962C8B-B14F-4D97-AF65-F5344CB8AC3E}">
        <p14:creationId xmlns:p14="http://schemas.microsoft.com/office/powerpoint/2010/main" val="399999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11C6B13-BD81-4A1A-9214-2A35D69C8C2B}" type="datetimeFigureOut">
              <a:rPr lang="tr-TR" smtClean="0"/>
              <a:t>20.12.2021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FF9EE74-9459-42D3-8F88-3117AC2F8832}" type="slidenum">
              <a:rPr lang="tr-TR" smtClean="0"/>
              <a:t>‹#›</a:t>
            </a:fld>
            <a:endParaRPr lang="tr-TR"/>
          </a:p>
        </p:txBody>
      </p:sp>
    </p:spTree>
    <p:extLst>
      <p:ext uri="{BB962C8B-B14F-4D97-AF65-F5344CB8AC3E}">
        <p14:creationId xmlns:p14="http://schemas.microsoft.com/office/powerpoint/2010/main" val="183897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11C6B13-BD81-4A1A-9214-2A35D69C8C2B}" type="datetimeFigureOut">
              <a:rPr lang="tr-TR" smtClean="0"/>
              <a:t>20.12.2021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F9EE74-9459-42D3-8F88-3117AC2F8832}"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67938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97280" y="758952"/>
            <a:ext cx="10058400" cy="2206317"/>
          </a:xfrm>
        </p:spPr>
        <p:txBody>
          <a:bodyPr/>
          <a:lstStyle/>
          <a:p>
            <a:pPr algn="ctr"/>
            <a:r>
              <a:rPr lang="tr-TR" b="1" dirty="0" smtClean="0"/>
              <a:t>SEYHAN REHBERLİK VE ARAŞTIRMA MERKEZİ </a:t>
            </a:r>
            <a:endParaRPr lang="tr-TR" b="1" dirty="0"/>
          </a:p>
        </p:txBody>
      </p:sp>
      <p:sp>
        <p:nvSpPr>
          <p:cNvPr id="3" name="Alt Başlık 2"/>
          <p:cNvSpPr>
            <a:spLocks noGrp="1"/>
          </p:cNvSpPr>
          <p:nvPr>
            <p:ph type="subTitle" idx="1"/>
          </p:nvPr>
        </p:nvSpPr>
        <p:spPr>
          <a:xfrm>
            <a:off x="1100051" y="3239589"/>
            <a:ext cx="10058400" cy="2359032"/>
          </a:xfrm>
        </p:spPr>
        <p:txBody>
          <a:bodyPr>
            <a:normAutofit/>
          </a:bodyPr>
          <a:lstStyle/>
          <a:p>
            <a:pPr algn="ctr">
              <a:lnSpc>
                <a:spcPct val="150000"/>
              </a:lnSpc>
            </a:pPr>
            <a:r>
              <a:rPr lang="tr-TR" sz="4000" b="1" dirty="0" smtClean="0">
                <a:solidFill>
                  <a:srgbClr val="7030A0"/>
                </a:solidFill>
              </a:rPr>
              <a:t>ERGEN RUH SAĞLIĞI SORUNLARI VE İNTİHAR DAVRANIŞI</a:t>
            </a:r>
            <a:endParaRPr lang="tr-TR" sz="4000" b="1" dirty="0">
              <a:solidFill>
                <a:srgbClr val="7030A0"/>
              </a:solidFill>
            </a:endParaRPr>
          </a:p>
        </p:txBody>
      </p:sp>
    </p:spTree>
    <p:extLst>
      <p:ext uri="{BB962C8B-B14F-4D97-AF65-F5344CB8AC3E}">
        <p14:creationId xmlns:p14="http://schemas.microsoft.com/office/powerpoint/2010/main" val="114441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0080" y="705394"/>
            <a:ext cx="10946674" cy="5355772"/>
          </a:xfrm>
        </p:spPr>
        <p:txBody>
          <a:bodyPr>
            <a:normAutofit/>
          </a:bodyPr>
          <a:lstStyle/>
          <a:p>
            <a:r>
              <a:rPr lang="tr-TR" sz="2800" b="1" dirty="0" smtClean="0">
                <a:solidFill>
                  <a:srgbClr val="7030A0"/>
                </a:solidFill>
              </a:rPr>
              <a:t>KORUYUCU FAKTÖRLER</a:t>
            </a:r>
          </a:p>
          <a:p>
            <a:r>
              <a:rPr lang="tr-TR" sz="2400" b="1" dirty="0">
                <a:solidFill>
                  <a:srgbClr val="7030A0"/>
                </a:solidFill>
              </a:rPr>
              <a:t>Bilişsel yapı ve kişilik</a:t>
            </a:r>
            <a:r>
              <a:rPr lang="tr-TR" sz="2400" b="1" dirty="0" smtClean="0">
                <a:solidFill>
                  <a:srgbClr val="7030A0"/>
                </a:solidFill>
              </a:rPr>
              <a:t>;</a:t>
            </a:r>
          </a:p>
          <a:p>
            <a:endParaRPr lang="tr-TR" sz="2400" b="1" dirty="0" smtClean="0">
              <a:solidFill>
                <a:srgbClr val="7030A0"/>
              </a:solidFill>
            </a:endParaRPr>
          </a:p>
          <a:p>
            <a:r>
              <a:rPr lang="tr-TR" sz="2400" b="1" dirty="0" smtClean="0"/>
              <a:t> </a:t>
            </a:r>
            <a:r>
              <a:rPr lang="tr-TR" sz="2400" b="1" dirty="0"/>
              <a:t>• İyi sosyal </a:t>
            </a:r>
            <a:r>
              <a:rPr lang="tr-TR" sz="2400" b="1" dirty="0" smtClean="0"/>
              <a:t>beceriler</a:t>
            </a:r>
          </a:p>
          <a:p>
            <a:r>
              <a:rPr lang="tr-TR" sz="2400" b="1" dirty="0" smtClean="0"/>
              <a:t> </a:t>
            </a:r>
            <a:r>
              <a:rPr lang="tr-TR" sz="2400" b="1" dirty="0"/>
              <a:t>• Kişinin kendine, kendi durumuna ve başarılarına </a:t>
            </a:r>
            <a:r>
              <a:rPr lang="tr-TR" sz="2400" b="1" dirty="0" smtClean="0"/>
              <a:t>güveni</a:t>
            </a:r>
          </a:p>
          <a:p>
            <a:r>
              <a:rPr lang="tr-TR" sz="2400" b="1" dirty="0" smtClean="0"/>
              <a:t> </a:t>
            </a:r>
            <a:r>
              <a:rPr lang="tr-TR" sz="2400" b="1" dirty="0"/>
              <a:t>• Zorluklar ortaya çıktığında (</a:t>
            </a:r>
            <a:r>
              <a:rPr lang="tr-TR" sz="2400" b="1" dirty="0" err="1"/>
              <a:t>örn</a:t>
            </a:r>
            <a:r>
              <a:rPr lang="tr-TR" sz="2400" b="1" dirty="0"/>
              <a:t>.: okul işleri) yardım arama </a:t>
            </a:r>
            <a:endParaRPr lang="tr-TR" sz="2400" b="1" dirty="0" smtClean="0"/>
          </a:p>
          <a:p>
            <a:r>
              <a:rPr lang="tr-TR" sz="2400" b="1" dirty="0" smtClean="0"/>
              <a:t>• </a:t>
            </a:r>
            <a:r>
              <a:rPr lang="tr-TR" sz="2400" b="1" dirty="0"/>
              <a:t>Önemli seçimler yapılacakken tavsiye arama </a:t>
            </a:r>
            <a:endParaRPr lang="tr-TR" sz="2400" b="1" dirty="0" smtClean="0"/>
          </a:p>
          <a:p>
            <a:r>
              <a:rPr lang="tr-TR" sz="2400" b="1" dirty="0" smtClean="0"/>
              <a:t>• </a:t>
            </a:r>
            <a:r>
              <a:rPr lang="tr-TR" sz="2400" b="1" dirty="0"/>
              <a:t>Diğer kişilerin deneyim ve çözümlerine açık olma </a:t>
            </a:r>
            <a:endParaRPr lang="tr-TR" sz="2400" b="1" dirty="0" smtClean="0"/>
          </a:p>
          <a:p>
            <a:r>
              <a:rPr lang="tr-TR" sz="2400" b="1" dirty="0" smtClean="0"/>
              <a:t>• </a:t>
            </a:r>
            <a:r>
              <a:rPr lang="tr-TR" sz="2400" b="1" dirty="0"/>
              <a:t>Yeni bilgilere açık olma</a:t>
            </a:r>
          </a:p>
        </p:txBody>
      </p:sp>
    </p:spTree>
    <p:extLst>
      <p:ext uri="{BB962C8B-B14F-4D97-AF65-F5344CB8AC3E}">
        <p14:creationId xmlns:p14="http://schemas.microsoft.com/office/powerpoint/2010/main" val="428583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7017" y="483326"/>
            <a:ext cx="10528663" cy="5385768"/>
          </a:xfrm>
        </p:spPr>
        <p:txBody>
          <a:bodyPr/>
          <a:lstStyle/>
          <a:p>
            <a:pPr>
              <a:lnSpc>
                <a:spcPct val="150000"/>
              </a:lnSpc>
            </a:pPr>
            <a:r>
              <a:rPr lang="tr-TR" b="1" dirty="0">
                <a:solidFill>
                  <a:srgbClr val="7030A0"/>
                </a:solidFill>
              </a:rPr>
              <a:t>Kültürel ve </a:t>
            </a:r>
            <a:r>
              <a:rPr lang="tr-TR" b="1" dirty="0" err="1">
                <a:solidFill>
                  <a:srgbClr val="7030A0"/>
                </a:solidFill>
              </a:rPr>
              <a:t>sosyodemografik</a:t>
            </a:r>
            <a:r>
              <a:rPr lang="tr-TR" b="1" dirty="0">
                <a:solidFill>
                  <a:srgbClr val="7030A0"/>
                </a:solidFill>
              </a:rPr>
              <a:t> faktörler; </a:t>
            </a:r>
            <a:endParaRPr lang="tr-TR" b="1" dirty="0" smtClean="0">
              <a:solidFill>
                <a:srgbClr val="7030A0"/>
              </a:solidFill>
            </a:endParaRPr>
          </a:p>
          <a:p>
            <a:pPr>
              <a:lnSpc>
                <a:spcPct val="150000"/>
              </a:lnSpc>
            </a:pPr>
            <a:r>
              <a:rPr lang="tr-TR" b="1" dirty="0" smtClean="0"/>
              <a:t>• </a:t>
            </a:r>
            <a:r>
              <a:rPr lang="tr-TR" b="1" dirty="0"/>
              <a:t>Sosyal entegrasyon (</a:t>
            </a:r>
            <a:r>
              <a:rPr lang="tr-TR" b="1" dirty="0" err="1"/>
              <a:t>örn</a:t>
            </a:r>
            <a:r>
              <a:rPr lang="tr-TR" b="1" dirty="0"/>
              <a:t>.: spor aktiviteleri, kilise faaliyetleri, kulüp ve diğer faaliyetlere katılım) • Okul arkadaşları ile iyi </a:t>
            </a:r>
            <a:r>
              <a:rPr lang="tr-TR" b="1" dirty="0" smtClean="0"/>
              <a:t>ilişkiler</a:t>
            </a:r>
          </a:p>
          <a:p>
            <a:pPr>
              <a:lnSpc>
                <a:spcPct val="150000"/>
              </a:lnSpc>
            </a:pPr>
            <a:r>
              <a:rPr lang="tr-TR" b="1" dirty="0" smtClean="0"/>
              <a:t> </a:t>
            </a:r>
            <a:r>
              <a:rPr lang="tr-TR" b="1" dirty="0"/>
              <a:t>• Öğretmenler ve diğer yetişkinlerle iyi ilişkiler </a:t>
            </a:r>
            <a:endParaRPr lang="tr-TR" b="1" dirty="0" smtClean="0"/>
          </a:p>
          <a:p>
            <a:pPr>
              <a:lnSpc>
                <a:spcPct val="150000"/>
              </a:lnSpc>
            </a:pPr>
            <a:r>
              <a:rPr lang="tr-TR" b="1" dirty="0" smtClean="0"/>
              <a:t>• </a:t>
            </a:r>
            <a:r>
              <a:rPr lang="tr-TR" b="1" dirty="0"/>
              <a:t>İlgili kişilerden destek</a:t>
            </a:r>
          </a:p>
        </p:txBody>
      </p:sp>
      <p:pic>
        <p:nvPicPr>
          <p:cNvPr id="4" name="Resim 3"/>
          <p:cNvPicPr>
            <a:picLocks noChangeAspect="1"/>
          </p:cNvPicPr>
          <p:nvPr/>
        </p:nvPicPr>
        <p:blipFill>
          <a:blip r:embed="rId2"/>
          <a:stretch>
            <a:fillRect/>
          </a:stretch>
        </p:blipFill>
        <p:spPr>
          <a:xfrm>
            <a:off x="7503614" y="3817094"/>
            <a:ext cx="3652066" cy="2052000"/>
          </a:xfrm>
          <a:prstGeom prst="rect">
            <a:avLst/>
          </a:prstGeom>
          <a:ln>
            <a:noFill/>
          </a:ln>
          <a:effectLst>
            <a:softEdge rad="112500"/>
          </a:effectLst>
        </p:spPr>
      </p:pic>
      <p:pic>
        <p:nvPicPr>
          <p:cNvPr id="5" name="Resim 4"/>
          <p:cNvPicPr>
            <a:picLocks noChangeAspect="1"/>
          </p:cNvPicPr>
          <p:nvPr/>
        </p:nvPicPr>
        <p:blipFill>
          <a:blip r:embed="rId3"/>
          <a:stretch>
            <a:fillRect/>
          </a:stretch>
        </p:blipFill>
        <p:spPr>
          <a:xfrm>
            <a:off x="1912483" y="4167946"/>
            <a:ext cx="2921310" cy="194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5283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2149" y="457200"/>
            <a:ext cx="10515600" cy="5577839"/>
          </a:xfrm>
        </p:spPr>
        <p:txBody>
          <a:bodyPr>
            <a:normAutofit fontScale="92500" lnSpcReduction="20000"/>
          </a:bodyPr>
          <a:lstStyle/>
          <a:p>
            <a:pPr algn="just">
              <a:lnSpc>
                <a:spcPct val="150000"/>
              </a:lnSpc>
            </a:pPr>
            <a:r>
              <a:rPr lang="tr-TR" sz="2400" b="1" dirty="0">
                <a:solidFill>
                  <a:srgbClr val="7030A0"/>
                </a:solidFill>
              </a:rPr>
              <a:t>RİSK FAKTÖRLERİ VE RİSK DURUMLARI</a:t>
            </a:r>
          </a:p>
          <a:p>
            <a:pPr algn="just">
              <a:lnSpc>
                <a:spcPct val="150000"/>
              </a:lnSpc>
            </a:pPr>
            <a:r>
              <a:rPr lang="tr-TR" b="1" u="sng" dirty="0">
                <a:solidFill>
                  <a:srgbClr val="7030A0"/>
                </a:solidFill>
              </a:rPr>
              <a:t>Kültürel ve </a:t>
            </a:r>
            <a:r>
              <a:rPr lang="tr-TR" b="1" u="sng" dirty="0" err="1">
                <a:solidFill>
                  <a:srgbClr val="7030A0"/>
                </a:solidFill>
              </a:rPr>
              <a:t>sosyodemografik</a:t>
            </a:r>
            <a:r>
              <a:rPr lang="tr-TR" b="1" u="sng" dirty="0">
                <a:solidFill>
                  <a:srgbClr val="7030A0"/>
                </a:solidFill>
              </a:rPr>
              <a:t> </a:t>
            </a:r>
            <a:r>
              <a:rPr lang="tr-TR" b="1" u="sng" dirty="0" smtClean="0">
                <a:solidFill>
                  <a:srgbClr val="7030A0"/>
                </a:solidFill>
              </a:rPr>
              <a:t>faktörler : </a:t>
            </a:r>
            <a:endParaRPr lang="tr-TR" b="1" u="sng" dirty="0">
              <a:solidFill>
                <a:srgbClr val="7030A0"/>
              </a:solidFill>
            </a:endParaRPr>
          </a:p>
          <a:p>
            <a:pPr algn="just">
              <a:lnSpc>
                <a:spcPct val="150000"/>
              </a:lnSpc>
              <a:buFont typeface="Arial" panose="020B0604020202020204" pitchFamily="34" charset="0"/>
              <a:buChar char="•"/>
            </a:pPr>
            <a:r>
              <a:rPr lang="tr-TR" b="1" dirty="0" smtClean="0"/>
              <a:t> Ailedeki </a:t>
            </a:r>
            <a:r>
              <a:rPr lang="tr-TR" b="1" dirty="0"/>
              <a:t>düşük sosyoekonomik durum, düşük eğitim seviyesi ve işsizlik risk faktörleridir.</a:t>
            </a:r>
          </a:p>
          <a:p>
            <a:pPr algn="just">
              <a:lnSpc>
                <a:spcPct val="150000"/>
              </a:lnSpc>
              <a:buFont typeface="Arial" panose="020B0604020202020204" pitchFamily="34" charset="0"/>
              <a:buChar char="•"/>
            </a:pPr>
            <a:r>
              <a:rPr lang="tr-TR" b="1" dirty="0" smtClean="0"/>
              <a:t> Yerli </a:t>
            </a:r>
            <a:r>
              <a:rPr lang="tr-TR" b="1" dirty="0"/>
              <a:t>insanlar ve göçmenler bu gruba dahil edilebilir ( Dilsel ve kültürel dışlanma- kültürel çatışma -İşkence ve izolasyon )</a:t>
            </a:r>
          </a:p>
          <a:p>
            <a:pPr algn="just">
              <a:lnSpc>
                <a:spcPct val="150000"/>
              </a:lnSpc>
              <a:buFont typeface="Arial" panose="020B0604020202020204" pitchFamily="34" charset="0"/>
              <a:buChar char="•"/>
            </a:pPr>
            <a:r>
              <a:rPr lang="tr-TR" b="1" dirty="0" smtClean="0"/>
              <a:t> Yerlilerde </a:t>
            </a:r>
            <a:r>
              <a:rPr lang="tr-TR" b="1" dirty="0"/>
              <a:t>göçmen olanlara nazaran daha yüksek intihar riski vardır.</a:t>
            </a:r>
          </a:p>
          <a:p>
            <a:pPr algn="just">
              <a:lnSpc>
                <a:spcPct val="150000"/>
              </a:lnSpc>
              <a:buFont typeface="Arial" panose="020B0604020202020204" pitchFamily="34" charset="0"/>
              <a:buChar char="•"/>
            </a:pPr>
            <a:r>
              <a:rPr lang="tr-TR" b="1" dirty="0" smtClean="0"/>
              <a:t> Cinsel </a:t>
            </a:r>
            <a:r>
              <a:rPr lang="tr-TR" b="1" dirty="0"/>
              <a:t>yönelime ilişkin cinsiyet uyumsuzluğu ve kimlik konuları da intihar davranışları için risk faktörleridir.</a:t>
            </a:r>
          </a:p>
          <a:p>
            <a:pPr algn="just">
              <a:lnSpc>
                <a:spcPct val="150000"/>
              </a:lnSpc>
              <a:buFont typeface="Arial" panose="020B0604020202020204" pitchFamily="34" charset="0"/>
              <a:buChar char="•"/>
            </a:pPr>
            <a:r>
              <a:rPr lang="tr-TR" b="1" dirty="0" smtClean="0"/>
              <a:t> Kültürleri</a:t>
            </a:r>
            <a:r>
              <a:rPr lang="tr-TR" b="1" dirty="0"/>
              <a:t>, aileleri ve akranları veya okulları ve diğer kurumlar tarafından açık bir şekilde kabul edilmeyen çocuklar ve ergenler ciddi kabul sorunları yaşar ve ideal gelişim için kendilerini destekleyici model bulamazlar.</a:t>
            </a:r>
          </a:p>
        </p:txBody>
      </p:sp>
    </p:spTree>
    <p:extLst>
      <p:ext uri="{BB962C8B-B14F-4D97-AF65-F5344CB8AC3E}">
        <p14:creationId xmlns:p14="http://schemas.microsoft.com/office/powerpoint/2010/main" val="1731940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4949" y="313509"/>
            <a:ext cx="11456125" cy="5930537"/>
          </a:xfrm>
        </p:spPr>
        <p:txBody>
          <a:bodyPr>
            <a:normAutofit/>
          </a:bodyPr>
          <a:lstStyle/>
          <a:p>
            <a:r>
              <a:rPr lang="tr-TR" b="1" dirty="0">
                <a:solidFill>
                  <a:srgbClr val="7030A0"/>
                </a:solidFill>
              </a:rPr>
              <a:t>RİSK FAKTÖRLERİ VE RİSK DURUMLARI</a:t>
            </a:r>
          </a:p>
          <a:p>
            <a:pPr>
              <a:buFont typeface="Arial" panose="020B0604020202020204" pitchFamily="34" charset="0"/>
              <a:buChar char="•"/>
            </a:pPr>
            <a:r>
              <a:rPr lang="tr-TR" b="1" dirty="0" smtClean="0"/>
              <a:t> Çocukluk </a:t>
            </a:r>
            <a:r>
              <a:rPr lang="tr-TR" b="1" dirty="0"/>
              <a:t>boyunca aile yapısı ve negatif yaşam </a:t>
            </a:r>
            <a:r>
              <a:rPr lang="tr-TR" b="1" dirty="0" smtClean="0"/>
              <a:t>olayları</a:t>
            </a:r>
          </a:p>
          <a:p>
            <a:r>
              <a:rPr lang="tr-TR" b="1" dirty="0">
                <a:solidFill>
                  <a:srgbClr val="7030A0"/>
                </a:solidFill>
              </a:rPr>
              <a:t>Ebeveyn psikopatolojisi, </a:t>
            </a:r>
            <a:r>
              <a:rPr lang="tr-TR" b="1" dirty="0" err="1">
                <a:solidFill>
                  <a:srgbClr val="7030A0"/>
                </a:solidFill>
              </a:rPr>
              <a:t>afektif</a:t>
            </a:r>
            <a:r>
              <a:rPr lang="tr-TR" b="1" dirty="0">
                <a:solidFill>
                  <a:srgbClr val="7030A0"/>
                </a:solidFill>
              </a:rPr>
              <a:t> ve diğer psikiyatrik hastalıkların </a:t>
            </a:r>
            <a:r>
              <a:rPr lang="tr-TR" b="1" dirty="0" smtClean="0">
                <a:solidFill>
                  <a:srgbClr val="7030A0"/>
                </a:solidFill>
              </a:rPr>
              <a:t>bulunması ;</a:t>
            </a:r>
            <a:endParaRPr lang="tr-TR" b="1" dirty="0">
              <a:solidFill>
                <a:srgbClr val="7030A0"/>
              </a:solidFill>
            </a:endParaRPr>
          </a:p>
          <a:p>
            <a:r>
              <a:rPr lang="tr-TR" b="1" dirty="0"/>
              <a:t>• Ailede alkol ve madde kullanımı veya anti-sosyal davranış</a:t>
            </a:r>
          </a:p>
          <a:p>
            <a:r>
              <a:rPr lang="tr-TR" b="1" dirty="0"/>
              <a:t>• Ailede intihar ve intihar girişimi öyküsü</a:t>
            </a:r>
          </a:p>
          <a:p>
            <a:r>
              <a:rPr lang="tr-TR" b="1" dirty="0"/>
              <a:t>• Şiddet içerikli ve </a:t>
            </a:r>
            <a:r>
              <a:rPr lang="tr-TR" b="1" dirty="0" err="1"/>
              <a:t>suistimalci</a:t>
            </a:r>
            <a:r>
              <a:rPr lang="tr-TR" b="1" dirty="0"/>
              <a:t> aile (çocuğun fiziksel ve cinsel</a:t>
            </a:r>
          </a:p>
          <a:p>
            <a:r>
              <a:rPr lang="tr-TR" b="1" dirty="0" err="1"/>
              <a:t>suistimali</a:t>
            </a:r>
            <a:r>
              <a:rPr lang="tr-TR" b="1" dirty="0"/>
              <a:t> dahil)</a:t>
            </a:r>
          </a:p>
          <a:p>
            <a:r>
              <a:rPr lang="tr-TR" b="1" dirty="0"/>
              <a:t>• Ebeveyn tarafından sunulan eksik bakım, aile içinde zayıf</a:t>
            </a:r>
          </a:p>
          <a:p>
            <a:r>
              <a:rPr lang="tr-TR" b="1" dirty="0"/>
              <a:t>iletişim</a:t>
            </a:r>
          </a:p>
          <a:p>
            <a:r>
              <a:rPr lang="tr-TR" b="1" dirty="0"/>
              <a:t>• Ebeveynler arasında gerilim ve </a:t>
            </a:r>
            <a:r>
              <a:rPr lang="tr-TR" b="1" dirty="0" err="1"/>
              <a:t>agresyonlu</a:t>
            </a:r>
            <a:r>
              <a:rPr lang="tr-TR" b="1" dirty="0"/>
              <a:t> sık tartışmalar</a:t>
            </a:r>
          </a:p>
          <a:p>
            <a:r>
              <a:rPr lang="tr-TR" b="1" dirty="0"/>
              <a:t>• Ebeveynlerin ayrılması, boşanması veya ölümü</a:t>
            </a:r>
          </a:p>
        </p:txBody>
      </p:sp>
      <p:pic>
        <p:nvPicPr>
          <p:cNvPr id="4" name="Resim 3"/>
          <p:cNvPicPr>
            <a:picLocks noChangeAspect="1"/>
          </p:cNvPicPr>
          <p:nvPr/>
        </p:nvPicPr>
        <p:blipFill>
          <a:blip r:embed="rId2"/>
          <a:stretch>
            <a:fillRect/>
          </a:stretch>
        </p:blipFill>
        <p:spPr>
          <a:xfrm>
            <a:off x="7878528" y="3904046"/>
            <a:ext cx="3754581" cy="2340000"/>
          </a:xfrm>
          <a:prstGeom prst="rect">
            <a:avLst/>
          </a:prstGeom>
        </p:spPr>
      </p:pic>
    </p:spTree>
    <p:extLst>
      <p:ext uri="{BB962C8B-B14F-4D97-AF65-F5344CB8AC3E}">
        <p14:creationId xmlns:p14="http://schemas.microsoft.com/office/powerpoint/2010/main" val="6558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4137" y="404949"/>
            <a:ext cx="10711543" cy="5464145"/>
          </a:xfrm>
        </p:spPr>
        <p:txBody>
          <a:bodyPr/>
          <a:lstStyle/>
          <a:p>
            <a:pPr>
              <a:lnSpc>
                <a:spcPct val="150000"/>
              </a:lnSpc>
            </a:pPr>
            <a:r>
              <a:rPr lang="tr-TR" b="1" dirty="0">
                <a:solidFill>
                  <a:srgbClr val="7030A0"/>
                </a:solidFill>
              </a:rPr>
              <a:t>RİSK FAKTÖRLERİ VE RİSK DURUMLARI</a:t>
            </a:r>
          </a:p>
          <a:p>
            <a:pPr>
              <a:lnSpc>
                <a:spcPct val="150000"/>
              </a:lnSpc>
            </a:pPr>
            <a:r>
              <a:rPr lang="tr-TR" b="1" dirty="0"/>
              <a:t>• Farklı mesken alanlarına sık </a:t>
            </a:r>
            <a:r>
              <a:rPr lang="tr-TR" b="1" dirty="0" smtClean="0"/>
              <a:t>taşınmalar</a:t>
            </a:r>
          </a:p>
          <a:p>
            <a:pPr>
              <a:lnSpc>
                <a:spcPct val="150000"/>
              </a:lnSpc>
            </a:pPr>
            <a:r>
              <a:rPr lang="tr-TR" b="1" dirty="0" smtClean="0"/>
              <a:t> </a:t>
            </a:r>
            <a:r>
              <a:rPr lang="tr-TR" b="1" dirty="0"/>
              <a:t>• Ebeveynler tarafında çok yüksek veya çok düşük </a:t>
            </a:r>
            <a:r>
              <a:rPr lang="tr-TR" b="1" dirty="0" smtClean="0"/>
              <a:t>beklentiler</a:t>
            </a:r>
          </a:p>
          <a:p>
            <a:pPr>
              <a:lnSpc>
                <a:spcPct val="150000"/>
              </a:lnSpc>
            </a:pPr>
            <a:r>
              <a:rPr lang="tr-TR" b="1" dirty="0" smtClean="0"/>
              <a:t> </a:t>
            </a:r>
            <a:r>
              <a:rPr lang="tr-TR" b="1" dirty="0"/>
              <a:t>• Ebeveynlerin yetersiz veya aşırı otoritesi </a:t>
            </a:r>
            <a:endParaRPr lang="tr-TR" b="1" dirty="0" smtClean="0"/>
          </a:p>
          <a:p>
            <a:pPr>
              <a:lnSpc>
                <a:spcPct val="150000"/>
              </a:lnSpc>
            </a:pPr>
            <a:r>
              <a:rPr lang="tr-TR" b="1" dirty="0" smtClean="0"/>
              <a:t>• Ebeveynlerin </a:t>
            </a:r>
            <a:r>
              <a:rPr lang="tr-TR" b="1" dirty="0"/>
              <a:t>çocuğun duygusal bozukluğu ile ilgilenmeye zamanının olmayışı veya </a:t>
            </a:r>
            <a:r>
              <a:rPr lang="tr-TR" b="1" dirty="0" err="1"/>
              <a:t>red</a:t>
            </a:r>
            <a:r>
              <a:rPr lang="tr-TR" b="1" dirty="0"/>
              <a:t> ve ihmal içeren olumsuz bir duygusal ortamın varlığı </a:t>
            </a:r>
            <a:endParaRPr lang="tr-TR" b="1" dirty="0" smtClean="0"/>
          </a:p>
          <a:p>
            <a:pPr>
              <a:lnSpc>
                <a:spcPct val="150000"/>
              </a:lnSpc>
            </a:pPr>
            <a:r>
              <a:rPr lang="tr-TR" b="1" dirty="0" smtClean="0"/>
              <a:t>• </a:t>
            </a:r>
            <a:r>
              <a:rPr lang="tr-TR" b="1" dirty="0"/>
              <a:t>Katı aile </a:t>
            </a:r>
            <a:endParaRPr lang="tr-TR" b="1" dirty="0" smtClean="0"/>
          </a:p>
          <a:p>
            <a:pPr>
              <a:lnSpc>
                <a:spcPct val="150000"/>
              </a:lnSpc>
            </a:pPr>
            <a:r>
              <a:rPr lang="tr-TR" b="1" dirty="0" smtClean="0"/>
              <a:t>• </a:t>
            </a:r>
            <a:r>
              <a:rPr lang="tr-TR" b="1" dirty="0"/>
              <a:t>Evlatlık olma veya üvey aile</a:t>
            </a:r>
          </a:p>
        </p:txBody>
      </p:sp>
      <p:pic>
        <p:nvPicPr>
          <p:cNvPr id="4" name="Resim 3"/>
          <p:cNvPicPr>
            <a:picLocks noChangeAspect="1"/>
          </p:cNvPicPr>
          <p:nvPr/>
        </p:nvPicPr>
        <p:blipFill rotWithShape="1">
          <a:blip r:embed="rId2"/>
          <a:srcRect b="8247"/>
          <a:stretch/>
        </p:blipFill>
        <p:spPr>
          <a:xfrm>
            <a:off x="9504997" y="3990294"/>
            <a:ext cx="2143125" cy="1966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rotWithShape="1">
          <a:blip r:embed="rId3"/>
          <a:srcRect b="4591"/>
          <a:stretch/>
        </p:blipFill>
        <p:spPr>
          <a:xfrm>
            <a:off x="6422163" y="3990293"/>
            <a:ext cx="2143125" cy="2044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4"/>
          <a:stretch>
            <a:fillRect/>
          </a:stretch>
        </p:blipFill>
        <p:spPr>
          <a:xfrm>
            <a:off x="9387432" y="319315"/>
            <a:ext cx="2143125" cy="2143125"/>
          </a:xfrm>
          <a:prstGeom prst="rect">
            <a:avLst/>
          </a:prstGeom>
        </p:spPr>
      </p:pic>
      <p:pic>
        <p:nvPicPr>
          <p:cNvPr id="7" name="Resim 6"/>
          <p:cNvPicPr>
            <a:picLocks noChangeAspect="1"/>
          </p:cNvPicPr>
          <p:nvPr/>
        </p:nvPicPr>
        <p:blipFill>
          <a:blip r:embed="rId5"/>
          <a:stretch>
            <a:fillRect/>
          </a:stretch>
        </p:blipFill>
        <p:spPr>
          <a:xfrm>
            <a:off x="6555105" y="0"/>
            <a:ext cx="2457450" cy="1857375"/>
          </a:xfrm>
          <a:prstGeom prst="rect">
            <a:avLst/>
          </a:prstGeom>
        </p:spPr>
      </p:pic>
    </p:spTree>
    <p:extLst>
      <p:ext uri="{BB962C8B-B14F-4D97-AF65-F5344CB8AC3E}">
        <p14:creationId xmlns:p14="http://schemas.microsoft.com/office/powerpoint/2010/main" val="171337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8194" y="130629"/>
            <a:ext cx="11443063" cy="5917474"/>
          </a:xfrm>
        </p:spPr>
        <p:txBody>
          <a:bodyPr>
            <a:noAutofit/>
          </a:bodyPr>
          <a:lstStyle/>
          <a:p>
            <a:pPr>
              <a:lnSpc>
                <a:spcPct val="150000"/>
              </a:lnSpc>
            </a:pPr>
            <a:r>
              <a:rPr lang="tr-TR" sz="1800" b="1" dirty="0" smtClean="0">
                <a:solidFill>
                  <a:srgbClr val="7030A0"/>
                </a:solidFill>
              </a:rPr>
              <a:t>Bilişsel </a:t>
            </a:r>
            <a:r>
              <a:rPr lang="tr-TR" sz="1800" b="1" dirty="0">
                <a:solidFill>
                  <a:srgbClr val="7030A0"/>
                </a:solidFill>
              </a:rPr>
              <a:t>yapı ve </a:t>
            </a:r>
            <a:r>
              <a:rPr lang="tr-TR" sz="1800" b="1" dirty="0" smtClean="0">
                <a:solidFill>
                  <a:srgbClr val="7030A0"/>
                </a:solidFill>
              </a:rPr>
              <a:t>kişilik;</a:t>
            </a:r>
          </a:p>
          <a:p>
            <a:pPr>
              <a:lnSpc>
                <a:spcPct val="150000"/>
              </a:lnSpc>
            </a:pPr>
            <a:r>
              <a:rPr lang="tr-TR" sz="1800" b="1" dirty="0" smtClean="0"/>
              <a:t> </a:t>
            </a:r>
            <a:r>
              <a:rPr lang="tr-TR" sz="1800" b="1" dirty="0"/>
              <a:t>• Kararsız mizaç</a:t>
            </a:r>
            <a:r>
              <a:rPr lang="tr-TR" sz="1800" b="1" dirty="0" smtClean="0"/>
              <a:t>,</a:t>
            </a:r>
          </a:p>
          <a:p>
            <a:pPr>
              <a:lnSpc>
                <a:spcPct val="150000"/>
              </a:lnSpc>
            </a:pPr>
            <a:r>
              <a:rPr lang="tr-TR" sz="1800" b="1" dirty="0" smtClean="0"/>
              <a:t> </a:t>
            </a:r>
            <a:r>
              <a:rPr lang="tr-TR" sz="1800" b="1" dirty="0"/>
              <a:t>• Kızgın veya agresif </a:t>
            </a:r>
            <a:r>
              <a:rPr lang="tr-TR" sz="1800" b="1" dirty="0" err="1" smtClean="0"/>
              <a:t>davranış,anti</a:t>
            </a:r>
            <a:r>
              <a:rPr lang="tr-TR" sz="1800" b="1" dirty="0" smtClean="0"/>
              <a:t>-sosyal </a:t>
            </a:r>
            <a:r>
              <a:rPr lang="tr-TR" sz="1800" b="1" dirty="0"/>
              <a:t>davranış</a:t>
            </a:r>
            <a:r>
              <a:rPr lang="tr-TR" sz="1800" b="1" dirty="0" smtClean="0"/>
              <a:t>,</a:t>
            </a:r>
          </a:p>
          <a:p>
            <a:pPr>
              <a:lnSpc>
                <a:spcPct val="150000"/>
              </a:lnSpc>
            </a:pPr>
            <a:r>
              <a:rPr lang="tr-TR" sz="1800" b="1" dirty="0" smtClean="0"/>
              <a:t> </a:t>
            </a:r>
            <a:r>
              <a:rPr lang="tr-TR" sz="1800" b="1" dirty="0"/>
              <a:t>• Dışa dönük davranış, </a:t>
            </a:r>
            <a:r>
              <a:rPr lang="tr-TR" sz="1800" b="1" dirty="0" smtClean="0"/>
              <a:t>fazla </a:t>
            </a:r>
            <a:r>
              <a:rPr lang="tr-TR" sz="1800" b="1" dirty="0"/>
              <a:t>atılganlık, </a:t>
            </a:r>
            <a:endParaRPr lang="tr-TR" sz="1800" b="1" dirty="0" smtClean="0"/>
          </a:p>
          <a:p>
            <a:pPr>
              <a:lnSpc>
                <a:spcPct val="150000"/>
              </a:lnSpc>
            </a:pPr>
            <a:r>
              <a:rPr lang="tr-TR" sz="1800" b="1" dirty="0" smtClean="0"/>
              <a:t>• </a:t>
            </a:r>
            <a:r>
              <a:rPr lang="tr-TR" sz="1800" b="1" dirty="0"/>
              <a:t>Asabiyet, </a:t>
            </a:r>
            <a:endParaRPr lang="tr-TR" sz="1800" b="1" dirty="0" smtClean="0"/>
          </a:p>
          <a:p>
            <a:pPr>
              <a:lnSpc>
                <a:spcPct val="150000"/>
              </a:lnSpc>
            </a:pPr>
            <a:r>
              <a:rPr lang="tr-TR" sz="1800" b="1" dirty="0" smtClean="0"/>
              <a:t>• </a:t>
            </a:r>
            <a:r>
              <a:rPr lang="tr-TR" sz="1800" b="1" dirty="0"/>
              <a:t>Katı düşünme ve başa çıkma yapıları, </a:t>
            </a:r>
            <a:endParaRPr lang="tr-TR" sz="1800" b="1" dirty="0" smtClean="0"/>
          </a:p>
          <a:p>
            <a:pPr>
              <a:lnSpc>
                <a:spcPct val="150000"/>
              </a:lnSpc>
            </a:pPr>
            <a:r>
              <a:rPr lang="tr-TR" sz="1800" b="1" dirty="0" smtClean="0"/>
              <a:t>• </a:t>
            </a:r>
            <a:r>
              <a:rPr lang="tr-TR" sz="1800" b="1" dirty="0"/>
              <a:t>Zorluklar meydana geldiğinde zayıf problem çözme yetisi, </a:t>
            </a:r>
            <a:endParaRPr lang="tr-TR" sz="1800" b="1" dirty="0" smtClean="0"/>
          </a:p>
          <a:p>
            <a:pPr>
              <a:lnSpc>
                <a:spcPct val="150000"/>
              </a:lnSpc>
            </a:pPr>
            <a:r>
              <a:rPr lang="tr-TR" sz="1800" b="1" dirty="0" smtClean="0"/>
              <a:t>• </a:t>
            </a:r>
            <a:r>
              <a:rPr lang="tr-TR" sz="1800" b="1" dirty="0"/>
              <a:t>Gerçekleri kavrayamama, </a:t>
            </a:r>
            <a:endParaRPr lang="tr-TR" sz="1800" b="1" dirty="0" smtClean="0"/>
          </a:p>
          <a:p>
            <a:pPr>
              <a:lnSpc>
                <a:spcPct val="150000"/>
              </a:lnSpc>
            </a:pPr>
            <a:r>
              <a:rPr lang="tr-TR" sz="1800" b="1" dirty="0" smtClean="0"/>
              <a:t>• </a:t>
            </a:r>
            <a:r>
              <a:rPr lang="tr-TR" sz="1800" b="1" dirty="0"/>
              <a:t>Hayali bir dünyada yaşama eğilimi, </a:t>
            </a:r>
            <a:endParaRPr lang="tr-TR" sz="1800" b="1" dirty="0" smtClean="0"/>
          </a:p>
          <a:p>
            <a:pPr>
              <a:lnSpc>
                <a:spcPct val="150000"/>
              </a:lnSpc>
            </a:pPr>
            <a:r>
              <a:rPr lang="tr-TR" sz="1800" b="1" dirty="0" smtClean="0"/>
              <a:t>• </a:t>
            </a:r>
            <a:r>
              <a:rPr lang="tr-TR" sz="1800" b="1" dirty="0"/>
              <a:t>Büyüklük ve değersizlik duyguları arasında değişen fanteziler,</a:t>
            </a:r>
          </a:p>
        </p:txBody>
      </p:sp>
      <p:pic>
        <p:nvPicPr>
          <p:cNvPr id="4" name="Resim 3"/>
          <p:cNvPicPr>
            <a:picLocks noChangeAspect="1"/>
          </p:cNvPicPr>
          <p:nvPr/>
        </p:nvPicPr>
        <p:blipFill rotWithShape="1">
          <a:blip r:embed="rId2"/>
          <a:srcRect b="4640"/>
          <a:stretch/>
        </p:blipFill>
        <p:spPr>
          <a:xfrm>
            <a:off x="7605711" y="3089366"/>
            <a:ext cx="3941076" cy="2815045"/>
          </a:xfrm>
          <a:prstGeom prst="rect">
            <a:avLst/>
          </a:prstGeom>
        </p:spPr>
      </p:pic>
    </p:spTree>
    <p:extLst>
      <p:ext uri="{BB962C8B-B14F-4D97-AF65-F5344CB8AC3E}">
        <p14:creationId xmlns:p14="http://schemas.microsoft.com/office/powerpoint/2010/main" val="1712965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8193" y="339634"/>
            <a:ext cx="11691257" cy="5529460"/>
          </a:xfrm>
        </p:spPr>
        <p:txBody>
          <a:bodyPr>
            <a:normAutofit/>
          </a:bodyPr>
          <a:lstStyle/>
          <a:p>
            <a:pPr algn="just"/>
            <a:r>
              <a:rPr lang="tr-TR" sz="2400" b="1" dirty="0">
                <a:solidFill>
                  <a:srgbClr val="7030A0"/>
                </a:solidFill>
              </a:rPr>
              <a:t>RİSK FAKTÖRLERİ VE RİSK DURUMLARI</a:t>
            </a:r>
          </a:p>
          <a:p>
            <a:pPr algn="just"/>
            <a:r>
              <a:rPr lang="tr-TR" sz="2400" b="1" dirty="0"/>
              <a:t>• Hayal kırıklığına hazır olma, </a:t>
            </a:r>
            <a:endParaRPr lang="tr-TR" sz="2400" b="1" dirty="0" smtClean="0"/>
          </a:p>
          <a:p>
            <a:pPr algn="just"/>
            <a:r>
              <a:rPr lang="tr-TR" sz="2400" b="1" dirty="0" smtClean="0"/>
              <a:t>• </a:t>
            </a:r>
            <a:r>
              <a:rPr lang="tr-TR" sz="2400" b="1" dirty="0" err="1"/>
              <a:t>Anksiyete</a:t>
            </a:r>
            <a:r>
              <a:rPr lang="tr-TR" sz="2400" b="1" dirty="0"/>
              <a:t>, özellikle hafif fiziksel hastalık veya hafif hayal kırıklığı işaretlerinde, </a:t>
            </a:r>
            <a:endParaRPr lang="tr-TR" sz="2400" b="1" dirty="0" smtClean="0"/>
          </a:p>
          <a:p>
            <a:pPr algn="just"/>
            <a:r>
              <a:rPr lang="tr-TR" sz="2400" b="1" dirty="0" smtClean="0"/>
              <a:t>• </a:t>
            </a:r>
            <a:r>
              <a:rPr lang="tr-TR" sz="2400" b="1" dirty="0"/>
              <a:t>Kendini üstün görme, </a:t>
            </a:r>
            <a:endParaRPr lang="tr-TR" sz="2400" b="1" dirty="0" smtClean="0"/>
          </a:p>
          <a:p>
            <a:pPr algn="just"/>
            <a:r>
              <a:rPr lang="tr-TR" sz="2400" b="1" dirty="0" smtClean="0"/>
              <a:t>• </a:t>
            </a:r>
            <a:r>
              <a:rPr lang="tr-TR" sz="2400" b="1" dirty="0"/>
              <a:t>Üstünlük taslama şeklinde kendisini maskeleyebilen aşağılık ve kendinden emin olmama duygusu, okul arkadaşları veya yetişkinlere (ebeveyn dahil) karşı yadsıma ve </a:t>
            </a:r>
            <a:r>
              <a:rPr lang="tr-TR" sz="2400" b="1" dirty="0" err="1"/>
              <a:t>provokatif</a:t>
            </a:r>
            <a:r>
              <a:rPr lang="tr-TR" sz="2400" b="1" dirty="0"/>
              <a:t> davranışlar</a:t>
            </a:r>
            <a:r>
              <a:rPr lang="tr-TR" sz="2400" b="1" dirty="0" smtClean="0"/>
              <a:t>,</a:t>
            </a:r>
          </a:p>
          <a:p>
            <a:pPr algn="just"/>
            <a:r>
              <a:rPr lang="tr-TR" sz="2400" b="1" dirty="0" smtClean="0"/>
              <a:t> </a:t>
            </a:r>
            <a:r>
              <a:rPr lang="tr-TR" sz="2400" b="1" dirty="0"/>
              <a:t>• Cinsel kimlik ve cinsel oryantasyona ilişkin belirsizlik, </a:t>
            </a:r>
            <a:endParaRPr lang="tr-TR" sz="2400" b="1" dirty="0" smtClean="0"/>
          </a:p>
          <a:p>
            <a:pPr algn="just"/>
            <a:r>
              <a:rPr lang="tr-TR" sz="2400" b="1" dirty="0" smtClean="0"/>
              <a:t>• </a:t>
            </a:r>
            <a:r>
              <a:rPr lang="tr-TR" sz="2400" b="1" dirty="0"/>
              <a:t>Ebeveynle, diğer yetişkinlerle ve arkadaşlarla kararsız </a:t>
            </a:r>
            <a:r>
              <a:rPr lang="tr-TR" sz="2400" b="1" dirty="0" smtClean="0"/>
              <a:t>ilişkiler.</a:t>
            </a:r>
            <a:endParaRPr lang="tr-TR" sz="2400" b="1" dirty="0"/>
          </a:p>
        </p:txBody>
      </p:sp>
      <p:pic>
        <p:nvPicPr>
          <p:cNvPr id="4" name="Resim 3"/>
          <p:cNvPicPr>
            <a:picLocks noChangeAspect="1"/>
          </p:cNvPicPr>
          <p:nvPr/>
        </p:nvPicPr>
        <p:blipFill>
          <a:blip r:embed="rId2"/>
          <a:stretch>
            <a:fillRect/>
          </a:stretch>
        </p:blipFill>
        <p:spPr>
          <a:xfrm>
            <a:off x="10024652" y="165321"/>
            <a:ext cx="1620000" cy="1811041"/>
          </a:xfrm>
          <a:prstGeom prst="rect">
            <a:avLst/>
          </a:prstGeom>
          <a:ln>
            <a:noFill/>
          </a:ln>
          <a:effectLst>
            <a:softEdge rad="112500"/>
          </a:effectLst>
        </p:spPr>
      </p:pic>
      <p:pic>
        <p:nvPicPr>
          <p:cNvPr id="5" name="Resim 4"/>
          <p:cNvPicPr>
            <a:picLocks noChangeAspect="1"/>
          </p:cNvPicPr>
          <p:nvPr/>
        </p:nvPicPr>
        <p:blipFill rotWithShape="1">
          <a:blip r:embed="rId3"/>
          <a:srcRect b="15562"/>
          <a:stretch/>
        </p:blipFill>
        <p:spPr>
          <a:xfrm>
            <a:off x="8358122" y="3184728"/>
            <a:ext cx="3581328" cy="3024000"/>
          </a:xfrm>
          <a:prstGeom prst="rect">
            <a:avLst/>
          </a:prstGeom>
          <a:ln>
            <a:noFill/>
          </a:ln>
          <a:effectLst>
            <a:softEdge rad="112500"/>
          </a:effectLst>
        </p:spPr>
      </p:pic>
    </p:spTree>
    <p:extLst>
      <p:ext uri="{BB962C8B-B14F-4D97-AF65-F5344CB8AC3E}">
        <p14:creationId xmlns:p14="http://schemas.microsoft.com/office/powerpoint/2010/main" val="101033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4137" y="470263"/>
            <a:ext cx="10711543" cy="5398831"/>
          </a:xfrm>
        </p:spPr>
        <p:txBody>
          <a:bodyPr>
            <a:normAutofit/>
          </a:bodyPr>
          <a:lstStyle/>
          <a:p>
            <a:pPr algn="just">
              <a:lnSpc>
                <a:spcPct val="150000"/>
              </a:lnSpc>
            </a:pPr>
            <a:r>
              <a:rPr lang="tr-TR" b="1" dirty="0">
                <a:solidFill>
                  <a:srgbClr val="7030A0"/>
                </a:solidFill>
              </a:rPr>
              <a:t>RİSK FAKTÖRLERİ VE RİSK DURUMLARI</a:t>
            </a:r>
          </a:p>
          <a:p>
            <a:pPr algn="just">
              <a:lnSpc>
                <a:spcPct val="150000"/>
              </a:lnSpc>
            </a:pPr>
            <a:r>
              <a:rPr lang="tr-TR" b="1" dirty="0" smtClean="0"/>
              <a:t>PSİKİYATRİK BOZUKLUKLAR </a:t>
            </a:r>
          </a:p>
          <a:p>
            <a:pPr algn="just">
              <a:lnSpc>
                <a:spcPct val="150000"/>
              </a:lnSpc>
            </a:pPr>
            <a:r>
              <a:rPr lang="tr-TR" b="1" dirty="0" smtClean="0"/>
              <a:t>Depresyon</a:t>
            </a:r>
          </a:p>
          <a:p>
            <a:pPr marL="201168" lvl="1" indent="0" algn="just">
              <a:lnSpc>
                <a:spcPct val="150000"/>
              </a:lnSpc>
              <a:buNone/>
            </a:pPr>
            <a:r>
              <a:rPr lang="tr-TR" b="1" dirty="0" smtClean="0"/>
              <a:t>	Depresif </a:t>
            </a:r>
            <a:r>
              <a:rPr lang="tr-TR" b="1" dirty="0"/>
              <a:t>semptomlar ve anti-sosyal davranışın kombinasyonu, ergen intiharının en önemli nedenlerinden biri olarak görülmektedir. Yapılan araştırmalara göre kendini öldürmüş olan kişilerin dörtte üçünde bir veya birden fazla depresyon semptomu görülmüştür ve bunların çoğu ciddi depresyon hastalığından şikayetçidir. Depresyon geçiren okul öğrencileri tıbbi yardım aradıklarında genelde fiziksel semptomlar sergilerler. Baş ağrısı ve karın ağrısı gibi somatik şikayetler ve bacakta ve göğüste vurucu ağrılar da sık görülür. </a:t>
            </a:r>
            <a:r>
              <a:rPr lang="tr-TR" b="1" dirty="0" smtClean="0"/>
              <a:t>	Depresyondaki </a:t>
            </a:r>
            <a:r>
              <a:rPr lang="tr-TR" b="1" dirty="0"/>
              <a:t>kızların toplumdan çekilme ve sessiz kalma, tepkisiz ve aktif olmama eğilimleri vardır. Buna karşın depresif erkekler yıkıcı ve agresif davranışlar sergiler ve öğretmenlerinden ve ebeveynlerinden daha fazla dikkat ve ihtimam ister.</a:t>
            </a:r>
          </a:p>
        </p:txBody>
      </p:sp>
    </p:spTree>
    <p:extLst>
      <p:ext uri="{BB962C8B-B14F-4D97-AF65-F5344CB8AC3E}">
        <p14:creationId xmlns:p14="http://schemas.microsoft.com/office/powerpoint/2010/main" val="65433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3" y="378823"/>
            <a:ext cx="11351623" cy="5490271"/>
          </a:xfrm>
        </p:spPr>
        <p:txBody>
          <a:bodyPr/>
          <a:lstStyle/>
          <a:p>
            <a:pPr algn="just">
              <a:lnSpc>
                <a:spcPct val="150000"/>
              </a:lnSpc>
            </a:pPr>
            <a:r>
              <a:rPr lang="tr-TR" b="1" dirty="0">
                <a:solidFill>
                  <a:srgbClr val="7030A0"/>
                </a:solidFill>
              </a:rPr>
              <a:t>RİSK FAKTÖRLERİ VE RİSK DURUMLARI</a:t>
            </a:r>
          </a:p>
          <a:p>
            <a:pPr marL="201168" lvl="1" indent="0" algn="just">
              <a:lnSpc>
                <a:spcPct val="150000"/>
              </a:lnSpc>
              <a:buNone/>
            </a:pPr>
            <a:r>
              <a:rPr lang="tr-TR" b="1" dirty="0" smtClean="0"/>
              <a:t>	</a:t>
            </a:r>
            <a:r>
              <a:rPr lang="tr-TR" b="1" dirty="0" err="1" smtClean="0"/>
              <a:t>Anksiyete</a:t>
            </a:r>
            <a:r>
              <a:rPr lang="tr-TR" b="1" dirty="0" smtClean="0"/>
              <a:t> </a:t>
            </a:r>
            <a:r>
              <a:rPr lang="tr-TR" b="1" dirty="0"/>
              <a:t>bozuklukları Araştırmalar, erkeklerde </a:t>
            </a:r>
            <a:r>
              <a:rPr lang="tr-TR" b="1" dirty="0" err="1"/>
              <a:t>anksiyete</a:t>
            </a:r>
            <a:r>
              <a:rPr lang="tr-TR" b="1" dirty="0"/>
              <a:t> bozuklukları ve intihar girişimleri arasında tutarlı bir korelasyonun var olduğunu göstermiştir, ancak kızlarda daha zayıf bir bağlantı bulunmuştur. </a:t>
            </a:r>
            <a:r>
              <a:rPr lang="tr-TR" b="1" dirty="0" err="1"/>
              <a:t>Anksiyete</a:t>
            </a:r>
            <a:r>
              <a:rPr lang="tr-TR" b="1" dirty="0"/>
              <a:t> görece olarak intihar davranışı üzerindeki etkisi bakımından depresyondan bağımsızdır, bu da intihar davranışı riski altındaki ergenlerin </a:t>
            </a:r>
            <a:r>
              <a:rPr lang="tr-TR" b="1" dirty="0" err="1"/>
              <a:t>anksiyetesinin</a:t>
            </a:r>
            <a:r>
              <a:rPr lang="tr-TR" b="1" dirty="0"/>
              <a:t> tespit edilip tedavi edilmesi anlamına geldiğini göstermektedir. İntihar düşüncelerine sahip gençler arasında psikosomatik semptomlara da sık rastlanır.</a:t>
            </a:r>
          </a:p>
        </p:txBody>
      </p:sp>
      <p:pic>
        <p:nvPicPr>
          <p:cNvPr id="4" name="Resim 3"/>
          <p:cNvPicPr>
            <a:picLocks noChangeAspect="1"/>
          </p:cNvPicPr>
          <p:nvPr/>
        </p:nvPicPr>
        <p:blipFill>
          <a:blip r:embed="rId2"/>
          <a:stretch>
            <a:fillRect/>
          </a:stretch>
        </p:blipFill>
        <p:spPr>
          <a:xfrm>
            <a:off x="7471394" y="2860222"/>
            <a:ext cx="4156846" cy="2916000"/>
          </a:xfrm>
          <a:prstGeom prst="rect">
            <a:avLst/>
          </a:prstGeom>
        </p:spPr>
      </p:pic>
    </p:spTree>
    <p:extLst>
      <p:ext uri="{BB962C8B-B14F-4D97-AF65-F5344CB8AC3E}">
        <p14:creationId xmlns:p14="http://schemas.microsoft.com/office/powerpoint/2010/main" val="3640169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4137" y="535577"/>
            <a:ext cx="5564777" cy="5617029"/>
          </a:xfrm>
        </p:spPr>
        <p:txBody>
          <a:bodyPr>
            <a:normAutofit/>
          </a:bodyPr>
          <a:lstStyle/>
          <a:p>
            <a:pPr>
              <a:lnSpc>
                <a:spcPct val="150000"/>
              </a:lnSpc>
            </a:pPr>
            <a:r>
              <a:rPr lang="tr-TR" sz="2800" b="1" dirty="0" smtClean="0">
                <a:solidFill>
                  <a:srgbClr val="7030A0"/>
                </a:solidFill>
              </a:rPr>
              <a:t>RİSK FAKTÖRLERİ </a:t>
            </a:r>
            <a:r>
              <a:rPr lang="tr-TR" sz="2800" b="1" dirty="0">
                <a:solidFill>
                  <a:srgbClr val="7030A0"/>
                </a:solidFill>
              </a:rPr>
              <a:t>VE RİSK DURUMLARI</a:t>
            </a:r>
          </a:p>
          <a:p>
            <a:pPr marL="201168" lvl="1" indent="0" algn="just">
              <a:lnSpc>
                <a:spcPct val="150000"/>
              </a:lnSpc>
              <a:buNone/>
            </a:pPr>
            <a:r>
              <a:rPr lang="tr-TR" sz="2400" b="1" dirty="0" smtClean="0"/>
              <a:t>	Alkol </a:t>
            </a:r>
            <a:r>
              <a:rPr lang="tr-TR" sz="2400" b="1" dirty="0"/>
              <a:t>ve ilaç kullanımı İntihar eden çocuk ve ergenler arasında alkol ve yasa dışı ilaç </a:t>
            </a:r>
            <a:r>
              <a:rPr lang="tr-TR" sz="2400" b="1" dirty="0" err="1"/>
              <a:t>suistimalcileri</a:t>
            </a:r>
            <a:r>
              <a:rPr lang="tr-TR" sz="2400" b="1" dirty="0"/>
              <a:t> büyük bir oran teşkil etmektedir. Bu yaş grubunda, dört intihar hastasından birinin intihar eyleminden önce alkol veya ilaç kullandığı bulunmuştur.</a:t>
            </a:r>
          </a:p>
        </p:txBody>
      </p:sp>
      <p:pic>
        <p:nvPicPr>
          <p:cNvPr id="4" name="Resim 3"/>
          <p:cNvPicPr>
            <a:picLocks noChangeAspect="1"/>
          </p:cNvPicPr>
          <p:nvPr/>
        </p:nvPicPr>
        <p:blipFill>
          <a:blip r:embed="rId2"/>
          <a:stretch>
            <a:fillRect/>
          </a:stretch>
        </p:blipFill>
        <p:spPr>
          <a:xfrm>
            <a:off x="7680960" y="2495006"/>
            <a:ext cx="3962295" cy="2247846"/>
          </a:xfrm>
          <a:prstGeom prst="rect">
            <a:avLst/>
          </a:prstGeom>
          <a:ln>
            <a:noFill/>
          </a:ln>
          <a:effectLst>
            <a:softEdge rad="112500"/>
          </a:effectLst>
        </p:spPr>
      </p:pic>
    </p:spTree>
    <p:extLst>
      <p:ext uri="{BB962C8B-B14F-4D97-AF65-F5344CB8AC3E}">
        <p14:creationId xmlns:p14="http://schemas.microsoft.com/office/powerpoint/2010/main" val="331895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solidFill>
                  <a:srgbClr val="7030A0"/>
                </a:solidFill>
              </a:rPr>
              <a:t>İNTİHARIN ÖNLENMESİ</a:t>
            </a:r>
            <a:endParaRPr lang="tr-TR" sz="4000" b="1" dirty="0">
              <a:solidFill>
                <a:srgbClr val="7030A0"/>
              </a:solidFill>
            </a:endParaRPr>
          </a:p>
        </p:txBody>
      </p:sp>
      <p:sp>
        <p:nvSpPr>
          <p:cNvPr id="3" name="İçerik Yer Tutucusu 2"/>
          <p:cNvSpPr>
            <a:spLocks noGrp="1"/>
          </p:cNvSpPr>
          <p:nvPr>
            <p:ph idx="1"/>
          </p:nvPr>
        </p:nvSpPr>
        <p:spPr/>
        <p:txBody>
          <a:bodyPr>
            <a:normAutofit/>
          </a:bodyPr>
          <a:lstStyle/>
          <a:p>
            <a:pPr marL="201168" lvl="1" indent="0" algn="just">
              <a:lnSpc>
                <a:spcPct val="150000"/>
              </a:lnSpc>
              <a:buNone/>
            </a:pPr>
            <a:r>
              <a:rPr lang="tr-TR" sz="2400" b="1" dirty="0" smtClean="0"/>
              <a:t>	Dünya </a:t>
            </a:r>
            <a:r>
              <a:rPr lang="tr-TR" sz="2400" b="1" dirty="0"/>
              <a:t>çapında intihar, yaş grubu arasındaki ölümlerin en önde gelen beş neden arasında yer almaktadır. Bir çok ülkede intihar, bu yaş grubundaki erkek ve kızların ölümlerinde birinci veya ikinci sırada yer almaktadır</a:t>
            </a:r>
            <a:r>
              <a:rPr lang="tr-TR" sz="2400" b="1" dirty="0" smtClean="0"/>
              <a:t>.</a:t>
            </a:r>
          </a:p>
          <a:p>
            <a:pPr marL="201168" lvl="1" indent="0" algn="just">
              <a:lnSpc>
                <a:spcPct val="150000"/>
              </a:lnSpc>
              <a:buNone/>
            </a:pPr>
            <a:r>
              <a:rPr lang="tr-TR" sz="2400" b="1" dirty="0" smtClean="0"/>
              <a:t>	Bu </a:t>
            </a:r>
            <a:r>
              <a:rPr lang="tr-TR" sz="2400" b="1" dirty="0"/>
              <a:t>yüzden çocuk ve ergenler arasında intiharı önlemek yüksek önceliğe sahiptir. Bir çok ülkede bu yaş grubundaki gençlerin okula devam ettiği gerçeği göz önüne alınırsa, okul uygun önleme eylemleri geliştirmek için ideal yer olarak karşımıza çıkmaktadır.</a:t>
            </a:r>
          </a:p>
        </p:txBody>
      </p:sp>
    </p:spTree>
    <p:extLst>
      <p:ext uri="{BB962C8B-B14F-4D97-AF65-F5344CB8AC3E}">
        <p14:creationId xmlns:p14="http://schemas.microsoft.com/office/powerpoint/2010/main" val="4121494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1886" y="287383"/>
            <a:ext cx="5212080" cy="5581711"/>
          </a:xfrm>
        </p:spPr>
        <p:txBody>
          <a:bodyPr>
            <a:noAutofit/>
          </a:bodyPr>
          <a:lstStyle/>
          <a:p>
            <a:pPr algn="just">
              <a:lnSpc>
                <a:spcPct val="150000"/>
              </a:lnSpc>
            </a:pPr>
            <a:r>
              <a:rPr lang="tr-TR" sz="2400" b="1" dirty="0">
                <a:solidFill>
                  <a:srgbClr val="7030A0"/>
                </a:solidFill>
              </a:rPr>
              <a:t> RİSK FAKTÖRLERİ VE RİSK DURUMLARI</a:t>
            </a:r>
          </a:p>
          <a:p>
            <a:pPr marL="201168" lvl="1" indent="0" algn="just">
              <a:lnSpc>
                <a:spcPct val="150000"/>
              </a:lnSpc>
              <a:buNone/>
            </a:pPr>
            <a:r>
              <a:rPr lang="tr-TR" sz="2000" b="1" dirty="0" smtClean="0"/>
              <a:t>	Yeme </a:t>
            </a:r>
            <a:r>
              <a:rPr lang="tr-TR" sz="2000" b="1" dirty="0"/>
              <a:t>bozuklukları Bedenlerinden memnun olmamalarından dolayı bir çok çocuk ve ergen kilo vermeye çalışırlar ve ne </a:t>
            </a:r>
            <a:r>
              <a:rPr lang="tr-TR" sz="2000" b="1" dirty="0" err="1"/>
              <a:t>yeyip</a:t>
            </a:r>
            <a:r>
              <a:rPr lang="tr-TR" sz="2000" b="1" dirty="0"/>
              <a:t> ne yememeleri gerektiği konusunda endişelidirler. </a:t>
            </a:r>
            <a:r>
              <a:rPr lang="tr-TR" sz="2000" b="1" dirty="0" smtClean="0"/>
              <a:t>	Ergen </a:t>
            </a:r>
            <a:r>
              <a:rPr lang="tr-TR" sz="2000" b="1" dirty="0"/>
              <a:t>kızların % 1 - % 2'sinde </a:t>
            </a:r>
            <a:r>
              <a:rPr lang="tr-TR" sz="2000" b="1" dirty="0" err="1"/>
              <a:t>anoreksi</a:t>
            </a:r>
            <a:r>
              <a:rPr lang="tr-TR" sz="2000" b="1" dirty="0"/>
              <a:t> veya </a:t>
            </a:r>
            <a:r>
              <a:rPr lang="tr-TR" sz="2000" b="1" dirty="0" err="1"/>
              <a:t>bulimia</a:t>
            </a:r>
            <a:r>
              <a:rPr lang="tr-TR" sz="2000" b="1" dirty="0"/>
              <a:t> görülür. </a:t>
            </a:r>
            <a:r>
              <a:rPr lang="tr-TR" sz="2000" b="1" dirty="0" err="1"/>
              <a:t>Anoreksik</a:t>
            </a:r>
            <a:r>
              <a:rPr lang="tr-TR" sz="2000" b="1" dirty="0"/>
              <a:t> kızlar sıklıkla depresyona kayabilir ve </a:t>
            </a:r>
            <a:r>
              <a:rPr lang="tr-TR" sz="2000" b="1" dirty="0" err="1"/>
              <a:t>anoreksik</a:t>
            </a:r>
            <a:r>
              <a:rPr lang="tr-TR" sz="2000" b="1" dirty="0"/>
              <a:t> kızlar arasında intihar riski, genel olarak gençlerin intihar riskinden 20 kat daha fazladır. Son bulgular erkeklerin de </a:t>
            </a:r>
            <a:r>
              <a:rPr lang="tr-TR" sz="2000" b="1" dirty="0" err="1"/>
              <a:t>anoreksi</a:t>
            </a:r>
            <a:r>
              <a:rPr lang="tr-TR" sz="2000" b="1" dirty="0"/>
              <a:t> ve </a:t>
            </a:r>
            <a:r>
              <a:rPr lang="tr-TR" sz="2000" b="1" dirty="0" err="1"/>
              <a:t>bulimiadan</a:t>
            </a:r>
            <a:r>
              <a:rPr lang="tr-TR" sz="2000" b="1" dirty="0"/>
              <a:t> şikayetçi olduğunu göstermiştir.</a:t>
            </a:r>
          </a:p>
        </p:txBody>
      </p:sp>
      <p:pic>
        <p:nvPicPr>
          <p:cNvPr id="4" name="Resim 3"/>
          <p:cNvPicPr>
            <a:picLocks noChangeAspect="1"/>
          </p:cNvPicPr>
          <p:nvPr/>
        </p:nvPicPr>
        <p:blipFill>
          <a:blip r:embed="rId2"/>
          <a:stretch>
            <a:fillRect/>
          </a:stretch>
        </p:blipFill>
        <p:spPr>
          <a:xfrm>
            <a:off x="7262391" y="2359781"/>
            <a:ext cx="3951570" cy="27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409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0264" y="444137"/>
            <a:ext cx="6439987" cy="5424957"/>
          </a:xfrm>
        </p:spPr>
        <p:txBody>
          <a:bodyPr>
            <a:normAutofit/>
          </a:bodyPr>
          <a:lstStyle/>
          <a:p>
            <a:pPr algn="just">
              <a:lnSpc>
                <a:spcPct val="150000"/>
              </a:lnSpc>
            </a:pPr>
            <a:r>
              <a:rPr lang="tr-TR" sz="2800" b="1" dirty="0">
                <a:solidFill>
                  <a:srgbClr val="7030A0"/>
                </a:solidFill>
              </a:rPr>
              <a:t>RİSK FAKTÖRLERİ VE RİSK DURUMLARI</a:t>
            </a:r>
          </a:p>
          <a:p>
            <a:pPr marL="201168" lvl="1" indent="0" algn="just">
              <a:lnSpc>
                <a:spcPct val="150000"/>
              </a:lnSpc>
              <a:buNone/>
            </a:pPr>
            <a:r>
              <a:rPr lang="tr-TR" sz="2400" b="1" dirty="0" smtClean="0"/>
              <a:t>	</a:t>
            </a:r>
            <a:r>
              <a:rPr lang="tr-TR" sz="2400" b="1" dirty="0" err="1" smtClean="0"/>
              <a:t>Psikotik</a:t>
            </a:r>
            <a:r>
              <a:rPr lang="tr-TR" sz="2400" b="1" dirty="0" smtClean="0"/>
              <a:t> </a:t>
            </a:r>
            <a:r>
              <a:rPr lang="tr-TR" sz="2400" b="1" dirty="0"/>
              <a:t>bozukluklar Her ne kadar az sayıda çocuk ve ergen şizofreni ve </a:t>
            </a:r>
            <a:r>
              <a:rPr lang="tr-TR" sz="2400" b="1" dirty="0" err="1"/>
              <a:t>manikdepresif</a:t>
            </a:r>
            <a:r>
              <a:rPr lang="tr-TR" sz="2400" b="1" dirty="0"/>
              <a:t> bozukluk gibi ciddi psikiyatrik bozukluklardan şikayetçi olsa da, etkilenenlerde intihar riski oldukça yüksektir. Çoğu </a:t>
            </a:r>
            <a:r>
              <a:rPr lang="tr-TR" sz="2400" b="1" dirty="0" err="1"/>
              <a:t>psikotik</a:t>
            </a:r>
            <a:r>
              <a:rPr lang="tr-TR" sz="2400" b="1" dirty="0"/>
              <a:t> gençte aslında içki sorunları, aşırı sigara içme ve ilaç kullanma gibi ciddi risk faktörleri bulunmaktadır.</a:t>
            </a:r>
          </a:p>
        </p:txBody>
      </p:sp>
      <p:pic>
        <p:nvPicPr>
          <p:cNvPr id="4" name="Resim 3"/>
          <p:cNvPicPr>
            <a:picLocks noChangeAspect="1"/>
          </p:cNvPicPr>
          <p:nvPr/>
        </p:nvPicPr>
        <p:blipFill>
          <a:blip r:embed="rId2"/>
          <a:stretch>
            <a:fillRect/>
          </a:stretch>
        </p:blipFill>
        <p:spPr>
          <a:xfrm>
            <a:off x="8755924" y="734785"/>
            <a:ext cx="2857500" cy="1600200"/>
          </a:xfrm>
          <a:prstGeom prst="rect">
            <a:avLst/>
          </a:prstGeom>
        </p:spPr>
      </p:pic>
      <p:pic>
        <p:nvPicPr>
          <p:cNvPr id="5" name="Resim 4"/>
          <p:cNvPicPr>
            <a:picLocks noChangeAspect="1"/>
          </p:cNvPicPr>
          <p:nvPr/>
        </p:nvPicPr>
        <p:blipFill>
          <a:blip r:embed="rId3"/>
          <a:stretch>
            <a:fillRect/>
          </a:stretch>
        </p:blipFill>
        <p:spPr>
          <a:xfrm>
            <a:off x="9113111" y="3498669"/>
            <a:ext cx="2143125" cy="2133600"/>
          </a:xfrm>
          <a:prstGeom prst="rect">
            <a:avLst/>
          </a:prstGeom>
        </p:spPr>
      </p:pic>
    </p:spTree>
    <p:extLst>
      <p:ext uri="{BB962C8B-B14F-4D97-AF65-F5344CB8AC3E}">
        <p14:creationId xmlns:p14="http://schemas.microsoft.com/office/powerpoint/2010/main" val="3960305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nSpc>
                <a:spcPct val="150000"/>
              </a:lnSpc>
            </a:pPr>
            <a:r>
              <a:rPr lang="tr-TR" b="1" dirty="0">
                <a:solidFill>
                  <a:srgbClr val="7030A0"/>
                </a:solidFill>
              </a:rPr>
              <a:t>RİSK FAKTÖRLERİ VE RİSK DURUMLARI</a:t>
            </a:r>
          </a:p>
          <a:p>
            <a:pPr>
              <a:lnSpc>
                <a:spcPct val="150000"/>
              </a:lnSpc>
            </a:pPr>
            <a:r>
              <a:rPr lang="tr-TR" b="1" dirty="0">
                <a:solidFill>
                  <a:srgbClr val="7030A0"/>
                </a:solidFill>
              </a:rPr>
              <a:t>Önceki intihar girişimi </a:t>
            </a:r>
            <a:endParaRPr lang="tr-TR" b="1" dirty="0" smtClean="0">
              <a:solidFill>
                <a:srgbClr val="7030A0"/>
              </a:solidFill>
            </a:endParaRPr>
          </a:p>
          <a:p>
            <a:pPr marL="201168" lvl="1" indent="0" algn="ctr">
              <a:lnSpc>
                <a:spcPct val="150000"/>
              </a:lnSpc>
              <a:buNone/>
            </a:pPr>
            <a:r>
              <a:rPr lang="tr-TR" b="1" dirty="0" smtClean="0"/>
              <a:t>	</a:t>
            </a:r>
            <a:r>
              <a:rPr lang="tr-TR" sz="3600" b="1" dirty="0" smtClean="0"/>
              <a:t>Yukarıdaki </a:t>
            </a:r>
            <a:r>
              <a:rPr lang="tr-TR" sz="3600" b="1" dirty="0"/>
              <a:t>psikiyatrik bozukluklar olsun olmasın bir veya birden fazla intihar girişimi geçmişi, intihar davranışı için önemli bir risk faktörüdür.</a:t>
            </a:r>
          </a:p>
        </p:txBody>
      </p:sp>
      <p:pic>
        <p:nvPicPr>
          <p:cNvPr id="4" name="Resim 3"/>
          <p:cNvPicPr>
            <a:picLocks noChangeAspect="1"/>
          </p:cNvPicPr>
          <p:nvPr/>
        </p:nvPicPr>
        <p:blipFill>
          <a:blip r:embed="rId2"/>
          <a:stretch>
            <a:fillRect/>
          </a:stretch>
        </p:blipFill>
        <p:spPr>
          <a:xfrm>
            <a:off x="4388167" y="270027"/>
            <a:ext cx="3476625" cy="1314450"/>
          </a:xfrm>
          <a:prstGeom prst="rect">
            <a:avLst/>
          </a:prstGeom>
        </p:spPr>
      </p:pic>
    </p:spTree>
    <p:extLst>
      <p:ext uri="{BB962C8B-B14F-4D97-AF65-F5344CB8AC3E}">
        <p14:creationId xmlns:p14="http://schemas.microsoft.com/office/powerpoint/2010/main" val="335806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1337" y="1018903"/>
            <a:ext cx="10254343" cy="4850191"/>
          </a:xfrm>
        </p:spPr>
        <p:txBody>
          <a:bodyPr/>
          <a:lstStyle/>
          <a:p>
            <a:pPr>
              <a:lnSpc>
                <a:spcPct val="150000"/>
              </a:lnSpc>
            </a:pPr>
            <a:r>
              <a:rPr lang="tr-TR" sz="3600" dirty="0">
                <a:solidFill>
                  <a:srgbClr val="7030A0"/>
                </a:solidFill>
              </a:rPr>
              <a:t>RİSK FAKTÖRLERİ VE RİSK </a:t>
            </a:r>
            <a:r>
              <a:rPr lang="tr-TR" sz="3600" dirty="0" smtClean="0">
                <a:solidFill>
                  <a:srgbClr val="7030A0"/>
                </a:solidFill>
              </a:rPr>
              <a:t>DURUMLARI</a:t>
            </a:r>
          </a:p>
          <a:p>
            <a:pPr marL="201168" lvl="1" indent="0">
              <a:lnSpc>
                <a:spcPct val="150000"/>
              </a:lnSpc>
              <a:buNone/>
            </a:pPr>
            <a:r>
              <a:rPr lang="tr-TR" sz="3400" dirty="0">
                <a:solidFill>
                  <a:srgbClr val="7030A0"/>
                </a:solidFill>
              </a:rPr>
              <a:t>	</a:t>
            </a:r>
            <a:r>
              <a:rPr lang="tr-TR" sz="3400" dirty="0" smtClean="0"/>
              <a:t>Olumsuz </a:t>
            </a:r>
            <a:r>
              <a:rPr lang="tr-TR" sz="3400" dirty="0"/>
              <a:t>yaşam olayları İntihar girişimlerini veya intiharı tetikleyebilecek riskli davranışlar şunlardır:</a:t>
            </a:r>
          </a:p>
        </p:txBody>
      </p:sp>
    </p:spTree>
    <p:extLst>
      <p:ext uri="{BB962C8B-B14F-4D97-AF65-F5344CB8AC3E}">
        <p14:creationId xmlns:p14="http://schemas.microsoft.com/office/powerpoint/2010/main" val="309469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378823"/>
            <a:ext cx="11403874" cy="5490271"/>
          </a:xfrm>
        </p:spPr>
        <p:txBody>
          <a:bodyPr>
            <a:normAutofit/>
          </a:bodyPr>
          <a:lstStyle/>
          <a:p>
            <a:pPr lvl="1">
              <a:buFont typeface="Arial" panose="020B0604020202020204" pitchFamily="34" charset="0"/>
              <a:buChar char="•"/>
            </a:pPr>
            <a:r>
              <a:rPr lang="tr-TR" sz="2400" b="1" dirty="0"/>
              <a:t>Ailevi üzüntü, sıkıntılar </a:t>
            </a:r>
            <a:endParaRPr lang="tr-TR" sz="2400" b="1" dirty="0" smtClean="0"/>
          </a:p>
          <a:p>
            <a:r>
              <a:rPr lang="tr-TR" sz="2800" b="1" dirty="0" smtClean="0"/>
              <a:t>• </a:t>
            </a:r>
            <a:r>
              <a:rPr lang="tr-TR" sz="2800" b="1" dirty="0"/>
              <a:t>Arkadaşlardan, kız ve erkek arkadaşlardan, ve okul arkadaşlarından vs. </a:t>
            </a:r>
            <a:r>
              <a:rPr lang="tr-TR" sz="2800" b="1" dirty="0" smtClean="0"/>
              <a:t>ayrılma</a:t>
            </a:r>
          </a:p>
          <a:p>
            <a:r>
              <a:rPr lang="tr-TR" sz="2800" b="1" dirty="0" smtClean="0"/>
              <a:t> </a:t>
            </a:r>
            <a:r>
              <a:rPr lang="tr-TR" sz="2800" b="1" dirty="0"/>
              <a:t>• Sevilen birisinin veya diğer önemli bir kişinin ölmesi </a:t>
            </a:r>
            <a:endParaRPr lang="tr-TR" sz="2800" b="1" dirty="0" smtClean="0"/>
          </a:p>
          <a:p>
            <a:r>
              <a:rPr lang="tr-TR" sz="2800" b="1" dirty="0" smtClean="0"/>
              <a:t>• </a:t>
            </a:r>
            <a:r>
              <a:rPr lang="tr-TR" sz="2800" b="1" dirty="0"/>
              <a:t>Bir aşk ilişkisinin sona ermesi </a:t>
            </a:r>
            <a:endParaRPr lang="tr-TR" sz="2800" b="1" dirty="0" smtClean="0"/>
          </a:p>
          <a:p>
            <a:r>
              <a:rPr lang="tr-TR" sz="2800" b="1" dirty="0" smtClean="0"/>
              <a:t>• </a:t>
            </a:r>
            <a:r>
              <a:rPr lang="tr-TR" sz="2800" b="1" dirty="0"/>
              <a:t>Kişiler arası anlaşmazlıklar veya kayıplar </a:t>
            </a:r>
            <a:endParaRPr lang="tr-TR" sz="2800" b="1" dirty="0" smtClean="0"/>
          </a:p>
          <a:p>
            <a:r>
              <a:rPr lang="tr-TR" sz="2800" b="1" dirty="0" smtClean="0"/>
              <a:t>• </a:t>
            </a:r>
            <a:r>
              <a:rPr lang="tr-TR" sz="2800" b="1" dirty="0"/>
              <a:t>Yasal veya </a:t>
            </a:r>
            <a:r>
              <a:rPr lang="tr-TR" sz="2800" b="1" dirty="0" err="1"/>
              <a:t>disiplinsel</a:t>
            </a:r>
            <a:r>
              <a:rPr lang="tr-TR" sz="2800" b="1" dirty="0"/>
              <a:t> </a:t>
            </a:r>
            <a:r>
              <a:rPr lang="tr-TR" sz="2800" b="1" dirty="0" smtClean="0"/>
              <a:t>sorunlar</a:t>
            </a:r>
          </a:p>
          <a:p>
            <a:r>
              <a:rPr lang="tr-TR" sz="2800" b="1" dirty="0" smtClean="0"/>
              <a:t> </a:t>
            </a:r>
            <a:r>
              <a:rPr lang="tr-TR" sz="2800" b="1" dirty="0"/>
              <a:t>• Akran grubu baskısı veya kendini-yıkıcı ergen </a:t>
            </a:r>
            <a:r>
              <a:rPr lang="tr-TR" sz="2800" b="1" dirty="0" smtClean="0"/>
              <a:t>kabulü</a:t>
            </a:r>
            <a:endParaRPr lang="tr-TR" sz="2800" b="1" dirty="0"/>
          </a:p>
        </p:txBody>
      </p:sp>
    </p:spTree>
    <p:extLst>
      <p:ext uri="{BB962C8B-B14F-4D97-AF65-F5344CB8AC3E}">
        <p14:creationId xmlns:p14="http://schemas.microsoft.com/office/powerpoint/2010/main" val="2982079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4320" y="574767"/>
            <a:ext cx="10881360" cy="5294328"/>
          </a:xfrm>
        </p:spPr>
        <p:txBody>
          <a:bodyPr>
            <a:noAutofit/>
          </a:bodyPr>
          <a:lstStyle/>
          <a:p>
            <a:r>
              <a:rPr lang="tr-TR" sz="2800" b="1" dirty="0"/>
              <a:t>• Okul notları konusunda hayal kırıklığı ve çalışmalarında başarısızlık </a:t>
            </a:r>
            <a:endParaRPr lang="tr-TR" sz="2800" b="1" dirty="0" smtClean="0"/>
          </a:p>
          <a:p>
            <a:r>
              <a:rPr lang="tr-TR" sz="2800" b="1" dirty="0" smtClean="0"/>
              <a:t>• </a:t>
            </a:r>
            <a:r>
              <a:rPr lang="tr-TR" sz="2800" b="1" dirty="0"/>
              <a:t>Kabadayılık ve şiddete yönelme </a:t>
            </a:r>
            <a:endParaRPr lang="tr-TR" sz="2800" b="1" dirty="0" smtClean="0"/>
          </a:p>
          <a:p>
            <a:r>
              <a:rPr lang="tr-TR" sz="2800" b="1" dirty="0" smtClean="0"/>
              <a:t>• </a:t>
            </a:r>
            <a:r>
              <a:rPr lang="tr-TR" sz="2800" b="1" dirty="0"/>
              <a:t>Sınav dönemlerinde okulda yüksek talep </a:t>
            </a:r>
            <a:endParaRPr lang="tr-TR" sz="2800" b="1" dirty="0" smtClean="0"/>
          </a:p>
          <a:p>
            <a:r>
              <a:rPr lang="tr-TR" sz="2800" b="1" dirty="0" smtClean="0"/>
              <a:t>• </a:t>
            </a:r>
            <a:r>
              <a:rPr lang="tr-TR" sz="2800" b="1" dirty="0"/>
              <a:t>İşsizlik ve parasızlık </a:t>
            </a:r>
            <a:endParaRPr lang="tr-TR" sz="2800" b="1" dirty="0" smtClean="0"/>
          </a:p>
          <a:p>
            <a:r>
              <a:rPr lang="tr-TR" sz="2800" b="1" dirty="0" smtClean="0"/>
              <a:t>• </a:t>
            </a:r>
            <a:r>
              <a:rPr lang="tr-TR" sz="2800" b="1" dirty="0"/>
              <a:t>İstenmeyen hamilelik, kürtaj </a:t>
            </a:r>
            <a:endParaRPr lang="tr-TR" sz="2800" b="1" dirty="0" smtClean="0"/>
          </a:p>
          <a:p>
            <a:r>
              <a:rPr lang="tr-TR" sz="2800" b="1" dirty="0" smtClean="0"/>
              <a:t>• </a:t>
            </a:r>
            <a:r>
              <a:rPr lang="tr-TR" sz="2800" b="1" dirty="0"/>
              <a:t>HIV veya diğer cinsel yollarla bulaşan hastalık </a:t>
            </a:r>
            <a:r>
              <a:rPr lang="tr-TR" sz="2800" b="1" dirty="0" smtClean="0"/>
              <a:t>enfeksiyonu</a:t>
            </a:r>
          </a:p>
          <a:p>
            <a:r>
              <a:rPr lang="tr-TR" sz="2800" b="1" dirty="0" smtClean="0"/>
              <a:t> </a:t>
            </a:r>
            <a:r>
              <a:rPr lang="tr-TR" sz="2800" b="1" dirty="0"/>
              <a:t>• Ciddi fiziksel hastalık </a:t>
            </a:r>
            <a:endParaRPr lang="tr-TR" sz="2800" b="1" dirty="0" smtClean="0"/>
          </a:p>
          <a:p>
            <a:r>
              <a:rPr lang="tr-TR" sz="2800" b="1" dirty="0" smtClean="0"/>
              <a:t>• </a:t>
            </a:r>
            <a:r>
              <a:rPr lang="tr-TR" sz="2800" b="1" dirty="0"/>
              <a:t>Doğal afetler</a:t>
            </a:r>
          </a:p>
          <a:p>
            <a:endParaRPr lang="tr-TR" sz="2800" b="1" dirty="0"/>
          </a:p>
        </p:txBody>
      </p:sp>
    </p:spTree>
    <p:extLst>
      <p:ext uri="{BB962C8B-B14F-4D97-AF65-F5344CB8AC3E}">
        <p14:creationId xmlns:p14="http://schemas.microsoft.com/office/powerpoint/2010/main" val="1808006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8822" y="261257"/>
            <a:ext cx="11443063" cy="6008914"/>
          </a:xfrm>
        </p:spPr>
        <p:txBody>
          <a:bodyPr>
            <a:normAutofit lnSpcReduction="10000"/>
          </a:bodyPr>
          <a:lstStyle/>
          <a:p>
            <a:pPr>
              <a:lnSpc>
                <a:spcPct val="150000"/>
              </a:lnSpc>
            </a:pPr>
            <a:r>
              <a:rPr lang="tr-TR" b="1" dirty="0">
                <a:solidFill>
                  <a:srgbClr val="7030A0"/>
                </a:solidFill>
              </a:rPr>
              <a:t>OLASI İNTİHAR RİSKİ ALTINDA BULUNAN ÖĞRENCİLER NASIL </a:t>
            </a:r>
            <a:r>
              <a:rPr lang="tr-TR" b="1" dirty="0" smtClean="0">
                <a:solidFill>
                  <a:srgbClr val="7030A0"/>
                </a:solidFill>
              </a:rPr>
              <a:t>BELİRLENECEKTİR</a:t>
            </a:r>
          </a:p>
          <a:p>
            <a:pPr>
              <a:lnSpc>
                <a:spcPct val="150000"/>
              </a:lnSpc>
            </a:pPr>
            <a:r>
              <a:rPr lang="tr-TR" b="1" dirty="0">
                <a:solidFill>
                  <a:srgbClr val="7030A0"/>
                </a:solidFill>
              </a:rPr>
              <a:t>Sıkıntının belirlenmesi </a:t>
            </a:r>
            <a:r>
              <a:rPr lang="tr-TR" b="1" dirty="0" smtClean="0">
                <a:solidFill>
                  <a:srgbClr val="7030A0"/>
                </a:solidFill>
              </a:rPr>
              <a:t>: </a:t>
            </a:r>
            <a:r>
              <a:rPr lang="tr-TR" b="1" dirty="0" smtClean="0"/>
              <a:t>Çocuğun </a:t>
            </a:r>
            <a:r>
              <a:rPr lang="tr-TR" b="1" dirty="0"/>
              <a:t>veya yetişkinin performansını, okula devamını veya davranışlarını etkileyen herhangi bir ani ve dramatik değişiklik ciddiye alınmalıdır, örneğin</a:t>
            </a:r>
            <a:r>
              <a:rPr lang="tr-TR" b="1" dirty="0" smtClean="0"/>
              <a:t>:</a:t>
            </a:r>
          </a:p>
          <a:p>
            <a:pPr>
              <a:lnSpc>
                <a:spcPct val="150000"/>
              </a:lnSpc>
              <a:buFont typeface="Arial" panose="020B0604020202020204" pitchFamily="34" charset="0"/>
              <a:buChar char="•"/>
            </a:pPr>
            <a:r>
              <a:rPr lang="tr-TR" b="1" dirty="0"/>
              <a:t> Her zamanki aktivitelere ilgi gösterilmemesi </a:t>
            </a:r>
            <a:endParaRPr lang="tr-TR" b="1" dirty="0" smtClean="0"/>
          </a:p>
          <a:p>
            <a:pPr>
              <a:lnSpc>
                <a:spcPct val="150000"/>
              </a:lnSpc>
            </a:pPr>
            <a:r>
              <a:rPr lang="tr-TR" b="1" dirty="0" smtClean="0"/>
              <a:t>• </a:t>
            </a:r>
            <a:r>
              <a:rPr lang="tr-TR" b="1" dirty="0"/>
              <a:t>Notlarında toplam bir </a:t>
            </a:r>
            <a:r>
              <a:rPr lang="tr-TR" b="1" dirty="0" smtClean="0"/>
              <a:t>düşüş</a:t>
            </a:r>
          </a:p>
          <a:p>
            <a:pPr>
              <a:lnSpc>
                <a:spcPct val="150000"/>
              </a:lnSpc>
            </a:pPr>
            <a:r>
              <a:rPr lang="tr-TR" b="1" dirty="0" smtClean="0"/>
              <a:t> </a:t>
            </a:r>
            <a:r>
              <a:rPr lang="tr-TR" b="1" dirty="0"/>
              <a:t>• Eforda </a:t>
            </a:r>
            <a:r>
              <a:rPr lang="tr-TR" b="1" dirty="0" smtClean="0"/>
              <a:t>azalma</a:t>
            </a:r>
          </a:p>
          <a:p>
            <a:pPr>
              <a:lnSpc>
                <a:spcPct val="150000"/>
              </a:lnSpc>
            </a:pPr>
            <a:r>
              <a:rPr lang="tr-TR" b="1" dirty="0" smtClean="0"/>
              <a:t> </a:t>
            </a:r>
            <a:r>
              <a:rPr lang="tr-TR" b="1" dirty="0"/>
              <a:t>• Sınıfta kötü davranışlar </a:t>
            </a:r>
            <a:endParaRPr lang="tr-TR" b="1" dirty="0" smtClean="0"/>
          </a:p>
          <a:p>
            <a:pPr>
              <a:lnSpc>
                <a:spcPct val="150000"/>
              </a:lnSpc>
            </a:pPr>
            <a:r>
              <a:rPr lang="tr-TR" b="1" dirty="0" smtClean="0"/>
              <a:t>• </a:t>
            </a:r>
            <a:r>
              <a:rPr lang="tr-TR" b="1" dirty="0"/>
              <a:t>Açıklanamayan veya tekrar eden okula gelmeme veya okulu asma </a:t>
            </a:r>
            <a:endParaRPr lang="tr-TR" b="1" dirty="0" smtClean="0"/>
          </a:p>
          <a:p>
            <a:pPr>
              <a:lnSpc>
                <a:spcPct val="150000"/>
              </a:lnSpc>
            </a:pPr>
            <a:r>
              <a:rPr lang="tr-TR" b="1" dirty="0" smtClean="0"/>
              <a:t>• </a:t>
            </a:r>
            <a:r>
              <a:rPr lang="tr-TR" b="1" dirty="0"/>
              <a:t>Aşırı sigara veya içki içme veya ilaç / uyuşturucu kullanma (</a:t>
            </a:r>
            <a:r>
              <a:rPr lang="tr-TR" b="1" dirty="0" err="1"/>
              <a:t>cannabis</a:t>
            </a:r>
            <a:r>
              <a:rPr lang="tr-TR" b="1" dirty="0"/>
              <a:t> dahil) </a:t>
            </a:r>
            <a:endParaRPr lang="tr-TR" b="1" dirty="0" smtClean="0"/>
          </a:p>
          <a:p>
            <a:pPr>
              <a:lnSpc>
                <a:spcPct val="150000"/>
              </a:lnSpc>
            </a:pPr>
            <a:r>
              <a:rPr lang="tr-TR" b="1" dirty="0" smtClean="0"/>
              <a:t>• </a:t>
            </a:r>
            <a:r>
              <a:rPr lang="tr-TR" b="1" dirty="0"/>
              <a:t>Polis müdahalesi ve öğrenci şiddetine neden olan olaylar</a:t>
            </a:r>
          </a:p>
        </p:txBody>
      </p:sp>
    </p:spTree>
    <p:extLst>
      <p:ext uri="{BB962C8B-B14F-4D97-AF65-F5344CB8AC3E}">
        <p14:creationId xmlns:p14="http://schemas.microsoft.com/office/powerpoint/2010/main" val="3811239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9006" y="248193"/>
            <a:ext cx="11769634" cy="6048103"/>
          </a:xfrm>
        </p:spPr>
        <p:txBody>
          <a:bodyPr>
            <a:normAutofit/>
          </a:bodyPr>
          <a:lstStyle/>
          <a:p>
            <a:pPr marL="201168" lvl="1" indent="0" algn="just">
              <a:lnSpc>
                <a:spcPct val="150000"/>
              </a:lnSpc>
              <a:buNone/>
            </a:pPr>
            <a:r>
              <a:rPr lang="tr-TR" b="1" dirty="0" smtClean="0"/>
              <a:t>	Eğer </a:t>
            </a:r>
            <a:r>
              <a:rPr lang="tr-TR" b="1" dirty="0"/>
              <a:t>bu faktörlerden herhangi birisi bir öğretmen veya okul danışmanı tarafından belirlenirse, okul ekibi durumdan haberdar edilmeli ve öğrencinin ciddi bir değerlendirmesini yapmak üzere gerekli düzenlemeler yapılmalıdır</a:t>
            </a:r>
            <a:r>
              <a:rPr lang="tr-TR" b="1" dirty="0" smtClean="0"/>
              <a:t>.</a:t>
            </a:r>
          </a:p>
          <a:p>
            <a:pPr algn="just">
              <a:lnSpc>
                <a:spcPct val="150000"/>
              </a:lnSpc>
            </a:pPr>
            <a:r>
              <a:rPr lang="tr-TR" b="1" dirty="0" smtClean="0">
                <a:solidFill>
                  <a:srgbClr val="7030A0"/>
                </a:solidFill>
              </a:rPr>
              <a:t>İntihar riskinin belirlenmesi : </a:t>
            </a:r>
            <a:r>
              <a:rPr lang="tr-TR" b="1" dirty="0" smtClean="0"/>
              <a:t>İntihar </a:t>
            </a:r>
            <a:r>
              <a:rPr lang="tr-TR" b="1" dirty="0"/>
              <a:t>riskini belirlerken, okul personeli sorunların her zaman çok boyutlu olduğunun bilincinde </a:t>
            </a:r>
            <a:r>
              <a:rPr lang="tr-TR" b="1" dirty="0" smtClean="0"/>
              <a:t>olmalıdır.</a:t>
            </a:r>
          </a:p>
          <a:p>
            <a:pPr algn="just">
              <a:lnSpc>
                <a:spcPct val="150000"/>
              </a:lnSpc>
            </a:pPr>
            <a:r>
              <a:rPr lang="tr-TR" b="1" dirty="0">
                <a:solidFill>
                  <a:srgbClr val="7030A0"/>
                </a:solidFill>
              </a:rPr>
              <a:t>Önceki intihar </a:t>
            </a:r>
            <a:r>
              <a:rPr lang="tr-TR" b="1" dirty="0" smtClean="0">
                <a:solidFill>
                  <a:srgbClr val="7030A0"/>
                </a:solidFill>
              </a:rPr>
              <a:t>girişimi: </a:t>
            </a:r>
            <a:r>
              <a:rPr lang="tr-TR" b="1" dirty="0"/>
              <a:t>Önceden intihar girişiminde bulunulması en belirgin risk faktörlerinden biridir. Sıkıntı durumunda bulunan gençler eylemlerini tekrarlama eğilimindedir</a:t>
            </a:r>
            <a:r>
              <a:rPr lang="tr-TR" b="1" dirty="0" smtClean="0"/>
              <a:t>.</a:t>
            </a:r>
          </a:p>
          <a:p>
            <a:pPr algn="just">
              <a:lnSpc>
                <a:spcPct val="150000"/>
              </a:lnSpc>
            </a:pPr>
            <a:r>
              <a:rPr lang="tr-TR" b="1" dirty="0" smtClean="0">
                <a:solidFill>
                  <a:srgbClr val="7030A0"/>
                </a:solidFill>
              </a:rPr>
              <a:t>Depresyon:</a:t>
            </a:r>
            <a:r>
              <a:rPr lang="tr-TR" b="1" dirty="0" smtClean="0"/>
              <a:t> </a:t>
            </a:r>
            <a:r>
              <a:rPr lang="tr-TR" b="1" dirty="0"/>
              <a:t>Diğer bir ana risk faktörü depresyondur. Depresyon tanısı bir hekim veya çocuk/yetişkin psikiyatristi tarafından konulmalı, ancak öğretmenler ve okul personeli, depresif </a:t>
            </a:r>
            <a:r>
              <a:rPr lang="tr-TR" b="1" dirty="0" smtClean="0"/>
              <a:t>hastalığın </a:t>
            </a:r>
            <a:r>
              <a:rPr lang="tr-TR" b="1" dirty="0"/>
              <a:t>bir parçasını teşkil eden farklı semptomlardan haberdar olmalıdır</a:t>
            </a:r>
            <a:r>
              <a:rPr lang="tr-TR" b="1" dirty="0" smtClean="0"/>
              <a:t>.</a:t>
            </a:r>
          </a:p>
          <a:p>
            <a:pPr algn="just">
              <a:lnSpc>
                <a:spcPct val="150000"/>
              </a:lnSpc>
            </a:pPr>
            <a:r>
              <a:rPr lang="tr-TR" b="1" dirty="0"/>
              <a:t>Diğer önemli bir görev, daha önceden belirtildiği gibi, intihar düşüncelerini harekete geçiren ve intihar riskini artıran çevresel durumların ve olumsuz yaşam olaylarının belirlenmesidir.</a:t>
            </a:r>
          </a:p>
        </p:txBody>
      </p:sp>
    </p:spTree>
    <p:extLst>
      <p:ext uri="{BB962C8B-B14F-4D97-AF65-F5344CB8AC3E}">
        <p14:creationId xmlns:p14="http://schemas.microsoft.com/office/powerpoint/2010/main" val="1015283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1257" y="352697"/>
            <a:ext cx="11625943" cy="5826034"/>
          </a:xfrm>
        </p:spPr>
        <p:txBody>
          <a:bodyPr>
            <a:normAutofit/>
          </a:bodyPr>
          <a:lstStyle/>
          <a:p>
            <a:pPr algn="just">
              <a:lnSpc>
                <a:spcPct val="150000"/>
              </a:lnSpc>
            </a:pPr>
            <a:r>
              <a:rPr lang="tr-TR" sz="2800" b="1" dirty="0">
                <a:solidFill>
                  <a:srgbClr val="7030A0"/>
                </a:solidFill>
              </a:rPr>
              <a:t>İNTİHARA MEYİLLİ ÖĞRENCİLERLE OKULDA NASIL İLGİLENİLECEKTİR</a:t>
            </a:r>
            <a:r>
              <a:rPr lang="tr-TR" sz="2800" b="1" dirty="0" smtClean="0">
                <a:solidFill>
                  <a:srgbClr val="7030A0"/>
                </a:solidFill>
              </a:rPr>
              <a:t>?</a:t>
            </a:r>
          </a:p>
          <a:p>
            <a:pPr marL="201168" lvl="1" indent="0" algn="just">
              <a:lnSpc>
                <a:spcPct val="150000"/>
              </a:lnSpc>
              <a:buNone/>
            </a:pPr>
            <a:r>
              <a:rPr lang="tr-TR" sz="2400" b="1" dirty="0" smtClean="0"/>
              <a:t>	Bazı </a:t>
            </a:r>
            <a:r>
              <a:rPr lang="tr-TR" sz="2400" b="1" dirty="0"/>
              <a:t>okul personeli sıkıntıda bulunan ve intihar davranışı sergileyen öğrencilerle nasıl ilgilenileceği konusunda bilgili olsa da, diğerleri böyle olmayabilir. Bilgili olmayan grubun becerileri geliştirilmelidir. İntihar durumundaki bir öğrenci ile kurulacak irtibatta sağlanacak denge, mesafeli ve yakın olma, empati ve saygı arasında bulunma durumudur</a:t>
            </a:r>
            <a:r>
              <a:rPr lang="tr-TR" sz="2400" b="1" dirty="0" smtClean="0"/>
              <a:t>.</a:t>
            </a:r>
          </a:p>
          <a:p>
            <a:pPr marL="201168" lvl="1" indent="0" algn="just">
              <a:lnSpc>
                <a:spcPct val="150000"/>
              </a:lnSpc>
              <a:buNone/>
            </a:pPr>
            <a:r>
              <a:rPr lang="tr-TR" sz="2400" b="1" dirty="0"/>
              <a:t>	</a:t>
            </a:r>
            <a:r>
              <a:rPr lang="tr-TR" sz="2400" b="1" dirty="0" smtClean="0"/>
              <a:t> </a:t>
            </a:r>
            <a:r>
              <a:rPr lang="tr-TR" sz="2400" b="1" dirty="0"/>
              <a:t>Öğrencilerde intihar krizlerinin belirlenmesi ve </a:t>
            </a:r>
            <a:r>
              <a:rPr lang="tr-TR" sz="2400" b="1" dirty="0" smtClean="0"/>
              <a:t>yönetimi, </a:t>
            </a:r>
            <a:r>
              <a:rPr lang="tr-TR" sz="2400" b="1" dirty="0"/>
              <a:t>öğretmenler ve diğer okul personeli arasında anlaşmazlığa neden olabilir, zira bu kişiler gerekli becerilerden yoksun olabilir, zamanları olmayabilir veya kendi psikolojik sorunları ile yüzleşmekten korkuyor olabilirler.</a:t>
            </a:r>
          </a:p>
        </p:txBody>
      </p:sp>
    </p:spTree>
    <p:extLst>
      <p:ext uri="{BB962C8B-B14F-4D97-AF65-F5344CB8AC3E}">
        <p14:creationId xmlns:p14="http://schemas.microsoft.com/office/powerpoint/2010/main" val="375940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2069" y="404949"/>
            <a:ext cx="11704320" cy="5464145"/>
          </a:xfrm>
        </p:spPr>
        <p:txBody>
          <a:bodyPr>
            <a:normAutofit/>
          </a:bodyPr>
          <a:lstStyle/>
          <a:p>
            <a:pPr algn="just">
              <a:lnSpc>
                <a:spcPct val="150000"/>
              </a:lnSpc>
            </a:pPr>
            <a:r>
              <a:rPr lang="tr-TR" sz="2800" b="1" dirty="0">
                <a:solidFill>
                  <a:srgbClr val="7030A0"/>
                </a:solidFill>
              </a:rPr>
              <a:t>Genel Önleme</a:t>
            </a:r>
          </a:p>
          <a:p>
            <a:pPr marL="201168" lvl="1" indent="0" algn="just">
              <a:lnSpc>
                <a:spcPct val="150000"/>
              </a:lnSpc>
              <a:buNone/>
            </a:pPr>
            <a:r>
              <a:rPr lang="tr-TR" sz="2400" b="1" dirty="0" smtClean="0"/>
              <a:t>	Bir </a:t>
            </a:r>
            <a:r>
              <a:rPr lang="tr-TR" sz="2400" b="1" dirty="0"/>
              <a:t>intihar eylemi gerçekleştirilmeden önce; Herhangi bir intihar önleme eyleminin en önemli yönü, sıkıntı halinde bulunan ve/veya intihar riski yüksek olan çocukların ve ergenlerin erken tanısıdır. Bu hedefe ulaşmak için, aşağıda tanımlanan araçlarla söz konusu okul personeli ve öğrencilerin durumu ele alınmalıdır. Bir çok uzman gençlere intiharı açık bir şekilde anlatmanın akıllı bir iş olmadığı görüşünü paylaşmaktadır. Bunun yerine, intiharla ilişkili konuların pozitif bir ruh sağlığı yaklaşımı ile ele alınmasını önermektedirler.</a:t>
            </a:r>
          </a:p>
        </p:txBody>
      </p:sp>
    </p:spTree>
    <p:extLst>
      <p:ext uri="{BB962C8B-B14F-4D97-AF65-F5344CB8AC3E}">
        <p14:creationId xmlns:p14="http://schemas.microsoft.com/office/powerpoint/2010/main" val="321608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600891"/>
            <a:ext cx="10058400" cy="5268203"/>
          </a:xfrm>
        </p:spPr>
        <p:txBody>
          <a:bodyPr>
            <a:normAutofit/>
          </a:bodyPr>
          <a:lstStyle/>
          <a:p>
            <a:pPr marL="201168" lvl="1" indent="0" algn="just">
              <a:lnSpc>
                <a:spcPct val="150000"/>
              </a:lnSpc>
              <a:buNone/>
            </a:pPr>
            <a:r>
              <a:rPr lang="tr-TR" sz="2000" b="1" dirty="0" smtClean="0"/>
              <a:t>	Bu </a:t>
            </a:r>
            <a:r>
              <a:rPr lang="tr-TR" sz="2000" b="1" dirty="0"/>
              <a:t>doküman öncelikli olarak okul öğretmenleri ve okul </a:t>
            </a:r>
            <a:r>
              <a:rPr lang="tr-TR" sz="2000" b="1" dirty="0" smtClean="0"/>
              <a:t>Psikolojik Danışmanları</a:t>
            </a:r>
            <a:r>
              <a:rPr lang="tr-TR" sz="2000" b="1" dirty="0"/>
              <a:t>, </a:t>
            </a:r>
            <a:r>
              <a:rPr lang="tr-TR" sz="2000" b="1" dirty="0" smtClean="0"/>
              <a:t>okul hemşireleri</a:t>
            </a:r>
            <a:r>
              <a:rPr lang="tr-TR" sz="2000" b="1" dirty="0"/>
              <a:t>, sosyal çalışmacıları ve okul yatakhane yöneticileri gibi diğer okul personeline yönelik olarak hazırlanmıştır</a:t>
            </a:r>
            <a:r>
              <a:rPr lang="tr-TR" sz="2000" b="1" dirty="0" smtClean="0"/>
              <a:t>.</a:t>
            </a:r>
          </a:p>
          <a:p>
            <a:pPr algn="just">
              <a:lnSpc>
                <a:spcPct val="150000"/>
              </a:lnSpc>
            </a:pPr>
            <a:r>
              <a:rPr lang="tr-TR" sz="2400" b="1" dirty="0" smtClean="0"/>
              <a:t> 	Ancak</a:t>
            </a:r>
            <a:r>
              <a:rPr lang="tr-TR" sz="2400" b="1" dirty="0"/>
              <a:t>, intiharı önleme konusuyla ilgilenen halk sağlığı çalışanları ve diğer gruplar da bu bilgileri faydalı bulacaklardır. Doküman ergenlerde intihara yönelik davranışların boyutlarını tanımlamakta, bu davranışların gerisindeki ana koruyucu ve risk faktörlerini tanımlamakta ve risk altında olanların nasıl belirleneceği ve nasıl yönetileceği ve okul topluluğunda intihar girişimi veya vakası olduğunda nasıl davranılacağını </a:t>
            </a:r>
            <a:r>
              <a:rPr lang="tr-TR" sz="2400" b="1" dirty="0" err="1"/>
              <a:t>serimlemektedir</a:t>
            </a:r>
            <a:r>
              <a:rPr lang="tr-TR" sz="2400" b="1" dirty="0"/>
              <a:t>.</a:t>
            </a:r>
          </a:p>
        </p:txBody>
      </p:sp>
    </p:spTree>
    <p:extLst>
      <p:ext uri="{BB962C8B-B14F-4D97-AF65-F5344CB8AC3E}">
        <p14:creationId xmlns:p14="http://schemas.microsoft.com/office/powerpoint/2010/main" val="2844308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943" y="274320"/>
            <a:ext cx="11782697" cy="5594774"/>
          </a:xfrm>
        </p:spPr>
        <p:txBody>
          <a:bodyPr>
            <a:normAutofit/>
          </a:bodyPr>
          <a:lstStyle/>
          <a:p>
            <a:pPr algn="just">
              <a:lnSpc>
                <a:spcPct val="150000"/>
              </a:lnSpc>
            </a:pPr>
            <a:r>
              <a:rPr lang="tr-TR" sz="2400" b="1" dirty="0">
                <a:solidFill>
                  <a:srgbClr val="7030A0"/>
                </a:solidFill>
              </a:rPr>
              <a:t>Genel Önleme</a:t>
            </a:r>
          </a:p>
          <a:p>
            <a:pPr marL="201168" lvl="1" indent="0" algn="just">
              <a:lnSpc>
                <a:spcPct val="150000"/>
              </a:lnSpc>
              <a:buNone/>
            </a:pPr>
            <a:r>
              <a:rPr lang="tr-TR" sz="2000" b="1" dirty="0" smtClean="0">
                <a:solidFill>
                  <a:srgbClr val="7030A0"/>
                </a:solidFill>
              </a:rPr>
              <a:t>Okuldaki </a:t>
            </a:r>
            <a:r>
              <a:rPr lang="tr-TR" sz="2000" b="1" dirty="0">
                <a:solidFill>
                  <a:srgbClr val="7030A0"/>
                </a:solidFill>
              </a:rPr>
              <a:t>öğretmenlerin ve diğer okul personelinin ruh sağlığının güçlendirilmesi: </a:t>
            </a:r>
            <a:r>
              <a:rPr lang="tr-TR" sz="2000" b="1" dirty="0"/>
              <a:t>Her şeyden önce, öğretmenlerin ve diğer okul personelinin iyi oluş hallerinin ve dengelerinin güvence altına alınması önemlidir. Bu kişiler için işyeri reddedici, agresif ve bazen şiddet dolu olabilir. Bu yüzden, bu kişilerin ruhsal konulardaki anlayışını geliştirecek, kendilerine, öğrencilerine ve çalışma arkadaşlarına uygun tepki vermeleri önerisinde bulunacak ve olası ruhsal hastalıklar konusunda onları bilgilendirecek bilgilere ihtiyaçları vardır. Ayrıca destek ve eğer gerekiyorsa tedaviye erişim imkanları da bulunmalıdır. </a:t>
            </a:r>
            <a:endParaRPr lang="tr-TR" sz="2000" b="1" dirty="0" smtClean="0"/>
          </a:p>
          <a:p>
            <a:pPr algn="just">
              <a:lnSpc>
                <a:spcPct val="150000"/>
              </a:lnSpc>
            </a:pPr>
            <a:r>
              <a:rPr lang="tr-TR" sz="2400" b="1" dirty="0" smtClean="0">
                <a:solidFill>
                  <a:srgbClr val="7030A0"/>
                </a:solidFill>
              </a:rPr>
              <a:t>Öğrencilerde </a:t>
            </a:r>
            <a:r>
              <a:rPr lang="tr-TR" sz="2400" b="1" dirty="0">
                <a:solidFill>
                  <a:srgbClr val="7030A0"/>
                </a:solidFill>
              </a:rPr>
              <a:t>kendine güvenin artırılması:</a:t>
            </a:r>
            <a:r>
              <a:rPr lang="tr-TR" sz="2400" b="1" dirty="0"/>
              <a:t> Pozitif kendine güven çocukları ve ergenleri ruhsal sıkıntıya ve ümitsizliğe karşı korur ve onlara zorlu ve stresli yaşam durumları ile başa çıkma becerisi kazandırır.</a:t>
            </a:r>
          </a:p>
          <a:p>
            <a:pPr algn="just">
              <a:lnSpc>
                <a:spcPct val="150000"/>
              </a:lnSpc>
            </a:pPr>
            <a:endParaRPr lang="tr-TR" sz="2400" b="1" dirty="0"/>
          </a:p>
        </p:txBody>
      </p:sp>
    </p:spTree>
    <p:extLst>
      <p:ext uri="{BB962C8B-B14F-4D97-AF65-F5344CB8AC3E}">
        <p14:creationId xmlns:p14="http://schemas.microsoft.com/office/powerpoint/2010/main" val="179940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1257" y="470263"/>
            <a:ext cx="11665132" cy="5695405"/>
          </a:xfrm>
        </p:spPr>
        <p:txBody>
          <a:bodyPr>
            <a:normAutofit/>
          </a:bodyPr>
          <a:lstStyle/>
          <a:p>
            <a:pPr algn="just"/>
            <a:r>
              <a:rPr lang="tr-TR" sz="2400" b="1" dirty="0">
                <a:solidFill>
                  <a:srgbClr val="7030A0"/>
                </a:solidFill>
              </a:rPr>
              <a:t>Genel Önleme Önerilen bazı yaklaşımlar şunlardır</a:t>
            </a:r>
            <a:r>
              <a:rPr lang="tr-TR" sz="2400" b="1" dirty="0" smtClean="0">
                <a:solidFill>
                  <a:srgbClr val="7030A0"/>
                </a:solidFill>
              </a:rPr>
              <a:t>:</a:t>
            </a:r>
            <a:endParaRPr lang="tr-TR" sz="2400" b="1" dirty="0">
              <a:solidFill>
                <a:srgbClr val="7030A0"/>
              </a:solidFill>
            </a:endParaRPr>
          </a:p>
          <a:p>
            <a:pPr algn="just"/>
            <a:r>
              <a:rPr lang="tr-TR" sz="2400" b="1" dirty="0"/>
              <a:t>• Gençte pozitif kimlik taklidine yardım edecek pozitif yaşam deneyimleri vurgulanmalıdır. Geçmişteki pozitif deneyimler, gençlerin ileriye dönük kendine güvenlerine imkan tanır.</a:t>
            </a:r>
          </a:p>
          <a:p>
            <a:pPr algn="just"/>
            <a:r>
              <a:rPr lang="tr-TR" sz="2400" b="1" dirty="0"/>
              <a:t>• Çocuklara ve ergenlere daha fazla ve daha iyi yapma konusunda sürekli baskı yapılmamalıdır.</a:t>
            </a:r>
          </a:p>
          <a:p>
            <a:pPr algn="just"/>
            <a:r>
              <a:rPr lang="tr-TR" sz="2400" b="1" dirty="0"/>
              <a:t>• Yetişkinlerin çocukları sevdiklerini söylemeleri yeterli değildir, çocuk sevildiğini hissetmelidir. Sevilmek ve sevildiğini hissetmek arasında büyük fark vardır.</a:t>
            </a:r>
          </a:p>
          <a:p>
            <a:pPr algn="just">
              <a:buFont typeface="Arial" panose="020B0604020202020204" pitchFamily="34" charset="0"/>
              <a:buChar char="•"/>
            </a:pPr>
            <a:r>
              <a:rPr lang="tr-TR" sz="2400" b="1" dirty="0" smtClean="0"/>
              <a:t>     Çocuklar </a:t>
            </a:r>
            <a:r>
              <a:rPr lang="tr-TR" sz="2400" b="1" dirty="0"/>
              <a:t>sadece oldukları gibi kabul edilmemeli, ayrıca onlara oldukları gibi değer verilmelidir. Sadece var oldukları için özel olduklarını hissetmelidirler.</a:t>
            </a:r>
          </a:p>
          <a:p>
            <a:pPr algn="just">
              <a:buFont typeface="Arial" panose="020B0604020202020204" pitchFamily="34" charset="0"/>
              <a:buChar char="•"/>
            </a:pPr>
            <a:r>
              <a:rPr lang="tr-TR" sz="2400" b="1" dirty="0" smtClean="0"/>
              <a:t>     Eğitim </a:t>
            </a:r>
            <a:r>
              <a:rPr lang="tr-TR" sz="2400" b="1" dirty="0"/>
              <a:t>sistemi de her öğrencinin kimlik duygusunun geliştirilmesi ve pekiştirilmesi için çalışmalıdır.</a:t>
            </a:r>
          </a:p>
        </p:txBody>
      </p:sp>
    </p:spTree>
    <p:extLst>
      <p:ext uri="{BB962C8B-B14F-4D97-AF65-F5344CB8AC3E}">
        <p14:creationId xmlns:p14="http://schemas.microsoft.com/office/powerpoint/2010/main" val="361292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2513" y="600890"/>
            <a:ext cx="11260183" cy="5268203"/>
          </a:xfrm>
        </p:spPr>
        <p:txBody>
          <a:bodyPr>
            <a:normAutofit/>
          </a:bodyPr>
          <a:lstStyle/>
          <a:p>
            <a:pPr algn="just">
              <a:lnSpc>
                <a:spcPct val="150000"/>
              </a:lnSpc>
            </a:pPr>
            <a:r>
              <a:rPr lang="tr-TR" sz="4000" b="1" dirty="0" smtClean="0">
                <a:solidFill>
                  <a:srgbClr val="7030A0"/>
                </a:solidFill>
              </a:rPr>
              <a:t>İletişim</a:t>
            </a:r>
          </a:p>
          <a:p>
            <a:pPr marL="201168" lvl="1" indent="0" algn="just">
              <a:lnSpc>
                <a:spcPct val="150000"/>
              </a:lnSpc>
              <a:buNone/>
            </a:pPr>
            <a:r>
              <a:rPr lang="tr-TR" sz="2800" b="1" dirty="0">
                <a:solidFill>
                  <a:srgbClr val="7030A0"/>
                </a:solidFill>
              </a:rPr>
              <a:t>	</a:t>
            </a:r>
            <a:r>
              <a:rPr lang="tr-TR" sz="2800" b="1" dirty="0" smtClean="0"/>
              <a:t> </a:t>
            </a:r>
            <a:r>
              <a:rPr lang="tr-TR" sz="2800" b="1" dirty="0"/>
              <a:t>İntiharın önlenmesinde ilk adım hiç şüphesiz güvenilir bir iletişimdir. İntihar sürecinin gelişmesi sırasında, intihar eğilimindeki gençler ve bu gençlerin etrafındakiler arasındaki iletişim önemlidir. İletişim yokluğu ve bağlantının kopması şunlara neden olur:</a:t>
            </a:r>
          </a:p>
        </p:txBody>
      </p:sp>
    </p:spTree>
    <p:extLst>
      <p:ext uri="{BB962C8B-B14F-4D97-AF65-F5344CB8AC3E}">
        <p14:creationId xmlns:p14="http://schemas.microsoft.com/office/powerpoint/2010/main" val="1865430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9451" y="391886"/>
            <a:ext cx="11325498" cy="5477208"/>
          </a:xfrm>
        </p:spPr>
        <p:txBody>
          <a:bodyPr>
            <a:normAutofit/>
          </a:bodyPr>
          <a:lstStyle/>
          <a:p>
            <a:pPr algn="just">
              <a:lnSpc>
                <a:spcPct val="150000"/>
              </a:lnSpc>
            </a:pPr>
            <a:r>
              <a:rPr lang="tr-TR" sz="2400" b="1" dirty="0">
                <a:solidFill>
                  <a:srgbClr val="7030A0"/>
                </a:solidFill>
              </a:rPr>
              <a:t>İlişkide sessizlik ve artan gerilim: </a:t>
            </a:r>
            <a:r>
              <a:rPr lang="tr-TR" sz="2400" b="1" dirty="0"/>
              <a:t>Yetişkinin, çocuğu veya genci, intihara ilişkin düşüncelerini tartışmayı intihara neden olabilecek bir etken olarak düşünmesi genelde sessizliğin ve diyalog eksikliğinin nedenidir</a:t>
            </a:r>
            <a:r>
              <a:rPr lang="tr-TR" sz="2400" b="1" dirty="0" smtClean="0"/>
              <a:t>.</a:t>
            </a:r>
          </a:p>
          <a:p>
            <a:pPr algn="just">
              <a:lnSpc>
                <a:spcPct val="150000"/>
              </a:lnSpc>
            </a:pPr>
            <a:r>
              <a:rPr lang="tr-TR" sz="2400" b="1" dirty="0" smtClean="0">
                <a:solidFill>
                  <a:srgbClr val="7030A0"/>
                </a:solidFill>
              </a:rPr>
              <a:t>Açık </a:t>
            </a:r>
            <a:r>
              <a:rPr lang="tr-TR" sz="2400" b="1" dirty="0">
                <a:solidFill>
                  <a:srgbClr val="7030A0"/>
                </a:solidFill>
              </a:rPr>
              <a:t>zıt hisler: </a:t>
            </a:r>
            <a:r>
              <a:rPr lang="tr-TR" sz="2400" b="1" dirty="0"/>
              <a:t>Normal olarak bir yetişkinin, bir çocukla veya yetişkinle intihar konusunda iletişim kurması, bu kişinin kendi psişik çatışmalarını su yüzüne çıkartabilir. Stres durumu altındaki ve/veya intihar eğiliminde bulunan bir çocuk veya yetişkinle karşılaşmanın psikolojik yükü genelde oldukça ağırdır ve beraberinde bir dizi hissi reaksiyon getirir</a:t>
            </a:r>
            <a:r>
              <a:rPr lang="tr-TR" sz="2400" b="1" dirty="0" smtClean="0"/>
              <a:t>.</a:t>
            </a:r>
          </a:p>
          <a:p>
            <a:pPr algn="just">
              <a:lnSpc>
                <a:spcPct val="150000"/>
              </a:lnSpc>
            </a:pPr>
            <a:endParaRPr lang="tr-TR" sz="2400" b="1" dirty="0"/>
          </a:p>
        </p:txBody>
      </p:sp>
    </p:spTree>
    <p:extLst>
      <p:ext uri="{BB962C8B-B14F-4D97-AF65-F5344CB8AC3E}">
        <p14:creationId xmlns:p14="http://schemas.microsoft.com/office/powerpoint/2010/main" val="263811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9633" y="0"/>
            <a:ext cx="6962503" cy="5869095"/>
          </a:xfrm>
        </p:spPr>
        <p:txBody>
          <a:bodyPr>
            <a:noAutofit/>
          </a:bodyPr>
          <a:lstStyle/>
          <a:p>
            <a:pPr algn="just">
              <a:lnSpc>
                <a:spcPct val="150000"/>
              </a:lnSpc>
            </a:pPr>
            <a:r>
              <a:rPr lang="tr-TR" sz="2400" b="1" dirty="0"/>
              <a:t> </a:t>
            </a:r>
            <a:r>
              <a:rPr lang="tr-TR" sz="2800" b="1" dirty="0">
                <a:solidFill>
                  <a:srgbClr val="7030A0"/>
                </a:solidFill>
              </a:rPr>
              <a:t>Doğrudan veya dolaylı saldırganlık: </a:t>
            </a:r>
            <a:r>
              <a:rPr lang="tr-TR" sz="2400" b="1" dirty="0"/>
              <a:t>Yetişkinlerin sıkıntı hali bazen, intihar veya stres durumunda bulunan çocuk veya yetişkine aşırı saldırgan durum sergilemeyle kendini gösterebilecek kadar aşırı olabilir. • Şurasının anlaşılması önemlidir ki öğretmen bu iletişim sürecinde ve iyi iletişimin bu yüzden oldukça önemli olduğunu öğrenmede yalnız değildir. Diyalog her durum için yaratılmalı ve benimsenmelidir. Diyalog için öncelikle çocuğun ve yetişkinin kimliğinin tanınması ve yardıma duydukları ihtiyacın belirlenmesi gerekir.</a:t>
            </a:r>
          </a:p>
        </p:txBody>
      </p:sp>
      <p:pic>
        <p:nvPicPr>
          <p:cNvPr id="4" name="Resim 3"/>
          <p:cNvPicPr>
            <a:picLocks noChangeAspect="1"/>
          </p:cNvPicPr>
          <p:nvPr/>
        </p:nvPicPr>
        <p:blipFill>
          <a:blip r:embed="rId2"/>
          <a:stretch>
            <a:fillRect/>
          </a:stretch>
        </p:blipFill>
        <p:spPr>
          <a:xfrm>
            <a:off x="9052559" y="3313095"/>
            <a:ext cx="2556000" cy="2556000"/>
          </a:xfrm>
          <a:prstGeom prst="rect">
            <a:avLst/>
          </a:prstGeom>
        </p:spPr>
      </p:pic>
    </p:spTree>
    <p:extLst>
      <p:ext uri="{BB962C8B-B14F-4D97-AF65-F5344CB8AC3E}">
        <p14:creationId xmlns:p14="http://schemas.microsoft.com/office/powerpoint/2010/main" val="2606768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3143" y="666206"/>
            <a:ext cx="10972800" cy="5202888"/>
          </a:xfrm>
        </p:spPr>
        <p:txBody>
          <a:bodyPr>
            <a:normAutofit/>
          </a:bodyPr>
          <a:lstStyle/>
          <a:p>
            <a:pPr marL="201168" lvl="1" indent="0" algn="just">
              <a:lnSpc>
                <a:spcPct val="150000"/>
              </a:lnSpc>
              <a:buNone/>
            </a:pPr>
            <a:r>
              <a:rPr lang="tr-TR" sz="2200" b="1" dirty="0" smtClean="0"/>
              <a:t>	Stresli </a:t>
            </a:r>
            <a:r>
              <a:rPr lang="tr-TR" sz="2200" b="1" dirty="0"/>
              <a:t>durumda veya intihar riski altında bulunan çocuklar ve yetişkinler genelde diğer insanların kendileri ile iletişim kurma tarzlarına karşı aşırı duyarlıdırlar. Bunun nedeni, yetiştirilme sırasında aileler ve akranlarla ilişkilerde ortaya çıkan güvensizliktir ve bunda ilgi ve saygı görmemiş olma ve hatta sevilmemiş olmanın etkisi vardır. İntihar durumundaki öğrencinin aşırı duyarlılığı sözlü ve sözlü olmayan iletişimde benzerdir. Burada, beden dili sözlü iletişim kadar önemli bir rol oynamaktadır.</a:t>
            </a:r>
          </a:p>
        </p:txBody>
      </p:sp>
      <p:pic>
        <p:nvPicPr>
          <p:cNvPr id="4" name="Resim 3"/>
          <p:cNvPicPr>
            <a:picLocks noChangeAspect="1"/>
          </p:cNvPicPr>
          <p:nvPr/>
        </p:nvPicPr>
        <p:blipFill>
          <a:blip r:embed="rId2"/>
          <a:stretch>
            <a:fillRect/>
          </a:stretch>
        </p:blipFill>
        <p:spPr>
          <a:xfrm>
            <a:off x="7433854" y="3536769"/>
            <a:ext cx="4572000" cy="2743200"/>
          </a:xfrm>
          <a:prstGeom prst="rect">
            <a:avLst/>
          </a:prstGeom>
        </p:spPr>
      </p:pic>
    </p:spTree>
    <p:extLst>
      <p:ext uri="{BB962C8B-B14F-4D97-AF65-F5344CB8AC3E}">
        <p14:creationId xmlns:p14="http://schemas.microsoft.com/office/powerpoint/2010/main" val="2735616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6571" y="274319"/>
            <a:ext cx="11534503" cy="5904411"/>
          </a:xfrm>
        </p:spPr>
        <p:txBody>
          <a:bodyPr>
            <a:normAutofit/>
          </a:bodyPr>
          <a:lstStyle/>
          <a:p>
            <a:pPr algn="just">
              <a:lnSpc>
                <a:spcPct val="150000"/>
              </a:lnSpc>
            </a:pPr>
            <a:r>
              <a:rPr lang="tr-TR" sz="2400" b="1" dirty="0" smtClean="0"/>
              <a:t>Karmaşık </a:t>
            </a:r>
            <a:r>
              <a:rPr lang="tr-TR" sz="2400" b="1" dirty="0"/>
              <a:t>his durumu, intihar durumunda olan genç insanın davranışlarında gözle görülür geri tepmeler olmasına neden olabilir ki bunlar, yardım istemeden yardımı reddetmeye kadar farklılık gösteren bir aralıkta seyreder ve diğerleri tarafından yanlış anlaşılabilir</a:t>
            </a:r>
            <a:r>
              <a:rPr lang="tr-TR" sz="2400" b="1" dirty="0" smtClean="0"/>
              <a:t>.</a:t>
            </a:r>
          </a:p>
          <a:p>
            <a:pPr algn="just">
              <a:lnSpc>
                <a:spcPct val="150000"/>
              </a:lnSpc>
            </a:pPr>
            <a:r>
              <a:rPr lang="tr-TR" sz="2400" b="1" dirty="0">
                <a:solidFill>
                  <a:srgbClr val="7030A0"/>
                </a:solidFill>
              </a:rPr>
              <a:t>Okul personelinin becerilerinin geliştirilmesi </a:t>
            </a:r>
            <a:r>
              <a:rPr lang="tr-TR" sz="2400" b="1" dirty="0"/>
              <a:t>Bu, stres altında ve/veya intihar durumunda bulunan öğrenciler ve öğretmenleri arasındaki iletişimi geliştirme amacına yönelik özel eğitim aracılığıyla yapılabilir. Böylelikle intihar riski hakkında bilinçlendirme ve anlama yetisi kazandırılacaktır. Tüm okul personelinin kendi aralarında ve öğrencileri ile yaşam ve ölüm konuları hakkında konuşma kapasitelerinin artırılması ve stres, depresyon ve intihar davranışı belirleme becerilerinin geliştirilmesi ve mevcut destek konusundaki bilgilerin artırılması intiharı önlemenin önemli bir aracıdır.</a:t>
            </a:r>
          </a:p>
        </p:txBody>
      </p:sp>
    </p:spTree>
    <p:extLst>
      <p:ext uri="{BB962C8B-B14F-4D97-AF65-F5344CB8AC3E}">
        <p14:creationId xmlns:p14="http://schemas.microsoft.com/office/powerpoint/2010/main" val="4031178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2697" y="287383"/>
            <a:ext cx="11547566" cy="5581711"/>
          </a:xfrm>
        </p:spPr>
        <p:txBody>
          <a:bodyPr>
            <a:normAutofit/>
          </a:bodyPr>
          <a:lstStyle/>
          <a:p>
            <a:pPr marL="201168" lvl="1" indent="0" algn="just">
              <a:lnSpc>
                <a:spcPct val="150000"/>
              </a:lnSpc>
              <a:buNone/>
            </a:pPr>
            <a:r>
              <a:rPr lang="tr-TR" sz="2400" b="1" dirty="0" smtClean="0"/>
              <a:t>	</a:t>
            </a:r>
            <a:r>
              <a:rPr lang="tr-TR" sz="2800" b="1" dirty="0" smtClean="0">
                <a:solidFill>
                  <a:srgbClr val="7030A0"/>
                </a:solidFill>
              </a:rPr>
              <a:t>Profesyonellere </a:t>
            </a:r>
            <a:r>
              <a:rPr lang="tr-TR" sz="2800" b="1" dirty="0">
                <a:solidFill>
                  <a:srgbClr val="7030A0"/>
                </a:solidFill>
              </a:rPr>
              <a:t>sevk </a:t>
            </a:r>
            <a:r>
              <a:rPr lang="tr-TR" sz="2800" b="1" dirty="0" smtClean="0">
                <a:solidFill>
                  <a:srgbClr val="7030A0"/>
                </a:solidFill>
              </a:rPr>
              <a:t>etme:  </a:t>
            </a:r>
            <a:r>
              <a:rPr lang="tr-TR" sz="2400" b="1" dirty="0"/>
              <a:t>İntihar durumundaki genç bir insanı bir pratisyen hekime veya bir çocuk psikiyatrisine veya bir acil durum departmanına götürme gibi hızlı, amirane ve kararlı müdahale yaşam kurtarabilir. Etkili olmak için gençlikte sağlık hizmetlerinin yaklaşılabilir, çekici olduğu ve damgalayıcı olmadığı fikri uyandırılmalıdır. </a:t>
            </a:r>
            <a:r>
              <a:rPr lang="tr-TR" sz="2400" b="1" dirty="0" smtClean="0"/>
              <a:t>	Stres </a:t>
            </a:r>
            <a:r>
              <a:rPr lang="tr-TR" sz="2400" b="1" dirty="0"/>
              <a:t>altında ve/veya intihar durumunda bulunan öğrenciler okul personeli tarafından aktif bir şekilde ve kişisel olarak sevk edilmeli ve görevleri çocuğun haklarını korumak olan doktorlardan, hemşirelerden, sosyal çalışmacılardan ve yasal temsilcilerden oluşan bir ekip tarafından vaka ele alınmalıdır.</a:t>
            </a:r>
          </a:p>
        </p:txBody>
      </p:sp>
    </p:spTree>
    <p:extLst>
      <p:ext uri="{BB962C8B-B14F-4D97-AF65-F5344CB8AC3E}">
        <p14:creationId xmlns:p14="http://schemas.microsoft.com/office/powerpoint/2010/main" val="1361009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8011" y="300446"/>
            <a:ext cx="11364686" cy="5852160"/>
          </a:xfrm>
        </p:spPr>
        <p:txBody>
          <a:bodyPr>
            <a:normAutofit/>
          </a:bodyPr>
          <a:lstStyle/>
          <a:p>
            <a:pPr marL="201168" lvl="1" indent="0" algn="just">
              <a:lnSpc>
                <a:spcPct val="150000"/>
              </a:lnSpc>
              <a:buNone/>
            </a:pPr>
            <a:r>
              <a:rPr lang="tr-TR" sz="2800" b="1" dirty="0" smtClean="0"/>
              <a:t>	</a:t>
            </a:r>
            <a:r>
              <a:rPr lang="tr-TR" sz="2800" b="1" dirty="0" smtClean="0">
                <a:solidFill>
                  <a:srgbClr val="7030A0"/>
                </a:solidFill>
              </a:rPr>
              <a:t>İntihar </a:t>
            </a:r>
            <a:r>
              <a:rPr lang="tr-TR" sz="2800" b="1" dirty="0">
                <a:solidFill>
                  <a:srgbClr val="7030A0"/>
                </a:solidFill>
              </a:rPr>
              <a:t>araçlarının stres altında veya intihar durumunda bulunan çocuğun veya ergenin yakınından uzaklaştırılması: </a:t>
            </a:r>
            <a:r>
              <a:rPr lang="tr-TR" sz="2800" b="1" dirty="0"/>
              <a:t>Tehlikeli ilaçların, silahların, ateşli silahların, böcek ilaçlarının, patlayıcıların, bıçakların okullarda, ailelerin evlerinde ve diğer binalarda çeşitli yollarla gözetim altında bulundurulması, uzağa kaldırılmaları veya kilitlenmeleri yaşam kurtarmada son derece önemli bir tedbirdir. Bu tedbirler uzun dönemde intiharı önlemede yetersiz olduğu için, aynı zamanda psikolojik destek de verilmelidir.</a:t>
            </a:r>
          </a:p>
        </p:txBody>
      </p:sp>
    </p:spTree>
    <p:extLst>
      <p:ext uri="{BB962C8B-B14F-4D97-AF65-F5344CB8AC3E}">
        <p14:creationId xmlns:p14="http://schemas.microsoft.com/office/powerpoint/2010/main" val="2653574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509" y="261257"/>
            <a:ext cx="11443062" cy="5607837"/>
          </a:xfrm>
        </p:spPr>
        <p:txBody>
          <a:bodyPr>
            <a:normAutofit/>
          </a:bodyPr>
          <a:lstStyle/>
          <a:p>
            <a:pPr algn="just">
              <a:lnSpc>
                <a:spcPct val="150000"/>
              </a:lnSpc>
            </a:pPr>
            <a:r>
              <a:rPr lang="tr-TR" sz="2800" b="1" dirty="0">
                <a:solidFill>
                  <a:srgbClr val="7030A0"/>
                </a:solidFill>
              </a:rPr>
              <a:t>İntihar girişiminde bulunulduğunda veya intihar edildiğinde okul personeline ve okul arkadaşlarına haber verilmesi: </a:t>
            </a:r>
            <a:r>
              <a:rPr lang="tr-TR" sz="2400" b="1" dirty="0"/>
              <a:t>Okullar, okulda intihara girişilmesi veya intihar edilmesi durumunda, intiharın yayılmasını önleme amacıyla, özellikle öğretmenler olmak üzere öğrenciler ve ailelerin ne şekilde bilgilendirileceği konusunda acil durum planlarını belirlemelidirler. Bulaşma etkisi, intihar durumunda bulunan çocuğun veya ergenin, intihara girişmiş veya intihar etmiş kişiler tarafından benimsenmiş olan yıkıcı çözümleri kendileriyle özdeşleştirme eğiliminden kaynaklanmaktadır</a:t>
            </a:r>
          </a:p>
        </p:txBody>
      </p:sp>
      <p:pic>
        <p:nvPicPr>
          <p:cNvPr id="4" name="Resim 3"/>
          <p:cNvPicPr>
            <a:picLocks noChangeAspect="1"/>
          </p:cNvPicPr>
          <p:nvPr/>
        </p:nvPicPr>
        <p:blipFill>
          <a:blip r:embed="rId2"/>
          <a:stretch>
            <a:fillRect/>
          </a:stretch>
        </p:blipFill>
        <p:spPr>
          <a:xfrm>
            <a:off x="8908596" y="4509952"/>
            <a:ext cx="2847975" cy="1600200"/>
          </a:xfrm>
          <a:prstGeom prst="rect">
            <a:avLst/>
          </a:prstGeom>
        </p:spPr>
      </p:pic>
    </p:spTree>
    <p:extLst>
      <p:ext uri="{BB962C8B-B14F-4D97-AF65-F5344CB8AC3E}">
        <p14:creationId xmlns:p14="http://schemas.microsoft.com/office/powerpoint/2010/main" val="207191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7463" y="496389"/>
            <a:ext cx="10228217" cy="5372705"/>
          </a:xfrm>
        </p:spPr>
        <p:txBody>
          <a:bodyPr>
            <a:normAutofit/>
          </a:bodyPr>
          <a:lstStyle/>
          <a:p>
            <a:pPr marL="201168" lvl="1" indent="0" algn="just">
              <a:lnSpc>
                <a:spcPct val="150000"/>
              </a:lnSpc>
              <a:buNone/>
            </a:pPr>
            <a:r>
              <a:rPr lang="tr-TR" sz="2400" b="1" dirty="0" smtClean="0"/>
              <a:t>	Şu </a:t>
            </a:r>
            <a:r>
              <a:rPr lang="tr-TR" sz="2400" b="1" dirty="0"/>
              <a:t>anda 15 yaş altındaki çocuklar arasında intihar yaygın değildir. 14 yaşına kadar olan intiharların büyük çoğunluğu ergenliğin ilk dönemlerinde gerçekleşirken, 12 yaş altında intihar vakası çok nadirdir. Ancak, bazı ülkelerde 15 yaş altındaki çocuklar ve yaş arası grupta intihar vakalarında endişe verici artış vardır. İntihar yöntemleri ülkeler arasında farklılık göstermektedir.</a:t>
            </a:r>
          </a:p>
        </p:txBody>
      </p:sp>
    </p:spTree>
    <p:extLst>
      <p:ext uri="{BB962C8B-B14F-4D97-AF65-F5344CB8AC3E}">
        <p14:creationId xmlns:p14="http://schemas.microsoft.com/office/powerpoint/2010/main" val="2208042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8823" y="222069"/>
            <a:ext cx="11612880" cy="5982788"/>
          </a:xfrm>
        </p:spPr>
        <p:txBody>
          <a:bodyPr>
            <a:noAutofit/>
          </a:bodyPr>
          <a:lstStyle/>
          <a:p>
            <a:pPr algn="just">
              <a:lnSpc>
                <a:spcPct val="150000"/>
              </a:lnSpc>
            </a:pPr>
            <a:r>
              <a:rPr lang="tr-TR" b="1" dirty="0">
                <a:solidFill>
                  <a:srgbClr val="7030A0"/>
                </a:solidFill>
              </a:rPr>
              <a:t>ÖNERİLERİN ÖZETİ</a:t>
            </a:r>
          </a:p>
          <a:p>
            <a:pPr marL="201168" lvl="1" indent="0" algn="just">
              <a:lnSpc>
                <a:spcPct val="150000"/>
              </a:lnSpc>
              <a:buNone/>
            </a:pPr>
            <a:r>
              <a:rPr lang="tr-TR" b="1" dirty="0" smtClean="0"/>
              <a:t>	</a:t>
            </a:r>
            <a:r>
              <a:rPr lang="tr-TR" sz="2000" b="1" dirty="0" smtClean="0"/>
              <a:t>İntihar </a:t>
            </a:r>
            <a:r>
              <a:rPr lang="tr-TR" sz="2000" b="1" dirty="0"/>
              <a:t>anlaşılması çok zor bir olgu </a:t>
            </a:r>
            <a:r>
              <a:rPr lang="tr-TR" sz="2000" b="1" dirty="0" err="1"/>
              <a:t>değildir.İntihar</a:t>
            </a:r>
            <a:r>
              <a:rPr lang="tr-TR" sz="2000" b="1" dirty="0"/>
              <a:t> eğilimindeki kişiler etrafındakilere yeteri kadar uyarı ve müdahale imkanı verirler. İntiharı önleme işinde, öğretmenler ve diğer okul personeli stratejik öneme sahip bir durumdadırlar ki bu durumda aşağıdakilerin yapılması önemlidir:</a:t>
            </a:r>
          </a:p>
          <a:p>
            <a:pPr algn="just">
              <a:lnSpc>
                <a:spcPct val="150000"/>
              </a:lnSpc>
            </a:pPr>
            <a:r>
              <a:rPr lang="tr-TR" b="1" dirty="0"/>
              <a:t> Kişilik bozuklukları olan öğrencilerin belirlenmesi ve bunlara psikolojik destek </a:t>
            </a:r>
            <a:r>
              <a:rPr lang="tr-TR" b="1" dirty="0" smtClean="0"/>
              <a:t>sağlanması</a:t>
            </a:r>
          </a:p>
          <a:p>
            <a:pPr algn="just">
              <a:lnSpc>
                <a:spcPct val="150000"/>
              </a:lnSpc>
            </a:pPr>
            <a:r>
              <a:rPr lang="tr-TR" b="1" dirty="0" smtClean="0"/>
              <a:t> </a:t>
            </a:r>
            <a:r>
              <a:rPr lang="tr-TR" b="1" dirty="0"/>
              <a:t>• Konuşarak ve onları anlamaya ve onlara yardım etmeye çalışarak gençlerle daha yakın ilişkiler </a:t>
            </a:r>
            <a:r>
              <a:rPr lang="tr-TR" b="1" dirty="0" smtClean="0"/>
              <a:t>kurmak</a:t>
            </a:r>
          </a:p>
          <a:p>
            <a:pPr algn="just">
              <a:lnSpc>
                <a:spcPct val="150000"/>
              </a:lnSpc>
            </a:pPr>
            <a:r>
              <a:rPr lang="tr-TR" b="1" dirty="0" smtClean="0"/>
              <a:t> </a:t>
            </a:r>
            <a:r>
              <a:rPr lang="tr-TR" b="1" dirty="0"/>
              <a:t>• Ruhsal sıkıntıyı </a:t>
            </a:r>
            <a:r>
              <a:rPr lang="tr-TR" b="1" dirty="0" smtClean="0"/>
              <a:t>azaltmak</a:t>
            </a:r>
          </a:p>
          <a:p>
            <a:pPr algn="just">
              <a:lnSpc>
                <a:spcPct val="150000"/>
              </a:lnSpc>
            </a:pPr>
            <a:r>
              <a:rPr lang="tr-TR" b="1" dirty="0" smtClean="0"/>
              <a:t> </a:t>
            </a:r>
            <a:r>
              <a:rPr lang="tr-TR" b="1" dirty="0"/>
              <a:t>• Sözlü iletişimle ve/veya davranış değişiklikleriyle intihar eğiliminin erken teşhis konusunda eğitilmesi </a:t>
            </a:r>
            <a:endParaRPr lang="tr-TR" b="1" dirty="0" smtClean="0"/>
          </a:p>
          <a:p>
            <a:pPr algn="just">
              <a:lnSpc>
                <a:spcPct val="150000"/>
              </a:lnSpc>
            </a:pPr>
            <a:r>
              <a:rPr lang="tr-TR" b="1" dirty="0" smtClean="0"/>
              <a:t>• </a:t>
            </a:r>
            <a:r>
              <a:rPr lang="tr-TR" b="1" dirty="0"/>
              <a:t>Daha az başarılı öğrencilere okul çalışmalarında yardımcı olmak • Okul asmaların gözlemlenmesi</a:t>
            </a:r>
          </a:p>
          <a:p>
            <a:pPr algn="just">
              <a:lnSpc>
                <a:spcPct val="150000"/>
              </a:lnSpc>
            </a:pPr>
            <a:endParaRPr lang="tr-TR" b="1" dirty="0"/>
          </a:p>
        </p:txBody>
      </p:sp>
    </p:spTree>
    <p:extLst>
      <p:ext uri="{BB962C8B-B14F-4D97-AF65-F5344CB8AC3E}">
        <p14:creationId xmlns:p14="http://schemas.microsoft.com/office/powerpoint/2010/main" val="1343785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6571" y="352697"/>
            <a:ext cx="11508378" cy="5516397"/>
          </a:xfrm>
        </p:spPr>
        <p:txBody>
          <a:bodyPr>
            <a:normAutofit/>
          </a:bodyPr>
          <a:lstStyle/>
          <a:p>
            <a:pPr>
              <a:lnSpc>
                <a:spcPct val="150000"/>
              </a:lnSpc>
              <a:buFont typeface="Arial" panose="020B0604020202020204" pitchFamily="34" charset="0"/>
              <a:buChar char="•"/>
            </a:pPr>
            <a:r>
              <a:rPr lang="tr-TR" sz="2400" b="1" dirty="0" smtClean="0"/>
              <a:t>  Ruhsal </a:t>
            </a:r>
            <a:r>
              <a:rPr lang="tr-TR" sz="2400" b="1" dirty="0"/>
              <a:t>hastalıkların damgalanmasının önüne geçilmesi ve alkol ve uyuşturucu kullanımının en aza indirilmesine çalışılması </a:t>
            </a:r>
            <a:endParaRPr lang="tr-TR" sz="2400" b="1" dirty="0" smtClean="0"/>
          </a:p>
          <a:p>
            <a:pPr>
              <a:lnSpc>
                <a:spcPct val="150000"/>
              </a:lnSpc>
              <a:buFont typeface="Arial" panose="020B0604020202020204" pitchFamily="34" charset="0"/>
              <a:buChar char="•"/>
            </a:pPr>
            <a:r>
              <a:rPr lang="tr-TR" sz="2400" b="1" dirty="0" smtClean="0"/>
              <a:t>  </a:t>
            </a:r>
            <a:r>
              <a:rPr lang="tr-TR" sz="2400" b="1" dirty="0"/>
              <a:t>Psikiyatrik bozukluğu ve alkol ve uyuşturucu kullanımı olan öğrencilerin tedavi için sevk </a:t>
            </a:r>
            <a:r>
              <a:rPr lang="tr-TR" sz="2400" b="1" dirty="0" smtClean="0"/>
              <a:t>edilmesi</a:t>
            </a:r>
          </a:p>
          <a:p>
            <a:pPr>
              <a:lnSpc>
                <a:spcPct val="150000"/>
              </a:lnSpc>
              <a:buFont typeface="Arial" panose="020B0604020202020204" pitchFamily="34" charset="0"/>
              <a:buChar char="•"/>
            </a:pPr>
            <a:r>
              <a:rPr lang="tr-TR" sz="2400" b="1" dirty="0" smtClean="0"/>
              <a:t>  </a:t>
            </a:r>
            <a:r>
              <a:rPr lang="tr-TR" sz="2400" b="1" dirty="0"/>
              <a:t>Öğrencilerin intihar araçlarına erişiminin kısıtlanması - </a:t>
            </a:r>
            <a:r>
              <a:rPr lang="tr-TR" sz="2400" b="1" dirty="0" err="1"/>
              <a:t>toksik</a:t>
            </a:r>
            <a:r>
              <a:rPr lang="tr-TR" sz="2400" b="1" dirty="0"/>
              <a:t> ve öldürücü ilaçlar, böcek ilaçları, ateşli silahlar ve diğer silahlar vs</a:t>
            </a:r>
            <a:r>
              <a:rPr lang="tr-TR" sz="2400" b="1" dirty="0" smtClean="0"/>
              <a:t>.</a:t>
            </a:r>
          </a:p>
          <a:p>
            <a:pPr>
              <a:lnSpc>
                <a:spcPct val="150000"/>
              </a:lnSpc>
              <a:buFont typeface="Arial" panose="020B0604020202020204" pitchFamily="34" charset="0"/>
              <a:buChar char="•"/>
            </a:pPr>
            <a:r>
              <a:rPr lang="tr-TR" sz="2400" b="1" dirty="0" smtClean="0"/>
              <a:t>  </a:t>
            </a:r>
            <a:r>
              <a:rPr lang="tr-TR" sz="2400" b="1" dirty="0"/>
              <a:t>Öğretmen ve diğer okul personelinin iş streslerini azaltarak onlara yerinde destek ve erişim </a:t>
            </a:r>
            <a:r>
              <a:rPr lang="tr-TR" sz="2400" b="1" dirty="0" smtClean="0"/>
              <a:t>sağlamak </a:t>
            </a:r>
            <a:endParaRPr lang="tr-TR" sz="2400" b="1" dirty="0"/>
          </a:p>
        </p:txBody>
      </p:sp>
    </p:spTree>
    <p:extLst>
      <p:ext uri="{BB962C8B-B14F-4D97-AF65-F5344CB8AC3E}">
        <p14:creationId xmlns:p14="http://schemas.microsoft.com/office/powerpoint/2010/main" val="194013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6468" y="600891"/>
            <a:ext cx="10019211" cy="5268203"/>
          </a:xfrm>
        </p:spPr>
        <p:txBody>
          <a:bodyPr>
            <a:normAutofit/>
          </a:bodyPr>
          <a:lstStyle/>
          <a:p>
            <a:pPr marL="201168" lvl="1" indent="0" algn="just">
              <a:lnSpc>
                <a:spcPct val="150000"/>
              </a:lnSpc>
              <a:buNone/>
            </a:pPr>
            <a:r>
              <a:rPr lang="tr-TR" sz="2400" b="1" dirty="0" smtClean="0"/>
              <a:t>	Uygulanabilir </a:t>
            </a:r>
            <a:r>
              <a:rPr lang="tr-TR" sz="2400" b="1" dirty="0"/>
              <a:t>olduğunda okul tabanlı intihara yönelik en iyi yaklaşım, öğretmenler, </a:t>
            </a:r>
            <a:r>
              <a:rPr lang="tr-TR" sz="2400" b="1" dirty="0" smtClean="0"/>
              <a:t>okul hemşireleri</a:t>
            </a:r>
            <a:r>
              <a:rPr lang="tr-TR" sz="2400" b="1" dirty="0"/>
              <a:t>, okul </a:t>
            </a:r>
            <a:r>
              <a:rPr lang="tr-TR" sz="2400" b="1" dirty="0" smtClean="0"/>
              <a:t>psikolojik danışmanları ve okul yönetimi  </a:t>
            </a:r>
            <a:r>
              <a:rPr lang="tr-TR" sz="2400" b="1" dirty="0"/>
              <a:t>arasında yürütülecek bir takım çalışmasıdır. Toplum kurumları ile işbirliği içinde çalışılması şarttır.</a:t>
            </a:r>
          </a:p>
        </p:txBody>
      </p:sp>
      <p:pic>
        <p:nvPicPr>
          <p:cNvPr id="4" name="Resim 3"/>
          <p:cNvPicPr>
            <a:picLocks noChangeAspect="1"/>
          </p:cNvPicPr>
          <p:nvPr/>
        </p:nvPicPr>
        <p:blipFill>
          <a:blip r:embed="rId2"/>
          <a:stretch>
            <a:fillRect/>
          </a:stretch>
        </p:blipFill>
        <p:spPr>
          <a:xfrm>
            <a:off x="1667554" y="3357154"/>
            <a:ext cx="2847975" cy="2165169"/>
          </a:xfrm>
          <a:prstGeom prst="rect">
            <a:avLst/>
          </a:prstGeom>
          <a:ln>
            <a:noFill/>
          </a:ln>
          <a:effectLst>
            <a:softEdge rad="112500"/>
          </a:effectLst>
        </p:spPr>
      </p:pic>
      <p:pic>
        <p:nvPicPr>
          <p:cNvPr id="5" name="Resim 4"/>
          <p:cNvPicPr>
            <a:picLocks noChangeAspect="1"/>
          </p:cNvPicPr>
          <p:nvPr/>
        </p:nvPicPr>
        <p:blipFill>
          <a:blip r:embed="rId3"/>
          <a:stretch>
            <a:fillRect/>
          </a:stretch>
        </p:blipFill>
        <p:spPr>
          <a:xfrm>
            <a:off x="4686300" y="2614612"/>
            <a:ext cx="2819400" cy="1628775"/>
          </a:xfrm>
          <a:prstGeom prst="rect">
            <a:avLst/>
          </a:prstGeom>
        </p:spPr>
      </p:pic>
      <p:pic>
        <p:nvPicPr>
          <p:cNvPr id="6" name="Resim 5"/>
          <p:cNvPicPr>
            <a:picLocks noChangeAspect="1"/>
          </p:cNvPicPr>
          <p:nvPr/>
        </p:nvPicPr>
        <p:blipFill>
          <a:blip r:embed="rId4"/>
          <a:stretch>
            <a:fillRect/>
          </a:stretch>
        </p:blipFill>
        <p:spPr>
          <a:xfrm>
            <a:off x="8773750" y="3357154"/>
            <a:ext cx="2552700" cy="2511940"/>
          </a:xfrm>
          <a:prstGeom prst="rect">
            <a:avLst/>
          </a:prstGeom>
          <a:ln>
            <a:noFill/>
          </a:ln>
          <a:effectLst>
            <a:softEdge rad="112500"/>
          </a:effectLst>
        </p:spPr>
      </p:pic>
    </p:spTree>
    <p:extLst>
      <p:ext uri="{BB962C8B-B14F-4D97-AF65-F5344CB8AC3E}">
        <p14:creationId xmlns:p14="http://schemas.microsoft.com/office/powerpoint/2010/main" val="371952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6389" y="300446"/>
            <a:ext cx="10659291" cy="5568648"/>
          </a:xfrm>
        </p:spPr>
        <p:txBody>
          <a:bodyPr>
            <a:normAutofit/>
          </a:bodyPr>
          <a:lstStyle/>
          <a:p>
            <a:pPr marL="201168" lvl="1" indent="0" algn="just">
              <a:lnSpc>
                <a:spcPct val="150000"/>
              </a:lnSpc>
              <a:buNone/>
            </a:pPr>
            <a:r>
              <a:rPr lang="tr-TR" sz="2000" b="1" dirty="0" smtClean="0"/>
              <a:t>	Şimdi </a:t>
            </a:r>
            <a:r>
              <a:rPr lang="tr-TR" sz="2000" b="1" dirty="0"/>
              <a:t>veya daha sonra intihar düşüncesine sahip olmak anormal değildir. Bu düşünceler çocukluk ve ergenlik dönemlerinde normal gelişimin bir parçasıdır, çünkü kişi varoluşsal sorunlar üzerinde kafa yormakta, yaşamı, ölümü ve yaşamın anlamını anlamaya çalışmaktadır. </a:t>
            </a:r>
            <a:endParaRPr lang="tr-TR" sz="2000" b="1" dirty="0" smtClean="0"/>
          </a:p>
          <a:p>
            <a:pPr marL="201168" lvl="1" indent="0" algn="just">
              <a:lnSpc>
                <a:spcPct val="150000"/>
              </a:lnSpc>
              <a:buNone/>
            </a:pPr>
            <a:r>
              <a:rPr lang="tr-TR" sz="2000" b="1" dirty="0"/>
              <a:t>	</a:t>
            </a:r>
            <a:r>
              <a:rPr lang="tr-TR" sz="2000" b="1" dirty="0" smtClean="0"/>
              <a:t>Yapılan </a:t>
            </a:r>
            <a:r>
              <a:rPr lang="tr-TR" sz="2000" b="1" dirty="0"/>
              <a:t>anketler lise düzeyindeki öğrencilerin yarıdan fazlasının intiharı düşünmüş olduğunu rapor etmektedir. Gençler bu konuyu yetişkinlerle tartışma ihtiyacı duyarlar. </a:t>
            </a:r>
            <a:r>
              <a:rPr lang="tr-TR" sz="2400" b="1" dirty="0">
                <a:solidFill>
                  <a:srgbClr val="7030A0"/>
                </a:solidFill>
              </a:rPr>
              <a:t>Çocuklarda ve ergenlerde intihar düşünceleri, bu düşünceler zorluklardan kurtulmak için tek yol olarak görüldüğünde </a:t>
            </a:r>
            <a:r>
              <a:rPr lang="tr-TR" sz="2400" b="1" dirty="0" smtClean="0">
                <a:solidFill>
                  <a:srgbClr val="FF0000"/>
                </a:solidFill>
              </a:rPr>
              <a:t>ANORMAL</a:t>
            </a:r>
            <a:r>
              <a:rPr lang="tr-TR" sz="2400" b="1" dirty="0" smtClean="0">
                <a:solidFill>
                  <a:srgbClr val="7030A0"/>
                </a:solidFill>
              </a:rPr>
              <a:t> </a:t>
            </a:r>
            <a:r>
              <a:rPr lang="tr-TR" sz="2400" b="1" dirty="0">
                <a:solidFill>
                  <a:srgbClr val="7030A0"/>
                </a:solidFill>
              </a:rPr>
              <a:t>hale gelmiş olur. </a:t>
            </a:r>
            <a:r>
              <a:rPr lang="tr-TR" sz="2000" b="1" dirty="0"/>
              <a:t>Bu andan itibaren ciddi bir intihar girişimi veya intihar riski vardır.</a:t>
            </a:r>
          </a:p>
        </p:txBody>
      </p:sp>
      <p:pic>
        <p:nvPicPr>
          <p:cNvPr id="4" name="Resim 3"/>
          <p:cNvPicPr>
            <a:picLocks noChangeAspect="1"/>
          </p:cNvPicPr>
          <p:nvPr/>
        </p:nvPicPr>
        <p:blipFill>
          <a:blip r:embed="rId2"/>
          <a:stretch>
            <a:fillRect/>
          </a:stretch>
        </p:blipFill>
        <p:spPr>
          <a:xfrm>
            <a:off x="9130120" y="3802243"/>
            <a:ext cx="1847850" cy="2466975"/>
          </a:xfrm>
          <a:prstGeom prst="rect">
            <a:avLst/>
          </a:prstGeom>
        </p:spPr>
      </p:pic>
    </p:spTree>
    <p:extLst>
      <p:ext uri="{BB962C8B-B14F-4D97-AF65-F5344CB8AC3E}">
        <p14:creationId xmlns:p14="http://schemas.microsoft.com/office/powerpoint/2010/main" val="357229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81635" y="1855694"/>
            <a:ext cx="10216799" cy="1754326"/>
          </a:xfrm>
          <a:prstGeom prst="rect">
            <a:avLst/>
          </a:prstGeom>
          <a:solidFill>
            <a:srgbClr val="7030A0"/>
          </a:solidFill>
        </p:spPr>
        <p:txBody>
          <a:bodyPr wrap="square" lIns="91440" tIns="45720" rIns="91440" bIns="45720">
            <a:spAutoFit/>
          </a:bodyPr>
          <a:lstStyle/>
          <a:p>
            <a:pPr algn="ctr"/>
            <a:r>
              <a:rPr lang="tr-TR" sz="5400" dirty="0" smtClean="0">
                <a:ln w="0"/>
                <a:solidFill>
                  <a:schemeClr val="bg1"/>
                </a:solidFill>
                <a:effectLst>
                  <a:outerShdw blurRad="38100" dist="25400" dir="5400000" algn="ctr" rotWithShape="0">
                    <a:srgbClr val="6E747A">
                      <a:alpha val="43000"/>
                    </a:srgbClr>
                  </a:outerShdw>
                </a:effectLst>
              </a:rPr>
              <a:t>GERÇEKTE OLANDAN AZ BİLDİRİLEN</a:t>
            </a:r>
          </a:p>
          <a:p>
            <a:pPr algn="ctr"/>
            <a:r>
              <a:rPr lang="tr-TR" sz="5400" dirty="0" smtClean="0">
                <a:ln w="0"/>
                <a:solidFill>
                  <a:schemeClr val="bg1"/>
                </a:solidFill>
                <a:effectLst>
                  <a:outerShdw blurRad="38100" dist="25400" dir="5400000" algn="ctr" rotWithShape="0">
                    <a:srgbClr val="6E747A">
                      <a:alpha val="43000"/>
                    </a:srgbClr>
                  </a:outerShdw>
                </a:effectLst>
              </a:rPr>
              <a:t> BİR SORUN !</a:t>
            </a:r>
            <a:endParaRPr lang="tr-TR"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7858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7541" y="537882"/>
            <a:ext cx="10658139" cy="5331212"/>
          </a:xfrm>
        </p:spPr>
        <p:txBody>
          <a:bodyPr>
            <a:normAutofit/>
          </a:bodyPr>
          <a:lstStyle/>
          <a:p>
            <a:pPr marL="201168" lvl="1" indent="0" algn="just">
              <a:lnSpc>
                <a:spcPct val="150000"/>
              </a:lnSpc>
              <a:buNone/>
            </a:pPr>
            <a:r>
              <a:rPr lang="tr-TR" sz="2400" b="1" dirty="0" smtClean="0"/>
              <a:t>	Genel </a:t>
            </a:r>
            <a:r>
              <a:rPr lang="tr-TR" sz="2400" b="1" dirty="0"/>
              <a:t>olarak konuşmak gerekirse, ergen erkekler kızlardan daha fazla intihar eder. Yine de, intihar girişimi sayısı kızlarda iki – üç kat daha fazladır. Kızlarda erkeklere göre daha fazla depresyon görülür, ancak kızlar sorunlarını daha kolay paylaşıp destek arayabilirler ve bu, ölümcül intihar fiillerini engeller. Erkekler genelde daha agresif ve </a:t>
            </a:r>
            <a:r>
              <a:rPr lang="tr-TR" sz="2400" b="1" dirty="0" err="1"/>
              <a:t>impulsiftir</a:t>
            </a:r>
            <a:r>
              <a:rPr lang="tr-TR" sz="2400" b="1" dirty="0"/>
              <a:t>, sıklıkla alkol veya yasa dışı ilaçların etkisi altında bulunabilirler ki bu ölümcül intihar girişimlerinin olası nedenidir.</a:t>
            </a:r>
          </a:p>
        </p:txBody>
      </p:sp>
      <p:pic>
        <p:nvPicPr>
          <p:cNvPr id="5" name="Resim 4"/>
          <p:cNvPicPr>
            <a:picLocks noChangeAspect="1"/>
          </p:cNvPicPr>
          <p:nvPr/>
        </p:nvPicPr>
        <p:blipFill>
          <a:blip r:embed="rId2"/>
          <a:stretch>
            <a:fillRect/>
          </a:stretch>
        </p:blipFill>
        <p:spPr>
          <a:xfrm>
            <a:off x="8067394" y="4333414"/>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Adam, Erkek, Avatar, Duygular, Üzgün, Üzüntü, Keder, Depresyon, Üzgün  ​​Bakış, Kalbi Kırık, png | PNG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740" y="4007410"/>
            <a:ext cx="20097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90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5029" y="1306286"/>
            <a:ext cx="10110651" cy="4562808"/>
          </a:xfrm>
        </p:spPr>
        <p:txBody>
          <a:bodyPr>
            <a:normAutofit/>
          </a:bodyPr>
          <a:lstStyle/>
          <a:p>
            <a:r>
              <a:rPr lang="tr-TR" sz="2800" b="1" dirty="0">
                <a:solidFill>
                  <a:srgbClr val="7030A0"/>
                </a:solidFill>
              </a:rPr>
              <a:t>KORUYUCU FAKTÖRLER</a:t>
            </a:r>
          </a:p>
          <a:p>
            <a:r>
              <a:rPr lang="tr-TR" sz="2800" b="1" u="sng" dirty="0">
                <a:solidFill>
                  <a:srgbClr val="7030A0"/>
                </a:solidFill>
              </a:rPr>
              <a:t>Aile Desteği </a:t>
            </a:r>
            <a:endParaRPr lang="tr-TR" sz="2800" b="1" u="sng" dirty="0" smtClean="0">
              <a:solidFill>
                <a:srgbClr val="7030A0"/>
              </a:solidFill>
            </a:endParaRPr>
          </a:p>
          <a:p>
            <a:pPr>
              <a:buFont typeface="Arial" panose="020B0604020202020204" pitchFamily="34" charset="0"/>
              <a:buChar char="•"/>
            </a:pPr>
            <a:r>
              <a:rPr lang="tr-TR" sz="2800" b="1" dirty="0" smtClean="0"/>
              <a:t> </a:t>
            </a:r>
            <a:r>
              <a:rPr lang="tr-TR" sz="2800" b="1" dirty="0"/>
              <a:t>Aile üyeleri ile iyi ilişkiler </a:t>
            </a:r>
            <a:endParaRPr lang="tr-TR" sz="2800" b="1" dirty="0" smtClean="0"/>
          </a:p>
          <a:p>
            <a:pPr>
              <a:buFont typeface="Arial" panose="020B0604020202020204" pitchFamily="34" charset="0"/>
              <a:buChar char="•"/>
            </a:pPr>
            <a:r>
              <a:rPr lang="tr-TR" sz="2800" b="1" dirty="0" smtClean="0"/>
              <a:t> </a:t>
            </a:r>
            <a:r>
              <a:rPr lang="tr-TR" sz="2800" b="1" dirty="0"/>
              <a:t>Aileden destek</a:t>
            </a:r>
          </a:p>
        </p:txBody>
      </p:sp>
    </p:spTree>
    <p:extLst>
      <p:ext uri="{BB962C8B-B14F-4D97-AF65-F5344CB8AC3E}">
        <p14:creationId xmlns:p14="http://schemas.microsoft.com/office/powerpoint/2010/main" val="712294854"/>
      </p:ext>
    </p:extLst>
  </p:cSld>
  <p:clrMapOvr>
    <a:masterClrMapping/>
  </p:clrMapOvr>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270</TotalTime>
  <Words>1375</Words>
  <Application>Microsoft Office PowerPoint</Application>
  <PresentationFormat>Geniş ekran</PresentationFormat>
  <Paragraphs>155</Paragraphs>
  <Slides>41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41</vt:i4>
      </vt:variant>
    </vt:vector>
  </HeadingPairs>
  <TitlesOfParts>
    <vt:vector size="45" baseType="lpstr">
      <vt:lpstr>Arial</vt:lpstr>
      <vt:lpstr>Calibri</vt:lpstr>
      <vt:lpstr>Calibri Light</vt:lpstr>
      <vt:lpstr>Geçmişe bakış</vt:lpstr>
      <vt:lpstr>SEYHAN REHBERLİK VE ARAŞTIRMA MERKEZİ </vt:lpstr>
      <vt:lpstr>İNTİHARIN ÖNLENMESİ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SEYHAN REHBERLİK VE ARAŞTIRMA MERKEZİ</dc:title>
  <dc:creator>ronaldinho424</dc:creator>
  <cp:lastModifiedBy>ronaldinho424</cp:lastModifiedBy>
  <cp:revision>17</cp:revision>
  <dcterms:created xsi:type="dcterms:W3CDTF">2021-12-16T07:21:44Z</dcterms:created>
  <dcterms:modified xsi:type="dcterms:W3CDTF">2021-12-20T08:05:55Z</dcterms:modified>
</cp:coreProperties>
</file>