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6" r:id="rId2"/>
    <p:sldId id="257" r:id="rId3"/>
    <p:sldId id="269" r:id="rId4"/>
    <p:sldId id="258" r:id="rId5"/>
    <p:sldId id="259" r:id="rId6"/>
    <p:sldId id="260" r:id="rId7"/>
    <p:sldId id="261" r:id="rId8"/>
    <p:sldId id="270" r:id="rId9"/>
    <p:sldId id="262" r:id="rId10"/>
    <p:sldId id="268" r:id="rId11"/>
    <p:sldId id="263" r:id="rId12"/>
    <p:sldId id="271" r:id="rId13"/>
    <p:sldId id="264" r:id="rId14"/>
    <p:sldId id="273" r:id="rId15"/>
    <p:sldId id="272" r:id="rId16"/>
    <p:sldId id="265" r:id="rId17"/>
    <p:sldId id="266"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BC388-5C2F-4B23-957C-CDAEB9F4F71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36FBB00-625A-4206-8DAC-532F0F1069B6}">
      <dgm:prSet/>
      <dgm:spPr/>
      <dgm:t>
        <a:bodyPr/>
        <a:lstStyle/>
        <a:p>
          <a:r>
            <a:rPr lang="tr-TR"/>
            <a:t>Trisomy 21</a:t>
          </a:r>
          <a:endParaRPr lang="en-US"/>
        </a:p>
      </dgm:t>
    </dgm:pt>
    <dgm:pt modelId="{5712AD3C-CDB9-434C-8F9C-5A4F8B954B7A}" type="parTrans" cxnId="{56CAE5C9-2D6A-4B20-937A-E75E6F85C348}">
      <dgm:prSet/>
      <dgm:spPr/>
      <dgm:t>
        <a:bodyPr/>
        <a:lstStyle/>
        <a:p>
          <a:endParaRPr lang="en-US"/>
        </a:p>
      </dgm:t>
    </dgm:pt>
    <dgm:pt modelId="{09D16C29-44AA-4F2F-B180-5D6498DC81EA}" type="sibTrans" cxnId="{56CAE5C9-2D6A-4B20-937A-E75E6F85C348}">
      <dgm:prSet/>
      <dgm:spPr/>
      <dgm:t>
        <a:bodyPr/>
        <a:lstStyle/>
        <a:p>
          <a:endParaRPr lang="en-US"/>
        </a:p>
      </dgm:t>
    </dgm:pt>
    <dgm:pt modelId="{A4DFE33D-1599-4A83-9CEC-6082D9A88B63}">
      <dgm:prSet/>
      <dgm:spPr/>
      <dgm:t>
        <a:bodyPr/>
        <a:lstStyle/>
        <a:p>
          <a:r>
            <a:rPr lang="tr-TR"/>
            <a:t>Translokasyon</a:t>
          </a:r>
          <a:endParaRPr lang="en-US"/>
        </a:p>
      </dgm:t>
    </dgm:pt>
    <dgm:pt modelId="{78049B63-7A5C-4B0E-8844-043AC907CDA3}" type="parTrans" cxnId="{963BBF23-4F20-41A1-87F2-DBB008AF901E}">
      <dgm:prSet/>
      <dgm:spPr/>
      <dgm:t>
        <a:bodyPr/>
        <a:lstStyle/>
        <a:p>
          <a:endParaRPr lang="en-US"/>
        </a:p>
      </dgm:t>
    </dgm:pt>
    <dgm:pt modelId="{BC53165A-E6D2-47F2-8EE7-D5DE979C60BB}" type="sibTrans" cxnId="{963BBF23-4F20-41A1-87F2-DBB008AF901E}">
      <dgm:prSet/>
      <dgm:spPr/>
      <dgm:t>
        <a:bodyPr/>
        <a:lstStyle/>
        <a:p>
          <a:endParaRPr lang="en-US"/>
        </a:p>
      </dgm:t>
    </dgm:pt>
    <dgm:pt modelId="{41314DC5-9AA3-4509-82D3-CD5A4BED3F5D}">
      <dgm:prSet/>
      <dgm:spPr/>
      <dgm:t>
        <a:bodyPr/>
        <a:lstStyle/>
        <a:p>
          <a:r>
            <a:rPr lang="tr-TR"/>
            <a:t>Mozaik</a:t>
          </a:r>
          <a:endParaRPr lang="en-US"/>
        </a:p>
      </dgm:t>
    </dgm:pt>
    <dgm:pt modelId="{A2764369-1C44-4231-8FC7-01598D8212B1}" type="parTrans" cxnId="{D2D30E76-2E1D-4D8C-880A-9135511F1AF8}">
      <dgm:prSet/>
      <dgm:spPr/>
      <dgm:t>
        <a:bodyPr/>
        <a:lstStyle/>
        <a:p>
          <a:endParaRPr lang="en-US"/>
        </a:p>
      </dgm:t>
    </dgm:pt>
    <dgm:pt modelId="{ED065241-857A-42DB-9B97-04A44352B1FD}" type="sibTrans" cxnId="{D2D30E76-2E1D-4D8C-880A-9135511F1AF8}">
      <dgm:prSet/>
      <dgm:spPr/>
      <dgm:t>
        <a:bodyPr/>
        <a:lstStyle/>
        <a:p>
          <a:endParaRPr lang="en-US"/>
        </a:p>
      </dgm:t>
    </dgm:pt>
    <dgm:pt modelId="{681B7AFA-E033-43FB-8409-C5557D5B9CA2}" type="pres">
      <dgm:prSet presAssocID="{C42BC388-5C2F-4B23-957C-CDAEB9F4F71D}" presName="linear" presStyleCnt="0">
        <dgm:presLayoutVars>
          <dgm:animLvl val="lvl"/>
          <dgm:resizeHandles val="exact"/>
        </dgm:presLayoutVars>
      </dgm:prSet>
      <dgm:spPr/>
    </dgm:pt>
    <dgm:pt modelId="{54771F9F-C15A-41C7-808F-24261F457610}" type="pres">
      <dgm:prSet presAssocID="{836FBB00-625A-4206-8DAC-532F0F1069B6}" presName="parentText" presStyleLbl="node1" presStyleIdx="0" presStyleCnt="3">
        <dgm:presLayoutVars>
          <dgm:chMax val="0"/>
          <dgm:bulletEnabled val="1"/>
        </dgm:presLayoutVars>
      </dgm:prSet>
      <dgm:spPr/>
    </dgm:pt>
    <dgm:pt modelId="{529AFA21-1D46-425B-B9D6-E27562F61930}" type="pres">
      <dgm:prSet presAssocID="{09D16C29-44AA-4F2F-B180-5D6498DC81EA}" presName="spacer" presStyleCnt="0"/>
      <dgm:spPr/>
    </dgm:pt>
    <dgm:pt modelId="{B2FDC9A9-ED8D-4995-9809-D4DB4F7F7BFF}" type="pres">
      <dgm:prSet presAssocID="{A4DFE33D-1599-4A83-9CEC-6082D9A88B63}" presName="parentText" presStyleLbl="node1" presStyleIdx="1" presStyleCnt="3">
        <dgm:presLayoutVars>
          <dgm:chMax val="0"/>
          <dgm:bulletEnabled val="1"/>
        </dgm:presLayoutVars>
      </dgm:prSet>
      <dgm:spPr/>
    </dgm:pt>
    <dgm:pt modelId="{C09D197E-2006-4D89-A3BD-5E034FDE7608}" type="pres">
      <dgm:prSet presAssocID="{BC53165A-E6D2-47F2-8EE7-D5DE979C60BB}" presName="spacer" presStyleCnt="0"/>
      <dgm:spPr/>
    </dgm:pt>
    <dgm:pt modelId="{EA230639-2622-40FE-A6C1-ED00B59A8325}" type="pres">
      <dgm:prSet presAssocID="{41314DC5-9AA3-4509-82D3-CD5A4BED3F5D}" presName="parentText" presStyleLbl="node1" presStyleIdx="2" presStyleCnt="3">
        <dgm:presLayoutVars>
          <dgm:chMax val="0"/>
          <dgm:bulletEnabled val="1"/>
        </dgm:presLayoutVars>
      </dgm:prSet>
      <dgm:spPr/>
    </dgm:pt>
  </dgm:ptLst>
  <dgm:cxnLst>
    <dgm:cxn modelId="{62F82C00-11F9-410D-9195-2C437B2E054D}" type="presOf" srcId="{41314DC5-9AA3-4509-82D3-CD5A4BED3F5D}" destId="{EA230639-2622-40FE-A6C1-ED00B59A8325}" srcOrd="0" destOrd="0" presId="urn:microsoft.com/office/officeart/2005/8/layout/vList2"/>
    <dgm:cxn modelId="{963BBF23-4F20-41A1-87F2-DBB008AF901E}" srcId="{C42BC388-5C2F-4B23-957C-CDAEB9F4F71D}" destId="{A4DFE33D-1599-4A83-9CEC-6082D9A88B63}" srcOrd="1" destOrd="0" parTransId="{78049B63-7A5C-4B0E-8844-043AC907CDA3}" sibTransId="{BC53165A-E6D2-47F2-8EE7-D5DE979C60BB}"/>
    <dgm:cxn modelId="{08B0D83F-7137-4E5A-9738-4ADBBE2C424D}" type="presOf" srcId="{C42BC388-5C2F-4B23-957C-CDAEB9F4F71D}" destId="{681B7AFA-E033-43FB-8409-C5557D5B9CA2}" srcOrd="0" destOrd="0" presId="urn:microsoft.com/office/officeart/2005/8/layout/vList2"/>
    <dgm:cxn modelId="{19DADC74-93D8-4F08-A99B-9D857D71F954}" type="presOf" srcId="{836FBB00-625A-4206-8DAC-532F0F1069B6}" destId="{54771F9F-C15A-41C7-808F-24261F457610}" srcOrd="0" destOrd="0" presId="urn:microsoft.com/office/officeart/2005/8/layout/vList2"/>
    <dgm:cxn modelId="{D2D30E76-2E1D-4D8C-880A-9135511F1AF8}" srcId="{C42BC388-5C2F-4B23-957C-CDAEB9F4F71D}" destId="{41314DC5-9AA3-4509-82D3-CD5A4BED3F5D}" srcOrd="2" destOrd="0" parTransId="{A2764369-1C44-4231-8FC7-01598D8212B1}" sibTransId="{ED065241-857A-42DB-9B97-04A44352B1FD}"/>
    <dgm:cxn modelId="{D1DC709B-BF4D-47EE-9ACD-51E54E48F14F}" type="presOf" srcId="{A4DFE33D-1599-4A83-9CEC-6082D9A88B63}" destId="{B2FDC9A9-ED8D-4995-9809-D4DB4F7F7BFF}" srcOrd="0" destOrd="0" presId="urn:microsoft.com/office/officeart/2005/8/layout/vList2"/>
    <dgm:cxn modelId="{56CAE5C9-2D6A-4B20-937A-E75E6F85C348}" srcId="{C42BC388-5C2F-4B23-957C-CDAEB9F4F71D}" destId="{836FBB00-625A-4206-8DAC-532F0F1069B6}" srcOrd="0" destOrd="0" parTransId="{5712AD3C-CDB9-434C-8F9C-5A4F8B954B7A}" sibTransId="{09D16C29-44AA-4F2F-B180-5D6498DC81EA}"/>
    <dgm:cxn modelId="{514AEA43-358F-4DBD-9C2D-67E0B7A19025}" type="presParOf" srcId="{681B7AFA-E033-43FB-8409-C5557D5B9CA2}" destId="{54771F9F-C15A-41C7-808F-24261F457610}" srcOrd="0" destOrd="0" presId="urn:microsoft.com/office/officeart/2005/8/layout/vList2"/>
    <dgm:cxn modelId="{62295CF0-2EB2-4ABA-B6D0-9D63FAAB0E10}" type="presParOf" srcId="{681B7AFA-E033-43FB-8409-C5557D5B9CA2}" destId="{529AFA21-1D46-425B-B9D6-E27562F61930}" srcOrd="1" destOrd="0" presId="urn:microsoft.com/office/officeart/2005/8/layout/vList2"/>
    <dgm:cxn modelId="{BC2EBF57-D6E6-4B3A-A010-162129730572}" type="presParOf" srcId="{681B7AFA-E033-43FB-8409-C5557D5B9CA2}" destId="{B2FDC9A9-ED8D-4995-9809-D4DB4F7F7BFF}" srcOrd="2" destOrd="0" presId="urn:microsoft.com/office/officeart/2005/8/layout/vList2"/>
    <dgm:cxn modelId="{B066A2B3-117A-4F08-8936-B0CA031BA8CF}" type="presParOf" srcId="{681B7AFA-E033-43FB-8409-C5557D5B9CA2}" destId="{C09D197E-2006-4D89-A3BD-5E034FDE7608}" srcOrd="3" destOrd="0" presId="urn:microsoft.com/office/officeart/2005/8/layout/vList2"/>
    <dgm:cxn modelId="{D91DF4D0-52D0-499F-9DE4-1D5983B36958}" type="presParOf" srcId="{681B7AFA-E033-43FB-8409-C5557D5B9CA2}" destId="{EA230639-2622-40FE-A6C1-ED00B59A83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71F9F-C15A-41C7-808F-24261F457610}">
      <dsp:nvSpPr>
        <dsp:cNvPr id="0" name=""/>
        <dsp:cNvSpPr/>
      </dsp:nvSpPr>
      <dsp:spPr>
        <a:xfrm>
          <a:off x="0" y="327168"/>
          <a:ext cx="5821767" cy="1427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tr-TR" sz="6100" kern="1200"/>
            <a:t>Trisomy 21</a:t>
          </a:r>
          <a:endParaRPr lang="en-US" sz="6100" kern="1200"/>
        </a:p>
      </dsp:txBody>
      <dsp:txXfrm>
        <a:off x="69680" y="396848"/>
        <a:ext cx="5682407" cy="1288040"/>
      </dsp:txXfrm>
    </dsp:sp>
    <dsp:sp modelId="{B2FDC9A9-ED8D-4995-9809-D4DB4F7F7BFF}">
      <dsp:nvSpPr>
        <dsp:cNvPr id="0" name=""/>
        <dsp:cNvSpPr/>
      </dsp:nvSpPr>
      <dsp:spPr>
        <a:xfrm>
          <a:off x="0" y="1930249"/>
          <a:ext cx="5821767" cy="1427400"/>
        </a:xfrm>
        <a:prstGeom prst="roundRect">
          <a:avLst/>
        </a:prstGeom>
        <a:solidFill>
          <a:schemeClr val="accent2">
            <a:hueOff val="1264967"/>
            <a:satOff val="-23931"/>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tr-TR" sz="6100" kern="1200"/>
            <a:t>Translokasyon</a:t>
          </a:r>
          <a:endParaRPr lang="en-US" sz="6100" kern="1200"/>
        </a:p>
      </dsp:txBody>
      <dsp:txXfrm>
        <a:off x="69680" y="1999929"/>
        <a:ext cx="5682407" cy="1288040"/>
      </dsp:txXfrm>
    </dsp:sp>
    <dsp:sp modelId="{EA230639-2622-40FE-A6C1-ED00B59A8325}">
      <dsp:nvSpPr>
        <dsp:cNvPr id="0" name=""/>
        <dsp:cNvSpPr/>
      </dsp:nvSpPr>
      <dsp:spPr>
        <a:xfrm>
          <a:off x="0" y="3533329"/>
          <a:ext cx="5821767" cy="1427400"/>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tr-TR" sz="6100" kern="1200"/>
            <a:t>Mozaik</a:t>
          </a:r>
          <a:endParaRPr lang="en-US" sz="6100" kern="1200"/>
        </a:p>
      </dsp:txBody>
      <dsp:txXfrm>
        <a:off x="69680" y="3603009"/>
        <a:ext cx="5682407" cy="1288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5E510404-D1B7-46C5-908F-B1E9775752CD}" type="datetimeFigureOut">
              <a:rPr lang="tr-TR" smtClean="0"/>
              <a:t>3.12.2021</a:t>
            </a:fld>
            <a:endParaRPr lang="tr-T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tr-TR"/>
          </a:p>
        </p:txBody>
      </p:sp>
      <p:sp>
        <p:nvSpPr>
          <p:cNvPr id="6" name="Slide Number Placeholder 5"/>
          <p:cNvSpPr>
            <a:spLocks noGrp="1"/>
          </p:cNvSpPr>
          <p:nvPr>
            <p:ph type="sldNum" sz="quarter" idx="12"/>
          </p:nvPr>
        </p:nvSpPr>
        <p:spPr>
          <a:xfrm>
            <a:off x="10469880" y="320040"/>
            <a:ext cx="914400" cy="320040"/>
          </a:xfrm>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122886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510404-D1B7-46C5-908F-B1E9775752CD}"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229763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5E510404-D1B7-46C5-908F-B1E9775752CD}" type="datetimeFigureOut">
              <a:rPr lang="tr-TR" smtClean="0"/>
              <a:t>3.12.2021</a:t>
            </a:fld>
            <a:endParaRPr lang="tr-TR"/>
          </a:p>
        </p:txBody>
      </p:sp>
      <p:sp>
        <p:nvSpPr>
          <p:cNvPr id="5" name="Footer Placeholder 4"/>
          <p:cNvSpPr>
            <a:spLocks noGrp="1"/>
          </p:cNvSpPr>
          <p:nvPr>
            <p:ph type="ftr" sz="quarter" idx="11"/>
          </p:nvPr>
        </p:nvSpPr>
        <p:spPr>
          <a:xfrm>
            <a:off x="804672" y="6227064"/>
            <a:ext cx="10588752" cy="320040"/>
          </a:xfrm>
        </p:spPr>
        <p:txBody>
          <a:bodyPr/>
          <a:lstStyle/>
          <a:p>
            <a:endParaRPr lang="tr-TR"/>
          </a:p>
        </p:txBody>
      </p:sp>
      <p:sp>
        <p:nvSpPr>
          <p:cNvPr id="6" name="Slide Number Placeholder 5"/>
          <p:cNvSpPr>
            <a:spLocks noGrp="1"/>
          </p:cNvSpPr>
          <p:nvPr>
            <p:ph type="sldNum" sz="quarter" idx="12"/>
          </p:nvPr>
        </p:nvSpPr>
        <p:spPr>
          <a:xfrm>
            <a:off x="10469880" y="320040"/>
            <a:ext cx="914400" cy="320040"/>
          </a:xfrm>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117752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510404-D1B7-46C5-908F-B1E9775752CD}"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2491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04672" y="320040"/>
            <a:ext cx="3657600" cy="320040"/>
          </a:xfrm>
        </p:spPr>
        <p:txBody>
          <a:bodyPr/>
          <a:lstStyle/>
          <a:p>
            <a:fld id="{5E510404-D1B7-46C5-908F-B1E9775752CD}" type="datetimeFigureOut">
              <a:rPr lang="tr-TR" smtClean="0"/>
              <a:t>3.12.2021</a:t>
            </a:fld>
            <a:endParaRPr lang="tr-T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tr-TR"/>
          </a:p>
        </p:txBody>
      </p:sp>
      <p:sp>
        <p:nvSpPr>
          <p:cNvPr id="6" name="Slide Number Placeholder 5"/>
          <p:cNvSpPr>
            <a:spLocks noGrp="1"/>
          </p:cNvSpPr>
          <p:nvPr>
            <p:ph type="sldNum" sz="quarter" idx="12"/>
          </p:nvPr>
        </p:nvSpPr>
        <p:spPr>
          <a:xfrm>
            <a:off x="10469880" y="320040"/>
            <a:ext cx="914400" cy="320040"/>
          </a:xfrm>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60643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5E510404-D1B7-46C5-908F-B1E9775752CD}" type="datetimeFigureOut">
              <a:rPr lang="tr-TR" smtClean="0"/>
              <a:t>3.12.2021</a:t>
            </a:fld>
            <a:endParaRPr lang="tr-TR"/>
          </a:p>
        </p:txBody>
      </p:sp>
      <p:sp>
        <p:nvSpPr>
          <p:cNvPr id="6" name="Footer Placeholder 5"/>
          <p:cNvSpPr>
            <a:spLocks noGrp="1"/>
          </p:cNvSpPr>
          <p:nvPr>
            <p:ph type="ftr" sz="quarter" idx="11"/>
          </p:nvPr>
        </p:nvSpPr>
        <p:spPr>
          <a:xfrm>
            <a:off x="804672" y="6227064"/>
            <a:ext cx="10588752" cy="320040"/>
          </a:xfrm>
        </p:spPr>
        <p:txBody>
          <a:bodyPr/>
          <a:lstStyle/>
          <a:p>
            <a:endParaRPr lang="tr-TR"/>
          </a:p>
        </p:txBody>
      </p:sp>
      <p:sp>
        <p:nvSpPr>
          <p:cNvPr id="7" name="Slide Number Placeholder 6"/>
          <p:cNvSpPr>
            <a:spLocks noGrp="1"/>
          </p:cNvSpPr>
          <p:nvPr>
            <p:ph type="sldNum" sz="quarter" idx="12"/>
          </p:nvPr>
        </p:nvSpPr>
        <p:spPr>
          <a:xfrm>
            <a:off x="10469880" y="320040"/>
            <a:ext cx="914400" cy="320040"/>
          </a:xfrm>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352886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5E510404-D1B7-46C5-908F-B1E9775752CD}" type="datetimeFigureOut">
              <a:rPr lang="tr-TR" smtClean="0"/>
              <a:t>3.12.2021</a:t>
            </a:fld>
            <a:endParaRPr lang="tr-TR"/>
          </a:p>
        </p:txBody>
      </p:sp>
      <p:sp>
        <p:nvSpPr>
          <p:cNvPr id="8" name="Footer Placeholder 7"/>
          <p:cNvSpPr>
            <a:spLocks noGrp="1"/>
          </p:cNvSpPr>
          <p:nvPr>
            <p:ph type="ftr" sz="quarter" idx="11"/>
          </p:nvPr>
        </p:nvSpPr>
        <p:spPr>
          <a:xfrm>
            <a:off x="804672" y="6227064"/>
            <a:ext cx="10588752" cy="320040"/>
          </a:xfrm>
        </p:spPr>
        <p:txBody>
          <a:bodyPr/>
          <a:lstStyle/>
          <a:p>
            <a:endParaRPr lang="tr-TR"/>
          </a:p>
        </p:txBody>
      </p:sp>
      <p:sp>
        <p:nvSpPr>
          <p:cNvPr id="9" name="Slide Number Placeholder 8"/>
          <p:cNvSpPr>
            <a:spLocks noGrp="1"/>
          </p:cNvSpPr>
          <p:nvPr>
            <p:ph type="sldNum" sz="quarter" idx="12"/>
          </p:nvPr>
        </p:nvSpPr>
        <p:spPr>
          <a:xfrm>
            <a:off x="10469880" y="320040"/>
            <a:ext cx="914400" cy="320040"/>
          </a:xfrm>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373993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E510404-D1B7-46C5-908F-B1E9775752CD}" type="datetimeFigureOut">
              <a:rPr lang="tr-TR" smtClean="0"/>
              <a:t>3.12.2021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250542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5E510404-D1B7-46C5-908F-B1E9775752CD}" type="datetimeFigureOut">
              <a:rPr lang="tr-TR" smtClean="0"/>
              <a:t>3.12.2021</a:t>
            </a:fld>
            <a:endParaRPr lang="tr-TR"/>
          </a:p>
        </p:txBody>
      </p:sp>
      <p:sp>
        <p:nvSpPr>
          <p:cNvPr id="3" name="Footer Placeholder 2"/>
          <p:cNvSpPr>
            <a:spLocks noGrp="1"/>
          </p:cNvSpPr>
          <p:nvPr>
            <p:ph type="ftr" sz="quarter" idx="11"/>
          </p:nvPr>
        </p:nvSpPr>
        <p:spPr>
          <a:xfrm>
            <a:off x="804672" y="6227064"/>
            <a:ext cx="10588752" cy="320040"/>
          </a:xfrm>
        </p:spPr>
        <p:txBody>
          <a:bodyPr/>
          <a:lstStyle/>
          <a:p>
            <a:endParaRPr lang="tr-TR"/>
          </a:p>
        </p:txBody>
      </p:sp>
      <p:sp>
        <p:nvSpPr>
          <p:cNvPr id="4" name="Slide Number Placeholder 3"/>
          <p:cNvSpPr>
            <a:spLocks noGrp="1"/>
          </p:cNvSpPr>
          <p:nvPr>
            <p:ph type="sldNum" sz="quarter" idx="12"/>
          </p:nvPr>
        </p:nvSpPr>
        <p:spPr>
          <a:xfrm>
            <a:off x="10469880" y="320040"/>
            <a:ext cx="914400" cy="320040"/>
          </a:xfrm>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417620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E510404-D1B7-46C5-908F-B1E9775752CD}"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71922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804672" y="320040"/>
            <a:ext cx="3657600" cy="320040"/>
          </a:xfrm>
        </p:spPr>
        <p:txBody>
          <a:bodyPr/>
          <a:lstStyle/>
          <a:p>
            <a:fld id="{5E510404-D1B7-46C5-908F-B1E9775752CD}" type="datetimeFigureOut">
              <a:rPr lang="tr-TR" smtClean="0"/>
              <a:t>3.12.2021</a:t>
            </a:fld>
            <a:endParaRPr lang="tr-TR"/>
          </a:p>
        </p:txBody>
      </p:sp>
      <p:sp>
        <p:nvSpPr>
          <p:cNvPr id="6" name="Footer Placeholder 5"/>
          <p:cNvSpPr>
            <a:spLocks noGrp="1"/>
          </p:cNvSpPr>
          <p:nvPr>
            <p:ph type="ftr" sz="quarter" idx="11"/>
          </p:nvPr>
        </p:nvSpPr>
        <p:spPr>
          <a:xfrm>
            <a:off x="804672" y="6227064"/>
            <a:ext cx="5942203" cy="320040"/>
          </a:xfrm>
        </p:spPr>
        <p:txBody>
          <a:bodyPr/>
          <a:lstStyle/>
          <a:p>
            <a:r>
              <a:rPr lang="en-US"/>
              <a:t>
              </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89EC52F1-5E63-4FDD-8BF0-0EDDD17CDED2}" type="slidenum">
              <a:rPr lang="tr-TR" smtClean="0"/>
              <a:t>‹#›</a:t>
            </a:fld>
            <a:endParaRPr lang="tr-TR"/>
          </a:p>
        </p:txBody>
      </p:sp>
    </p:spTree>
    <p:extLst>
      <p:ext uri="{BB962C8B-B14F-4D97-AF65-F5344CB8AC3E}">
        <p14:creationId xmlns:p14="http://schemas.microsoft.com/office/powerpoint/2010/main" val="256833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5E510404-D1B7-46C5-908F-B1E9775752CD}" type="datetimeFigureOut">
              <a:rPr lang="tr-TR" smtClean="0"/>
              <a:t>3.12.2021</a:t>
            </a:fld>
            <a:endParaRPr lang="tr-T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9EC52F1-5E63-4FDD-8BF0-0EDDD17CDED2}" type="slidenum">
              <a:rPr lang="tr-TR" smtClean="0"/>
              <a:t>‹#›</a:t>
            </a:fld>
            <a:endParaRPr lang="tr-TR"/>
          </a:p>
        </p:txBody>
      </p:sp>
    </p:spTree>
    <p:extLst>
      <p:ext uri="{BB962C8B-B14F-4D97-AF65-F5344CB8AC3E}">
        <p14:creationId xmlns:p14="http://schemas.microsoft.com/office/powerpoint/2010/main" val="89656914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 y="6419"/>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9">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11"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12"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13"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14"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15"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16"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17"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18"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19"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20"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21"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22"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23"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24"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25"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26"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27"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28"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29"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sp>
        <p:nvSpPr>
          <p:cNvPr id="2" name="Unvan 1"/>
          <p:cNvSpPr>
            <a:spLocks noGrp="1"/>
          </p:cNvSpPr>
          <p:nvPr>
            <p:ph type="ctrTitle"/>
          </p:nvPr>
        </p:nvSpPr>
        <p:spPr>
          <a:xfrm>
            <a:off x="2004716" y="1263404"/>
            <a:ext cx="8239252" cy="3115075"/>
          </a:xfrm>
        </p:spPr>
        <p:txBody>
          <a:bodyPr>
            <a:normAutofit/>
          </a:bodyPr>
          <a:lstStyle/>
          <a:p>
            <a:pPr algn="l"/>
            <a:r>
              <a:rPr lang="tr-TR" sz="7200">
                <a:solidFill>
                  <a:schemeClr val="tx1"/>
                </a:solidFill>
              </a:rPr>
              <a:t>SEYHAN REHBERLİK VE ARAŞTIRMA MERKEZİ</a:t>
            </a:r>
          </a:p>
        </p:txBody>
      </p:sp>
      <p:sp>
        <p:nvSpPr>
          <p:cNvPr id="3" name="Alt Başlık 2"/>
          <p:cNvSpPr>
            <a:spLocks noGrp="1"/>
          </p:cNvSpPr>
          <p:nvPr>
            <p:ph type="subTitle" idx="1"/>
          </p:nvPr>
        </p:nvSpPr>
        <p:spPr>
          <a:xfrm>
            <a:off x="2004716" y="4560432"/>
            <a:ext cx="8239253" cy="1228171"/>
          </a:xfrm>
        </p:spPr>
        <p:txBody>
          <a:bodyPr>
            <a:normAutofit/>
          </a:bodyPr>
          <a:lstStyle/>
          <a:p>
            <a:pPr algn="l"/>
            <a:r>
              <a:rPr lang="tr-TR" sz="2400">
                <a:solidFill>
                  <a:schemeClr val="tx1"/>
                </a:solidFill>
              </a:rPr>
              <a:t>DOWN SENDROMU</a:t>
            </a:r>
          </a:p>
        </p:txBody>
      </p:sp>
      <p:sp>
        <p:nvSpPr>
          <p:cNvPr id="37" name="Isosceles Triangle 30">
            <a:extLst>
              <a:ext uri="{FF2B5EF4-FFF2-40B4-BE49-F238E27FC236}">
                <a16:creationId xmlns:a16="http://schemas.microsoft.com/office/drawing/2014/main" id="{A4CD35EF-7348-4E64-8700-827E64EA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tx1"/>
              </a:solidFill>
            </a:endParaRPr>
          </a:p>
        </p:txBody>
      </p:sp>
    </p:spTree>
    <p:extLst>
      <p:ext uri="{BB962C8B-B14F-4D97-AF65-F5344CB8AC3E}">
        <p14:creationId xmlns:p14="http://schemas.microsoft.com/office/powerpoint/2010/main" val="2109728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771567" y="817418"/>
            <a:ext cx="10438692" cy="5430982"/>
          </a:xfrm>
          <a:prstGeom prst="rect">
            <a:avLst/>
          </a:prstGeom>
        </p:spPr>
      </p:pic>
    </p:spTree>
    <p:extLst>
      <p:ext uri="{BB962C8B-B14F-4D97-AF65-F5344CB8AC3E}">
        <p14:creationId xmlns:p14="http://schemas.microsoft.com/office/powerpoint/2010/main" val="28201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7874928" y="1124998"/>
            <a:ext cx="3456122" cy="4589717"/>
          </a:xfrm>
          <a:solidFill>
            <a:srgbClr val="002060"/>
          </a:solidFill>
        </p:spPr>
        <p:txBody>
          <a:bodyPr>
            <a:normAutofit/>
          </a:bodyPr>
          <a:lstStyle/>
          <a:p>
            <a:pPr algn="l"/>
            <a:r>
              <a:rPr lang="tr-TR" sz="4800" b="1" dirty="0"/>
              <a:t>ÖZELLİKLER NELERDİR?</a:t>
            </a:r>
            <a:endParaRPr lang="tr-TR" sz="4800" dirty="0"/>
          </a:p>
        </p:txBody>
      </p:sp>
      <p:sp>
        <p:nvSpPr>
          <p:cNvPr id="3" name="İçerik Yer Tutucusu 2"/>
          <p:cNvSpPr>
            <a:spLocks noGrp="1"/>
          </p:cNvSpPr>
          <p:nvPr>
            <p:ph idx="1"/>
          </p:nvPr>
        </p:nvSpPr>
        <p:spPr>
          <a:xfrm>
            <a:off x="798577" y="794042"/>
            <a:ext cx="5427137" cy="5248622"/>
          </a:xfrm>
        </p:spPr>
        <p:txBody>
          <a:bodyPr>
            <a:normAutofit/>
          </a:bodyPr>
          <a:lstStyle/>
          <a:p>
            <a:r>
              <a:rPr lang="tr-TR" sz="1600"/>
              <a:t>Down sendromlularda görülen bazı fiziksel özellikler çekik küçük gözler, basık burun, kısa parmaklar, kıvrık serçe parmak, kalın ense, avuç içindeki tek çizgi, ayak baş parmağının diğer parmaklardan daha açık olmasıdır. Bu özelliklerin hepsi veya birkaçı görülebilir.</a:t>
            </a:r>
            <a:br>
              <a:rPr lang="tr-TR" sz="1600"/>
            </a:br>
            <a:br>
              <a:rPr lang="tr-TR" sz="1600"/>
            </a:br>
            <a:endParaRPr lang="tr-TR" sz="1600"/>
          </a:p>
        </p:txBody>
      </p:sp>
    </p:spTree>
    <p:extLst>
      <p:ext uri="{BB962C8B-B14F-4D97-AF65-F5344CB8AC3E}">
        <p14:creationId xmlns:p14="http://schemas.microsoft.com/office/powerpoint/2010/main" val="4224999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7891974" y="1041010"/>
            <a:ext cx="3439075" cy="4673706"/>
          </a:xfrm>
          <a:solidFill>
            <a:schemeClr val="bg1">
              <a:lumMod val="75000"/>
            </a:schemeClr>
          </a:solidFill>
        </p:spPr>
        <p:txBody>
          <a:bodyPr>
            <a:normAutofit/>
          </a:bodyPr>
          <a:lstStyle/>
          <a:p>
            <a:r>
              <a:rPr lang="tr-TR" sz="4800" b="1" dirty="0">
                <a:solidFill>
                  <a:schemeClr val="tx1"/>
                </a:solidFill>
              </a:rPr>
              <a:t>ÖZELLİKLER NELERDİR?</a:t>
            </a:r>
          </a:p>
        </p:txBody>
      </p:sp>
      <p:sp>
        <p:nvSpPr>
          <p:cNvPr id="3" name="İçerik Yer Tutucusu 2"/>
          <p:cNvSpPr>
            <a:spLocks noGrp="1"/>
          </p:cNvSpPr>
          <p:nvPr>
            <p:ph idx="1"/>
          </p:nvPr>
        </p:nvSpPr>
        <p:spPr>
          <a:xfrm>
            <a:off x="798577" y="794042"/>
            <a:ext cx="5427137" cy="5248622"/>
          </a:xfrm>
        </p:spPr>
        <p:txBody>
          <a:bodyPr>
            <a:normAutofit/>
          </a:bodyPr>
          <a:lstStyle/>
          <a:p>
            <a:br>
              <a:rPr lang="tr-TR" sz="1600"/>
            </a:br>
            <a:r>
              <a:rPr lang="tr-TR" sz="1600"/>
              <a:t>Down sendromlu bebekler istisnalar olmakla beraber yaşıtlarından daha yavaş büyürler. Zihinsel gelişimleri geriden gelmektedir. Bu gerilik yaş büyüdükçe daha belirgin olarak gözükmekte, ancak uygun eğitim programları ile Down sendromlu çocuklar pek çok başarıya imza atmakta ve toplum hayatı içinde anlamlı hayatlar kurabilmektedirler. Burada düzenli ve disiplinli bir eğitim programı ve bol tekrar en önemli faktördür.</a:t>
            </a:r>
          </a:p>
        </p:txBody>
      </p:sp>
    </p:spTree>
    <p:extLst>
      <p:ext uri="{BB962C8B-B14F-4D97-AF65-F5344CB8AC3E}">
        <p14:creationId xmlns:p14="http://schemas.microsoft.com/office/powerpoint/2010/main" val="96971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ED486D-50DC-40B5-B6BB-E18A56619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4E06636-FD81-4CFB-877B-32085067C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2CF2E69-B9D0-457B-ABFC-FBA19D203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151AA6D-6CA5-4BDF-8A77-C7606698C9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03D99E1-4029-4589-B6F0-94821DB4E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86BA9C2-A058-41BB-AB0A-75C5FB5BB6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5EEE7D04-AE36-4378-A69E-60E845007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85E3A5A7-22F3-40DF-857E-A6C62BFBE5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FF259E04-F46D-4DCC-9AB3-9A1625634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DC728E11-3843-49B2-87D0-C6A4F6A12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58F60833-DE23-4160-9500-3513A12422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8076BDE8-42FE-4B07-8497-301F9EA3F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36AE6D8F-BF10-4257-913B-D58BFDDCA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ADAF7D-FB50-45EE-A30F-7677E939EF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AE1D6987-8A1B-4240-9987-1B14540B8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467D3129-38C8-46A9-ACDC-8A09D9C7F7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4267F25-9577-4999-8A85-D31048EE1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7D1B8F8B-2873-4706-97AB-26D9BD6CBC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92328B9F-78D3-49F8-865E-1F88BE5564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CFB61E99-5EBC-4B63-9A72-DF00DF6A6C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CB29336D-643E-4F31-A9AD-B4E5932932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0D030337-0389-41D9-A5B8-AE6F007563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03E09386-7A3B-48F3-A7A2-3F342D9917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FD425171-B724-4A7F-81FB-15CC599D5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37768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DD767DAD-8184-49CD-9312-531CBE37C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223532"/>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8F895A8-954D-4E6F-A5B9-13CA65339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961035"/>
            <a:ext cx="5935796" cy="3267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73978" y="2039943"/>
            <a:ext cx="5767566" cy="838773"/>
          </a:xfrm>
        </p:spPr>
        <p:txBody>
          <a:bodyPr anchor="ctr">
            <a:normAutofit/>
          </a:bodyPr>
          <a:lstStyle/>
          <a:p>
            <a:r>
              <a:rPr lang="tr-TR" sz="2800" b="1"/>
              <a:t>ÖZELLİKLER NELERDİR?</a:t>
            </a:r>
            <a:endParaRPr lang="tr-TR" sz="2800"/>
          </a:p>
        </p:txBody>
      </p:sp>
      <p:sp>
        <p:nvSpPr>
          <p:cNvPr id="3" name="İçerik Yer Tutucusu 2"/>
          <p:cNvSpPr>
            <a:spLocks noGrp="1"/>
          </p:cNvSpPr>
          <p:nvPr>
            <p:ph idx="1"/>
          </p:nvPr>
        </p:nvSpPr>
        <p:spPr>
          <a:xfrm>
            <a:off x="873102" y="2878716"/>
            <a:ext cx="5768442" cy="2262085"/>
          </a:xfrm>
        </p:spPr>
        <p:txBody>
          <a:bodyPr>
            <a:normAutofit/>
          </a:bodyPr>
          <a:lstStyle/>
          <a:p>
            <a:r>
              <a:rPr lang="tr-TR" sz="1600">
                <a:solidFill>
                  <a:srgbClr val="FFFFFE"/>
                </a:solidFill>
              </a:rPr>
              <a:t>Down sendromlu bireyler genel olarak yaşıtlarından daha kısa boylu olurlar ve metabolizmalarının yavaş çalışması nedeni ile doğru beslenme alışkanlığı edinmezlerse ileri yaşlarda kilo problemi yaşayabilirler.</a:t>
            </a:r>
            <a:br>
              <a:rPr lang="tr-TR" sz="1600">
                <a:solidFill>
                  <a:srgbClr val="FFFFFE"/>
                </a:solidFill>
              </a:rPr>
            </a:br>
            <a:br>
              <a:rPr lang="tr-TR" sz="1600">
                <a:solidFill>
                  <a:srgbClr val="FFFFFE"/>
                </a:solidFill>
              </a:rPr>
            </a:br>
            <a:endParaRPr lang="tr-TR" sz="1600">
              <a:solidFill>
                <a:srgbClr val="FFFFFE"/>
              </a:solidFill>
            </a:endParaRPr>
          </a:p>
        </p:txBody>
      </p:sp>
      <p:pic>
        <p:nvPicPr>
          <p:cNvPr id="5" name="Picture 4" descr="Kadın, Kayak">
            <a:extLst>
              <a:ext uri="{FF2B5EF4-FFF2-40B4-BE49-F238E27FC236}">
                <a16:creationId xmlns:a16="http://schemas.microsoft.com/office/drawing/2014/main" id="{C0D3A6F9-0B84-42A5-B9BE-4FD3B5CCBF03}"/>
              </a:ext>
            </a:extLst>
          </p:cNvPr>
          <p:cNvPicPr>
            <a:picLocks noChangeAspect="1"/>
          </p:cNvPicPr>
          <p:nvPr/>
        </p:nvPicPr>
        <p:blipFill rotWithShape="1">
          <a:blip r:embed="rId2"/>
          <a:srcRect r="49236"/>
          <a:stretch/>
        </p:blipFill>
        <p:spPr>
          <a:xfrm>
            <a:off x="7549862" y="227"/>
            <a:ext cx="4641833" cy="6858000"/>
          </a:xfrm>
          <a:prstGeom prst="rect">
            <a:avLst/>
          </a:prstGeom>
        </p:spPr>
      </p:pic>
    </p:spTree>
    <p:extLst>
      <p:ext uri="{BB962C8B-B14F-4D97-AF65-F5344CB8AC3E}">
        <p14:creationId xmlns:p14="http://schemas.microsoft.com/office/powerpoint/2010/main" val="29839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Unvan 1"/>
          <p:cNvSpPr>
            <a:spLocks noGrp="1"/>
          </p:cNvSpPr>
          <p:nvPr>
            <p:ph type="title"/>
          </p:nvPr>
        </p:nvSpPr>
        <p:spPr>
          <a:xfrm>
            <a:off x="904877" y="795527"/>
            <a:ext cx="10488547" cy="1190912"/>
          </a:xfrm>
        </p:spPr>
        <p:txBody>
          <a:bodyPr>
            <a:normAutofit/>
          </a:bodyPr>
          <a:lstStyle/>
          <a:p>
            <a:r>
              <a:rPr lang="tr-TR" b="1">
                <a:solidFill>
                  <a:schemeClr val="tx2"/>
                </a:solidFill>
              </a:rPr>
              <a:t>ÖZELLİKLER NELERDİR?</a:t>
            </a:r>
            <a:endParaRPr lang="tr-TR">
              <a:solidFill>
                <a:schemeClr val="tx2"/>
              </a:solidFill>
            </a:endParaRP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Çalıştır">
            <a:extLst>
              <a:ext uri="{FF2B5EF4-FFF2-40B4-BE49-F238E27FC236}">
                <a16:creationId xmlns:a16="http://schemas.microsoft.com/office/drawing/2014/main" id="{B22BE55B-BB5C-4F94-A659-6D780796A2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3337" y="2416047"/>
            <a:ext cx="3346704" cy="3346704"/>
          </a:xfrm>
          <a:prstGeom prst="rect">
            <a:avLst/>
          </a:prstGeom>
          <a:ln w="12700">
            <a:noFill/>
          </a:ln>
        </p:spPr>
      </p:pic>
      <p:sp>
        <p:nvSpPr>
          <p:cNvPr id="3" name="İçerik Yer Tutucusu 2"/>
          <p:cNvSpPr>
            <a:spLocks noGrp="1"/>
          </p:cNvSpPr>
          <p:nvPr>
            <p:ph idx="1"/>
          </p:nvPr>
        </p:nvSpPr>
        <p:spPr>
          <a:xfrm>
            <a:off x="6380703" y="2228850"/>
            <a:ext cx="5028928" cy="3699669"/>
          </a:xfrm>
        </p:spPr>
        <p:txBody>
          <a:bodyPr>
            <a:normAutofit/>
          </a:bodyPr>
          <a:lstStyle/>
          <a:p>
            <a:pPr>
              <a:lnSpc>
                <a:spcPct val="110000"/>
              </a:lnSpc>
            </a:pPr>
            <a:br>
              <a:rPr lang="tr-TR" sz="1500"/>
            </a:br>
            <a:r>
              <a:rPr lang="tr-TR" sz="1500"/>
              <a:t>Farklı derecelerde olmak üzere kas gevşekliği (</a:t>
            </a:r>
            <a:r>
              <a:rPr lang="tr-TR" sz="1500" err="1"/>
              <a:t>Hipotoni</a:t>
            </a:r>
            <a:r>
              <a:rPr lang="tr-TR" sz="1500"/>
              <a:t>) nedeni ile fizyoterapi desteğine ihtiyaç duyarlar. Bebeğiniz doğar doğmaz biz fizyoterapist ile görüşerek bilgi almanız ve ileriye dönük bir destek programı </a:t>
            </a:r>
            <a:r>
              <a:rPr lang="tr-TR" sz="1500" err="1"/>
              <a:t>hazırlamız</a:t>
            </a:r>
            <a:r>
              <a:rPr lang="tr-TR" sz="1500"/>
              <a:t> çok önemlidir. </a:t>
            </a:r>
            <a:r>
              <a:rPr lang="tr-TR" sz="1500" err="1"/>
              <a:t>Hipotoninin</a:t>
            </a:r>
            <a:r>
              <a:rPr lang="tr-TR" sz="1500"/>
              <a:t> az veya fazla olmasına göre bazı bebekler uzun süre başlarını bile tutmakta zorlanabilirler ancak fizyoterapi desteği ile gelişim basamaklarını kendi hızlarında tamamlar.</a:t>
            </a:r>
            <a:br>
              <a:rPr lang="tr-TR" sz="1500"/>
            </a:br>
            <a:br>
              <a:rPr lang="tr-TR" sz="1500"/>
            </a:br>
            <a:endParaRPr lang="tr-TR" sz="1500"/>
          </a:p>
        </p:txBody>
      </p:sp>
    </p:spTree>
    <p:extLst>
      <p:ext uri="{BB962C8B-B14F-4D97-AF65-F5344CB8AC3E}">
        <p14:creationId xmlns:p14="http://schemas.microsoft.com/office/powerpoint/2010/main" val="161312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Unvan 1"/>
          <p:cNvSpPr>
            <a:spLocks noGrp="1"/>
          </p:cNvSpPr>
          <p:nvPr>
            <p:ph type="title"/>
          </p:nvPr>
        </p:nvSpPr>
        <p:spPr>
          <a:xfrm>
            <a:off x="888630" y="4760132"/>
            <a:ext cx="5093596" cy="1777829"/>
          </a:xfrm>
        </p:spPr>
        <p:txBody>
          <a:bodyPr>
            <a:normAutofit/>
          </a:bodyPr>
          <a:lstStyle/>
          <a:p>
            <a:pPr algn="r"/>
            <a:r>
              <a:rPr lang="tr-TR" b="1" dirty="0">
                <a:solidFill>
                  <a:schemeClr val="tx1"/>
                </a:solidFill>
              </a:rPr>
              <a:t>ÖZELLİKLER NELERDİR?</a:t>
            </a:r>
            <a:endParaRPr lang="tr-TR" dirty="0">
              <a:solidFill>
                <a:schemeClr val="tx1"/>
              </a:solidFill>
            </a:endParaRPr>
          </a:p>
        </p:txBody>
      </p:sp>
      <p:pic>
        <p:nvPicPr>
          <p:cNvPr id="5" name="Picture 4" descr="Oyuncak ayı takma maske">
            <a:extLst>
              <a:ext uri="{FF2B5EF4-FFF2-40B4-BE49-F238E27FC236}">
                <a16:creationId xmlns:a16="http://schemas.microsoft.com/office/drawing/2014/main" id="{1B98E90C-BA31-4AF9-85A5-B8A62B14631A}"/>
              </a:ext>
            </a:extLst>
          </p:cNvPr>
          <p:cNvPicPr>
            <a:picLocks noChangeAspect="1"/>
          </p:cNvPicPr>
          <p:nvPr/>
        </p:nvPicPr>
        <p:blipFill rotWithShape="1">
          <a:blip r:embed="rId2"/>
          <a:srcRect t="31710" b="11561"/>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3" name="İçerik Yer Tutucusu 2"/>
          <p:cNvSpPr>
            <a:spLocks noGrp="1"/>
          </p:cNvSpPr>
          <p:nvPr>
            <p:ph idx="1"/>
          </p:nvPr>
        </p:nvSpPr>
        <p:spPr>
          <a:xfrm>
            <a:off x="6226706" y="4767660"/>
            <a:ext cx="5173613" cy="1770300"/>
          </a:xfrm>
        </p:spPr>
        <p:txBody>
          <a:bodyPr>
            <a:normAutofit/>
          </a:bodyPr>
          <a:lstStyle/>
          <a:p>
            <a:pPr>
              <a:lnSpc>
                <a:spcPct val="110000"/>
              </a:lnSpc>
            </a:pPr>
            <a:br>
              <a:rPr lang="tr-TR" sz="1500"/>
            </a:br>
            <a:r>
              <a:rPr lang="tr-TR" sz="1500" err="1"/>
              <a:t>Down</a:t>
            </a:r>
            <a:r>
              <a:rPr lang="tr-TR" sz="1500"/>
              <a:t> sendromlu bireyler bazı rahatsızlıklara daha yatkın olabilmektedirler. Bu yüzden sağlık kontrollerinin aksatılmadan ve zamanında yapılması, doğru sağlık danışmanlığının alınması hayati önem taşımaktadır.</a:t>
            </a:r>
          </a:p>
        </p:txBody>
      </p:sp>
    </p:spTree>
    <p:extLst>
      <p:ext uri="{BB962C8B-B14F-4D97-AF65-F5344CB8AC3E}">
        <p14:creationId xmlns:p14="http://schemas.microsoft.com/office/powerpoint/2010/main" val="5041540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7874928" y="1124998"/>
            <a:ext cx="3456122" cy="4589717"/>
          </a:xfrm>
          <a:solidFill>
            <a:srgbClr val="00B050"/>
          </a:solidFill>
        </p:spPr>
        <p:txBody>
          <a:bodyPr>
            <a:normAutofit/>
          </a:bodyPr>
          <a:lstStyle/>
          <a:p>
            <a:r>
              <a:rPr lang="tr-TR" sz="4800" b="1" dirty="0"/>
              <a:t>ZİHİNSEL GERİLİĞİN DERECELERİ VAR MIDIR?</a:t>
            </a:r>
            <a:endParaRPr lang="tr-TR" sz="4800" dirty="0"/>
          </a:p>
        </p:txBody>
      </p:sp>
      <p:sp>
        <p:nvSpPr>
          <p:cNvPr id="3" name="İçerik Yer Tutucusu 2"/>
          <p:cNvSpPr>
            <a:spLocks noGrp="1"/>
          </p:cNvSpPr>
          <p:nvPr>
            <p:ph idx="1"/>
          </p:nvPr>
        </p:nvSpPr>
        <p:spPr>
          <a:xfrm>
            <a:off x="798577" y="794042"/>
            <a:ext cx="5427137" cy="5248622"/>
          </a:xfrm>
        </p:spPr>
        <p:txBody>
          <a:bodyPr>
            <a:normAutofit/>
          </a:bodyPr>
          <a:lstStyle/>
          <a:p>
            <a:r>
              <a:rPr lang="tr-TR" sz="1600" dirty="0"/>
              <a:t>Her çocuk gibi </a:t>
            </a:r>
            <a:r>
              <a:rPr lang="tr-TR" sz="1600" dirty="0" err="1"/>
              <a:t>Down</a:t>
            </a:r>
            <a:r>
              <a:rPr lang="tr-TR" sz="1600" dirty="0"/>
              <a:t> sendromlu çocuklar da farklı zeka seviyesine, yetenek ve kişiliğe sahiptirler. Burada kilit nokta çocuğunuzun kapasitesini maksimum düzeyde kullanabilmesi için zamanında ve doğru desteği alabilmesidir. Erken eğitim programları, fizyoterapi, dil terapisi, alternatif terapiler, oyun grupları gibi seçenekler aileler tarafından iyice değerlendirilmeli ve doğru kaynaklara ulaşılarak karar verilmelidir.</a:t>
            </a:r>
          </a:p>
        </p:txBody>
      </p:sp>
    </p:spTree>
    <p:extLst>
      <p:ext uri="{BB962C8B-B14F-4D97-AF65-F5344CB8AC3E}">
        <p14:creationId xmlns:p14="http://schemas.microsoft.com/office/powerpoint/2010/main" val="333511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7874928" y="1124998"/>
            <a:ext cx="3456122" cy="4589717"/>
          </a:xfrm>
          <a:solidFill>
            <a:srgbClr val="FFFF00"/>
          </a:solidFill>
        </p:spPr>
        <p:txBody>
          <a:bodyPr>
            <a:normAutofit/>
          </a:bodyPr>
          <a:lstStyle/>
          <a:p>
            <a:r>
              <a:rPr lang="tr-TR" sz="4800" b="1" dirty="0">
                <a:solidFill>
                  <a:schemeClr val="tx1"/>
                </a:solidFill>
              </a:rPr>
              <a:t>ÇOCUĞUM İLERDE NELER YAPABİLİR?</a:t>
            </a:r>
            <a:endParaRPr lang="tr-TR" sz="4800" dirty="0">
              <a:solidFill>
                <a:schemeClr val="tx1"/>
              </a:solidFill>
            </a:endParaRPr>
          </a:p>
        </p:txBody>
      </p:sp>
      <p:sp>
        <p:nvSpPr>
          <p:cNvPr id="3" name="İçerik Yer Tutucusu 2"/>
          <p:cNvSpPr>
            <a:spLocks noGrp="1"/>
          </p:cNvSpPr>
          <p:nvPr>
            <p:ph idx="1"/>
          </p:nvPr>
        </p:nvSpPr>
        <p:spPr>
          <a:xfrm>
            <a:off x="798577" y="794042"/>
            <a:ext cx="5427137" cy="5248622"/>
          </a:xfrm>
        </p:spPr>
        <p:txBody>
          <a:bodyPr>
            <a:normAutofit/>
          </a:bodyPr>
          <a:lstStyle/>
          <a:p>
            <a:r>
              <a:rPr lang="tr-TR" sz="1600"/>
              <a:t>Eskiden okuyamaz bile denilen bu bireyler artık lise, hatta üniversite bitirebilmekte, ikinci bir dil öğrenebilmekte, çalışabilmekte, bağımsız veya yarı bağımsız hayatlar sürebilmektedirler. Bu yüzden hayallerimize sınır koymamalıyız. Bir yandan hayallerimiz sınırsız da olsa çocuğumuzu doğru değerlendirerek ayakları yere basan, gerçekçi gelecek planları yapmanın onun mutluluğunun anahtarı olduğunu da unutmamalıyız.</a:t>
            </a:r>
          </a:p>
        </p:txBody>
      </p:sp>
    </p:spTree>
    <p:extLst>
      <p:ext uri="{BB962C8B-B14F-4D97-AF65-F5344CB8AC3E}">
        <p14:creationId xmlns:p14="http://schemas.microsoft.com/office/powerpoint/2010/main" val="248832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Shape 43">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Shape 45">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Shape 47">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7874928" y="1124998"/>
            <a:ext cx="3456122" cy="4589717"/>
          </a:xfrm>
          <a:solidFill>
            <a:srgbClr val="00B0F0"/>
          </a:solidFill>
        </p:spPr>
        <p:txBody>
          <a:bodyPr>
            <a:normAutofit/>
          </a:bodyPr>
          <a:lstStyle/>
          <a:p>
            <a:pPr algn="l"/>
            <a:r>
              <a:rPr lang="tr-TR" sz="4800" b="1" dirty="0"/>
              <a:t>HER ZAMAN MUTLU OLDUKLARI DOĞRU MU?</a:t>
            </a:r>
            <a:endParaRPr lang="tr-TR" sz="4800" dirty="0"/>
          </a:p>
        </p:txBody>
      </p:sp>
      <p:sp>
        <p:nvSpPr>
          <p:cNvPr id="3" name="İçerik Yer Tutucusu 2"/>
          <p:cNvSpPr>
            <a:spLocks noGrp="1"/>
          </p:cNvSpPr>
          <p:nvPr>
            <p:ph idx="1"/>
          </p:nvPr>
        </p:nvSpPr>
        <p:spPr>
          <a:xfrm>
            <a:off x="798577" y="794042"/>
            <a:ext cx="5427137" cy="5248622"/>
          </a:xfrm>
        </p:spPr>
        <p:txBody>
          <a:bodyPr>
            <a:normAutofit/>
          </a:bodyPr>
          <a:lstStyle/>
          <a:p>
            <a:r>
              <a:rPr lang="tr-TR" sz="1600"/>
              <a:t>Zihinsel engelli olmak duygusal engelli olmak demek değildir. Down sendromlu bebekler her şeyden önce bebeklerdir. Beslenme, temizlenme, sevilme ihtiyacı duyan, acıkınca, sıkılınca ağlayan, kızan, küsen, gülen, geceleri sizi uyutmayan bebekler olacak. Down sendromlu gençler de cinsel kimlikleri bulunan, ergenlik bunalımı yaşayan, aşık olan, kalbi kırılan, kardeşi ile kavga eden, kapıları vurup bangır bangır müzik dinleyen, gülen, dans eden gençlerdir. Bizler gibi onlar da tüm duyguları yaşarlar.</a:t>
            </a:r>
          </a:p>
        </p:txBody>
      </p:sp>
    </p:spTree>
    <p:extLst>
      <p:ext uri="{BB962C8B-B14F-4D97-AF65-F5344CB8AC3E}">
        <p14:creationId xmlns:p14="http://schemas.microsoft.com/office/powerpoint/2010/main" val="85015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 y="6419"/>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C40045-3931-4F5B-BFDA-CB5657884F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74300EE0-ECBD-4A99-A182-D65E0E6E6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66F00B75-03DF-4D45-9B0D-64C830BD6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8D3ABB2-C1A2-49A0-A399-DF61B1EF6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DA1AEAE7-4978-4A5B-AAD2-E2E78726F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A9AAEEE-4B18-43DC-B196-17B61CD41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807703FD-FEEE-4777-846F-8C38F40CE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883325D-A3A9-46FF-B7CB-EE9275222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009273A-6FB2-45C9-814B-F9F243C59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1456BB4-6CF2-4A71-BE63-1AC03A287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0F94609-6C4C-45C5-B029-0704F4BB6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7532FA0C-81DB-47C4-A39A-77A779E23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F2A2ED01-9837-46A7-B28E-15B6C229D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E52EFEE-3C02-41C5-852D-699079C2E3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4ED1A46-9C33-4642-B4E6-DE8FB6E3F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D8825798-C5AC-4262-B3CA-FAA373172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041EF5B5-A116-4AE7-82D0-A06B0FF58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053245D-DA29-4C13-84C9-74915048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1166F809-C998-47FD-8299-4F9BA65D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C6184C9-DD88-444D-83F9-7E5C128E5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96A02A4D-21A3-44E5-BEFC-1DD2E8262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31F515F-6B6B-48A5-99B1-F9BBCF8F6F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Unvan 1"/>
          <p:cNvSpPr>
            <a:spLocks noGrp="1"/>
          </p:cNvSpPr>
          <p:nvPr>
            <p:ph type="title"/>
          </p:nvPr>
        </p:nvSpPr>
        <p:spPr>
          <a:xfrm>
            <a:off x="888631" y="1472864"/>
            <a:ext cx="3765663" cy="4578943"/>
          </a:xfrm>
        </p:spPr>
        <p:txBody>
          <a:bodyPr anchor="t">
            <a:normAutofit/>
          </a:bodyPr>
          <a:lstStyle/>
          <a:p>
            <a:pPr algn="l"/>
            <a:r>
              <a:rPr lang="tr-TR" sz="5400" b="1">
                <a:solidFill>
                  <a:schemeClr val="tx1"/>
                </a:solidFill>
              </a:rPr>
              <a:t>DOWN SENDROMU NEDİR?</a:t>
            </a:r>
            <a:br>
              <a:rPr lang="tr-TR" sz="5400">
                <a:solidFill>
                  <a:schemeClr val="tx1"/>
                </a:solidFill>
              </a:rPr>
            </a:br>
            <a:endParaRPr lang="tr-TR" sz="5400">
              <a:solidFill>
                <a:schemeClr val="tx1"/>
              </a:solidFill>
            </a:endParaRPr>
          </a:p>
        </p:txBody>
      </p:sp>
      <p:sp>
        <p:nvSpPr>
          <p:cNvPr id="33" name="Isosceles Triangle 32">
            <a:extLst>
              <a:ext uri="{FF2B5EF4-FFF2-40B4-BE49-F238E27FC236}">
                <a16:creationId xmlns:a16="http://schemas.microsoft.com/office/drawing/2014/main" id="{B0BC2F97-F3ED-4F01-B461-9A522CD97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
        <p:nvSpPr>
          <p:cNvPr id="3" name="İçerik Yer Tutucusu 2"/>
          <p:cNvSpPr>
            <a:spLocks noGrp="1"/>
          </p:cNvSpPr>
          <p:nvPr>
            <p:ph idx="1"/>
          </p:nvPr>
        </p:nvSpPr>
        <p:spPr>
          <a:xfrm>
            <a:off x="5248654" y="1472864"/>
            <a:ext cx="6151666" cy="4578944"/>
          </a:xfrm>
        </p:spPr>
        <p:txBody>
          <a:bodyPr anchor="t">
            <a:normAutofit/>
          </a:bodyPr>
          <a:lstStyle/>
          <a:p>
            <a:r>
              <a:rPr lang="tr-TR"/>
              <a:t>Ancak genel olarak genç kadınlar daha fazla bebek sahibi olduğundan </a:t>
            </a:r>
            <a:r>
              <a:rPr lang="tr-TR" err="1"/>
              <a:t>Down</a:t>
            </a:r>
            <a:r>
              <a:rPr lang="tr-TR"/>
              <a:t> sendromlu çocukların %75-80'i genç annelerin bebekleridir. Ülke, milliyet, </a:t>
            </a:r>
            <a:r>
              <a:rPr lang="tr-TR" err="1"/>
              <a:t>sosyo</a:t>
            </a:r>
            <a:r>
              <a:rPr lang="tr-TR"/>
              <a:t>-ekonomik statü farkı yoktur. Ortalama her 800 doğumda bir görülür. Tüm dünyada 6 milyon civarında </a:t>
            </a:r>
            <a:r>
              <a:rPr lang="tr-TR" err="1"/>
              <a:t>Down</a:t>
            </a:r>
            <a:r>
              <a:rPr lang="tr-TR"/>
              <a:t> sendromlu birey yaşamaktadır. Türkiye'de tam bir veri yok ama yaklaşık 70.000 </a:t>
            </a:r>
            <a:r>
              <a:rPr lang="tr-TR" err="1"/>
              <a:t>Down</a:t>
            </a:r>
            <a:r>
              <a:rPr lang="tr-TR"/>
              <a:t> sendromlu kişi olduğu tahmin ediliyor. Hafif veya orta seviye zihinsel ve fiziksel gelişim geriliğine sebep olur.</a:t>
            </a:r>
          </a:p>
          <a:p>
            <a:endParaRPr lang="tr-TR"/>
          </a:p>
        </p:txBody>
      </p:sp>
    </p:spTree>
    <p:extLst>
      <p:ext uri="{BB962C8B-B14F-4D97-AF65-F5344CB8AC3E}">
        <p14:creationId xmlns:p14="http://schemas.microsoft.com/office/powerpoint/2010/main" val="298833351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7720" y="960120"/>
            <a:ext cx="3988993" cy="4171278"/>
          </a:xfrm>
        </p:spPr>
        <p:txBody>
          <a:bodyPr>
            <a:normAutofit/>
          </a:bodyPr>
          <a:lstStyle/>
          <a:p>
            <a:pPr algn="l"/>
            <a:r>
              <a:rPr lang="tr-TR" sz="5400" b="1">
                <a:solidFill>
                  <a:schemeClr val="tx1"/>
                </a:solidFill>
              </a:rPr>
              <a:t>DOWN SENDROMU NEDİR?</a:t>
            </a:r>
            <a:br>
              <a:rPr lang="tr-TR" sz="5400">
                <a:solidFill>
                  <a:schemeClr val="tx1"/>
                </a:solidFill>
              </a:rPr>
            </a:br>
            <a:endParaRPr lang="tr-TR" sz="5400">
              <a:solidFill>
                <a:schemeClr val="tx1"/>
              </a:solidFill>
            </a:endParaRPr>
          </a:p>
        </p:txBody>
      </p:sp>
      <p:sp>
        <p:nvSpPr>
          <p:cNvPr id="3" name="İçerik Yer Tutucusu 2"/>
          <p:cNvSpPr>
            <a:spLocks noGrp="1"/>
          </p:cNvSpPr>
          <p:nvPr>
            <p:ph idx="1"/>
          </p:nvPr>
        </p:nvSpPr>
        <p:spPr>
          <a:xfrm>
            <a:off x="5118447" y="960120"/>
            <a:ext cx="6281873" cy="4171278"/>
          </a:xfrm>
        </p:spPr>
        <p:txBody>
          <a:bodyPr>
            <a:normAutofit/>
          </a:bodyPr>
          <a:lstStyle/>
          <a:p>
            <a:r>
              <a:rPr lang="tr-TR" sz="1600"/>
              <a:t>Ancak genel olarak genç kadınlar daha fazla bebek sahibi olduğundan Down sendromlu çocukların %75-80'i genç annelerin bebekleridir. Ülke, milliyet, sosyo-ekonomik statü farkı yoktur. Ortalama her 800 doğumda bir görülür. Tüm dünyada 6 milyon civarında Down sendromlu birey yaşamaktadır. Türkiye'de tam bir veri yok ama yaklaşık 70.000 Down sendromlu kişi olduğu tahmin ediliyor. Hafif veya orta seviye zihinsel ve fiziksel gelişim geriliğine sebep olur.</a:t>
            </a:r>
          </a:p>
          <a:p>
            <a:endParaRPr lang="tr-TR" sz="1600"/>
          </a:p>
        </p:txBody>
      </p:sp>
    </p:spTree>
    <p:extLst>
      <p:ext uri="{BB962C8B-B14F-4D97-AF65-F5344CB8AC3E}">
        <p14:creationId xmlns:p14="http://schemas.microsoft.com/office/powerpoint/2010/main" val="8894074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5459" y="960120"/>
            <a:ext cx="3865695" cy="4171278"/>
          </a:xfrm>
        </p:spPr>
        <p:txBody>
          <a:bodyPr>
            <a:normAutofit/>
          </a:bodyPr>
          <a:lstStyle/>
          <a:p>
            <a:pPr algn="r"/>
            <a:r>
              <a:rPr lang="tr-TR" sz="4400" b="1">
                <a:solidFill>
                  <a:schemeClr val="tx1"/>
                </a:solidFill>
              </a:rPr>
              <a:t>47 KROMOZOM NASIL OLUR?</a:t>
            </a:r>
            <a:br>
              <a:rPr lang="tr-TR" sz="4400">
                <a:solidFill>
                  <a:schemeClr val="tx1"/>
                </a:solidFill>
              </a:rPr>
            </a:br>
            <a:endParaRPr lang="tr-TR" sz="4400">
              <a:solidFill>
                <a:schemeClr val="tx1"/>
              </a:solidFill>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983164" y="960120"/>
            <a:ext cx="5511800" cy="4171278"/>
          </a:xfrm>
        </p:spPr>
        <p:txBody>
          <a:bodyPr>
            <a:normAutofit/>
          </a:bodyPr>
          <a:lstStyle/>
          <a:p>
            <a:r>
              <a:rPr lang="tr-TR"/>
              <a:t>İnsan vücudunu oluşturan kromozomların 23 tanesi anneden, 23 tanesi ise babadan gelmektedir. Down sendromunda  21. kromozom 2 değil 3 adet olmaktadır (Bu sebepten dolayı Down sendromu Trisomy 21 diye de bilinmektedir). Bunun sonucu olarak toplam kromozom sayısı 46 değil 47 olmaktadır.</a:t>
            </a:r>
          </a:p>
        </p:txBody>
      </p:sp>
    </p:spTree>
    <p:extLst>
      <p:ext uri="{BB962C8B-B14F-4D97-AF65-F5344CB8AC3E}">
        <p14:creationId xmlns:p14="http://schemas.microsoft.com/office/powerpoint/2010/main" val="207082476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88631" y="2349925"/>
            <a:ext cx="3498979" cy="2456442"/>
          </a:xfrm>
        </p:spPr>
        <p:txBody>
          <a:bodyPr>
            <a:normAutofit/>
          </a:bodyPr>
          <a:lstStyle/>
          <a:p>
            <a:r>
              <a:rPr lang="tr-TR" sz="3700"/>
              <a:t>		</a:t>
            </a:r>
            <a:r>
              <a:rPr lang="tr-TR" sz="3700" b="1"/>
              <a:t>3 tip </a:t>
            </a:r>
            <a:r>
              <a:rPr lang="tr-TR" sz="3700" b="1" err="1"/>
              <a:t>Down</a:t>
            </a:r>
            <a:r>
              <a:rPr lang="tr-TR" sz="3700" b="1"/>
              <a:t> sendromu vardır.</a:t>
            </a:r>
          </a:p>
        </p:txBody>
      </p:sp>
      <p:graphicFrame>
        <p:nvGraphicFramePr>
          <p:cNvPr id="5" name="İçerik Yer Tutucusu 2">
            <a:extLst>
              <a:ext uri="{FF2B5EF4-FFF2-40B4-BE49-F238E27FC236}">
                <a16:creationId xmlns:a16="http://schemas.microsoft.com/office/drawing/2014/main" id="{2FA71D31-0BA6-4128-BEA9-62E50C2972D9}"/>
              </a:ext>
            </a:extLst>
          </p:cNvPr>
          <p:cNvGraphicFramePr>
            <a:graphicFrameLocks noGrp="1"/>
          </p:cNvGraphicFramePr>
          <p:nvPr>
            <p:ph idx="1"/>
            <p:extLst>
              <p:ext uri="{D42A27DB-BD31-4B8C-83A1-F6EECF244321}">
                <p14:modId xmlns:p14="http://schemas.microsoft.com/office/powerpoint/2010/main" val="228012803"/>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83815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9">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Unvan 1"/>
          <p:cNvSpPr>
            <a:spLocks noGrp="1"/>
          </p:cNvSpPr>
          <p:nvPr>
            <p:ph type="title"/>
          </p:nvPr>
        </p:nvSpPr>
        <p:spPr>
          <a:xfrm>
            <a:off x="888631" y="2349925"/>
            <a:ext cx="3498979" cy="2456442"/>
          </a:xfrm>
        </p:spPr>
        <p:txBody>
          <a:bodyPr>
            <a:normAutofit/>
          </a:bodyPr>
          <a:lstStyle/>
          <a:p>
            <a:r>
              <a:rPr lang="tr-TR"/>
              <a:t>Trisomy 21</a:t>
            </a:r>
            <a:br>
              <a:rPr lang="tr-TR"/>
            </a:br>
            <a:endParaRPr lang="tr-TR" dirty="0"/>
          </a:p>
        </p:txBody>
      </p:sp>
      <p:sp>
        <p:nvSpPr>
          <p:cNvPr id="3" name="İçerik Yer Tutucusu 2"/>
          <p:cNvSpPr>
            <a:spLocks noGrp="1"/>
          </p:cNvSpPr>
          <p:nvPr>
            <p:ph idx="1"/>
          </p:nvPr>
        </p:nvSpPr>
        <p:spPr>
          <a:xfrm>
            <a:off x="5118447" y="803186"/>
            <a:ext cx="6281873" cy="5248622"/>
          </a:xfrm>
        </p:spPr>
        <p:txBody>
          <a:bodyPr>
            <a:normAutofit/>
          </a:bodyPr>
          <a:lstStyle/>
          <a:p>
            <a:r>
              <a:rPr lang="tr-TR"/>
              <a:t>Down sendromlu nüfusunun %90-%95'ini oluşturan standart tiptir. Bu tipte fazladan bir adet 21.kromozom yumurta veya sperm hücresinden gelmekte veya döllenmenin daha ilk aşamalarındaki bir noktada yanlış bölünme nedeniyle (yani kromozomlar bölünürken birbirine yapışık kalması ve bu yapışıklığın bir taraftan 2 diğer taraftan da 1 kromozom gelmesine yol açması nedeniyle) yeni hücreler 3'er adet kromozom ile toplam 47 kromozom olarak oluşurlar.</a:t>
            </a:r>
            <a:endParaRPr lang="tr-TR" dirty="0"/>
          </a:p>
        </p:txBody>
      </p:sp>
    </p:spTree>
    <p:extLst>
      <p:ext uri="{BB962C8B-B14F-4D97-AF65-F5344CB8AC3E}">
        <p14:creationId xmlns:p14="http://schemas.microsoft.com/office/powerpoint/2010/main" val="18126018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07720" y="2349925"/>
            <a:ext cx="2441894" cy="2456442"/>
          </a:xfrm>
          <a:solidFill>
            <a:srgbClr val="FFFF00"/>
          </a:solidFill>
        </p:spPr>
        <p:txBody>
          <a:bodyPr>
            <a:normAutofit/>
          </a:bodyPr>
          <a:lstStyle/>
          <a:p>
            <a:pPr algn="l"/>
            <a:r>
              <a:rPr lang="tr-TR" sz="3000" b="1" dirty="0" err="1">
                <a:solidFill>
                  <a:schemeClr val="bg1"/>
                </a:solidFill>
              </a:rPr>
              <a:t>Translokasyon</a:t>
            </a:r>
            <a:br>
              <a:rPr lang="tr-TR" sz="3000" dirty="0">
                <a:solidFill>
                  <a:schemeClr val="bg1"/>
                </a:solidFill>
              </a:rPr>
            </a:br>
            <a:endParaRPr lang="tr-TR" sz="3000" dirty="0">
              <a:solidFill>
                <a:schemeClr val="bg1"/>
              </a:solidFill>
            </a:endParaRPr>
          </a:p>
        </p:txBody>
      </p:sp>
      <p:sp>
        <p:nvSpPr>
          <p:cNvPr id="3" name="İçerik Yer Tutucusu 2"/>
          <p:cNvSpPr>
            <a:spLocks noGrp="1"/>
          </p:cNvSpPr>
          <p:nvPr>
            <p:ph idx="1"/>
          </p:nvPr>
        </p:nvSpPr>
        <p:spPr>
          <a:xfrm>
            <a:off x="4846319" y="1111249"/>
            <a:ext cx="6554001" cy="4635503"/>
          </a:xfrm>
        </p:spPr>
        <p:txBody>
          <a:bodyPr>
            <a:normAutofit/>
          </a:bodyPr>
          <a:lstStyle/>
          <a:p>
            <a:r>
              <a:rPr lang="tr-TR" dirty="0" err="1"/>
              <a:t>Down</a:t>
            </a:r>
            <a:r>
              <a:rPr lang="tr-TR" dirty="0"/>
              <a:t> sendromlu nüfusunun %3-%5'ini oluşturan tiptir. Bu tipte 21.kromozomun bir parçası koparak başka bir kromozoma (</a:t>
            </a:r>
            <a:r>
              <a:rPr lang="tr-TR" dirty="0" err="1"/>
              <a:t>örn</a:t>
            </a:r>
            <a:r>
              <a:rPr lang="tr-TR" dirty="0"/>
              <a:t>. 14.kromozom gibi) yapışmaktadır. Birey adet olarak 46 kromozoma sahiptir ama genetik bilgi olarak 47 kromozom bilgisi vardır. Burada da 21.kromozom 3 adet olduğundan birey standart tipteki aynı özellikleri gösterir</a:t>
            </a:r>
          </a:p>
        </p:txBody>
      </p:sp>
    </p:spTree>
    <p:extLst>
      <p:ext uri="{BB962C8B-B14F-4D97-AF65-F5344CB8AC3E}">
        <p14:creationId xmlns:p14="http://schemas.microsoft.com/office/powerpoint/2010/main" val="26282888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07720" y="2349925"/>
            <a:ext cx="2441894" cy="2456442"/>
          </a:xfrm>
          <a:solidFill>
            <a:srgbClr val="FFFF00"/>
          </a:solidFill>
        </p:spPr>
        <p:txBody>
          <a:bodyPr>
            <a:normAutofit/>
          </a:bodyPr>
          <a:lstStyle/>
          <a:p>
            <a:pPr algn="l"/>
            <a:r>
              <a:rPr lang="tr-TR" sz="3000" b="1" dirty="0" err="1">
                <a:solidFill>
                  <a:schemeClr val="bg1"/>
                </a:solidFill>
              </a:rPr>
              <a:t>Translokasyon</a:t>
            </a:r>
            <a:br>
              <a:rPr lang="tr-TR" sz="3000" b="1" dirty="0">
                <a:solidFill>
                  <a:schemeClr val="bg1"/>
                </a:solidFill>
              </a:rPr>
            </a:br>
            <a:endParaRPr lang="tr-TR" sz="3000" b="1" dirty="0">
              <a:solidFill>
                <a:schemeClr val="bg1"/>
              </a:solidFill>
            </a:endParaRPr>
          </a:p>
        </p:txBody>
      </p:sp>
      <p:sp>
        <p:nvSpPr>
          <p:cNvPr id="3" name="İçerik Yer Tutucusu 2"/>
          <p:cNvSpPr>
            <a:spLocks noGrp="1"/>
          </p:cNvSpPr>
          <p:nvPr>
            <p:ph idx="1"/>
          </p:nvPr>
        </p:nvSpPr>
        <p:spPr>
          <a:xfrm>
            <a:off x="4846319" y="1111249"/>
            <a:ext cx="6554001" cy="4635503"/>
          </a:xfrm>
        </p:spPr>
        <p:txBody>
          <a:bodyPr>
            <a:normAutofit/>
          </a:bodyPr>
          <a:lstStyle/>
          <a:p>
            <a:r>
              <a:rPr lang="tr-TR" dirty="0" err="1"/>
              <a:t>Down</a:t>
            </a:r>
            <a:r>
              <a:rPr lang="tr-TR" dirty="0"/>
              <a:t> sendromunun diğer tipleri kalıtımsal değildir. Yalnız </a:t>
            </a:r>
            <a:r>
              <a:rPr lang="tr-TR" dirty="0" err="1"/>
              <a:t>translokasyon</a:t>
            </a:r>
            <a:r>
              <a:rPr lang="tr-TR" dirty="0"/>
              <a:t> tipte ebeveynlerden bir tanesinin taşıyıcı olması durumunda </a:t>
            </a:r>
            <a:r>
              <a:rPr lang="tr-TR" dirty="0" err="1"/>
              <a:t>Down</a:t>
            </a:r>
            <a:r>
              <a:rPr lang="tr-TR" dirty="0"/>
              <a:t> sendromu kalıtımsal olmaktadır. Bu oran %33'dür. Eğer taşıyıcı anne ise </a:t>
            </a:r>
            <a:r>
              <a:rPr lang="tr-TR" dirty="0" err="1"/>
              <a:t>translokasyon</a:t>
            </a:r>
            <a:r>
              <a:rPr lang="tr-TR" dirty="0"/>
              <a:t> </a:t>
            </a:r>
            <a:r>
              <a:rPr lang="tr-TR" dirty="0" err="1"/>
              <a:t>Down</a:t>
            </a:r>
            <a:r>
              <a:rPr lang="tr-TR" dirty="0"/>
              <a:t> sendromlu çocuk doğurma olasılığı %20, taşıyıcı baba ise %5-%2 arasındadır. </a:t>
            </a:r>
            <a:r>
              <a:rPr lang="tr-TR" dirty="0" err="1"/>
              <a:t>Translokasyon</a:t>
            </a:r>
            <a:r>
              <a:rPr lang="tr-TR" dirty="0"/>
              <a:t> tipte ileriki doğumlardaki risklerin bilinmesi açısından genetik danışmanlık daha önemli olmaktadır.</a:t>
            </a:r>
            <a:br>
              <a:rPr lang="tr-TR" dirty="0"/>
            </a:br>
            <a:endParaRPr lang="tr-TR" dirty="0"/>
          </a:p>
        </p:txBody>
      </p:sp>
    </p:spTree>
    <p:extLst>
      <p:ext uri="{BB962C8B-B14F-4D97-AF65-F5344CB8AC3E}">
        <p14:creationId xmlns:p14="http://schemas.microsoft.com/office/powerpoint/2010/main" val="92175343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37C157-FA7C-44F7-8F26-8D60F1E4D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D1E6BDE-4282-4B03-AB6B-4B55BB5A5E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485C833A-4CAA-4628-90AF-765B4D9CD7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AB238B6B-BE4A-43D5-9BF4-F25E4B110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22A3114-5712-45A9-8D29-C017CBA9C4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B92AC81A-C7E1-484B-8CE8-35C3B082F2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F04CC80-0868-47FF-81E3-284C107F9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7557CA5F-0383-45CC-ABD6-3F13DF5C11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0AA14ED-4772-4347-AB17-45AE5F2450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3A0F7B3-4CF0-4247-84C0-6588F359D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1084963C-5EA9-4967-9241-33487A7F9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A92CEED-BBF5-4D27-BAEF-3CB7750A1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FE7A7AD6-5681-4FC3-8C0D-39608A2D15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5A1DD085-9573-46D7-96D8-FB79FAF0C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4A9B4107-3EEB-48E9-968B-A0A731458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109B0A4-ED54-4DED-96E6-820DD63248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8C6847A-91A4-4A9B-B064-11CF6443A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C85C9753-33A0-4817-9B8C-3E8A6CC4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9315F3C9-3634-4926-8C56-00168B1A7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F28382E8-33D6-429A-B585-9579AA2EF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21499034-1E36-46FE-AB69-42EBD104BA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78480B4D-FB9B-4DC7-BF42-94946CF130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3412C15-B417-4C20-A798-77F6B5BFD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EC03EF63-B185-48A4-9905-A9BBA70F50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400FC753-51FF-49B1-AE2F-C9BAAFD0B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17B242DE-F1CC-479B-97B0-05C00AD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338455-991A-4916-AD34-2C870B6DE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Unvan 1"/>
          <p:cNvSpPr>
            <a:spLocks noGrp="1"/>
          </p:cNvSpPr>
          <p:nvPr>
            <p:ph type="title"/>
          </p:nvPr>
        </p:nvSpPr>
        <p:spPr>
          <a:xfrm>
            <a:off x="888631" y="2358391"/>
            <a:ext cx="3498979" cy="2453676"/>
          </a:xfrm>
          <a:solidFill>
            <a:srgbClr val="FFFF00"/>
          </a:solidFill>
        </p:spPr>
        <p:txBody>
          <a:bodyPr>
            <a:normAutofit/>
          </a:bodyPr>
          <a:lstStyle/>
          <a:p>
            <a:r>
              <a:rPr lang="tr-TR" b="1" dirty="0">
                <a:solidFill>
                  <a:schemeClr val="tx1"/>
                </a:solidFill>
              </a:rPr>
              <a:t>Mozaik</a:t>
            </a:r>
            <a:br>
              <a:rPr lang="tr-TR" b="1" dirty="0">
                <a:solidFill>
                  <a:schemeClr val="tx1"/>
                </a:solidFill>
              </a:rPr>
            </a:br>
            <a:endParaRPr lang="tr-TR" b="1" dirty="0">
              <a:solidFill>
                <a:schemeClr val="tx1"/>
              </a:solidFill>
            </a:endParaRPr>
          </a:p>
        </p:txBody>
      </p:sp>
      <p:sp useBgFill="1">
        <p:nvSpPr>
          <p:cNvPr id="40" name="Rectangle 39">
            <a:extLst>
              <a:ext uri="{FF2B5EF4-FFF2-40B4-BE49-F238E27FC236}">
                <a16:creationId xmlns:a16="http://schemas.microsoft.com/office/drawing/2014/main" id="{800324C0-3F86-4ACD-945B-4AD842C9C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NA">
            <a:extLst>
              <a:ext uri="{FF2B5EF4-FFF2-40B4-BE49-F238E27FC236}">
                <a16:creationId xmlns:a16="http://schemas.microsoft.com/office/drawing/2014/main" id="{9098355C-E4BC-43F9-A2AE-3F8B13AC98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2860" y="964051"/>
            <a:ext cx="2653976" cy="2653976"/>
          </a:xfrm>
          <a:prstGeom prst="rect">
            <a:avLst/>
          </a:prstGeom>
          <a:ln w="9525">
            <a:noFill/>
          </a:ln>
        </p:spPr>
      </p:pic>
      <p:sp>
        <p:nvSpPr>
          <p:cNvPr id="3" name="İçerik Yer Tutucusu 2"/>
          <p:cNvSpPr>
            <a:spLocks noGrp="1"/>
          </p:cNvSpPr>
          <p:nvPr>
            <p:ph idx="1"/>
          </p:nvPr>
        </p:nvSpPr>
        <p:spPr>
          <a:xfrm>
            <a:off x="5118447" y="4267830"/>
            <a:ext cx="6281873" cy="1783977"/>
          </a:xfrm>
        </p:spPr>
        <p:txBody>
          <a:bodyPr>
            <a:normAutofit/>
          </a:bodyPr>
          <a:lstStyle/>
          <a:p>
            <a:pPr>
              <a:lnSpc>
                <a:spcPct val="110000"/>
              </a:lnSpc>
            </a:pPr>
            <a:r>
              <a:rPr lang="tr-TR" sz="1700" err="1"/>
              <a:t>Down</a:t>
            </a:r>
            <a:r>
              <a:rPr lang="tr-TR" sz="1700"/>
              <a:t> sendromlu nüfusunun %2-%5'ini oluşturan tiptir: Bu tipte bazı hücreler 46 kromozom taşırken bazıları 47 kromozom taşımaktadır. Yanlış bölünme döllenmenin ileri aşamalarında gerçekleştiğinde bir hat 46 kromozom diğer hat ise 47 kromozom olarak devam eder ve mozaik bir yapı oluşturur.</a:t>
            </a:r>
          </a:p>
        </p:txBody>
      </p:sp>
    </p:spTree>
    <p:extLst>
      <p:ext uri="{BB962C8B-B14F-4D97-AF65-F5344CB8AC3E}">
        <p14:creationId xmlns:p14="http://schemas.microsoft.com/office/powerpoint/2010/main" val="416952637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35</TotalTime>
  <Words>930</Words>
  <Application>Microsoft Office PowerPoint</Application>
  <PresentationFormat>Geniş ekran</PresentationFormat>
  <Paragraphs>36</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Calibri Light</vt:lpstr>
      <vt:lpstr>Rockwell</vt:lpstr>
      <vt:lpstr>Wingdings</vt:lpstr>
      <vt:lpstr>Atlas</vt:lpstr>
      <vt:lpstr>SEYHAN REHBERLİK VE ARAŞTIRMA MERKEZİ</vt:lpstr>
      <vt:lpstr>DOWN SENDROMU NEDİR? </vt:lpstr>
      <vt:lpstr>DOWN SENDROMU NEDİR? </vt:lpstr>
      <vt:lpstr>47 KROMOZOM NASIL OLUR? </vt:lpstr>
      <vt:lpstr>  3 tip Down sendromu vardır.</vt:lpstr>
      <vt:lpstr>Trisomy 21 </vt:lpstr>
      <vt:lpstr>Translokasyon </vt:lpstr>
      <vt:lpstr>Translokasyon </vt:lpstr>
      <vt:lpstr>Mozaik </vt:lpstr>
      <vt:lpstr>PowerPoint Sunusu</vt:lpstr>
      <vt:lpstr>ÖZELLİKLER NELERDİR?</vt:lpstr>
      <vt:lpstr>ÖZELLİKLER NELERDİR?</vt:lpstr>
      <vt:lpstr>ÖZELLİKLER NELERDİR?</vt:lpstr>
      <vt:lpstr>ÖZELLİKLER NELERDİR?</vt:lpstr>
      <vt:lpstr>ÖZELLİKLER NELERDİR?</vt:lpstr>
      <vt:lpstr>ZİHİNSEL GERİLİĞİN DERECELERİ VAR MIDIR?</vt:lpstr>
      <vt:lpstr>ÇOCUĞUM İLERDE NELER YAPABİLİR?</vt:lpstr>
      <vt:lpstr>HER ZAMAN MUTLU OLDUKLARI DOĞRU MU?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hüseyin tekin</cp:lastModifiedBy>
  <cp:revision>6</cp:revision>
  <dcterms:created xsi:type="dcterms:W3CDTF">2019-03-19T06:50:16Z</dcterms:created>
  <dcterms:modified xsi:type="dcterms:W3CDTF">2021-12-03T03:53:09Z</dcterms:modified>
</cp:coreProperties>
</file>