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314" r:id="rId14"/>
    <p:sldId id="311" r:id="rId15"/>
    <p:sldId id="315" r:id="rId16"/>
    <p:sldId id="290" r:id="rId17"/>
    <p:sldId id="291" r:id="rId18"/>
    <p:sldId id="292" r:id="rId19"/>
    <p:sldId id="293" r:id="rId20"/>
    <p:sldId id="294" r:id="rId21"/>
    <p:sldId id="271" r:id="rId22"/>
    <p:sldId id="272" r:id="rId23"/>
    <p:sldId id="269" r:id="rId24"/>
    <p:sldId id="310" r:id="rId25"/>
    <p:sldId id="273" r:id="rId26"/>
    <p:sldId id="274" r:id="rId27"/>
    <p:sldId id="275" r:id="rId28"/>
    <p:sldId id="316" r:id="rId29"/>
    <p:sldId id="277" r:id="rId30"/>
    <p:sldId id="278" r:id="rId31"/>
    <p:sldId id="279" r:id="rId32"/>
    <p:sldId id="280" r:id="rId33"/>
    <p:sldId id="281" r:id="rId34"/>
    <p:sldId id="282" r:id="rId35"/>
    <p:sldId id="283" r:id="rId36"/>
    <p:sldId id="284" r:id="rId37"/>
    <p:sldId id="285" r:id="rId38"/>
    <p:sldId id="286" r:id="rId39"/>
    <p:sldId id="287" r:id="rId40"/>
    <p:sldId id="295" r:id="rId41"/>
    <p:sldId id="307" r:id="rId42"/>
    <p:sldId id="296" r:id="rId43"/>
    <p:sldId id="297" r:id="rId44"/>
    <p:sldId id="298" r:id="rId45"/>
    <p:sldId id="299" r:id="rId46"/>
    <p:sldId id="300" r:id="rId47"/>
    <p:sldId id="301" r:id="rId48"/>
    <p:sldId id="302" r:id="rId49"/>
    <p:sldId id="303" r:id="rId50"/>
    <p:sldId id="304" r:id="rId51"/>
    <p:sldId id="305" r:id="rId52"/>
    <p:sldId id="309" r:id="rId53"/>
    <p:sldId id="313" r:id="rId54"/>
    <p:sldId id="312" r:id="rId55"/>
    <p:sldId id="306" r:id="rId5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343" autoAdjust="0"/>
  </p:normalViewPr>
  <p:slideViewPr>
    <p:cSldViewPr snapToGrid="0">
      <p:cViewPr varScale="1">
        <p:scale>
          <a:sx n="73" d="100"/>
          <a:sy n="73" d="100"/>
        </p:scale>
        <p:origin x="5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9027D6-5753-4B50-A3BC-8E7FADE2ADCE}" type="datetimeFigureOut">
              <a:rPr lang="tr-TR" smtClean="0"/>
              <a:t>19.3.2019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7B0272-E722-4DC0-906D-B2DBD2E61DD3}" type="slidenum">
              <a:rPr lang="tr-TR" smtClean="0"/>
              <a:t>‹#›</a:t>
            </a:fld>
            <a:endParaRPr lang="tr-TR"/>
          </a:p>
        </p:txBody>
      </p:sp>
    </p:spTree>
    <p:extLst>
      <p:ext uri="{BB962C8B-B14F-4D97-AF65-F5344CB8AC3E}">
        <p14:creationId xmlns:p14="http://schemas.microsoft.com/office/powerpoint/2010/main" val="3949747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8E7B0272-E722-4DC0-906D-B2DBD2E61DD3}" type="slidenum">
              <a:rPr lang="tr-TR" smtClean="0"/>
              <a:t>2</a:t>
            </a:fld>
            <a:endParaRPr lang="tr-TR"/>
          </a:p>
        </p:txBody>
      </p:sp>
    </p:spTree>
    <p:extLst>
      <p:ext uri="{BB962C8B-B14F-4D97-AF65-F5344CB8AC3E}">
        <p14:creationId xmlns:p14="http://schemas.microsoft.com/office/powerpoint/2010/main" val="4154177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4FE58F8-9E9C-4A33-9498-B21FE4D3C44C}" type="datetimeFigureOut">
              <a:rPr lang="tr-TR" smtClean="0"/>
              <a:t>19.3.2019</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C55F67D-763C-42B8-BA6A-03482BEC4FFC}" type="slidenum">
              <a:rPr lang="tr-TR" smtClean="0"/>
              <a:t>‹#›</a:t>
            </a:fld>
            <a:endParaRPr lang="tr-TR"/>
          </a:p>
        </p:txBody>
      </p:sp>
    </p:spTree>
    <p:extLst>
      <p:ext uri="{BB962C8B-B14F-4D97-AF65-F5344CB8AC3E}">
        <p14:creationId xmlns:p14="http://schemas.microsoft.com/office/powerpoint/2010/main" val="940992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4FE58F8-9E9C-4A33-9498-B21FE4D3C44C}" type="datetimeFigureOut">
              <a:rPr lang="tr-TR" smtClean="0"/>
              <a:t>19.3.2019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C55F67D-763C-42B8-BA6A-03482BEC4FFC}" type="slidenum">
              <a:rPr lang="tr-TR" smtClean="0"/>
              <a:t>‹#›</a:t>
            </a:fld>
            <a:endParaRPr lang="tr-TR"/>
          </a:p>
        </p:txBody>
      </p:sp>
    </p:spTree>
    <p:extLst>
      <p:ext uri="{BB962C8B-B14F-4D97-AF65-F5344CB8AC3E}">
        <p14:creationId xmlns:p14="http://schemas.microsoft.com/office/powerpoint/2010/main" val="1925808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4FE58F8-9E9C-4A33-9498-B21FE4D3C44C}" type="datetimeFigureOut">
              <a:rPr lang="tr-TR" smtClean="0"/>
              <a:t>19.3.2019</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C55F67D-763C-42B8-BA6A-03482BEC4FFC}"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42348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A4FE58F8-9E9C-4A33-9498-B21FE4D3C44C}" type="datetimeFigureOut">
              <a:rPr lang="tr-TR" smtClean="0"/>
              <a:t>19.3.2019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C55F67D-763C-42B8-BA6A-03482BEC4FFC}" type="slidenum">
              <a:rPr lang="tr-TR" smtClean="0"/>
              <a:t>‹#›</a:t>
            </a:fld>
            <a:endParaRPr lang="tr-TR"/>
          </a:p>
        </p:txBody>
      </p:sp>
    </p:spTree>
    <p:extLst>
      <p:ext uri="{BB962C8B-B14F-4D97-AF65-F5344CB8AC3E}">
        <p14:creationId xmlns:p14="http://schemas.microsoft.com/office/powerpoint/2010/main" val="33186423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A4FE58F8-9E9C-4A33-9498-B21FE4D3C44C}" type="datetimeFigureOut">
              <a:rPr lang="tr-TR" smtClean="0"/>
              <a:t>19.3.2019</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C55F67D-763C-42B8-BA6A-03482BEC4FFC}"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669294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A4FE58F8-9E9C-4A33-9498-B21FE4D3C44C}" type="datetimeFigureOut">
              <a:rPr lang="tr-TR" smtClean="0"/>
              <a:t>19.3.2019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C55F67D-763C-42B8-BA6A-03482BEC4FFC}" type="slidenum">
              <a:rPr lang="tr-TR" smtClean="0"/>
              <a:t>‹#›</a:t>
            </a:fld>
            <a:endParaRPr lang="tr-TR"/>
          </a:p>
        </p:txBody>
      </p:sp>
    </p:spTree>
    <p:extLst>
      <p:ext uri="{BB962C8B-B14F-4D97-AF65-F5344CB8AC3E}">
        <p14:creationId xmlns:p14="http://schemas.microsoft.com/office/powerpoint/2010/main" val="5313534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4FE58F8-9E9C-4A33-9498-B21FE4D3C44C}" type="datetimeFigureOut">
              <a:rPr lang="tr-TR" smtClean="0"/>
              <a:t>19.3.2019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C55F67D-763C-42B8-BA6A-03482BEC4FFC}" type="slidenum">
              <a:rPr lang="tr-TR" smtClean="0"/>
              <a:t>‹#›</a:t>
            </a:fld>
            <a:endParaRPr lang="tr-TR"/>
          </a:p>
        </p:txBody>
      </p:sp>
    </p:spTree>
    <p:extLst>
      <p:ext uri="{BB962C8B-B14F-4D97-AF65-F5344CB8AC3E}">
        <p14:creationId xmlns:p14="http://schemas.microsoft.com/office/powerpoint/2010/main" val="21864313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4FE58F8-9E9C-4A33-9498-B21FE4D3C44C}" type="datetimeFigureOut">
              <a:rPr lang="tr-TR" smtClean="0"/>
              <a:t>19.3.2019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C55F67D-763C-42B8-BA6A-03482BEC4FFC}" type="slidenum">
              <a:rPr lang="tr-TR" smtClean="0"/>
              <a:t>‹#›</a:t>
            </a:fld>
            <a:endParaRPr lang="tr-TR"/>
          </a:p>
        </p:txBody>
      </p:sp>
    </p:spTree>
    <p:extLst>
      <p:ext uri="{BB962C8B-B14F-4D97-AF65-F5344CB8AC3E}">
        <p14:creationId xmlns:p14="http://schemas.microsoft.com/office/powerpoint/2010/main" val="2691308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4FE58F8-9E9C-4A33-9498-B21FE4D3C44C}" type="datetimeFigureOut">
              <a:rPr lang="tr-TR" smtClean="0"/>
              <a:t>19.3.2019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C55F67D-763C-42B8-BA6A-03482BEC4FFC}" type="slidenum">
              <a:rPr lang="tr-TR" smtClean="0"/>
              <a:t>‹#›</a:t>
            </a:fld>
            <a:endParaRPr lang="tr-TR"/>
          </a:p>
        </p:txBody>
      </p:sp>
    </p:spTree>
    <p:extLst>
      <p:ext uri="{BB962C8B-B14F-4D97-AF65-F5344CB8AC3E}">
        <p14:creationId xmlns:p14="http://schemas.microsoft.com/office/powerpoint/2010/main" val="1156046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4FE58F8-9E9C-4A33-9498-B21FE4D3C44C}" type="datetimeFigureOut">
              <a:rPr lang="tr-TR" smtClean="0"/>
              <a:t>19.3.2019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C55F67D-763C-42B8-BA6A-03482BEC4FFC}" type="slidenum">
              <a:rPr lang="tr-TR" smtClean="0"/>
              <a:t>‹#›</a:t>
            </a:fld>
            <a:endParaRPr lang="tr-TR"/>
          </a:p>
        </p:txBody>
      </p:sp>
    </p:spTree>
    <p:extLst>
      <p:ext uri="{BB962C8B-B14F-4D97-AF65-F5344CB8AC3E}">
        <p14:creationId xmlns:p14="http://schemas.microsoft.com/office/powerpoint/2010/main" val="1941424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4FE58F8-9E9C-4A33-9498-B21FE4D3C44C}" type="datetimeFigureOut">
              <a:rPr lang="tr-TR" smtClean="0"/>
              <a:t>19.3.2019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C55F67D-763C-42B8-BA6A-03482BEC4FFC}" type="slidenum">
              <a:rPr lang="tr-TR" smtClean="0"/>
              <a:t>‹#›</a:t>
            </a:fld>
            <a:endParaRPr lang="tr-TR"/>
          </a:p>
        </p:txBody>
      </p:sp>
    </p:spTree>
    <p:extLst>
      <p:ext uri="{BB962C8B-B14F-4D97-AF65-F5344CB8AC3E}">
        <p14:creationId xmlns:p14="http://schemas.microsoft.com/office/powerpoint/2010/main" val="384931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4FE58F8-9E9C-4A33-9498-B21FE4D3C44C}" type="datetimeFigureOut">
              <a:rPr lang="tr-TR" smtClean="0"/>
              <a:t>19.3.2019</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C55F67D-763C-42B8-BA6A-03482BEC4FFC}" type="slidenum">
              <a:rPr lang="tr-TR" smtClean="0"/>
              <a:t>‹#›</a:t>
            </a:fld>
            <a:endParaRPr lang="tr-TR"/>
          </a:p>
        </p:txBody>
      </p:sp>
    </p:spTree>
    <p:extLst>
      <p:ext uri="{BB962C8B-B14F-4D97-AF65-F5344CB8AC3E}">
        <p14:creationId xmlns:p14="http://schemas.microsoft.com/office/powerpoint/2010/main" val="1572692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4FE58F8-9E9C-4A33-9498-B21FE4D3C44C}" type="datetimeFigureOut">
              <a:rPr lang="tr-TR" smtClean="0"/>
              <a:t>19.3.2019</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C55F67D-763C-42B8-BA6A-03482BEC4FFC}" type="slidenum">
              <a:rPr lang="tr-TR" smtClean="0"/>
              <a:t>‹#›</a:t>
            </a:fld>
            <a:endParaRPr lang="tr-TR"/>
          </a:p>
        </p:txBody>
      </p:sp>
    </p:spTree>
    <p:extLst>
      <p:ext uri="{BB962C8B-B14F-4D97-AF65-F5344CB8AC3E}">
        <p14:creationId xmlns:p14="http://schemas.microsoft.com/office/powerpoint/2010/main" val="1258879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FE58F8-9E9C-4A33-9498-B21FE4D3C44C}" type="datetimeFigureOut">
              <a:rPr lang="tr-TR" smtClean="0"/>
              <a:t>19.3.2019</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C55F67D-763C-42B8-BA6A-03482BEC4FFC}" type="slidenum">
              <a:rPr lang="tr-TR" smtClean="0"/>
              <a:t>‹#›</a:t>
            </a:fld>
            <a:endParaRPr lang="tr-TR"/>
          </a:p>
        </p:txBody>
      </p:sp>
    </p:spTree>
    <p:extLst>
      <p:ext uri="{BB962C8B-B14F-4D97-AF65-F5344CB8AC3E}">
        <p14:creationId xmlns:p14="http://schemas.microsoft.com/office/powerpoint/2010/main" val="1489075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4FE58F8-9E9C-4A33-9498-B21FE4D3C44C}" type="datetimeFigureOut">
              <a:rPr lang="tr-TR" smtClean="0"/>
              <a:t>19.3.2019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C55F67D-763C-42B8-BA6A-03482BEC4FFC}" type="slidenum">
              <a:rPr lang="tr-TR" smtClean="0"/>
              <a:t>‹#›</a:t>
            </a:fld>
            <a:endParaRPr lang="tr-TR"/>
          </a:p>
        </p:txBody>
      </p:sp>
    </p:spTree>
    <p:extLst>
      <p:ext uri="{BB962C8B-B14F-4D97-AF65-F5344CB8AC3E}">
        <p14:creationId xmlns:p14="http://schemas.microsoft.com/office/powerpoint/2010/main" val="4008364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4FE58F8-9E9C-4A33-9498-B21FE4D3C44C}" type="datetimeFigureOut">
              <a:rPr lang="tr-TR" smtClean="0"/>
              <a:t>19.3.2019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C55F67D-763C-42B8-BA6A-03482BEC4FFC}" type="slidenum">
              <a:rPr lang="tr-TR" smtClean="0"/>
              <a:t>‹#›</a:t>
            </a:fld>
            <a:endParaRPr lang="tr-TR"/>
          </a:p>
        </p:txBody>
      </p:sp>
    </p:spTree>
    <p:extLst>
      <p:ext uri="{BB962C8B-B14F-4D97-AF65-F5344CB8AC3E}">
        <p14:creationId xmlns:p14="http://schemas.microsoft.com/office/powerpoint/2010/main" val="1829875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4FE58F8-9E9C-4A33-9498-B21FE4D3C44C}" type="datetimeFigureOut">
              <a:rPr lang="tr-TR" smtClean="0"/>
              <a:t>19.3.2019</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C55F67D-763C-42B8-BA6A-03482BEC4FFC}" type="slidenum">
              <a:rPr lang="tr-TR" smtClean="0"/>
              <a:t>‹#›</a:t>
            </a:fld>
            <a:endParaRPr lang="tr-TR"/>
          </a:p>
        </p:txBody>
      </p:sp>
    </p:spTree>
    <p:extLst>
      <p:ext uri="{BB962C8B-B14F-4D97-AF65-F5344CB8AC3E}">
        <p14:creationId xmlns:p14="http://schemas.microsoft.com/office/powerpoint/2010/main" val="29708314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8405390-4539-4FD5-80E6-1A924EB746A4}"/>
              </a:ext>
            </a:extLst>
          </p:cNvPr>
          <p:cNvSpPr>
            <a:spLocks noGrp="1"/>
          </p:cNvSpPr>
          <p:nvPr>
            <p:ph type="ctrTitle"/>
          </p:nvPr>
        </p:nvSpPr>
        <p:spPr>
          <a:xfrm>
            <a:off x="2209800" y="692697"/>
            <a:ext cx="7772400" cy="2907754"/>
          </a:xfrm>
        </p:spPr>
        <p:txBody>
          <a:bodyPr>
            <a:normAutofit/>
          </a:bodyPr>
          <a:lstStyle/>
          <a:p>
            <a:r>
              <a:rPr lang="tr-TR" dirty="0" smtClean="0">
                <a:solidFill>
                  <a:srgbClr val="FF0000"/>
                </a:solidFill>
                <a:latin typeface="Calibri" panose="020F0502020204030204" pitchFamily="34" charset="0"/>
              </a:rPr>
              <a:t>SEYHAN </a:t>
            </a:r>
            <a:r>
              <a:rPr lang="tr-TR" dirty="0">
                <a:solidFill>
                  <a:srgbClr val="FF0000"/>
                </a:solidFill>
                <a:latin typeface="Calibri" panose="020F0502020204030204" pitchFamily="34" charset="0"/>
              </a:rPr>
              <a:t>REHBERLİK VE ARAŞTIRMA MERKEZİ MÜDÜRLÜĞÜ</a:t>
            </a:r>
          </a:p>
        </p:txBody>
      </p:sp>
      <p:sp>
        <p:nvSpPr>
          <p:cNvPr id="3" name="Alt Başlık 2">
            <a:extLst>
              <a:ext uri="{FF2B5EF4-FFF2-40B4-BE49-F238E27FC236}">
                <a16:creationId xmlns:a16="http://schemas.microsoft.com/office/drawing/2014/main" id="{A7C7D34F-BD30-431B-B755-1B462570B472}"/>
              </a:ext>
            </a:extLst>
          </p:cNvPr>
          <p:cNvSpPr>
            <a:spLocks noGrp="1"/>
          </p:cNvSpPr>
          <p:nvPr>
            <p:ph type="subTitle" idx="1"/>
          </p:nvPr>
        </p:nvSpPr>
        <p:spPr>
          <a:xfrm>
            <a:off x="1919536" y="3886200"/>
            <a:ext cx="8208912" cy="1752600"/>
          </a:xfrm>
        </p:spPr>
        <p:txBody>
          <a:bodyPr>
            <a:normAutofit/>
          </a:bodyPr>
          <a:lstStyle/>
          <a:p>
            <a:r>
              <a:rPr lang="tr-TR" sz="2800" b="1" dirty="0">
                <a:solidFill>
                  <a:schemeClr val="tx2">
                    <a:lumMod val="60000"/>
                    <a:lumOff val="40000"/>
                  </a:schemeClr>
                </a:solidFill>
                <a:latin typeface="Calibri" panose="020F0502020204030204" pitchFamily="34" charset="0"/>
              </a:rPr>
              <a:t>Kaynaştırma Uygulamaları Destek Programı</a:t>
            </a:r>
            <a:endParaRPr lang="tr-TR" sz="2800" dirty="0">
              <a:solidFill>
                <a:schemeClr val="tx2">
                  <a:lumMod val="60000"/>
                  <a:lumOff val="40000"/>
                </a:schemeClr>
              </a:solidFill>
              <a:latin typeface="Calibri" panose="020F0502020204030204" pitchFamily="34" charset="0"/>
            </a:endParaRPr>
          </a:p>
          <a:p>
            <a:r>
              <a:rPr lang="tr-TR" sz="2800" dirty="0">
                <a:solidFill>
                  <a:srgbClr val="FF0000"/>
                </a:solidFill>
                <a:latin typeface="Calibri" panose="020F0502020204030204" pitchFamily="34" charset="0"/>
              </a:rPr>
              <a:t>DİL VE KONUŞMA GÜÇLÜĞÜ FARKINDALIK EĞİTİMİ</a:t>
            </a:r>
          </a:p>
          <a:p>
            <a:endParaRPr lang="tr-TR" dirty="0"/>
          </a:p>
        </p:txBody>
      </p:sp>
    </p:spTree>
    <p:extLst>
      <p:ext uri="{BB962C8B-B14F-4D97-AF65-F5344CB8AC3E}">
        <p14:creationId xmlns:p14="http://schemas.microsoft.com/office/powerpoint/2010/main" val="1405597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75509" y="831273"/>
            <a:ext cx="10134600" cy="5195454"/>
          </a:xfrm>
        </p:spPr>
        <p:txBody>
          <a:bodyPr>
            <a:normAutofit fontScale="70000" lnSpcReduction="20000"/>
          </a:bodyPr>
          <a:lstStyle/>
          <a:p>
            <a:r>
              <a:rPr lang="tr-TR" sz="3900" b="1" dirty="0">
                <a:latin typeface="Calibri" panose="020F0502020204030204" pitchFamily="34" charset="0"/>
              </a:rPr>
              <a:t>Konuşma bozuklukları,</a:t>
            </a:r>
            <a:r>
              <a:rPr lang="tr-TR" sz="3900" dirty="0">
                <a:latin typeface="Calibri" panose="020F0502020204030204" pitchFamily="34" charset="0"/>
              </a:rPr>
              <a:t> konuşma sırasında ağızdan çıkan seslerin anlaşılmaz ya da yanlış olarak telaffuzu, konuşmayı sağlayan organların doğru hareket ettirilememesi ya da kontrol-koordinasyon bozukluğu sonucunda iletilmek istenen mesajın doğru olarak iletilememesidir. Konuşma bozuklukları, konuşma seslerinin yanlış ya da eksik üretilmesi </a:t>
            </a:r>
            <a:r>
              <a:rPr lang="tr-TR" sz="3900" b="1" dirty="0">
                <a:latin typeface="Calibri" panose="020F0502020204030204" pitchFamily="34" charset="0"/>
              </a:rPr>
              <a:t>(artikülasyon-</a:t>
            </a:r>
            <a:r>
              <a:rPr lang="tr-TR" sz="3900" b="1" dirty="0" err="1">
                <a:latin typeface="Calibri" panose="020F0502020204030204" pitchFamily="34" charset="0"/>
              </a:rPr>
              <a:t>sesletim</a:t>
            </a:r>
            <a:r>
              <a:rPr lang="tr-TR" sz="3900" b="1" dirty="0">
                <a:latin typeface="Calibri" panose="020F0502020204030204" pitchFamily="34" charset="0"/>
              </a:rPr>
              <a:t> bozukluğu</a:t>
            </a:r>
            <a:r>
              <a:rPr lang="tr-TR" sz="3900" b="1" dirty="0" smtClean="0">
                <a:latin typeface="Calibri" panose="020F0502020204030204" pitchFamily="34" charset="0"/>
              </a:rPr>
              <a:t>)</a:t>
            </a:r>
            <a:r>
              <a:rPr lang="tr-TR" sz="3900" dirty="0" smtClean="0">
                <a:latin typeface="Calibri" panose="020F0502020204030204" pitchFamily="34" charset="0"/>
              </a:rPr>
              <a:t>, konuşmanın </a:t>
            </a:r>
            <a:r>
              <a:rPr lang="tr-TR" sz="3900" dirty="0">
                <a:latin typeface="Calibri" panose="020F0502020204030204" pitchFamily="34" charset="0"/>
              </a:rPr>
              <a:t>akıcılığında sorun </a:t>
            </a:r>
            <a:r>
              <a:rPr lang="tr-TR" sz="3900" b="1" dirty="0">
                <a:latin typeface="Calibri" panose="020F0502020204030204" pitchFamily="34" charset="0"/>
              </a:rPr>
              <a:t>(kekemelik, </a:t>
            </a:r>
            <a:r>
              <a:rPr lang="tr-TR" sz="3900" b="1" dirty="0" err="1">
                <a:latin typeface="Calibri" panose="020F0502020204030204" pitchFamily="34" charset="0"/>
              </a:rPr>
              <a:t>takipemi</a:t>
            </a:r>
            <a:r>
              <a:rPr lang="tr-TR" sz="3900" b="1" dirty="0">
                <a:latin typeface="Calibri" panose="020F0502020204030204" pitchFamily="34" charset="0"/>
              </a:rPr>
              <a:t>)</a:t>
            </a:r>
            <a:r>
              <a:rPr lang="tr-TR" sz="3900" dirty="0">
                <a:latin typeface="Calibri" panose="020F0502020204030204" pitchFamily="34" charset="0"/>
              </a:rPr>
              <a:t>, ses bozukluğu </a:t>
            </a:r>
            <a:r>
              <a:rPr lang="tr-TR" sz="3900" b="1" dirty="0">
                <a:latin typeface="Calibri" panose="020F0502020204030204" pitchFamily="34" charset="0"/>
              </a:rPr>
              <a:t>(ses kısıklığı ya da kaybı)</a:t>
            </a:r>
            <a:r>
              <a:rPr lang="tr-TR" sz="3900" dirty="0">
                <a:latin typeface="Calibri" panose="020F0502020204030204" pitchFamily="34" charset="0"/>
              </a:rPr>
              <a:t> motor konuşma bozukluğu </a:t>
            </a:r>
            <a:r>
              <a:rPr lang="tr-TR" sz="3900" b="1" dirty="0">
                <a:latin typeface="Calibri" panose="020F0502020204030204" pitchFamily="34" charset="0"/>
              </a:rPr>
              <a:t>(apraksi)</a:t>
            </a:r>
            <a:r>
              <a:rPr lang="tr-TR" sz="3900" dirty="0">
                <a:latin typeface="Calibri" panose="020F0502020204030204" pitchFamily="34" charset="0"/>
              </a:rPr>
              <a:t>, konuşma ile ilgili kasların zayıflığı ya da aşırı gerginliği </a:t>
            </a:r>
            <a:r>
              <a:rPr lang="tr-TR" sz="3900" b="1" dirty="0">
                <a:latin typeface="Calibri" panose="020F0502020204030204" pitchFamily="34" charset="0"/>
              </a:rPr>
              <a:t>(</a:t>
            </a:r>
            <a:r>
              <a:rPr lang="tr-TR" sz="3900" b="1" dirty="0" err="1">
                <a:latin typeface="Calibri" panose="020F0502020204030204" pitchFamily="34" charset="0"/>
              </a:rPr>
              <a:t>dizartri</a:t>
            </a:r>
            <a:r>
              <a:rPr lang="tr-TR" sz="3900" b="1" dirty="0">
                <a:latin typeface="Calibri" panose="020F0502020204030204" pitchFamily="34" charset="0"/>
              </a:rPr>
              <a:t>)</a:t>
            </a:r>
            <a:r>
              <a:rPr lang="tr-TR" sz="3900" dirty="0">
                <a:latin typeface="Calibri" panose="020F0502020204030204" pitchFamily="34" charset="0"/>
              </a:rPr>
              <a:t> şeklinde görülebilir</a:t>
            </a:r>
            <a:r>
              <a:rPr lang="tr-TR" sz="3900" dirty="0" smtClean="0">
                <a:latin typeface="Calibri" panose="020F0502020204030204" pitchFamily="34" charset="0"/>
              </a:rPr>
              <a:t>.</a:t>
            </a:r>
          </a:p>
          <a:p>
            <a:pPr marL="0" indent="0">
              <a:buNone/>
            </a:pPr>
            <a:endParaRPr lang="tr-TR" sz="3900" dirty="0">
              <a:latin typeface="Calibri" panose="020F0502020204030204" pitchFamily="34" charset="0"/>
            </a:endParaRPr>
          </a:p>
          <a:p>
            <a:r>
              <a:rPr lang="tr-TR" sz="3900" dirty="0">
                <a:latin typeface="Calibri" panose="020F0502020204030204" pitchFamily="34" charset="0"/>
              </a:rPr>
              <a:t>Örneğin; </a:t>
            </a:r>
            <a:r>
              <a:rPr lang="tr-TR" sz="3900" dirty="0" smtClean="0">
                <a:latin typeface="Calibri" panose="020F0502020204030204" pitchFamily="34" charset="0"/>
              </a:rPr>
              <a:t>Ali'nin </a:t>
            </a:r>
            <a:r>
              <a:rPr lang="tr-TR" sz="3900" dirty="0">
                <a:latin typeface="Calibri" panose="020F0502020204030204" pitchFamily="34" charset="0"/>
              </a:rPr>
              <a:t>konuşması dinleyiciler tarafından adeta bir telsiz konuşmasıymış gibi duyulmakta, kelimelerin telaffuzu son derece karışık ve sessiz harflerin bir kısmı yanlıştır (konuşma bozukluğu).</a:t>
            </a:r>
          </a:p>
          <a:p>
            <a:endParaRPr lang="tr-TR" dirty="0"/>
          </a:p>
        </p:txBody>
      </p:sp>
    </p:spTree>
    <p:extLst>
      <p:ext uri="{BB962C8B-B14F-4D97-AF65-F5344CB8AC3E}">
        <p14:creationId xmlns:p14="http://schemas.microsoft.com/office/powerpoint/2010/main" val="3902732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07127" y="775855"/>
            <a:ext cx="9994467" cy="4885986"/>
          </a:xfrm>
        </p:spPr>
        <p:txBody>
          <a:bodyPr>
            <a:normAutofit fontScale="92500" lnSpcReduction="10000"/>
          </a:bodyPr>
          <a:lstStyle/>
          <a:p>
            <a:r>
              <a:rPr lang="tr-TR" sz="4000" dirty="0">
                <a:latin typeface="Calibri" panose="020F0502020204030204" pitchFamily="34" charset="0"/>
              </a:rPr>
              <a:t>Dil ve konuşma bozuklukları, bir arada görülebilir ya da birbirlerinden bağımsız ve ayrı olarak ortaya çıkabilirler. Her iki durumda da bir Dil ve Konuşma Terapisti tarafından yapılacak olan ölçüm, testler ve değerlendirme sonucunda çizilecek ve yine bu uzman kişi tarafından uygulanacak olan bir tedavi programı dil ve konuşma bozukluklarını tedavi etmenin tek yöntemi olacaktır.</a:t>
            </a:r>
          </a:p>
          <a:p>
            <a:endParaRPr lang="tr-TR" dirty="0"/>
          </a:p>
        </p:txBody>
      </p:sp>
    </p:spTree>
    <p:extLst>
      <p:ext uri="{BB962C8B-B14F-4D97-AF65-F5344CB8AC3E}">
        <p14:creationId xmlns:p14="http://schemas.microsoft.com/office/powerpoint/2010/main" val="3277707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23106" y="575109"/>
            <a:ext cx="10083984" cy="851909"/>
          </a:xfrm>
        </p:spPr>
        <p:txBody>
          <a:bodyPr>
            <a:normAutofit fontScale="90000"/>
          </a:bodyPr>
          <a:lstStyle/>
          <a:p>
            <a:r>
              <a:rPr lang="tr-TR" b="1" dirty="0" smtClean="0">
                <a:solidFill>
                  <a:srgbClr val="FF0000"/>
                </a:solidFill>
                <a:latin typeface="Calibri" panose="020F0502020204030204" pitchFamily="34" charset="0"/>
              </a:rPr>
              <a:t>1.1. Dil ve konuşma Güçlüğü Olan Öğrencilerin Özellikleri</a:t>
            </a:r>
            <a:endParaRPr lang="tr-TR" b="1" dirty="0">
              <a:solidFill>
                <a:srgbClr val="FF0000"/>
              </a:solidFill>
              <a:latin typeface="Calibri" panose="020F0502020204030204" pitchFamily="34" charset="0"/>
            </a:endParaRPr>
          </a:p>
        </p:txBody>
      </p:sp>
      <p:sp>
        <p:nvSpPr>
          <p:cNvPr id="3" name="İçerik Yer Tutucusu 2"/>
          <p:cNvSpPr>
            <a:spLocks noGrp="1"/>
          </p:cNvSpPr>
          <p:nvPr>
            <p:ph idx="1"/>
          </p:nvPr>
        </p:nvSpPr>
        <p:spPr>
          <a:xfrm>
            <a:off x="1979612" y="1427018"/>
            <a:ext cx="8915400" cy="3464146"/>
          </a:xfrm>
        </p:spPr>
        <p:txBody>
          <a:bodyPr>
            <a:normAutofit fontScale="92500"/>
          </a:bodyPr>
          <a:lstStyle/>
          <a:p>
            <a:pPr marL="0" indent="0">
              <a:buNone/>
            </a:pPr>
            <a:r>
              <a:rPr lang="tr-TR" sz="3600" b="1" dirty="0" smtClean="0">
                <a:latin typeface="Calibri" panose="020F0502020204030204" pitchFamily="34" charset="0"/>
              </a:rPr>
              <a:t>1-</a:t>
            </a:r>
            <a:r>
              <a:rPr lang="tr-TR" sz="3600" dirty="0" smtClean="0">
                <a:latin typeface="Calibri" panose="020F0502020204030204" pitchFamily="34" charset="0"/>
              </a:rPr>
              <a:t>Kısıtlı </a:t>
            </a:r>
            <a:r>
              <a:rPr lang="tr-TR" sz="3600" dirty="0">
                <a:latin typeface="Calibri" panose="020F0502020204030204" pitchFamily="34" charset="0"/>
              </a:rPr>
              <a:t>sözcük dağarcıkları vardır. Ya hiç konuşmazlar ya da zor anlaşılan birkaç sözcük kullanabilirler.</a:t>
            </a:r>
            <a:br>
              <a:rPr lang="tr-TR" sz="3600" dirty="0">
                <a:latin typeface="Calibri" panose="020F0502020204030204" pitchFamily="34" charset="0"/>
              </a:rPr>
            </a:br>
            <a:r>
              <a:rPr lang="tr-TR" sz="3600" b="1" dirty="0">
                <a:latin typeface="Calibri" panose="020F0502020204030204" pitchFamily="34" charset="0"/>
              </a:rPr>
              <a:t>2-</a:t>
            </a:r>
            <a:r>
              <a:rPr lang="tr-TR" sz="3600" dirty="0">
                <a:latin typeface="Calibri" panose="020F0502020204030204" pitchFamily="34" charset="0"/>
              </a:rPr>
              <a:t>Yutma, çiğneme, salya akıtma sorunları olabilir.</a:t>
            </a:r>
            <a:br>
              <a:rPr lang="tr-TR" sz="3600" dirty="0">
                <a:latin typeface="Calibri" panose="020F0502020204030204" pitchFamily="34" charset="0"/>
              </a:rPr>
            </a:br>
            <a:r>
              <a:rPr lang="tr-TR" sz="3600" b="1" dirty="0">
                <a:latin typeface="Calibri" panose="020F0502020204030204" pitchFamily="34" charset="0"/>
              </a:rPr>
              <a:t>3-</a:t>
            </a:r>
            <a:r>
              <a:rPr lang="tr-TR" sz="3600" dirty="0">
                <a:latin typeface="Calibri" panose="020F0502020204030204" pitchFamily="34" charset="0"/>
              </a:rPr>
              <a:t>Düşünce ve isteklerini anlatmada zorlanabilirler.</a:t>
            </a:r>
            <a:br>
              <a:rPr lang="tr-TR" sz="3600" dirty="0">
                <a:latin typeface="Calibri" panose="020F0502020204030204" pitchFamily="34" charset="0"/>
              </a:rPr>
            </a:br>
            <a:r>
              <a:rPr lang="tr-TR" sz="3600" b="1" dirty="0">
                <a:latin typeface="Calibri" panose="020F0502020204030204" pitchFamily="34" charset="0"/>
              </a:rPr>
              <a:t>4-</a:t>
            </a:r>
            <a:r>
              <a:rPr lang="tr-TR" sz="3600" dirty="0">
                <a:latin typeface="Calibri" panose="020F0502020204030204" pitchFamily="34" charset="0"/>
              </a:rPr>
              <a:t>Jest, mimik işaret kullanmaya yönelebilirler.</a:t>
            </a:r>
            <a:r>
              <a:rPr lang="tr-TR" sz="3600" dirty="0"/>
              <a:t/>
            </a:r>
            <a:br>
              <a:rPr lang="tr-TR" sz="3600" dirty="0"/>
            </a:b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4969" y="4662418"/>
            <a:ext cx="3275867" cy="2085975"/>
          </a:xfrm>
          <a:prstGeom prst="rect">
            <a:avLst/>
          </a:prstGeom>
        </p:spPr>
      </p:pic>
    </p:spTree>
    <p:extLst>
      <p:ext uri="{BB962C8B-B14F-4D97-AF65-F5344CB8AC3E}">
        <p14:creationId xmlns:p14="http://schemas.microsoft.com/office/powerpoint/2010/main" val="623758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59523" y="207302"/>
            <a:ext cx="10515600" cy="3793992"/>
          </a:xfrm>
        </p:spPr>
        <p:txBody>
          <a:bodyPr>
            <a:normAutofit/>
          </a:bodyPr>
          <a:lstStyle/>
          <a:p>
            <a:pPr marL="0" indent="0">
              <a:buNone/>
            </a:pPr>
            <a:r>
              <a:rPr lang="tr-TR" sz="3200" b="1" dirty="0">
                <a:latin typeface="Calibri" panose="020F0502020204030204" pitchFamily="34" charset="0"/>
              </a:rPr>
              <a:t>5-</a:t>
            </a:r>
            <a:r>
              <a:rPr lang="tr-TR" sz="3200" dirty="0">
                <a:latin typeface="Calibri" panose="020F0502020204030204" pitchFamily="34" charset="0"/>
              </a:rPr>
              <a:t>İletişim kurmaya karşı isteksiz davranabilirler.</a:t>
            </a:r>
            <a:br>
              <a:rPr lang="tr-TR" sz="3200" dirty="0">
                <a:latin typeface="Calibri" panose="020F0502020204030204" pitchFamily="34" charset="0"/>
              </a:rPr>
            </a:br>
            <a:r>
              <a:rPr lang="tr-TR" sz="3200" b="1" dirty="0">
                <a:latin typeface="Calibri" panose="020F0502020204030204" pitchFamily="34" charset="0"/>
              </a:rPr>
              <a:t>6-</a:t>
            </a:r>
            <a:r>
              <a:rPr lang="tr-TR" sz="3200" dirty="0">
                <a:latin typeface="Calibri" panose="020F0502020204030204" pitchFamily="34" charset="0"/>
              </a:rPr>
              <a:t>Çevrelerindeki seslere, konuşmalara ilgisiz davranabilir, dinlemez görünebilirler.</a:t>
            </a:r>
            <a:br>
              <a:rPr lang="tr-TR" sz="3200" dirty="0">
                <a:latin typeface="Calibri" panose="020F0502020204030204" pitchFamily="34" charset="0"/>
              </a:rPr>
            </a:br>
            <a:r>
              <a:rPr lang="tr-TR" sz="3200" b="1" dirty="0">
                <a:latin typeface="Calibri" panose="020F0502020204030204" pitchFamily="34" charset="0"/>
              </a:rPr>
              <a:t>7-</a:t>
            </a:r>
            <a:r>
              <a:rPr lang="tr-TR" sz="3200" dirty="0">
                <a:latin typeface="Calibri" panose="020F0502020204030204" pitchFamily="34" charset="0"/>
              </a:rPr>
              <a:t>Anlaşılmaz sesler çıkarabilirler.</a:t>
            </a:r>
            <a:br>
              <a:rPr lang="tr-TR" sz="3200" dirty="0">
                <a:latin typeface="Calibri" panose="020F0502020204030204" pitchFamily="34" charset="0"/>
              </a:rPr>
            </a:br>
            <a:r>
              <a:rPr lang="tr-TR" sz="3200" b="1" dirty="0">
                <a:latin typeface="Calibri" panose="020F0502020204030204" pitchFamily="34" charset="0"/>
              </a:rPr>
              <a:t>8-</a:t>
            </a:r>
            <a:r>
              <a:rPr lang="tr-TR" sz="3200" dirty="0">
                <a:latin typeface="Calibri" panose="020F0502020204030204" pitchFamily="34" charset="0"/>
              </a:rPr>
              <a:t>Çevreleri ile ve girdikleri ortamlarda uyum güçlükleri gösterebilirler.</a:t>
            </a:r>
            <a:br>
              <a:rPr lang="tr-TR" sz="3200" dirty="0">
                <a:latin typeface="Calibri" panose="020F0502020204030204" pitchFamily="34" charset="0"/>
              </a:rPr>
            </a:br>
            <a:r>
              <a:rPr lang="tr-TR" sz="3200" b="1" dirty="0">
                <a:latin typeface="Calibri" panose="020F0502020204030204" pitchFamily="34" charset="0"/>
              </a:rPr>
              <a:t>9-</a:t>
            </a:r>
            <a:r>
              <a:rPr lang="tr-TR" sz="3200" dirty="0">
                <a:latin typeface="Calibri" panose="020F0502020204030204" pitchFamily="34" charset="0"/>
              </a:rPr>
              <a:t>Yalnız kalmayı tercih edebilirler.</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20724" y="3862748"/>
            <a:ext cx="4286250" cy="2857500"/>
          </a:xfrm>
          <a:prstGeom prst="rect">
            <a:avLst/>
          </a:prstGeom>
        </p:spPr>
      </p:pic>
    </p:spTree>
    <p:extLst>
      <p:ext uri="{BB962C8B-B14F-4D97-AF65-F5344CB8AC3E}">
        <p14:creationId xmlns:p14="http://schemas.microsoft.com/office/powerpoint/2010/main" val="3906040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80288" y="1242646"/>
            <a:ext cx="6799385" cy="6155714"/>
          </a:xfrm>
        </p:spPr>
        <p:txBody>
          <a:bodyPr>
            <a:normAutofit/>
          </a:bodyPr>
          <a:lstStyle/>
          <a:p>
            <a:pPr marL="0" indent="0">
              <a:buNone/>
            </a:pPr>
            <a:r>
              <a:rPr lang="tr-TR" sz="3200" b="1" dirty="0" smtClean="0">
                <a:latin typeface="Calibri" panose="020F0502020204030204" pitchFamily="34" charset="0"/>
              </a:rPr>
              <a:t>10-</a:t>
            </a:r>
            <a:r>
              <a:rPr lang="tr-TR" sz="3200" dirty="0" smtClean="0">
                <a:latin typeface="Calibri" panose="020F0502020204030204" pitchFamily="34" charset="0"/>
              </a:rPr>
              <a:t>İsteklerini</a:t>
            </a:r>
            <a:r>
              <a:rPr lang="tr-TR" sz="3200" dirty="0">
                <a:latin typeface="Calibri" panose="020F0502020204030204" pitchFamily="34" charset="0"/>
              </a:rPr>
              <a:t>, düşüncelerini dile getirirken hoş </a:t>
            </a:r>
            <a:r>
              <a:rPr lang="tr-TR" sz="3200" dirty="0" smtClean="0">
                <a:latin typeface="Calibri" panose="020F0502020204030204" pitchFamily="34" charset="0"/>
              </a:rPr>
              <a:t>olmayan (</a:t>
            </a:r>
            <a:r>
              <a:rPr lang="tr-TR" sz="3200" dirty="0">
                <a:latin typeface="Calibri" panose="020F0502020204030204" pitchFamily="34" charset="0"/>
              </a:rPr>
              <a:t>vurma, çarpma</a:t>
            </a:r>
            <a:r>
              <a:rPr lang="tr-TR" sz="3200" dirty="0" smtClean="0">
                <a:latin typeface="Calibri" panose="020F0502020204030204" pitchFamily="34" charset="0"/>
              </a:rPr>
              <a:t>, ağlama, bağırma </a:t>
            </a:r>
            <a:r>
              <a:rPr lang="tr-TR" sz="3200" dirty="0">
                <a:latin typeface="Calibri" panose="020F0502020204030204" pitchFamily="34" charset="0"/>
              </a:rPr>
              <a:t>gibi) tepkilerde bulunabilirler.</a:t>
            </a:r>
            <a:br>
              <a:rPr lang="tr-TR" sz="3200" dirty="0">
                <a:latin typeface="Calibri" panose="020F0502020204030204" pitchFamily="34" charset="0"/>
              </a:rPr>
            </a:br>
            <a:r>
              <a:rPr lang="tr-TR" sz="3200" b="1" dirty="0">
                <a:latin typeface="Calibri" panose="020F0502020204030204" pitchFamily="34" charset="0"/>
              </a:rPr>
              <a:t>11-</a:t>
            </a:r>
            <a:r>
              <a:rPr lang="tr-TR" sz="3200" dirty="0">
                <a:latin typeface="Calibri" panose="020F0502020204030204" pitchFamily="34" charset="0"/>
              </a:rPr>
              <a:t>Dikkat süreleri kısa ve dağınık olabilir.</a:t>
            </a:r>
            <a:br>
              <a:rPr lang="tr-TR" sz="3200" dirty="0">
                <a:latin typeface="Calibri" panose="020F0502020204030204" pitchFamily="34" charset="0"/>
              </a:rPr>
            </a:br>
            <a:r>
              <a:rPr lang="tr-TR" sz="3200" b="1" dirty="0">
                <a:latin typeface="Calibri" panose="020F0502020204030204" pitchFamily="34" charset="0"/>
              </a:rPr>
              <a:t>12-</a:t>
            </a:r>
            <a:r>
              <a:rPr lang="tr-TR" sz="3200" dirty="0">
                <a:latin typeface="Calibri" panose="020F0502020204030204" pitchFamily="34" charset="0"/>
              </a:rPr>
              <a:t>Kavramları geç ve uzun zamanda öğrenebilirler.</a:t>
            </a:r>
            <a:br>
              <a:rPr lang="tr-TR" sz="3200" dirty="0">
                <a:latin typeface="Calibri" panose="020F0502020204030204" pitchFamily="34" charset="0"/>
              </a:rPr>
            </a:br>
            <a:r>
              <a:rPr lang="tr-TR" sz="3200" b="1" dirty="0">
                <a:latin typeface="Calibri" panose="020F0502020204030204" pitchFamily="34" charset="0"/>
              </a:rPr>
              <a:t>13-</a:t>
            </a:r>
            <a:r>
              <a:rPr lang="tr-TR" sz="3200" dirty="0">
                <a:latin typeface="Calibri" panose="020F0502020204030204" pitchFamily="34" charset="0"/>
              </a:rPr>
              <a:t>Bellekleri zayıf olabilir.</a:t>
            </a:r>
            <a:br>
              <a:rPr lang="tr-TR" sz="3200" dirty="0">
                <a:latin typeface="Calibri" panose="020F0502020204030204" pitchFamily="34" charset="0"/>
              </a:rPr>
            </a:br>
            <a:r>
              <a:rPr lang="tr-TR" sz="3200" b="1" dirty="0">
                <a:latin typeface="Calibri" panose="020F0502020204030204" pitchFamily="34" charset="0"/>
              </a:rPr>
              <a:t>14-</a:t>
            </a:r>
            <a:r>
              <a:rPr lang="tr-TR" sz="3200" dirty="0">
                <a:latin typeface="Calibri" panose="020F0502020204030204" pitchFamily="34" charset="0"/>
              </a:rPr>
              <a:t>Öğrendikleri bilgileri transfer </a:t>
            </a:r>
            <a:r>
              <a:rPr lang="tr-TR" sz="3200" dirty="0" smtClean="0">
                <a:latin typeface="Calibri" panose="020F0502020204030204" pitchFamily="34" charset="0"/>
              </a:rPr>
              <a:t>edemeyebilirler.</a:t>
            </a:r>
            <a:endParaRPr lang="tr-TR" sz="3200" dirty="0">
              <a:latin typeface="Calibri" panose="020F0502020204030204" pitchFamily="34" charset="0"/>
            </a:endParaRPr>
          </a:p>
          <a:p>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79673" y="1242646"/>
            <a:ext cx="4680039" cy="4290645"/>
          </a:xfrm>
          <a:prstGeom prst="rect">
            <a:avLst/>
          </a:prstGeom>
        </p:spPr>
      </p:pic>
    </p:spTree>
    <p:extLst>
      <p:ext uri="{BB962C8B-B14F-4D97-AF65-F5344CB8AC3E}">
        <p14:creationId xmlns:p14="http://schemas.microsoft.com/office/powerpoint/2010/main" val="1870706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69965" y="597985"/>
            <a:ext cx="8911687" cy="721364"/>
          </a:xfrm>
        </p:spPr>
        <p:txBody>
          <a:bodyPr>
            <a:normAutofit fontScale="90000"/>
          </a:bodyPr>
          <a:lstStyle/>
          <a:p>
            <a:r>
              <a:rPr lang="tr-TR" b="1" dirty="0">
                <a:solidFill>
                  <a:srgbClr val="FF0000"/>
                </a:solidFill>
                <a:latin typeface="Calibri" panose="020F0502020204030204" pitchFamily="34" charset="0"/>
                <a:ea typeface="Cambria" panose="02040503050406030204" pitchFamily="18" charset="0"/>
              </a:rPr>
              <a:t>1.2. YASAL DÜZENLEMELER VE EĞİTİM HAKKI</a:t>
            </a:r>
            <a:r>
              <a:rPr lang="tr-TR" dirty="0">
                <a:solidFill>
                  <a:srgbClr val="FF0000"/>
                </a:solidFill>
                <a:latin typeface="Calibri" panose="020F0502020204030204" pitchFamily="34" charset="0"/>
                <a:ea typeface="Times New Roman" panose="02020603050405020304" pitchFamily="18" charset="0"/>
              </a:rPr>
              <a:t/>
            </a:r>
            <a:br>
              <a:rPr lang="tr-TR" dirty="0">
                <a:solidFill>
                  <a:srgbClr val="FF0000"/>
                </a:solidFill>
                <a:latin typeface="Calibri" panose="020F0502020204030204" pitchFamily="34" charset="0"/>
                <a:ea typeface="Times New Roman" panose="02020603050405020304" pitchFamily="18" charset="0"/>
              </a:rPr>
            </a:br>
            <a:endParaRPr lang="tr-TR" dirty="0"/>
          </a:p>
        </p:txBody>
      </p:sp>
      <p:sp>
        <p:nvSpPr>
          <p:cNvPr id="3" name="İçerik Yer Tutucusu 2"/>
          <p:cNvSpPr>
            <a:spLocks noGrp="1"/>
          </p:cNvSpPr>
          <p:nvPr>
            <p:ph idx="1"/>
          </p:nvPr>
        </p:nvSpPr>
        <p:spPr>
          <a:xfrm>
            <a:off x="1769965" y="1319349"/>
            <a:ext cx="9734647" cy="5408022"/>
          </a:xfrm>
        </p:spPr>
        <p:txBody>
          <a:bodyPr>
            <a:normAutofit/>
          </a:bodyPr>
          <a:lstStyle/>
          <a:p>
            <a:r>
              <a:rPr lang="tr-TR" sz="3200" dirty="0">
                <a:latin typeface="Calibri" panose="020F0502020204030204" pitchFamily="34" charset="0"/>
                <a:ea typeface="Cambria" panose="02040503050406030204" pitchFamily="18" charset="0"/>
              </a:rPr>
              <a:t>Sadece Dil ve Konuşma Güçlüğü konusunda oluşturulmuş yasal düzenlemeler bulunmamaktadır. Fakat Anayasamızın 42. maddesinde yer alan “Kimse, eğitim ve öğrenim hakkından yoksun bırakılamaz.” ifadesi ile 10. maddesinde yer alan “Çocuklar, yaşlılar, özürlüler, harp ve vazife şehitlerinin dul ve yetimleri ile malul ve gaziler için alınacak tedbirler eşitlik ilkesine aykırı sayılmaz.” ifadeleri dil ve konuşma güçlüğü olan öğrenciler dahil tüm özel </a:t>
            </a:r>
            <a:r>
              <a:rPr lang="tr-TR" sz="3200" dirty="0" err="1">
                <a:latin typeface="Calibri" panose="020F0502020204030204" pitchFamily="34" charset="0"/>
                <a:ea typeface="Cambria" panose="02040503050406030204" pitchFamily="18" charset="0"/>
              </a:rPr>
              <a:t>gereksinimli</a:t>
            </a:r>
            <a:r>
              <a:rPr lang="tr-TR" sz="3200" dirty="0">
                <a:latin typeface="Calibri" panose="020F0502020204030204" pitchFamily="34" charset="0"/>
                <a:ea typeface="Cambria" panose="02040503050406030204" pitchFamily="18" charset="0"/>
              </a:rPr>
              <a:t> öğrenciler için uygun eğitim sağlanması gerekliliği vurgulamaktadır. </a:t>
            </a:r>
            <a:endParaRPr lang="tr-TR" sz="3200" dirty="0">
              <a:latin typeface="Calibri" panose="020F0502020204030204" pitchFamily="34" charset="0"/>
            </a:endParaRPr>
          </a:p>
          <a:p>
            <a:endParaRPr lang="tr-TR" dirty="0"/>
          </a:p>
        </p:txBody>
      </p:sp>
    </p:spTree>
    <p:extLst>
      <p:ext uri="{BB962C8B-B14F-4D97-AF65-F5344CB8AC3E}">
        <p14:creationId xmlns:p14="http://schemas.microsoft.com/office/powerpoint/2010/main" val="5675333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B7CA109-072F-415C-9E98-987DD11D3C16}"/>
              </a:ext>
            </a:extLst>
          </p:cNvPr>
          <p:cNvSpPr>
            <a:spLocks noGrp="1"/>
          </p:cNvSpPr>
          <p:nvPr>
            <p:ph idx="1"/>
          </p:nvPr>
        </p:nvSpPr>
        <p:spPr>
          <a:xfrm>
            <a:off x="1205345" y="695610"/>
            <a:ext cx="9739745" cy="5721499"/>
          </a:xfrm>
        </p:spPr>
        <p:txBody>
          <a:bodyPr>
            <a:normAutofit/>
          </a:bodyPr>
          <a:lstStyle/>
          <a:p>
            <a:r>
              <a:rPr lang="tr-TR" sz="2800" dirty="0">
                <a:latin typeface="Calibri" panose="020F0502020204030204" pitchFamily="34" charset="0"/>
                <a:ea typeface="Cambria" panose="02040503050406030204" pitchFamily="18" charset="0"/>
              </a:rPr>
              <a:t>Ayrıca 573 sayılı Özel Eğitim Hakkında Kanun Hükmünde Kararname’nin 12. maddesinde yer alan “Özel eğitim gerektiren bireylerin eğitimleri hazırlanan bireysel eğitim planları doğrultusunda akranları ile birlikte her tür ve kademedeki okul ve kurumlarda uygun yöntem ve teknikler kullanılarak sürdürülür.” ifadesi ile Özel Eğitim Hizmetleri Yönetmeliği’nde özel eğitimin temel ilkeleri arasında yer alan “Özel eğitime ihtiyacı olan bireylerin,  eğitim performansları dikkate alınarak,  amaç, içerik ve öğretim süreçlerinde ve değerlendirmede uyarlamalar yapılarak, akranları ile birlikte eğitilmelerine öncelik verilir.” ifadesi dil ve konuşma güçlüğü olan öğrenciler dahil özel </a:t>
            </a:r>
            <a:r>
              <a:rPr lang="tr-TR" sz="2800" dirty="0" err="1">
                <a:latin typeface="Calibri" panose="020F0502020204030204" pitchFamily="34" charset="0"/>
                <a:ea typeface="Cambria" panose="02040503050406030204" pitchFamily="18" charset="0"/>
              </a:rPr>
              <a:t>gereksinimli</a:t>
            </a:r>
            <a:r>
              <a:rPr lang="tr-TR" sz="2800" dirty="0">
                <a:latin typeface="Calibri" panose="020F0502020204030204" pitchFamily="34" charset="0"/>
                <a:ea typeface="Cambria" panose="02040503050406030204" pitchFamily="18" charset="0"/>
              </a:rPr>
              <a:t> öğrencilerin normal gelişim gösteren öğrencilerle birlikte eğitim almaları gerekliliğini ifade etmektedir.</a:t>
            </a:r>
            <a:endParaRPr lang="tr-TR" sz="2800" dirty="0">
              <a:latin typeface="Calibri" panose="020F0502020204030204" pitchFamily="34" charset="0"/>
              <a:ea typeface="Calibri" panose="020F0502020204030204" pitchFamily="34" charset="0"/>
            </a:endParaRPr>
          </a:p>
          <a:p>
            <a:endParaRPr lang="tr-TR" dirty="0"/>
          </a:p>
        </p:txBody>
      </p:sp>
    </p:spTree>
    <p:extLst>
      <p:ext uri="{BB962C8B-B14F-4D97-AF65-F5344CB8AC3E}">
        <p14:creationId xmlns:p14="http://schemas.microsoft.com/office/powerpoint/2010/main" val="8837391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B7CA109-072F-415C-9E98-987DD11D3C16}"/>
              </a:ext>
            </a:extLst>
          </p:cNvPr>
          <p:cNvSpPr>
            <a:spLocks noGrp="1"/>
          </p:cNvSpPr>
          <p:nvPr>
            <p:ph idx="1"/>
          </p:nvPr>
        </p:nvSpPr>
        <p:spPr>
          <a:xfrm>
            <a:off x="1953490" y="681756"/>
            <a:ext cx="8437419" cy="5721499"/>
          </a:xfrm>
        </p:spPr>
        <p:txBody>
          <a:bodyPr/>
          <a:lstStyle/>
          <a:p>
            <a:r>
              <a:rPr lang="tr-TR" sz="4000" dirty="0" err="1">
                <a:latin typeface="Calibri" panose="020F0502020204030204" pitchFamily="34" charset="0"/>
                <a:ea typeface="Cambria" panose="02040503050406030204" pitchFamily="18" charset="0"/>
              </a:rPr>
              <a:t>MEB’nin</a:t>
            </a:r>
            <a:r>
              <a:rPr lang="tr-TR" sz="4000" dirty="0">
                <a:latin typeface="Calibri" panose="020F0502020204030204" pitchFamily="34" charset="0"/>
                <a:ea typeface="Cambria" panose="02040503050406030204" pitchFamily="18" charset="0"/>
              </a:rPr>
              <a:t> 2006 yılında çıkarmış olduğu Özel Eğitim Hizmetleri Yönetmeliği’nde dil ve konuşma güçlüğü olan birey, “</a:t>
            </a:r>
            <a:r>
              <a:rPr lang="tr-TR" sz="4000" dirty="0">
                <a:latin typeface="Calibri" panose="020F0502020204030204" pitchFamily="34" charset="0"/>
                <a:ea typeface="Calibri" panose="020F0502020204030204" pitchFamily="34" charset="0"/>
              </a:rPr>
              <a:t>Dili kullanma, konuşmayı edinme ve iletişimdeki güçlük nedeniyle özel eğitim ve destek eğitim hizmetine ihtiyacı olan birey,</a:t>
            </a:r>
            <a:r>
              <a:rPr lang="tr-TR" sz="4000" dirty="0">
                <a:latin typeface="Calibri" panose="020F0502020204030204" pitchFamily="34" charset="0"/>
                <a:ea typeface="Cambria" panose="02040503050406030204" pitchFamily="18" charset="0"/>
              </a:rPr>
              <a:t>” olarak ifade edilmektedir.”</a:t>
            </a:r>
            <a:endParaRPr lang="tr-TR" sz="4000" dirty="0">
              <a:latin typeface="Calibri" panose="020F0502020204030204" pitchFamily="34" charset="0"/>
              <a:ea typeface="Calibri" panose="020F0502020204030204" pitchFamily="34" charset="0"/>
            </a:endParaRPr>
          </a:p>
          <a:p>
            <a:endParaRPr lang="tr-TR" dirty="0"/>
          </a:p>
        </p:txBody>
      </p:sp>
    </p:spTree>
    <p:extLst>
      <p:ext uri="{BB962C8B-B14F-4D97-AF65-F5344CB8AC3E}">
        <p14:creationId xmlns:p14="http://schemas.microsoft.com/office/powerpoint/2010/main" val="29825366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B7CA109-072F-415C-9E98-987DD11D3C16}"/>
              </a:ext>
            </a:extLst>
          </p:cNvPr>
          <p:cNvSpPr>
            <a:spLocks noGrp="1"/>
          </p:cNvSpPr>
          <p:nvPr>
            <p:ph idx="1"/>
          </p:nvPr>
        </p:nvSpPr>
        <p:spPr>
          <a:xfrm>
            <a:off x="1676399" y="693155"/>
            <a:ext cx="9518073" cy="4405317"/>
          </a:xfrm>
        </p:spPr>
        <p:txBody>
          <a:bodyPr>
            <a:noAutofit/>
          </a:bodyPr>
          <a:lstStyle/>
          <a:p>
            <a:r>
              <a:rPr lang="tr-TR" sz="3600" dirty="0">
                <a:latin typeface="Calibri" panose="020F0502020204030204" pitchFamily="34" charset="0"/>
                <a:ea typeface="Cambria" panose="02040503050406030204" pitchFamily="18" charset="0"/>
              </a:rPr>
              <a:t>Ülkemizde Dil ve Konuşma Güçlüğü olan öğrenciler için MEB tarafından bazı çalışmalar yapılmaktadır. MEB Özel Öğretim Kurumları Genel Müdürlüğü ve Özel Eğitim ve Rehberlik Hizmetleri Genel Müdürlüğü tarafından 2008 yılında ‘Dil ve Konuşma Güçlüğü Destek Eğitim Programı’ hazırlanmış ve bu program Talim ve Terbiye Kurulu Başkanlığı tarafından 2009 yılından itibaren özel eğitim ve rehabilitasyon merkezlerinde kullanılmak üzere onaylanmıştır.</a:t>
            </a:r>
            <a:endParaRPr lang="tr-TR" sz="3600" dirty="0">
              <a:latin typeface="Calibri" panose="020F0502020204030204" pitchFamily="34" charset="0"/>
            </a:endParaRPr>
          </a:p>
        </p:txBody>
      </p:sp>
    </p:spTree>
    <p:extLst>
      <p:ext uri="{BB962C8B-B14F-4D97-AF65-F5344CB8AC3E}">
        <p14:creationId xmlns:p14="http://schemas.microsoft.com/office/powerpoint/2010/main" val="15133843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B7CA109-072F-415C-9E98-987DD11D3C16}"/>
              </a:ext>
            </a:extLst>
          </p:cNvPr>
          <p:cNvSpPr>
            <a:spLocks noGrp="1"/>
          </p:cNvSpPr>
          <p:nvPr>
            <p:ph idx="1"/>
          </p:nvPr>
        </p:nvSpPr>
        <p:spPr>
          <a:xfrm>
            <a:off x="1717962" y="626339"/>
            <a:ext cx="9615055" cy="4943190"/>
          </a:xfrm>
        </p:spPr>
        <p:txBody>
          <a:bodyPr>
            <a:normAutofit/>
          </a:bodyPr>
          <a:lstStyle/>
          <a:p>
            <a:pPr algn="just"/>
            <a:r>
              <a:rPr lang="tr-TR" sz="4000" dirty="0">
                <a:latin typeface="Calibri" panose="020F0502020204030204" pitchFamily="34" charset="0"/>
                <a:ea typeface="Calibri" panose="020F0502020204030204" pitchFamily="34" charset="0"/>
              </a:rPr>
              <a:t>Program, doğuştan veya sonradan herhangi bir nedenle dil ve konuşma becerileri ve günlük yaşam aktiviteleri olumsuz etkilenmiş her yaştaki bireyin genel ve gelişimsel özellikleri dikkate alınarak hazırlanmış olup beş modülden oluşmaktadır</a:t>
            </a:r>
            <a:r>
              <a:rPr lang="tr-TR" sz="4000" dirty="0" smtClean="0">
                <a:latin typeface="Calibri" panose="020F0502020204030204" pitchFamily="34" charset="0"/>
                <a:ea typeface="Calibri" panose="020F0502020204030204" pitchFamily="34" charset="0"/>
              </a:rPr>
              <a:t>.</a:t>
            </a:r>
            <a:endParaRPr lang="tr-TR" sz="4000" dirty="0">
              <a:latin typeface="Calibri" panose="020F0502020204030204" pitchFamily="34" charset="0"/>
              <a:ea typeface="Calibri" panose="020F0502020204030204" pitchFamily="34" charset="0"/>
            </a:endParaRPr>
          </a:p>
          <a:p>
            <a:endParaRPr lang="tr-TR" dirty="0"/>
          </a:p>
        </p:txBody>
      </p:sp>
    </p:spTree>
    <p:extLst>
      <p:ext uri="{BB962C8B-B14F-4D97-AF65-F5344CB8AC3E}">
        <p14:creationId xmlns:p14="http://schemas.microsoft.com/office/powerpoint/2010/main" val="39284331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B7CA109-072F-415C-9E98-987DD11D3C16}"/>
              </a:ext>
            </a:extLst>
          </p:cNvPr>
          <p:cNvSpPr>
            <a:spLocks noGrp="1"/>
          </p:cNvSpPr>
          <p:nvPr>
            <p:ph idx="1"/>
          </p:nvPr>
        </p:nvSpPr>
        <p:spPr>
          <a:xfrm>
            <a:off x="199292" y="240541"/>
            <a:ext cx="8229600" cy="5832648"/>
          </a:xfrm>
        </p:spPr>
        <p:txBody>
          <a:bodyPr>
            <a:normAutofit/>
          </a:bodyPr>
          <a:lstStyle/>
          <a:p>
            <a:pPr marL="0" indent="0">
              <a:buNone/>
            </a:pPr>
            <a:r>
              <a:rPr lang="tr-TR" sz="7200" b="1" dirty="0" smtClean="0">
                <a:solidFill>
                  <a:srgbClr val="FF0000"/>
                </a:solidFill>
                <a:latin typeface="Calibri" panose="020F0502020204030204" pitchFamily="34" charset="0"/>
              </a:rPr>
              <a:t>1. DİL </a:t>
            </a:r>
            <a:r>
              <a:rPr lang="tr-TR" sz="7200" b="1" dirty="0">
                <a:solidFill>
                  <a:srgbClr val="FF0000"/>
                </a:solidFill>
                <a:latin typeface="Calibri" panose="020F0502020204030204" pitchFamily="34" charset="0"/>
              </a:rPr>
              <a:t>ve KONUŞMA GÜÇLÜĞÜ (BOZUKLUĞU) NEDİR?</a:t>
            </a:r>
            <a:endParaRPr lang="tr-TR" sz="7200" dirty="0">
              <a:solidFill>
                <a:srgbClr val="FF0000"/>
              </a:solidFill>
              <a:latin typeface="Calibri" panose="020F0502020204030204" pitchFamily="34" charset="0"/>
            </a:endParaRPr>
          </a:p>
          <a:p>
            <a:endParaRPr lang="tr-TR" dirty="0"/>
          </a:p>
        </p:txBody>
      </p:sp>
      <p:pic>
        <p:nvPicPr>
          <p:cNvPr id="4" name="Resi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36677" y="1828800"/>
            <a:ext cx="5533292" cy="4806462"/>
          </a:xfrm>
          <a:prstGeom prst="rect">
            <a:avLst/>
          </a:prstGeom>
        </p:spPr>
      </p:pic>
    </p:spTree>
    <p:extLst>
      <p:ext uri="{BB962C8B-B14F-4D97-AF65-F5344CB8AC3E}">
        <p14:creationId xmlns:p14="http://schemas.microsoft.com/office/powerpoint/2010/main" val="35627717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B7CA109-072F-415C-9E98-987DD11D3C16}"/>
              </a:ext>
            </a:extLst>
          </p:cNvPr>
          <p:cNvSpPr>
            <a:spLocks noGrp="1"/>
          </p:cNvSpPr>
          <p:nvPr>
            <p:ph idx="1"/>
          </p:nvPr>
        </p:nvSpPr>
        <p:spPr>
          <a:xfrm>
            <a:off x="1704109" y="803993"/>
            <a:ext cx="9989127" cy="4336044"/>
          </a:xfrm>
        </p:spPr>
        <p:txBody>
          <a:bodyPr>
            <a:normAutofit fontScale="92500" lnSpcReduction="10000"/>
          </a:bodyPr>
          <a:lstStyle/>
          <a:p>
            <a:r>
              <a:rPr lang="tr-TR" sz="3200" b="1" dirty="0">
                <a:latin typeface="Calibri" panose="020F0502020204030204" pitchFamily="34" charset="0"/>
              </a:rPr>
              <a:t>PROGRAMDA YER ALAN MODÜLLER VE SÜRELERİ </a:t>
            </a:r>
            <a:endParaRPr lang="tr-TR" sz="3200" b="1" dirty="0" smtClean="0">
              <a:latin typeface="Calibri" panose="020F0502020204030204" pitchFamily="34" charset="0"/>
            </a:endParaRPr>
          </a:p>
          <a:p>
            <a:pPr marL="0" indent="0">
              <a:buNone/>
            </a:pPr>
            <a:endParaRPr lang="tr-TR" sz="3200" b="1" dirty="0" smtClean="0">
              <a:latin typeface="Calibri" panose="020F0502020204030204" pitchFamily="34" charset="0"/>
            </a:endParaRPr>
          </a:p>
          <a:p>
            <a:r>
              <a:rPr lang="tr-TR" sz="3200" b="1" dirty="0" smtClean="0">
                <a:latin typeface="Calibri" panose="020F0502020204030204" pitchFamily="34" charset="0"/>
              </a:rPr>
              <a:t>Modülün </a:t>
            </a:r>
            <a:r>
              <a:rPr lang="tr-TR" sz="3200" b="1" dirty="0">
                <a:latin typeface="Calibri" panose="020F0502020204030204" pitchFamily="34" charset="0"/>
              </a:rPr>
              <a:t>adı </a:t>
            </a:r>
            <a:r>
              <a:rPr lang="tr-TR" sz="3200" dirty="0">
                <a:latin typeface="Calibri" panose="020F0502020204030204" pitchFamily="34" charset="0"/>
              </a:rPr>
              <a:t>	</a:t>
            </a:r>
            <a:r>
              <a:rPr lang="tr-TR" sz="3200" dirty="0" smtClean="0">
                <a:latin typeface="Calibri" panose="020F0502020204030204" pitchFamily="34" charset="0"/>
              </a:rPr>
              <a:t>                                                            </a:t>
            </a:r>
            <a:r>
              <a:rPr lang="tr-TR" sz="3200" b="1" dirty="0" smtClean="0">
                <a:latin typeface="Calibri" panose="020F0502020204030204" pitchFamily="34" charset="0"/>
              </a:rPr>
              <a:t>Süre </a:t>
            </a:r>
            <a:r>
              <a:rPr lang="tr-TR" sz="3200" dirty="0">
                <a:latin typeface="Calibri" panose="020F0502020204030204" pitchFamily="34" charset="0"/>
              </a:rPr>
              <a:t>	</a:t>
            </a:r>
          </a:p>
          <a:p>
            <a:r>
              <a:rPr lang="tr-TR" sz="3200" dirty="0" err="1">
                <a:latin typeface="Calibri" panose="020F0502020204030204" pitchFamily="34" charset="0"/>
              </a:rPr>
              <a:t>Sesletim</a:t>
            </a:r>
            <a:r>
              <a:rPr lang="tr-TR" sz="3200" dirty="0">
                <a:latin typeface="Calibri" panose="020F0502020204030204" pitchFamily="34" charset="0"/>
              </a:rPr>
              <a:t> ve Ses Bilgisi 	</a:t>
            </a:r>
            <a:r>
              <a:rPr lang="tr-TR" sz="3200" dirty="0" smtClean="0">
                <a:latin typeface="Calibri" panose="020F0502020204030204" pitchFamily="34" charset="0"/>
              </a:rPr>
              <a:t>                                              48</a:t>
            </a:r>
            <a:endParaRPr lang="tr-TR" sz="3200" dirty="0">
              <a:latin typeface="Calibri" panose="020F0502020204030204" pitchFamily="34" charset="0"/>
            </a:endParaRPr>
          </a:p>
          <a:p>
            <a:r>
              <a:rPr lang="tr-TR" sz="3200" dirty="0">
                <a:latin typeface="Calibri" panose="020F0502020204030204" pitchFamily="34" charset="0"/>
              </a:rPr>
              <a:t>Akıcı Konuşma </a:t>
            </a:r>
            <a:r>
              <a:rPr lang="tr-TR" sz="3200" dirty="0" smtClean="0">
                <a:latin typeface="Calibri" panose="020F0502020204030204" pitchFamily="34" charset="0"/>
              </a:rPr>
              <a:t>                                                             </a:t>
            </a:r>
            <a:r>
              <a:rPr lang="tr-TR" sz="3200" dirty="0">
                <a:latin typeface="Calibri" panose="020F0502020204030204" pitchFamily="34" charset="0"/>
              </a:rPr>
              <a:t> </a:t>
            </a:r>
            <a:r>
              <a:rPr lang="tr-TR" sz="3200" dirty="0" smtClean="0">
                <a:latin typeface="Calibri" panose="020F0502020204030204" pitchFamily="34" charset="0"/>
              </a:rPr>
              <a:t> 48</a:t>
            </a:r>
            <a:endParaRPr lang="tr-TR" sz="3200" dirty="0">
              <a:latin typeface="Calibri" panose="020F0502020204030204" pitchFamily="34" charset="0"/>
            </a:endParaRPr>
          </a:p>
          <a:p>
            <a:r>
              <a:rPr lang="tr-TR" sz="3200" dirty="0">
                <a:latin typeface="Calibri" panose="020F0502020204030204" pitchFamily="34" charset="0"/>
              </a:rPr>
              <a:t>Ses Bozukluklarının Sağaltımı 	</a:t>
            </a:r>
            <a:r>
              <a:rPr lang="tr-TR" sz="3200" dirty="0" smtClean="0">
                <a:latin typeface="Calibri" panose="020F0502020204030204" pitchFamily="34" charset="0"/>
              </a:rPr>
              <a:t>                                    12</a:t>
            </a:r>
            <a:endParaRPr lang="tr-TR" sz="3200" dirty="0">
              <a:latin typeface="Calibri" panose="020F0502020204030204" pitchFamily="34" charset="0"/>
            </a:endParaRPr>
          </a:p>
          <a:p>
            <a:r>
              <a:rPr lang="tr-TR" sz="3200" dirty="0">
                <a:latin typeface="Calibri" panose="020F0502020204030204" pitchFamily="34" charset="0"/>
              </a:rPr>
              <a:t>Gelişimsel Dil 	</a:t>
            </a:r>
            <a:r>
              <a:rPr lang="tr-TR" sz="3200" dirty="0" smtClean="0">
                <a:latin typeface="Calibri" panose="020F0502020204030204" pitchFamily="34" charset="0"/>
              </a:rPr>
              <a:t>                                                               96</a:t>
            </a:r>
            <a:endParaRPr lang="tr-TR" sz="3200" dirty="0">
              <a:latin typeface="Calibri" panose="020F0502020204030204" pitchFamily="34" charset="0"/>
            </a:endParaRPr>
          </a:p>
          <a:p>
            <a:r>
              <a:rPr lang="tr-TR" sz="3200" dirty="0">
                <a:latin typeface="Calibri" panose="020F0502020204030204" pitchFamily="34" charset="0"/>
              </a:rPr>
              <a:t>Edinilmiş Dil Bozukluklarının </a:t>
            </a:r>
            <a:r>
              <a:rPr lang="tr-TR" sz="3200" dirty="0" smtClean="0">
                <a:latin typeface="Calibri" panose="020F0502020204030204" pitchFamily="34" charset="0"/>
              </a:rPr>
              <a:t>Sağaltımı                       96</a:t>
            </a:r>
            <a:endParaRPr lang="tr-TR" sz="3200" dirty="0">
              <a:latin typeface="Calibri" panose="020F0502020204030204" pitchFamily="34" charset="0"/>
            </a:endParaRPr>
          </a:p>
          <a:p>
            <a:endParaRPr lang="tr-TR" dirty="0"/>
          </a:p>
        </p:txBody>
      </p:sp>
    </p:spTree>
    <p:extLst>
      <p:ext uri="{BB962C8B-B14F-4D97-AF65-F5344CB8AC3E}">
        <p14:creationId xmlns:p14="http://schemas.microsoft.com/office/powerpoint/2010/main" val="27419930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330"/>
            <a:ext cx="12192000" cy="6811432"/>
          </a:xfrm>
          <a:prstGeom prst="rect">
            <a:avLst/>
          </a:prstGeom>
        </p:spPr>
      </p:pic>
      <p:sp>
        <p:nvSpPr>
          <p:cNvPr id="3" name="İçerik Yer Tutucusu 2">
            <a:extLst>
              <a:ext uri="{FF2B5EF4-FFF2-40B4-BE49-F238E27FC236}">
                <a16:creationId xmlns:a16="http://schemas.microsoft.com/office/drawing/2014/main" id="{3B7CA109-072F-415C-9E98-987DD11D3C16}"/>
              </a:ext>
            </a:extLst>
          </p:cNvPr>
          <p:cNvSpPr>
            <a:spLocks noGrp="1"/>
          </p:cNvSpPr>
          <p:nvPr>
            <p:ph idx="1"/>
          </p:nvPr>
        </p:nvSpPr>
        <p:spPr>
          <a:xfrm>
            <a:off x="164123" y="-1"/>
            <a:ext cx="11736140" cy="6564923"/>
          </a:xfrm>
        </p:spPr>
        <p:txBody>
          <a:bodyPr>
            <a:normAutofit/>
          </a:bodyPr>
          <a:lstStyle/>
          <a:p>
            <a:pPr marL="0" indent="0" algn="just">
              <a:buNone/>
            </a:pPr>
            <a:r>
              <a:rPr lang="tr-TR" sz="6000" b="1" dirty="0" smtClean="0">
                <a:solidFill>
                  <a:srgbClr val="FF0000"/>
                </a:solidFill>
                <a:latin typeface="Calibri" panose="020F0502020204030204" pitchFamily="34" charset="0"/>
                <a:ea typeface="Times New Roman" panose="02020603050405020304" pitchFamily="18" charset="0"/>
              </a:rPr>
              <a:t>2. DİL </a:t>
            </a:r>
            <a:r>
              <a:rPr lang="tr-TR" sz="6000" b="1" dirty="0">
                <a:solidFill>
                  <a:srgbClr val="FF0000"/>
                </a:solidFill>
                <a:latin typeface="Calibri" panose="020F0502020204030204" pitchFamily="34" charset="0"/>
                <a:ea typeface="Times New Roman" panose="02020603050405020304" pitchFamily="18" charset="0"/>
              </a:rPr>
              <a:t>VE KONUŞMA GÜÇLÜĞÜNÜN </a:t>
            </a:r>
            <a:r>
              <a:rPr lang="tr-TR" sz="6000" b="1" dirty="0" smtClean="0">
                <a:solidFill>
                  <a:srgbClr val="FF0000"/>
                </a:solidFill>
                <a:latin typeface="Calibri" panose="020F0502020204030204" pitchFamily="34" charset="0"/>
                <a:ea typeface="Times New Roman" panose="02020603050405020304" pitchFamily="18" charset="0"/>
              </a:rPr>
              <a:t>NEDENLERİ VE BELİRTİLERİ</a:t>
            </a:r>
          </a:p>
          <a:p>
            <a:pPr marL="0" indent="0" algn="just">
              <a:buNone/>
            </a:pPr>
            <a:endParaRPr lang="tr-TR" sz="6000" b="1" dirty="0">
              <a:solidFill>
                <a:srgbClr val="FF0000"/>
              </a:solidFill>
              <a:latin typeface="Times New Roman" panose="02020603050405020304" pitchFamily="18" charset="0"/>
              <a:ea typeface="Times New Roman" panose="02020603050405020304" pitchFamily="18" charset="0"/>
            </a:endParaRPr>
          </a:p>
          <a:p>
            <a:pPr marL="0" indent="0" algn="just">
              <a:buNone/>
            </a:pPr>
            <a:endParaRPr lang="tr-TR" sz="6000" dirty="0">
              <a:solidFill>
                <a:srgbClr val="FF0000"/>
              </a:solidFill>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17959936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B7CA109-072F-415C-9E98-987DD11D3C16}"/>
              </a:ext>
            </a:extLst>
          </p:cNvPr>
          <p:cNvSpPr>
            <a:spLocks noGrp="1"/>
          </p:cNvSpPr>
          <p:nvPr>
            <p:ph idx="1"/>
          </p:nvPr>
        </p:nvSpPr>
        <p:spPr>
          <a:xfrm>
            <a:off x="1884217" y="654046"/>
            <a:ext cx="8797637" cy="5721499"/>
          </a:xfrm>
        </p:spPr>
        <p:txBody>
          <a:bodyPr>
            <a:normAutofit/>
          </a:bodyPr>
          <a:lstStyle/>
          <a:p>
            <a:r>
              <a:rPr lang="tr-TR" sz="4400" dirty="0">
                <a:latin typeface="Calibri" panose="020F0502020204030204" pitchFamily="34" charset="0"/>
                <a:ea typeface="Calibri" panose="020F0502020204030204" pitchFamily="34" charset="0"/>
              </a:rPr>
              <a:t>Farklı sebeplere bağlı olarak bazı çocukların dil edinme süreçlerinde sorunlar yaşadığı bilinmektedir. Yeni doğanların </a:t>
            </a:r>
            <a:r>
              <a:rPr lang="tr-TR" sz="4400" dirty="0">
                <a:solidFill>
                  <a:srgbClr val="FF0000"/>
                </a:solidFill>
                <a:latin typeface="Calibri" panose="020F0502020204030204" pitchFamily="34" charset="0"/>
                <a:ea typeface="Calibri" panose="020F0502020204030204" pitchFamily="34" charset="0"/>
              </a:rPr>
              <a:t>%5’</a:t>
            </a:r>
            <a:r>
              <a:rPr lang="tr-TR" sz="4400" dirty="0">
                <a:latin typeface="Calibri" panose="020F0502020204030204" pitchFamily="34" charset="0"/>
                <a:ea typeface="Calibri" panose="020F0502020204030204" pitchFamily="34" charset="0"/>
              </a:rPr>
              <a:t>i ile</a:t>
            </a:r>
            <a:r>
              <a:rPr lang="tr-TR" sz="4400" dirty="0">
                <a:solidFill>
                  <a:srgbClr val="FF0000"/>
                </a:solidFill>
                <a:latin typeface="Calibri" panose="020F0502020204030204" pitchFamily="34" charset="0"/>
                <a:ea typeface="Calibri" panose="020F0502020204030204" pitchFamily="34" charset="0"/>
              </a:rPr>
              <a:t> %15’i </a:t>
            </a:r>
            <a:r>
              <a:rPr lang="tr-TR" sz="4400" dirty="0">
                <a:latin typeface="Calibri" panose="020F0502020204030204" pitchFamily="34" charset="0"/>
                <a:ea typeface="Calibri" panose="020F0502020204030204" pitchFamily="34" charset="0"/>
              </a:rPr>
              <a:t>ilerleyen dönemlerde dil ve konuşma bozuklukları açısından risk altında bulunmaktadır (</a:t>
            </a:r>
            <a:r>
              <a:rPr lang="tr-TR" sz="4400" dirty="0" err="1">
                <a:latin typeface="Calibri" panose="020F0502020204030204" pitchFamily="34" charset="0"/>
                <a:ea typeface="Calibri" panose="020F0502020204030204" pitchFamily="34" charset="0"/>
              </a:rPr>
              <a:t>Rosetti</a:t>
            </a:r>
            <a:r>
              <a:rPr lang="tr-TR" sz="4400" dirty="0">
                <a:latin typeface="Calibri" panose="020F0502020204030204" pitchFamily="34" charset="0"/>
                <a:ea typeface="Calibri" panose="020F0502020204030204" pitchFamily="34" charset="0"/>
              </a:rPr>
              <a:t>, 1996). </a:t>
            </a:r>
          </a:p>
          <a:p>
            <a:endParaRPr lang="tr-TR" dirty="0"/>
          </a:p>
        </p:txBody>
      </p:sp>
    </p:spTree>
    <p:extLst>
      <p:ext uri="{BB962C8B-B14F-4D97-AF65-F5344CB8AC3E}">
        <p14:creationId xmlns:p14="http://schemas.microsoft.com/office/powerpoint/2010/main" val="25895621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04800" y="586799"/>
            <a:ext cx="10787347" cy="770948"/>
          </a:xfrm>
        </p:spPr>
        <p:txBody>
          <a:bodyPr>
            <a:normAutofit fontScale="90000"/>
          </a:bodyPr>
          <a:lstStyle/>
          <a:p>
            <a:r>
              <a:rPr lang="tr-TR" b="1" dirty="0" smtClean="0">
                <a:solidFill>
                  <a:srgbClr val="0070C0"/>
                </a:solidFill>
                <a:latin typeface="Calibri" panose="020F0502020204030204" pitchFamily="34" charset="0"/>
              </a:rPr>
              <a:t>Dil ve konuşma sorunları, nedenlerine göre şöyle gruplanabilir:</a:t>
            </a:r>
            <a:r>
              <a:rPr lang="tr-TR" dirty="0" smtClean="0">
                <a:solidFill>
                  <a:srgbClr val="0070C0"/>
                </a:solidFill>
                <a:latin typeface="Calibri" panose="020F0502020204030204" pitchFamily="34" charset="0"/>
              </a:rPr>
              <a:t> </a:t>
            </a:r>
            <a:r>
              <a:rPr lang="tr-TR" dirty="0" smtClean="0"/>
              <a:t/>
            </a:r>
            <a:br>
              <a:rPr lang="tr-TR" dirty="0" smtClean="0"/>
            </a:br>
            <a:endParaRPr lang="tr-TR" dirty="0"/>
          </a:p>
        </p:txBody>
      </p:sp>
      <p:sp>
        <p:nvSpPr>
          <p:cNvPr id="3" name="İçerik Yer Tutucusu 2"/>
          <p:cNvSpPr>
            <a:spLocks noGrp="1"/>
          </p:cNvSpPr>
          <p:nvPr>
            <p:ph idx="1"/>
          </p:nvPr>
        </p:nvSpPr>
        <p:spPr>
          <a:xfrm>
            <a:off x="1226128" y="1357747"/>
            <a:ext cx="10515600" cy="4722234"/>
          </a:xfrm>
        </p:spPr>
        <p:txBody>
          <a:bodyPr>
            <a:noAutofit/>
          </a:bodyPr>
          <a:lstStyle/>
          <a:p>
            <a:pPr marL="0" indent="0">
              <a:buNone/>
            </a:pPr>
            <a:r>
              <a:rPr lang="tr-TR" sz="3200" dirty="0" smtClean="0">
                <a:latin typeface="Calibri" panose="020F0502020204030204" pitchFamily="34" charset="0"/>
              </a:rPr>
              <a:t>a</a:t>
            </a:r>
            <a:r>
              <a:rPr lang="tr-TR" sz="3200" dirty="0">
                <a:latin typeface="Calibri" panose="020F0502020204030204" pitchFamily="34" charset="0"/>
              </a:rPr>
              <a:t>. Anatomik nedenlere bağlı dil ve konuşma sorunları</a:t>
            </a:r>
            <a:r>
              <a:rPr lang="tr-TR" sz="3200" dirty="0" smtClean="0">
                <a:latin typeface="Calibri" panose="020F0502020204030204" pitchFamily="34" charset="0"/>
              </a:rPr>
              <a:t>. (</a:t>
            </a:r>
            <a:r>
              <a:rPr lang="tr-TR" sz="3200" dirty="0">
                <a:latin typeface="Calibri" panose="020F0502020204030204" pitchFamily="34" charset="0"/>
              </a:rPr>
              <a:t>dudak- damak yarıklığı, </a:t>
            </a:r>
            <a:r>
              <a:rPr lang="tr-TR" sz="3200" dirty="0" err="1">
                <a:latin typeface="Calibri" panose="020F0502020204030204" pitchFamily="34" charset="0"/>
              </a:rPr>
              <a:t>larenjektomi</a:t>
            </a:r>
            <a:r>
              <a:rPr lang="tr-TR" sz="3200" dirty="0">
                <a:latin typeface="Calibri" panose="020F0502020204030204" pitchFamily="34" charset="0"/>
              </a:rPr>
              <a:t>, işitme düzeneği sorunları vb.)</a:t>
            </a:r>
          </a:p>
          <a:p>
            <a:pPr marL="0" indent="0">
              <a:buNone/>
            </a:pPr>
            <a:r>
              <a:rPr lang="tr-TR" sz="3200" dirty="0">
                <a:latin typeface="Calibri" panose="020F0502020204030204" pitchFamily="34" charset="0"/>
              </a:rPr>
              <a:t>b. Fizyolojik nedenlere bağlı dil ve konuşma sorunları</a:t>
            </a:r>
            <a:r>
              <a:rPr lang="tr-TR" sz="3200" dirty="0" smtClean="0">
                <a:latin typeface="Calibri" panose="020F0502020204030204" pitchFamily="34" charset="0"/>
              </a:rPr>
              <a:t>. (</a:t>
            </a:r>
            <a:r>
              <a:rPr lang="tr-TR" sz="3200" dirty="0" err="1">
                <a:latin typeface="Calibri" panose="020F0502020204030204" pitchFamily="34" charset="0"/>
              </a:rPr>
              <a:t>müsküler</a:t>
            </a:r>
            <a:r>
              <a:rPr lang="tr-TR" sz="3200" dirty="0">
                <a:latin typeface="Calibri" panose="020F0502020204030204" pitchFamily="34" charset="0"/>
              </a:rPr>
              <a:t> </a:t>
            </a:r>
            <a:r>
              <a:rPr lang="tr-TR" sz="3200" dirty="0" err="1">
                <a:latin typeface="Calibri" panose="020F0502020204030204" pitchFamily="34" charset="0"/>
              </a:rPr>
              <a:t>distrofi</a:t>
            </a:r>
            <a:r>
              <a:rPr lang="tr-TR" sz="3200" dirty="0">
                <a:latin typeface="Calibri" panose="020F0502020204030204" pitchFamily="34" charset="0"/>
              </a:rPr>
              <a:t> vb.)</a:t>
            </a:r>
          </a:p>
          <a:p>
            <a:pPr marL="0" indent="0">
              <a:buNone/>
            </a:pPr>
            <a:r>
              <a:rPr lang="tr-TR" sz="3200" dirty="0">
                <a:latin typeface="Calibri" panose="020F0502020204030204" pitchFamily="34" charset="0"/>
              </a:rPr>
              <a:t>c. Nörolojik nedenlere bağlı dil ve konuşma sorunları</a:t>
            </a:r>
            <a:r>
              <a:rPr lang="tr-TR" sz="3200" dirty="0" smtClean="0">
                <a:latin typeface="Calibri" panose="020F0502020204030204" pitchFamily="34" charset="0"/>
              </a:rPr>
              <a:t>. (</a:t>
            </a:r>
            <a:r>
              <a:rPr lang="tr-TR" sz="3200" dirty="0">
                <a:latin typeface="Calibri" panose="020F0502020204030204" pitchFamily="34" charset="0"/>
              </a:rPr>
              <a:t>CVA, Parkinson Hastalığı, </a:t>
            </a:r>
            <a:r>
              <a:rPr lang="tr-TR" sz="3200" dirty="0" err="1">
                <a:latin typeface="Calibri" panose="020F0502020204030204" pitchFamily="34" charset="0"/>
              </a:rPr>
              <a:t>Cerebral</a:t>
            </a:r>
            <a:r>
              <a:rPr lang="tr-TR" sz="3200" dirty="0">
                <a:latin typeface="Calibri" panose="020F0502020204030204" pitchFamily="34" charset="0"/>
              </a:rPr>
              <a:t> </a:t>
            </a:r>
            <a:r>
              <a:rPr lang="tr-TR" sz="3200" dirty="0" err="1">
                <a:latin typeface="Calibri" panose="020F0502020204030204" pitchFamily="34" charset="0"/>
              </a:rPr>
              <a:t>Palsy</a:t>
            </a:r>
            <a:r>
              <a:rPr lang="tr-TR" sz="3200" dirty="0">
                <a:latin typeface="Calibri" panose="020F0502020204030204" pitchFamily="34" charset="0"/>
              </a:rPr>
              <a:t> vb.)</a:t>
            </a:r>
          </a:p>
          <a:p>
            <a:pPr marL="0" indent="0">
              <a:buNone/>
            </a:pPr>
            <a:r>
              <a:rPr lang="tr-TR" sz="3200" dirty="0">
                <a:latin typeface="Calibri" panose="020F0502020204030204" pitchFamily="34" charset="0"/>
              </a:rPr>
              <a:t>d. Biyokimyasal nedenlere bağlı dil ve konuşma sorunları</a:t>
            </a:r>
            <a:r>
              <a:rPr lang="tr-TR" sz="3200" dirty="0" smtClean="0">
                <a:latin typeface="Calibri" panose="020F0502020204030204" pitchFamily="34" charset="0"/>
              </a:rPr>
              <a:t>. (</a:t>
            </a:r>
            <a:r>
              <a:rPr lang="tr-TR" sz="3200" dirty="0" err="1">
                <a:latin typeface="Calibri" panose="020F0502020204030204" pitchFamily="34" charset="0"/>
              </a:rPr>
              <a:t>Anoxia</a:t>
            </a:r>
            <a:r>
              <a:rPr lang="tr-TR" sz="3200" dirty="0">
                <a:latin typeface="Calibri" panose="020F0502020204030204" pitchFamily="34" charset="0"/>
              </a:rPr>
              <a:t> vb.) </a:t>
            </a:r>
          </a:p>
        </p:txBody>
      </p:sp>
    </p:spTree>
    <p:extLst>
      <p:ext uri="{BB962C8B-B14F-4D97-AF65-F5344CB8AC3E}">
        <p14:creationId xmlns:p14="http://schemas.microsoft.com/office/powerpoint/2010/main" val="2376941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17073" y="803563"/>
            <a:ext cx="10515600" cy="5304127"/>
          </a:xfrm>
        </p:spPr>
        <p:txBody>
          <a:bodyPr>
            <a:normAutofit fontScale="92500" lnSpcReduction="20000"/>
          </a:bodyPr>
          <a:lstStyle/>
          <a:p>
            <a:pPr marL="0" indent="0">
              <a:buNone/>
            </a:pPr>
            <a:r>
              <a:rPr lang="tr-TR" sz="3600" dirty="0">
                <a:latin typeface="Calibri" panose="020F0502020204030204" pitchFamily="34" charset="0"/>
              </a:rPr>
              <a:t>e. </a:t>
            </a:r>
            <a:r>
              <a:rPr lang="tr-TR" sz="3600" dirty="0" smtClean="0">
                <a:latin typeface="Calibri" panose="020F0502020204030204" pitchFamily="34" charset="0"/>
              </a:rPr>
              <a:t>Psikolojik / psikiyatrik </a:t>
            </a:r>
            <a:r>
              <a:rPr lang="tr-TR" sz="3600" dirty="0">
                <a:latin typeface="Calibri" panose="020F0502020204030204" pitchFamily="34" charset="0"/>
              </a:rPr>
              <a:t>nedenlere bağlı dil ve konuşma sorunları</a:t>
            </a:r>
            <a:r>
              <a:rPr lang="tr-TR" sz="3600" dirty="0" smtClean="0">
                <a:latin typeface="Calibri" panose="020F0502020204030204" pitchFamily="34" charset="0"/>
              </a:rPr>
              <a:t>. (</a:t>
            </a:r>
            <a:r>
              <a:rPr lang="tr-TR" sz="3600" dirty="0">
                <a:latin typeface="Calibri" panose="020F0502020204030204" pitchFamily="34" charset="0"/>
              </a:rPr>
              <a:t>Kimi uzmanlara göre kekemelik vb. konuşma sorunları bu küme de ele </a:t>
            </a:r>
            <a:r>
              <a:rPr lang="tr-TR" sz="3600" dirty="0" smtClean="0">
                <a:latin typeface="Calibri" panose="020F0502020204030204" pitchFamily="34" charset="0"/>
              </a:rPr>
              <a:t>alınmaktadır.)</a:t>
            </a:r>
            <a:endParaRPr lang="tr-TR" sz="3600" dirty="0">
              <a:latin typeface="Calibri" panose="020F0502020204030204" pitchFamily="34" charset="0"/>
            </a:endParaRPr>
          </a:p>
          <a:p>
            <a:pPr marL="0" indent="0">
              <a:buNone/>
            </a:pPr>
            <a:r>
              <a:rPr lang="tr-TR" sz="3600" dirty="0">
                <a:latin typeface="Calibri" panose="020F0502020204030204" pitchFamily="34" charset="0"/>
              </a:rPr>
              <a:t>f. Gelişim sürecindeki aksaklıklara bağlı dil ve konuşma sorunları</a:t>
            </a:r>
            <a:r>
              <a:rPr lang="tr-TR" sz="3600" dirty="0" smtClean="0">
                <a:latin typeface="Calibri" panose="020F0502020204030204" pitchFamily="34" charset="0"/>
              </a:rPr>
              <a:t>. (</a:t>
            </a:r>
            <a:r>
              <a:rPr lang="tr-TR" sz="3600" dirty="0">
                <a:latin typeface="Calibri" panose="020F0502020204030204" pitchFamily="34" charset="0"/>
              </a:rPr>
              <a:t>Gecikmiş dil ve konuşma, öğrenme güçlüğü, okuma güçlüğü vb.)</a:t>
            </a:r>
          </a:p>
          <a:p>
            <a:pPr marL="0" indent="0">
              <a:buNone/>
            </a:pPr>
            <a:r>
              <a:rPr lang="tr-TR" sz="3600" dirty="0" smtClean="0">
                <a:latin typeface="Calibri" panose="020F0502020204030204" pitchFamily="34" charset="0"/>
              </a:rPr>
              <a:t>g. </a:t>
            </a:r>
            <a:r>
              <a:rPr lang="tr-TR" sz="3600" dirty="0">
                <a:latin typeface="Calibri" panose="020F0502020204030204" pitchFamily="34" charset="0"/>
              </a:rPr>
              <a:t>Olumsuz çevresel etmenlere bağlı dil ve konuşma sorunları</a:t>
            </a:r>
            <a:r>
              <a:rPr lang="tr-TR" sz="3600" dirty="0" smtClean="0">
                <a:latin typeface="Calibri" panose="020F0502020204030204" pitchFamily="34" charset="0"/>
              </a:rPr>
              <a:t>. (</a:t>
            </a:r>
            <a:r>
              <a:rPr lang="tr-TR" sz="3600" dirty="0">
                <a:latin typeface="Calibri" panose="020F0502020204030204" pitchFamily="34" charset="0"/>
              </a:rPr>
              <a:t>Dil ve konuşma gelişiminde gecikme vb.)</a:t>
            </a:r>
          </a:p>
          <a:p>
            <a:pPr marL="0" indent="0">
              <a:buNone/>
            </a:pPr>
            <a:r>
              <a:rPr lang="tr-TR" sz="3600" dirty="0">
                <a:latin typeface="Calibri" panose="020F0502020204030204" pitchFamily="34" charset="0"/>
              </a:rPr>
              <a:t>h. Hiçbir nedene bağlanamayan dil ve konuşma sorunları.</a:t>
            </a:r>
          </a:p>
          <a:p>
            <a:pPr marL="0" indent="0">
              <a:buNone/>
            </a:pPr>
            <a:r>
              <a:rPr lang="tr-TR" sz="3600" dirty="0">
                <a:latin typeface="Calibri" panose="020F0502020204030204" pitchFamily="34" charset="0"/>
              </a:rPr>
              <a:t>ı. Karmaşık nedenlere bağlı dil ve konuşma sorunları</a:t>
            </a:r>
            <a:r>
              <a:rPr lang="tr-TR" sz="3600" dirty="0" smtClean="0">
                <a:latin typeface="Calibri" panose="020F0502020204030204" pitchFamily="34" charset="0"/>
              </a:rPr>
              <a:t>. (</a:t>
            </a:r>
            <a:r>
              <a:rPr lang="tr-TR" sz="3600" dirty="0">
                <a:latin typeface="Calibri" panose="020F0502020204030204" pitchFamily="34" charset="0"/>
              </a:rPr>
              <a:t>Zihin engeli vb.) </a:t>
            </a:r>
          </a:p>
          <a:p>
            <a:endParaRPr lang="tr-TR" dirty="0"/>
          </a:p>
        </p:txBody>
      </p:sp>
    </p:spTree>
    <p:extLst>
      <p:ext uri="{BB962C8B-B14F-4D97-AF65-F5344CB8AC3E}">
        <p14:creationId xmlns:p14="http://schemas.microsoft.com/office/powerpoint/2010/main" val="35152201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B7CA109-072F-415C-9E98-987DD11D3C16}"/>
              </a:ext>
            </a:extLst>
          </p:cNvPr>
          <p:cNvSpPr>
            <a:spLocks noGrp="1"/>
          </p:cNvSpPr>
          <p:nvPr>
            <p:ph idx="1"/>
          </p:nvPr>
        </p:nvSpPr>
        <p:spPr>
          <a:xfrm>
            <a:off x="1981201" y="640193"/>
            <a:ext cx="8714508" cy="5721499"/>
          </a:xfrm>
        </p:spPr>
        <p:txBody>
          <a:bodyPr>
            <a:normAutofit/>
          </a:bodyPr>
          <a:lstStyle/>
          <a:p>
            <a:pPr marL="0" indent="0">
              <a:buNone/>
            </a:pPr>
            <a:r>
              <a:rPr lang="tr-TR" sz="4400" dirty="0">
                <a:latin typeface="Calibri" panose="020F0502020204030204" pitchFamily="34" charset="0"/>
                <a:ea typeface="Calibri" panose="020F0502020204030204" pitchFamily="34" charset="0"/>
              </a:rPr>
              <a:t>Prenatal dönemde</a:t>
            </a:r>
          </a:p>
          <a:p>
            <a:r>
              <a:rPr lang="tr-TR" sz="4400" dirty="0">
                <a:latin typeface="Calibri" panose="020F0502020204030204" pitchFamily="34" charset="0"/>
                <a:ea typeface="Calibri" panose="020F0502020204030204" pitchFamily="34" charset="0"/>
              </a:rPr>
              <a:t> aşırı alkol tüketimi,</a:t>
            </a:r>
          </a:p>
          <a:p>
            <a:r>
              <a:rPr lang="tr-TR" sz="4400" dirty="0">
                <a:latin typeface="Calibri" panose="020F0502020204030204" pitchFamily="34" charset="0"/>
                <a:ea typeface="Calibri" panose="020F0502020204030204" pitchFamily="34" charset="0"/>
              </a:rPr>
              <a:t>kurşun ve benzeri ağır metallere maruz kalma, </a:t>
            </a:r>
          </a:p>
          <a:p>
            <a:r>
              <a:rPr lang="tr-TR" sz="4400" dirty="0">
                <a:latin typeface="Calibri" panose="020F0502020204030204" pitchFamily="34" charset="0"/>
                <a:ea typeface="Calibri" panose="020F0502020204030204" pitchFamily="34" charset="0"/>
              </a:rPr>
              <a:t>kızamıkçık,</a:t>
            </a:r>
          </a:p>
          <a:p>
            <a:r>
              <a:rPr lang="tr-TR" sz="4400" dirty="0">
                <a:latin typeface="Calibri" panose="020F0502020204030204" pitchFamily="34" charset="0"/>
                <a:ea typeface="Calibri" panose="020F0502020204030204" pitchFamily="34" charset="0"/>
              </a:rPr>
              <a:t> </a:t>
            </a:r>
            <a:r>
              <a:rPr lang="tr-TR" sz="4400" dirty="0" err="1">
                <a:latin typeface="Calibri" panose="020F0502020204030204" pitchFamily="34" charset="0"/>
                <a:ea typeface="Calibri" panose="020F0502020204030204" pitchFamily="34" charset="0"/>
              </a:rPr>
              <a:t>toksoplazma</a:t>
            </a:r>
            <a:r>
              <a:rPr lang="tr-TR" sz="4400" dirty="0">
                <a:latin typeface="Calibri" panose="020F0502020204030204" pitchFamily="34" charset="0"/>
                <a:ea typeface="Calibri" panose="020F0502020204030204" pitchFamily="34" charset="0"/>
              </a:rPr>
              <a:t> enfeksiyonlarının varlığı gibi birçok faktörün yanında, </a:t>
            </a:r>
            <a:endParaRPr lang="tr-TR" sz="4400" dirty="0">
              <a:latin typeface="Calibri" panose="020F0502020204030204" pitchFamily="34" charset="0"/>
            </a:endParaRPr>
          </a:p>
        </p:txBody>
      </p:sp>
    </p:spTree>
    <p:extLst>
      <p:ext uri="{BB962C8B-B14F-4D97-AF65-F5344CB8AC3E}">
        <p14:creationId xmlns:p14="http://schemas.microsoft.com/office/powerpoint/2010/main" val="17323010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B7CA109-072F-415C-9E98-987DD11D3C16}"/>
              </a:ext>
            </a:extLst>
          </p:cNvPr>
          <p:cNvSpPr>
            <a:spLocks noGrp="1"/>
          </p:cNvSpPr>
          <p:nvPr>
            <p:ph idx="1"/>
          </p:nvPr>
        </p:nvSpPr>
        <p:spPr>
          <a:xfrm>
            <a:off x="1884218" y="598628"/>
            <a:ext cx="9545782" cy="5721499"/>
          </a:xfrm>
        </p:spPr>
        <p:txBody>
          <a:bodyPr>
            <a:noAutofit/>
          </a:bodyPr>
          <a:lstStyle/>
          <a:p>
            <a:r>
              <a:rPr lang="tr-TR" sz="4000" dirty="0">
                <a:latin typeface="Calibri" panose="020F0502020204030204" pitchFamily="34" charset="0"/>
                <a:ea typeface="Calibri" panose="020F0502020204030204" pitchFamily="34" charset="0"/>
              </a:rPr>
              <a:t>yeni doğanda işitme kaybı olması,</a:t>
            </a:r>
          </a:p>
          <a:p>
            <a:r>
              <a:rPr lang="tr-TR" sz="4000" dirty="0">
                <a:latin typeface="Calibri" panose="020F0502020204030204" pitchFamily="34" charset="0"/>
                <a:ea typeface="Calibri" panose="020F0502020204030204" pitchFamily="34" charset="0"/>
              </a:rPr>
              <a:t> prematüre doğum, </a:t>
            </a:r>
          </a:p>
          <a:p>
            <a:r>
              <a:rPr lang="tr-TR" sz="4000" dirty="0">
                <a:latin typeface="Calibri" panose="020F0502020204030204" pitchFamily="34" charset="0"/>
                <a:ea typeface="Calibri" panose="020F0502020204030204" pitchFamily="34" charset="0"/>
              </a:rPr>
              <a:t>eşlik eden sendromların varlığı, </a:t>
            </a:r>
          </a:p>
          <a:p>
            <a:r>
              <a:rPr lang="tr-TR" sz="4000" dirty="0">
                <a:latin typeface="Calibri" panose="020F0502020204030204" pitchFamily="34" charset="0"/>
                <a:ea typeface="Calibri" panose="020F0502020204030204" pitchFamily="34" charset="0"/>
              </a:rPr>
              <a:t>düşük doğum ağırlığı gibi faktörler bebeklerin gelişimlerini olumsuz etkilemekte ve dil-konuşma gelişimleri açısından da bebeklerin risk grubunda yer almasına neden olmaktadır (Paul, 2007).</a:t>
            </a:r>
            <a:endParaRPr lang="tr-TR" sz="4000" dirty="0">
              <a:latin typeface="Calibri" panose="020F0502020204030204" pitchFamily="34" charset="0"/>
            </a:endParaRPr>
          </a:p>
        </p:txBody>
      </p:sp>
    </p:spTree>
    <p:extLst>
      <p:ext uri="{BB962C8B-B14F-4D97-AF65-F5344CB8AC3E}">
        <p14:creationId xmlns:p14="http://schemas.microsoft.com/office/powerpoint/2010/main" val="6577996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B7CA109-072F-415C-9E98-987DD11D3C16}"/>
              </a:ext>
            </a:extLst>
          </p:cNvPr>
          <p:cNvSpPr>
            <a:spLocks noGrp="1"/>
          </p:cNvSpPr>
          <p:nvPr>
            <p:ph idx="1"/>
          </p:nvPr>
        </p:nvSpPr>
        <p:spPr>
          <a:xfrm>
            <a:off x="1870364" y="626339"/>
            <a:ext cx="8894618" cy="5721499"/>
          </a:xfrm>
        </p:spPr>
        <p:txBody>
          <a:bodyPr>
            <a:normAutofit/>
          </a:bodyPr>
          <a:lstStyle/>
          <a:p>
            <a:r>
              <a:rPr lang="tr-TR" sz="3600" dirty="0">
                <a:latin typeface="Calibri" panose="020F0502020204030204" pitchFamily="34" charset="0"/>
                <a:ea typeface="Calibri" panose="020F0502020204030204" pitchFamily="34" charset="0"/>
              </a:rPr>
              <a:t>Gelişimsel olarak risk altında bulunan çocukların erken dönemde dil ve konuşma gelişimi açısından değerlendirilmesi, dil ve konuşma gecikmeleri açısından erken tanılanma ve buna bağlı olarak gelecekte ortaya çıkacak dil ve konuşma bozukluklarını önlemek amacıyla erken müdahale programlarına alınması için önemlidir. </a:t>
            </a:r>
            <a:endParaRPr lang="tr-TR" sz="3600" dirty="0">
              <a:latin typeface="Calibri" panose="020F0502020204030204" pitchFamily="34" charset="0"/>
            </a:endParaRPr>
          </a:p>
        </p:txBody>
      </p:sp>
    </p:spTree>
    <p:extLst>
      <p:ext uri="{BB962C8B-B14F-4D97-AF65-F5344CB8AC3E}">
        <p14:creationId xmlns:p14="http://schemas.microsoft.com/office/powerpoint/2010/main" val="26904539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23405" y="650236"/>
            <a:ext cx="9806441" cy="917307"/>
          </a:xfrm>
        </p:spPr>
        <p:txBody>
          <a:bodyPr>
            <a:normAutofit fontScale="90000"/>
          </a:bodyPr>
          <a:lstStyle/>
          <a:p>
            <a:pPr marL="457200" lvl="1" indent="0"/>
            <a:r>
              <a:rPr lang="tr-TR" sz="3600" b="1" dirty="0">
                <a:solidFill>
                  <a:srgbClr val="0070C0"/>
                </a:solidFill>
                <a:latin typeface="Calibri" panose="020F0502020204030204" pitchFamily="34" charset="0"/>
                <a:ea typeface="Times New Roman" panose="02020603050405020304" pitchFamily="18" charset="0"/>
              </a:rPr>
              <a:t>Dil Ve Konuşma Gecikmesini Öngören Erken Belirtiler</a:t>
            </a:r>
          </a:p>
        </p:txBody>
      </p:sp>
      <p:sp>
        <p:nvSpPr>
          <p:cNvPr id="3" name="İçerik Yer Tutucusu 2"/>
          <p:cNvSpPr>
            <a:spLocks noGrp="1"/>
          </p:cNvSpPr>
          <p:nvPr>
            <p:ph idx="1"/>
          </p:nvPr>
        </p:nvSpPr>
        <p:spPr>
          <a:xfrm>
            <a:off x="1985554" y="2133600"/>
            <a:ext cx="9091749" cy="3777622"/>
          </a:xfrm>
        </p:spPr>
        <p:txBody>
          <a:bodyPr/>
          <a:lstStyle/>
          <a:p>
            <a:r>
              <a:rPr lang="tr-TR" sz="3600" dirty="0">
                <a:latin typeface="Calibri" panose="020F0502020204030204" pitchFamily="34" charset="0"/>
                <a:ea typeface="Calibri" panose="020F0502020204030204" pitchFamily="34" charset="0"/>
              </a:rPr>
              <a:t>Aşağıdaki tabloda gelişimsel dil becerilerinde gecikme olduğunu belirten bazı erken işaretlere yer verilmiştir.</a:t>
            </a:r>
          </a:p>
          <a:p>
            <a:endParaRPr lang="tr-TR" dirty="0"/>
          </a:p>
        </p:txBody>
      </p:sp>
    </p:spTree>
    <p:extLst>
      <p:ext uri="{BB962C8B-B14F-4D97-AF65-F5344CB8AC3E}">
        <p14:creationId xmlns:p14="http://schemas.microsoft.com/office/powerpoint/2010/main" val="39204306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İçerik Yer Tutucusu 1">
            <a:extLst>
              <a:ext uri="{FF2B5EF4-FFF2-40B4-BE49-F238E27FC236}">
                <a16:creationId xmlns:a16="http://schemas.microsoft.com/office/drawing/2014/main" id="{BD425880-52C7-49FF-A74F-1F0270E2B22E}"/>
              </a:ext>
            </a:extLst>
          </p:cNvPr>
          <p:cNvGraphicFramePr>
            <a:graphicFrameLocks noGrp="1"/>
          </p:cNvGraphicFramePr>
          <p:nvPr>
            <p:ph idx="1"/>
            <p:extLst>
              <p:ext uri="{D42A27DB-BD31-4B8C-83A1-F6EECF244321}">
                <p14:modId xmlns:p14="http://schemas.microsoft.com/office/powerpoint/2010/main" val="944508908"/>
              </p:ext>
            </p:extLst>
          </p:nvPr>
        </p:nvGraphicFramePr>
        <p:xfrm>
          <a:off x="1" y="0"/>
          <a:ext cx="12192000" cy="6858000"/>
        </p:xfrm>
        <a:graphic>
          <a:graphicData uri="http://schemas.openxmlformats.org/drawingml/2006/table">
            <a:tbl>
              <a:tblPr firstRow="1" bandRow="1">
                <a:tableStyleId>{21E4AEA4-8DFA-4A89-87EB-49C32662AFE0}</a:tableStyleId>
              </a:tblPr>
              <a:tblGrid>
                <a:gridCol w="4064000">
                  <a:extLst>
                    <a:ext uri="{9D8B030D-6E8A-4147-A177-3AD203B41FA5}">
                      <a16:colId xmlns:a16="http://schemas.microsoft.com/office/drawing/2014/main" val="806477071"/>
                    </a:ext>
                  </a:extLst>
                </a:gridCol>
                <a:gridCol w="4064000">
                  <a:extLst>
                    <a:ext uri="{9D8B030D-6E8A-4147-A177-3AD203B41FA5}">
                      <a16:colId xmlns:a16="http://schemas.microsoft.com/office/drawing/2014/main" val="524982946"/>
                    </a:ext>
                  </a:extLst>
                </a:gridCol>
                <a:gridCol w="4064000">
                  <a:extLst>
                    <a:ext uri="{9D8B030D-6E8A-4147-A177-3AD203B41FA5}">
                      <a16:colId xmlns:a16="http://schemas.microsoft.com/office/drawing/2014/main" val="983545061"/>
                    </a:ext>
                  </a:extLst>
                </a:gridCol>
              </a:tblGrid>
              <a:tr h="1126077">
                <a:tc>
                  <a:txBody>
                    <a:bodyPr/>
                    <a:lstStyle/>
                    <a:p>
                      <a:pPr algn="just">
                        <a:spcAft>
                          <a:spcPts val="0"/>
                        </a:spcAft>
                      </a:pPr>
                      <a:r>
                        <a:rPr lang="tr-TR" sz="2400" dirty="0">
                          <a:effectLst/>
                          <a:latin typeface="Calibri" panose="020F0502020204030204" pitchFamily="34" charset="0"/>
                        </a:rPr>
                        <a:t>Yaş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tr-TR" sz="2400">
                          <a:effectLst/>
                          <a:latin typeface="Calibri" panose="020F0502020204030204" pitchFamily="34" charset="0"/>
                        </a:rPr>
                        <a:t>İşaretler</a:t>
                      </a:r>
                    </a:p>
                    <a:p>
                      <a:pPr algn="just">
                        <a:spcAft>
                          <a:spcPts val="0"/>
                        </a:spcAft>
                      </a:pPr>
                      <a:r>
                        <a:rPr lang="tr-TR" sz="2400">
                          <a:effectLst/>
                          <a:latin typeface="Calibri" panose="020F0502020204030204" pitchFamily="34" charset="0"/>
                        </a:rPr>
                        <a:t>(Eğer...... yapmıyorsa......)</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tr-TR" sz="2400" dirty="0">
                          <a:effectLst/>
                          <a:latin typeface="Calibri" panose="020F0502020204030204" pitchFamily="34" charset="0"/>
                        </a:rPr>
                        <a:t>Etkilenen Gelişim Alanları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21521391"/>
                  </a:ext>
                </a:extLst>
              </a:tr>
              <a:tr h="1685859">
                <a:tc>
                  <a:txBody>
                    <a:bodyPr/>
                    <a:lstStyle/>
                    <a:p>
                      <a:pPr algn="just">
                        <a:spcAft>
                          <a:spcPts val="0"/>
                        </a:spcAft>
                      </a:pPr>
                      <a:r>
                        <a:rPr lang="tr-TR" sz="2400" dirty="0">
                          <a:effectLst/>
                          <a:latin typeface="Calibri" panose="020F0502020204030204" pitchFamily="34" charset="0"/>
                        </a:rPr>
                        <a:t>Doğumdan itibaren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tr-TR" sz="2400">
                          <a:effectLst/>
                          <a:latin typeface="Calibri" panose="020F0502020204030204" pitchFamily="34" charset="0"/>
                        </a:rPr>
                        <a:t>Seslere, özellikle de anne sesine, tepki vermeme</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tr-TR" sz="2400">
                          <a:effectLst/>
                          <a:latin typeface="Calibri" panose="020F0502020204030204" pitchFamily="34" charset="0"/>
                        </a:rPr>
                        <a:t>Alıcı dil gelişiminde sorun, işitme açısından değerlendirme gereklidir.</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30801677"/>
                  </a:ext>
                </a:extLst>
              </a:tr>
              <a:tr h="1348689">
                <a:tc>
                  <a:txBody>
                    <a:bodyPr/>
                    <a:lstStyle/>
                    <a:p>
                      <a:pPr algn="just">
                        <a:spcAft>
                          <a:spcPts val="0"/>
                        </a:spcAft>
                      </a:pPr>
                      <a:r>
                        <a:rPr lang="tr-TR" sz="2400">
                          <a:effectLst/>
                          <a:latin typeface="Calibri" panose="020F0502020204030204" pitchFamily="34" charset="0"/>
                        </a:rPr>
                        <a:t>6-9 ay </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tr-TR" sz="2400" dirty="0" err="1">
                          <a:effectLst/>
                          <a:latin typeface="Calibri" panose="020F0502020204030204" pitchFamily="34" charset="0"/>
                        </a:rPr>
                        <a:t>Babıldama</a:t>
                      </a:r>
                      <a:r>
                        <a:rPr lang="tr-TR" sz="2400" dirty="0">
                          <a:effectLst/>
                          <a:latin typeface="Calibri" panose="020F0502020204030204" pitchFamily="34" charset="0"/>
                        </a:rPr>
                        <a:t> davranışının bulunmaması</a:t>
                      </a:r>
                    </a:p>
                    <a:p>
                      <a:pPr>
                        <a:spcAft>
                          <a:spcPts val="0"/>
                        </a:spcAft>
                      </a:pPr>
                      <a:r>
                        <a:rPr lang="tr-TR" sz="2400" dirty="0">
                          <a:effectLst/>
                          <a:latin typeface="Calibri" panose="020F0502020204030204" pitchFamily="34" charset="0"/>
                        </a:rPr>
                        <a:t>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tr-TR" sz="2400" dirty="0">
                          <a:effectLst/>
                          <a:latin typeface="Calibri" panose="020F0502020204030204" pitchFamily="34" charset="0"/>
                        </a:rPr>
                        <a:t>İfade edici dil gelişimi</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60450504"/>
                  </a:ext>
                </a:extLst>
              </a:tr>
              <a:tr h="2697375">
                <a:tc>
                  <a:txBody>
                    <a:bodyPr/>
                    <a:lstStyle/>
                    <a:p>
                      <a:pPr algn="just">
                        <a:spcAft>
                          <a:spcPts val="0"/>
                        </a:spcAft>
                      </a:pPr>
                      <a:r>
                        <a:rPr lang="tr-TR" sz="2400" dirty="0">
                          <a:effectLst/>
                          <a:latin typeface="Calibri" panose="020F0502020204030204" pitchFamily="34" charset="0"/>
                        </a:rPr>
                        <a:t>12 ay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tr-TR" sz="2400" dirty="0">
                          <a:effectLst/>
                          <a:latin typeface="Calibri" panose="020F0502020204030204" pitchFamily="34" charset="0"/>
                        </a:rPr>
                        <a:t>Tek sözcük üretimlerinin henüz ortaya çıkmamış </a:t>
                      </a:r>
                      <a:r>
                        <a:rPr lang="tr-TR" sz="2400" dirty="0" smtClean="0">
                          <a:effectLst/>
                          <a:latin typeface="Calibri" panose="020F0502020204030204" pitchFamily="34" charset="0"/>
                        </a:rPr>
                        <a:t>olması</a:t>
                      </a:r>
                    </a:p>
                    <a:p>
                      <a:pPr algn="just">
                        <a:spcAft>
                          <a:spcPts val="0"/>
                        </a:spcAft>
                      </a:pPr>
                      <a:endParaRPr lang="tr-TR" sz="2400" dirty="0" smtClean="0">
                        <a:effectLst/>
                        <a:latin typeface="Calibri" panose="020F0502020204030204" pitchFamily="34" charset="0"/>
                      </a:endParaRPr>
                    </a:p>
                    <a:p>
                      <a:pPr algn="just">
                        <a:spcAft>
                          <a:spcPts val="0"/>
                        </a:spcAft>
                      </a:pPr>
                      <a:endParaRPr lang="tr-TR" sz="2400" dirty="0">
                        <a:effectLst/>
                        <a:latin typeface="Calibri" panose="020F0502020204030204" pitchFamily="34" charset="0"/>
                      </a:endParaRPr>
                    </a:p>
                    <a:p>
                      <a:pPr algn="just">
                        <a:spcAft>
                          <a:spcPts val="0"/>
                        </a:spcAft>
                      </a:pPr>
                      <a:r>
                        <a:rPr lang="tr-TR" sz="2400" dirty="0">
                          <a:effectLst/>
                          <a:latin typeface="Calibri" panose="020F0502020204030204" pitchFamily="34" charset="0"/>
                        </a:rPr>
                        <a:t>Anne ve babayı çağırırken sözel ifadeler kullanmaması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tr-TR" sz="2400" dirty="0">
                          <a:effectLst/>
                          <a:latin typeface="Calibri" panose="020F0502020204030204" pitchFamily="34" charset="0"/>
                        </a:rPr>
                        <a:t>İfade edici dil gelişimi</a:t>
                      </a:r>
                    </a:p>
                    <a:p>
                      <a:pPr algn="just">
                        <a:spcAft>
                          <a:spcPts val="0"/>
                        </a:spcAft>
                      </a:pPr>
                      <a:endParaRPr lang="tr-TR" sz="2400" dirty="0">
                        <a:effectLst/>
                        <a:latin typeface="Calibri" panose="020F0502020204030204" pitchFamily="34" charset="0"/>
                      </a:endParaRPr>
                    </a:p>
                    <a:p>
                      <a:pPr algn="just">
                        <a:spcAft>
                          <a:spcPts val="0"/>
                        </a:spcAft>
                      </a:pPr>
                      <a:endParaRPr lang="tr-TR" sz="2400" dirty="0">
                        <a:effectLst/>
                        <a:latin typeface="Calibri" panose="020F0502020204030204" pitchFamily="34" charset="0"/>
                      </a:endParaRPr>
                    </a:p>
                    <a:p>
                      <a:pPr algn="just">
                        <a:spcAft>
                          <a:spcPts val="0"/>
                        </a:spcAft>
                      </a:pPr>
                      <a:endParaRPr lang="tr-TR" sz="2400" dirty="0">
                        <a:effectLst/>
                        <a:latin typeface="Calibri" panose="020F0502020204030204" pitchFamily="34" charset="0"/>
                      </a:endParaRPr>
                    </a:p>
                    <a:p>
                      <a:pPr algn="just">
                        <a:spcAft>
                          <a:spcPts val="0"/>
                        </a:spcAft>
                      </a:pPr>
                      <a:r>
                        <a:rPr lang="tr-TR" sz="2400" dirty="0">
                          <a:effectLst/>
                          <a:latin typeface="Calibri" panose="020F0502020204030204" pitchFamily="34" charset="0"/>
                        </a:rPr>
                        <a:t>İfade edici dil gelişimi</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74072151"/>
                  </a:ext>
                </a:extLst>
              </a:tr>
            </a:tbl>
          </a:graphicData>
        </a:graphic>
      </p:graphicFrame>
    </p:spTree>
    <p:extLst>
      <p:ext uri="{BB962C8B-B14F-4D97-AF65-F5344CB8AC3E}">
        <p14:creationId xmlns:p14="http://schemas.microsoft.com/office/powerpoint/2010/main" val="20142601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B7CA109-072F-415C-9E98-987DD11D3C16}"/>
              </a:ext>
            </a:extLst>
          </p:cNvPr>
          <p:cNvSpPr>
            <a:spLocks noGrp="1"/>
          </p:cNvSpPr>
          <p:nvPr>
            <p:ph idx="1"/>
          </p:nvPr>
        </p:nvSpPr>
        <p:spPr>
          <a:xfrm>
            <a:off x="1953491" y="778736"/>
            <a:ext cx="9199418" cy="5832648"/>
          </a:xfrm>
        </p:spPr>
        <p:txBody>
          <a:bodyPr>
            <a:normAutofit/>
          </a:bodyPr>
          <a:lstStyle/>
          <a:p>
            <a:pPr marL="0" indent="0">
              <a:buNone/>
            </a:pPr>
            <a:r>
              <a:rPr lang="tr-TR" sz="4400" dirty="0">
                <a:latin typeface="Calibri" panose="020F0502020204030204" pitchFamily="34" charset="0"/>
              </a:rPr>
              <a:t>Dil ve konuşma, bireylerin kendilerini ifade etme, iletişim kurma ve sosyal hayatı paylaşmalarındaki en önemli araçlardandır. Birey doğumundan itibaren çevresinde olan biteni anlamaya, istek ve ihtiyaçlarını ifade etmeye çalışırken dili kullanır. </a:t>
            </a:r>
          </a:p>
        </p:txBody>
      </p:sp>
    </p:spTree>
    <p:extLst>
      <p:ext uri="{BB962C8B-B14F-4D97-AF65-F5344CB8AC3E}">
        <p14:creationId xmlns:p14="http://schemas.microsoft.com/office/powerpoint/2010/main" val="40292658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İçerik Yer Tutucusu 1">
            <a:extLst>
              <a:ext uri="{FF2B5EF4-FFF2-40B4-BE49-F238E27FC236}">
                <a16:creationId xmlns:a16="http://schemas.microsoft.com/office/drawing/2014/main" id="{BD425880-52C7-49FF-A74F-1F0270E2B22E}"/>
              </a:ext>
            </a:extLst>
          </p:cNvPr>
          <p:cNvGraphicFramePr>
            <a:graphicFrameLocks noGrp="1"/>
          </p:cNvGraphicFramePr>
          <p:nvPr>
            <p:ph idx="1"/>
            <p:extLst>
              <p:ext uri="{D42A27DB-BD31-4B8C-83A1-F6EECF244321}">
                <p14:modId xmlns:p14="http://schemas.microsoft.com/office/powerpoint/2010/main" val="3357557282"/>
              </p:ext>
            </p:extLst>
          </p:nvPr>
        </p:nvGraphicFramePr>
        <p:xfrm>
          <a:off x="0" y="5609"/>
          <a:ext cx="12192000" cy="7154556"/>
        </p:xfrm>
        <a:graphic>
          <a:graphicData uri="http://schemas.openxmlformats.org/drawingml/2006/table">
            <a:tbl>
              <a:tblPr firstRow="1" bandRow="1">
                <a:tableStyleId>{21E4AEA4-8DFA-4A89-87EB-49C32662AFE0}</a:tableStyleId>
              </a:tblPr>
              <a:tblGrid>
                <a:gridCol w="1581186">
                  <a:extLst>
                    <a:ext uri="{9D8B030D-6E8A-4147-A177-3AD203B41FA5}">
                      <a16:colId xmlns:a16="http://schemas.microsoft.com/office/drawing/2014/main" val="806477071"/>
                    </a:ext>
                  </a:extLst>
                </a:gridCol>
                <a:gridCol w="7190282">
                  <a:extLst>
                    <a:ext uri="{9D8B030D-6E8A-4147-A177-3AD203B41FA5}">
                      <a16:colId xmlns:a16="http://schemas.microsoft.com/office/drawing/2014/main" val="524982946"/>
                    </a:ext>
                  </a:extLst>
                </a:gridCol>
                <a:gridCol w="3420532">
                  <a:extLst>
                    <a:ext uri="{9D8B030D-6E8A-4147-A177-3AD203B41FA5}">
                      <a16:colId xmlns:a16="http://schemas.microsoft.com/office/drawing/2014/main" val="983545061"/>
                    </a:ext>
                  </a:extLst>
                </a:gridCol>
              </a:tblGrid>
              <a:tr h="917948">
                <a:tc>
                  <a:txBody>
                    <a:bodyPr/>
                    <a:lstStyle/>
                    <a:p>
                      <a:pPr algn="just">
                        <a:spcAft>
                          <a:spcPts val="0"/>
                        </a:spcAft>
                      </a:pPr>
                      <a:r>
                        <a:rPr lang="tr-TR" sz="2400" dirty="0">
                          <a:effectLst/>
                          <a:latin typeface="Calibri" panose="020F0502020204030204" pitchFamily="34" charset="0"/>
                        </a:rPr>
                        <a:t>Yaş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tr-TR" sz="2400">
                          <a:effectLst/>
                          <a:latin typeface="Calibri" panose="020F0502020204030204" pitchFamily="34" charset="0"/>
                        </a:rPr>
                        <a:t>İşaretler</a:t>
                      </a:r>
                    </a:p>
                    <a:p>
                      <a:pPr algn="just">
                        <a:spcAft>
                          <a:spcPts val="0"/>
                        </a:spcAft>
                      </a:pPr>
                      <a:r>
                        <a:rPr lang="tr-TR" sz="2400">
                          <a:effectLst/>
                          <a:latin typeface="Calibri" panose="020F0502020204030204" pitchFamily="34" charset="0"/>
                        </a:rPr>
                        <a:t>(Eğer...... yapmıyorsa......)</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tr-TR" sz="2400" dirty="0">
                          <a:effectLst/>
                          <a:latin typeface="Calibri" panose="020F0502020204030204" pitchFamily="34" charset="0"/>
                        </a:rPr>
                        <a:t>Etkilenen Gelişim Alanları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21521391"/>
                  </a:ext>
                </a:extLst>
              </a:tr>
              <a:tr h="1383280">
                <a:tc>
                  <a:txBody>
                    <a:bodyPr/>
                    <a:lstStyle/>
                    <a:p>
                      <a:pPr algn="just">
                        <a:spcAft>
                          <a:spcPts val="0"/>
                        </a:spcAft>
                      </a:pPr>
                      <a:r>
                        <a:rPr lang="tr-TR" sz="2400" b="1" dirty="0">
                          <a:effectLst/>
                          <a:latin typeface="Calibri" panose="020F0502020204030204" pitchFamily="34" charset="0"/>
                          <a:ea typeface="Calibri" panose="020F0502020204030204" pitchFamily="34" charset="0"/>
                          <a:cs typeface="Times New Roman" panose="02020603050405020304" pitchFamily="18" charset="0"/>
                        </a:rPr>
                        <a:t>15 ay</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tr-TR" sz="2400" dirty="0">
                          <a:effectLst/>
                          <a:latin typeface="Calibri" panose="020F0502020204030204" pitchFamily="34" charset="0"/>
                          <a:ea typeface="Calibri" panose="020F0502020204030204" pitchFamily="34" charset="0"/>
                          <a:cs typeface="Times New Roman" panose="02020603050405020304" pitchFamily="18" charset="0"/>
                        </a:rPr>
                        <a:t>Sözcük üretimlerinin sınırlı </a:t>
                      </a:r>
                      <a:r>
                        <a:rPr lang="tr-TR" sz="2400" dirty="0" smtClean="0">
                          <a:effectLst/>
                          <a:latin typeface="Calibri" panose="020F0502020204030204" pitchFamily="34" charset="0"/>
                          <a:ea typeface="Calibri" panose="020F0502020204030204" pitchFamily="34" charset="0"/>
                          <a:cs typeface="Times New Roman" panose="02020603050405020304" pitchFamily="18" charset="0"/>
                        </a:rPr>
                        <a:t>olması</a:t>
                      </a:r>
                    </a:p>
                    <a:p>
                      <a:pPr algn="just">
                        <a:spcAft>
                          <a:spcPts val="0"/>
                        </a:spcAft>
                      </a:pP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tr-TR" sz="2400" dirty="0">
                          <a:effectLst/>
                          <a:latin typeface="Calibri" panose="020F0502020204030204" pitchFamily="34" charset="0"/>
                          <a:ea typeface="Calibri" panose="020F0502020204030204" pitchFamily="34" charset="0"/>
                          <a:cs typeface="Times New Roman" panose="02020603050405020304" pitchFamily="18" charset="0"/>
                        </a:rPr>
                        <a:t>Uzakta bulunan bir nesneyi talep etmek için işaret kullanmaması </a:t>
                      </a:r>
                    </a:p>
                  </a:txBody>
                  <a:tcPr marL="68580" marR="68580" marT="0" marB="0"/>
                </a:tc>
                <a:tc>
                  <a:txBody>
                    <a:bodyPr/>
                    <a:lstStyle/>
                    <a:p>
                      <a:pPr algn="just">
                        <a:spcAft>
                          <a:spcPts val="0"/>
                        </a:spcAft>
                      </a:pPr>
                      <a:r>
                        <a:rPr lang="tr-TR" sz="2400" dirty="0">
                          <a:effectLst/>
                          <a:latin typeface="Calibri" panose="020F0502020204030204" pitchFamily="34" charset="0"/>
                          <a:ea typeface="Calibri" panose="020F0502020204030204" pitchFamily="34" charset="0"/>
                          <a:cs typeface="Times New Roman" panose="02020603050405020304" pitchFamily="18" charset="0"/>
                        </a:rPr>
                        <a:t>İfade edici dil gelişimi</a:t>
                      </a:r>
                    </a:p>
                    <a:p>
                      <a:pPr algn="just">
                        <a:spcAft>
                          <a:spcPts val="0"/>
                        </a:spcAft>
                      </a:pP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tr-TR" sz="2400" dirty="0">
                          <a:effectLst/>
                          <a:latin typeface="Calibri" panose="020F0502020204030204" pitchFamily="34" charset="0"/>
                          <a:ea typeface="Calibri" panose="020F0502020204030204" pitchFamily="34" charset="0"/>
                          <a:cs typeface="Times New Roman" panose="02020603050405020304" pitchFamily="18" charset="0"/>
                        </a:rPr>
                        <a:t>Sözel olmayan iletişim becerileri </a:t>
                      </a:r>
                    </a:p>
                  </a:txBody>
                  <a:tcPr marL="68580" marR="68580" marT="0" marB="0"/>
                </a:tc>
                <a:extLst>
                  <a:ext uri="{0D108BD9-81ED-4DB2-BD59-A6C34878D82A}">
                    <a16:rowId xmlns:a16="http://schemas.microsoft.com/office/drawing/2014/main" val="3030801677"/>
                  </a:ext>
                </a:extLst>
              </a:tr>
              <a:tr h="2337916">
                <a:tc>
                  <a:txBody>
                    <a:bodyPr/>
                    <a:lstStyle/>
                    <a:p>
                      <a:pPr algn="just">
                        <a:spcAft>
                          <a:spcPts val="0"/>
                        </a:spcAft>
                      </a:pPr>
                      <a:r>
                        <a:rPr lang="tr-TR" sz="2400" b="1">
                          <a:effectLst/>
                          <a:latin typeface="Calibri" panose="020F0502020204030204" pitchFamily="34" charset="0"/>
                          <a:ea typeface="Calibri" panose="020F0502020204030204" pitchFamily="34" charset="0"/>
                          <a:cs typeface="Times New Roman" panose="02020603050405020304" pitchFamily="18" charset="0"/>
                        </a:rPr>
                        <a:t>18 ay</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tr-TR" sz="2400" dirty="0">
                          <a:effectLst/>
                          <a:latin typeface="Calibri" panose="020F0502020204030204" pitchFamily="34" charset="0"/>
                          <a:ea typeface="Calibri" panose="020F0502020204030204" pitchFamily="34" charset="0"/>
                          <a:cs typeface="Times New Roman" panose="02020603050405020304" pitchFamily="18" charset="0"/>
                        </a:rPr>
                        <a:t>Nesne adlandırmak için, yorumda bulunmak için ya da bir nesneyi talep etmek için sözcük kullanmaması </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tr-TR" sz="2400" dirty="0">
                          <a:effectLst/>
                          <a:latin typeface="Calibri" panose="020F0502020204030204" pitchFamily="34" charset="0"/>
                          <a:ea typeface="Calibri" panose="020F0502020204030204" pitchFamily="34" charset="0"/>
                          <a:cs typeface="Times New Roman" panose="02020603050405020304" pitchFamily="18" charset="0"/>
                        </a:rPr>
                        <a:t>Tek basamaklı yönergeleri takip etmede zorluk </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tr-TR" sz="2400" dirty="0">
                          <a:effectLst/>
                          <a:latin typeface="Calibri" panose="020F0502020204030204" pitchFamily="34" charset="0"/>
                          <a:ea typeface="Calibri" panose="020F0502020204030204" pitchFamily="34" charset="0"/>
                          <a:cs typeface="Times New Roman" panose="02020603050405020304" pitchFamily="18" charset="0"/>
                        </a:rPr>
                        <a:t>Ortak ilgi kurmada güçlük, işaret kullanmanın, göz kontağı becerisinin sınırlı olması </a:t>
                      </a:r>
                    </a:p>
                  </a:txBody>
                  <a:tcPr marL="68580" marR="68580" marT="0" marB="0"/>
                </a:tc>
                <a:tc>
                  <a:txBody>
                    <a:bodyPr/>
                    <a:lstStyle/>
                    <a:p>
                      <a:pPr algn="just">
                        <a:spcAft>
                          <a:spcPts val="0"/>
                        </a:spcAft>
                      </a:pPr>
                      <a:r>
                        <a:rPr lang="tr-TR" sz="2400" dirty="0">
                          <a:effectLst/>
                          <a:latin typeface="Calibri" panose="020F0502020204030204" pitchFamily="34" charset="0"/>
                          <a:ea typeface="Calibri" panose="020F0502020204030204" pitchFamily="34" charset="0"/>
                          <a:cs typeface="Times New Roman" panose="02020603050405020304" pitchFamily="18" charset="0"/>
                        </a:rPr>
                        <a:t>İfade edici dil gelişimi</a:t>
                      </a:r>
                    </a:p>
                    <a:p>
                      <a:pPr algn="just">
                        <a:spcAft>
                          <a:spcPts val="0"/>
                        </a:spcAft>
                      </a:pP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tr-TR" sz="2400" dirty="0">
                          <a:effectLst/>
                          <a:latin typeface="Calibri" panose="020F0502020204030204" pitchFamily="34" charset="0"/>
                          <a:ea typeface="Calibri" panose="020F0502020204030204" pitchFamily="34" charset="0"/>
                          <a:cs typeface="Times New Roman" panose="02020603050405020304" pitchFamily="18" charset="0"/>
                        </a:rPr>
                        <a:t>Alıcı dil </a:t>
                      </a:r>
                      <a:r>
                        <a:rPr lang="tr-TR" sz="2400" dirty="0" smtClean="0">
                          <a:effectLst/>
                          <a:latin typeface="Calibri" panose="020F0502020204030204" pitchFamily="34" charset="0"/>
                          <a:ea typeface="Calibri" panose="020F0502020204030204" pitchFamily="34" charset="0"/>
                          <a:cs typeface="Times New Roman" panose="02020603050405020304" pitchFamily="18" charset="0"/>
                        </a:rPr>
                        <a:t>gelişimi</a:t>
                      </a:r>
                    </a:p>
                    <a:p>
                      <a:pPr algn="just">
                        <a:spcAft>
                          <a:spcPts val="0"/>
                        </a:spcAft>
                      </a:pP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tr-TR" sz="2400" dirty="0">
                          <a:effectLst/>
                          <a:latin typeface="Calibri" panose="020F0502020204030204" pitchFamily="34" charset="0"/>
                          <a:ea typeface="Calibri" panose="020F0502020204030204" pitchFamily="34" charset="0"/>
                          <a:cs typeface="Times New Roman" panose="02020603050405020304" pitchFamily="18" charset="0"/>
                        </a:rPr>
                        <a:t>Sözel olmayan iletişim becerileri </a:t>
                      </a:r>
                    </a:p>
                  </a:txBody>
                  <a:tcPr marL="68580" marR="68580" marT="0" marB="0"/>
                </a:tc>
                <a:extLst>
                  <a:ext uri="{0D108BD9-81ED-4DB2-BD59-A6C34878D82A}">
                    <a16:rowId xmlns:a16="http://schemas.microsoft.com/office/drawing/2014/main" val="1760450504"/>
                  </a:ext>
                </a:extLst>
              </a:tr>
              <a:tr h="2213248">
                <a:tc>
                  <a:txBody>
                    <a:bodyPr/>
                    <a:lstStyle/>
                    <a:p>
                      <a:pPr algn="just">
                        <a:spcAft>
                          <a:spcPts val="0"/>
                        </a:spcAft>
                      </a:pPr>
                      <a:r>
                        <a:rPr lang="tr-TR" sz="2400" b="1" dirty="0">
                          <a:effectLst/>
                          <a:latin typeface="Calibri" panose="020F0502020204030204" pitchFamily="34" charset="0"/>
                          <a:ea typeface="Calibri" panose="020F0502020204030204" pitchFamily="34" charset="0"/>
                          <a:cs typeface="Times New Roman" panose="02020603050405020304" pitchFamily="18" charset="0"/>
                        </a:rPr>
                        <a:t>24 ay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tr-TR" sz="2400" b="1" dirty="0">
                          <a:effectLst/>
                          <a:latin typeface="Calibri" panose="020F0502020204030204" pitchFamily="34" charset="0"/>
                          <a:ea typeface="Calibri" panose="020F0502020204030204" pitchFamily="34" charset="0"/>
                          <a:cs typeface="Times New Roman" panose="02020603050405020304" pitchFamily="18" charset="0"/>
                        </a:rPr>
                        <a:t>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tr-TR" sz="2400" b="1" dirty="0">
                          <a:effectLst/>
                          <a:latin typeface="Calibri" panose="020F0502020204030204" pitchFamily="34" charset="0"/>
                          <a:ea typeface="Calibri" panose="020F0502020204030204" pitchFamily="34" charset="0"/>
                          <a:cs typeface="Times New Roman" panose="02020603050405020304" pitchFamily="18" charset="0"/>
                        </a:rPr>
                        <a:t>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tr-TR" sz="2400" dirty="0">
                          <a:effectLst/>
                          <a:latin typeface="Calibri" panose="020F0502020204030204" pitchFamily="34" charset="0"/>
                          <a:ea typeface="Calibri" panose="020F0502020204030204" pitchFamily="34" charset="0"/>
                          <a:cs typeface="Times New Roman" panose="02020603050405020304" pitchFamily="18" charset="0"/>
                        </a:rPr>
                        <a:t>50’den az sözcük </a:t>
                      </a:r>
                      <a:r>
                        <a:rPr lang="tr-TR" sz="2400" dirty="0" smtClean="0">
                          <a:effectLst/>
                          <a:latin typeface="Calibri" panose="020F0502020204030204" pitchFamily="34" charset="0"/>
                          <a:ea typeface="Calibri" panose="020F0502020204030204" pitchFamily="34" charset="0"/>
                          <a:cs typeface="Times New Roman" panose="02020603050405020304" pitchFamily="18" charset="0"/>
                        </a:rPr>
                        <a:t>üretimi</a:t>
                      </a:r>
                    </a:p>
                    <a:p>
                      <a:pPr algn="just">
                        <a:spcAft>
                          <a:spcPts val="0"/>
                        </a:spcAft>
                      </a:pP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tr-TR" sz="2400" dirty="0">
                          <a:effectLst/>
                          <a:latin typeface="Calibri" panose="020F0502020204030204" pitchFamily="34" charset="0"/>
                          <a:ea typeface="Calibri" panose="020F0502020204030204" pitchFamily="34" charset="0"/>
                          <a:cs typeface="Times New Roman" panose="02020603050405020304" pitchFamily="18" charset="0"/>
                        </a:rPr>
                        <a:t>İki kelimeli kombinasyonlarının bulunmaması </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tr-TR" sz="2400" dirty="0">
                          <a:effectLst/>
                          <a:latin typeface="Calibri" panose="020F0502020204030204" pitchFamily="34" charset="0"/>
                          <a:ea typeface="Calibri" panose="020F0502020204030204" pitchFamily="34" charset="0"/>
                          <a:cs typeface="Times New Roman" panose="02020603050405020304" pitchFamily="18" charset="0"/>
                        </a:rPr>
                        <a:t>Sözel üretimlerin zor anlaşılması</a:t>
                      </a:r>
                    </a:p>
                  </a:txBody>
                  <a:tcPr marL="68580" marR="68580" marT="0" marB="0"/>
                </a:tc>
                <a:tc>
                  <a:txBody>
                    <a:bodyPr/>
                    <a:lstStyle/>
                    <a:p>
                      <a:pPr algn="just">
                        <a:spcAft>
                          <a:spcPts val="0"/>
                        </a:spcAft>
                      </a:pPr>
                      <a:r>
                        <a:rPr lang="tr-TR" sz="2400" dirty="0">
                          <a:effectLst/>
                          <a:latin typeface="Calibri" panose="020F0502020204030204" pitchFamily="34" charset="0"/>
                          <a:ea typeface="Calibri" panose="020F0502020204030204" pitchFamily="34" charset="0"/>
                          <a:cs typeface="Times New Roman" panose="02020603050405020304" pitchFamily="18" charset="0"/>
                        </a:rPr>
                        <a:t>İfade edici dil </a:t>
                      </a:r>
                      <a:r>
                        <a:rPr lang="tr-TR" sz="2400" dirty="0" smtClean="0">
                          <a:effectLst/>
                          <a:latin typeface="Calibri" panose="020F0502020204030204" pitchFamily="34" charset="0"/>
                          <a:ea typeface="Calibri" panose="020F0502020204030204" pitchFamily="34" charset="0"/>
                          <a:cs typeface="Times New Roman" panose="02020603050405020304" pitchFamily="18" charset="0"/>
                        </a:rPr>
                        <a:t>gelişimi</a:t>
                      </a:r>
                    </a:p>
                    <a:p>
                      <a:pPr algn="just">
                        <a:spcAft>
                          <a:spcPts val="0"/>
                        </a:spcAft>
                      </a:pP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tr-TR" sz="2400" dirty="0">
                          <a:effectLst/>
                          <a:latin typeface="Calibri" panose="020F0502020204030204" pitchFamily="34" charset="0"/>
                          <a:ea typeface="Calibri" panose="020F0502020204030204" pitchFamily="34" charset="0"/>
                          <a:cs typeface="Times New Roman" panose="02020603050405020304" pitchFamily="18" charset="0"/>
                        </a:rPr>
                        <a:t>İfade edici dil gelişimi</a:t>
                      </a:r>
                    </a:p>
                    <a:p>
                      <a:pPr algn="just">
                        <a:spcAft>
                          <a:spcPts val="0"/>
                        </a:spcAft>
                      </a:pP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tr-TR" sz="2400" dirty="0">
                          <a:effectLst/>
                          <a:latin typeface="Calibri" panose="020F0502020204030204" pitchFamily="34" charset="0"/>
                          <a:ea typeface="Calibri" panose="020F0502020204030204" pitchFamily="34" charset="0"/>
                          <a:cs typeface="Times New Roman" panose="02020603050405020304" pitchFamily="18" charset="0"/>
                        </a:rPr>
                        <a:t>İfade edici dil gelişimi </a:t>
                      </a:r>
                    </a:p>
                  </a:txBody>
                  <a:tcPr marL="68580" marR="68580" marT="0" marB="0"/>
                </a:tc>
                <a:extLst>
                  <a:ext uri="{0D108BD9-81ED-4DB2-BD59-A6C34878D82A}">
                    <a16:rowId xmlns:a16="http://schemas.microsoft.com/office/drawing/2014/main" val="4274072151"/>
                  </a:ext>
                </a:extLst>
              </a:tr>
            </a:tbl>
          </a:graphicData>
        </a:graphic>
      </p:graphicFrame>
    </p:spTree>
    <p:extLst>
      <p:ext uri="{BB962C8B-B14F-4D97-AF65-F5344CB8AC3E}">
        <p14:creationId xmlns:p14="http://schemas.microsoft.com/office/powerpoint/2010/main" val="2445728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B7CA109-072F-415C-9E98-987DD11D3C16}"/>
              </a:ext>
            </a:extLst>
          </p:cNvPr>
          <p:cNvSpPr>
            <a:spLocks noGrp="1"/>
          </p:cNvSpPr>
          <p:nvPr>
            <p:ph idx="1"/>
          </p:nvPr>
        </p:nvSpPr>
        <p:spPr>
          <a:xfrm>
            <a:off x="1995055" y="723319"/>
            <a:ext cx="9268690" cy="5721499"/>
          </a:xfrm>
        </p:spPr>
        <p:txBody>
          <a:bodyPr/>
          <a:lstStyle/>
          <a:p>
            <a:r>
              <a:rPr lang="tr-TR" sz="4000" dirty="0">
                <a:latin typeface="Calibri" panose="020F0502020204030204" pitchFamily="34" charset="0"/>
                <a:ea typeface="Calibri" panose="020F0502020204030204" pitchFamily="34" charset="0"/>
              </a:rPr>
              <a:t>Gecikmiş dil ve konuşmanın erken belirtilerini yakalamak </a:t>
            </a:r>
            <a:r>
              <a:rPr lang="tr-TR" sz="4000" dirty="0" smtClean="0">
                <a:latin typeface="Calibri" panose="020F0502020204030204" pitchFamily="34" charset="0"/>
                <a:ea typeface="Calibri" panose="020F0502020204030204" pitchFamily="34" charset="0"/>
              </a:rPr>
              <a:t>önemlidir bu nedenle </a:t>
            </a:r>
            <a:r>
              <a:rPr lang="tr-TR" sz="4000" dirty="0">
                <a:solidFill>
                  <a:srgbClr val="FF0000"/>
                </a:solidFill>
                <a:latin typeface="Calibri" panose="020F0502020204030204" pitchFamily="34" charset="0"/>
                <a:ea typeface="Calibri" panose="020F0502020204030204" pitchFamily="34" charset="0"/>
              </a:rPr>
              <a:t>‘bekle-gör</a:t>
            </a:r>
            <a:r>
              <a:rPr lang="tr-TR" sz="4000" dirty="0">
                <a:latin typeface="Calibri" panose="020F0502020204030204" pitchFamily="34" charset="0"/>
                <a:ea typeface="Calibri" panose="020F0502020204030204" pitchFamily="34" charset="0"/>
              </a:rPr>
              <a:t>’ yaklaşımının uygulanmaması önerilmektedir. </a:t>
            </a:r>
            <a:r>
              <a:rPr lang="tr-TR" sz="4000" dirty="0">
                <a:solidFill>
                  <a:srgbClr val="FF0000"/>
                </a:solidFill>
                <a:latin typeface="Calibri" panose="020F0502020204030204" pitchFamily="34" charset="0"/>
                <a:ea typeface="Calibri" panose="020F0502020204030204" pitchFamily="34" charset="0"/>
              </a:rPr>
              <a:t>0-3 </a:t>
            </a:r>
            <a:r>
              <a:rPr lang="tr-TR" sz="4000" dirty="0">
                <a:latin typeface="Calibri" panose="020F0502020204030204" pitchFamily="34" charset="0"/>
                <a:ea typeface="Calibri" panose="020F0502020204030204" pitchFamily="34" charset="0"/>
              </a:rPr>
              <a:t>yaş erken tanı ve erken müdahale dönemidir bu yüzden çocukların </a:t>
            </a:r>
            <a:r>
              <a:rPr lang="tr-TR" sz="4000" dirty="0">
                <a:solidFill>
                  <a:srgbClr val="FF0000"/>
                </a:solidFill>
                <a:latin typeface="Calibri" panose="020F0502020204030204" pitchFamily="34" charset="0"/>
                <a:ea typeface="Calibri" panose="020F0502020204030204" pitchFamily="34" charset="0"/>
              </a:rPr>
              <a:t>3</a:t>
            </a:r>
            <a:r>
              <a:rPr lang="tr-TR" sz="4000" dirty="0">
                <a:latin typeface="Calibri" panose="020F0502020204030204" pitchFamily="34" charset="0"/>
                <a:ea typeface="Calibri" panose="020F0502020204030204" pitchFamily="34" charset="0"/>
              </a:rPr>
              <a:t> yaş altında erken belirtilerinin taranması son derece önemlidir. </a:t>
            </a:r>
          </a:p>
          <a:p>
            <a:endParaRPr lang="tr-TR" dirty="0"/>
          </a:p>
        </p:txBody>
      </p:sp>
    </p:spTree>
    <p:extLst>
      <p:ext uri="{BB962C8B-B14F-4D97-AF65-F5344CB8AC3E}">
        <p14:creationId xmlns:p14="http://schemas.microsoft.com/office/powerpoint/2010/main" val="4226609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a:stretch>
            <a:fillRect/>
          </a:stretch>
        </p:blipFill>
        <p:spPr>
          <a:xfrm>
            <a:off x="0" y="0"/>
            <a:ext cx="12192000" cy="6949439"/>
          </a:xfrm>
          <a:prstGeom prst="rect">
            <a:avLst/>
          </a:prstGeom>
        </p:spPr>
      </p:pic>
      <p:sp>
        <p:nvSpPr>
          <p:cNvPr id="3" name="İçerik Yer Tutucusu 2">
            <a:extLst>
              <a:ext uri="{FF2B5EF4-FFF2-40B4-BE49-F238E27FC236}">
                <a16:creationId xmlns:a16="http://schemas.microsoft.com/office/drawing/2014/main" id="{3B7CA109-072F-415C-9E98-987DD11D3C16}"/>
              </a:ext>
            </a:extLst>
          </p:cNvPr>
          <p:cNvSpPr>
            <a:spLocks noGrp="1"/>
          </p:cNvSpPr>
          <p:nvPr>
            <p:ph idx="1"/>
          </p:nvPr>
        </p:nvSpPr>
        <p:spPr>
          <a:xfrm>
            <a:off x="2294709" y="168275"/>
            <a:ext cx="8229600" cy="3298373"/>
          </a:xfrm>
        </p:spPr>
        <p:txBody>
          <a:bodyPr/>
          <a:lstStyle/>
          <a:p>
            <a:pPr marL="0" indent="0" algn="ctr">
              <a:buNone/>
            </a:pPr>
            <a:r>
              <a:rPr lang="tr-TR" sz="6600" b="1" dirty="0" smtClean="0">
                <a:solidFill>
                  <a:srgbClr val="FF0000"/>
                </a:solidFill>
                <a:latin typeface="Calibri" panose="020F0502020204030204" pitchFamily="34" charset="0"/>
                <a:ea typeface="Times New Roman" panose="02020603050405020304" pitchFamily="18" charset="0"/>
              </a:rPr>
              <a:t>3. EĞİTSEL </a:t>
            </a:r>
            <a:r>
              <a:rPr lang="tr-TR" sz="6600" b="1" dirty="0">
                <a:solidFill>
                  <a:srgbClr val="FF0000"/>
                </a:solidFill>
                <a:latin typeface="Calibri" panose="020F0502020204030204" pitchFamily="34" charset="0"/>
                <a:ea typeface="Times New Roman" panose="02020603050405020304" pitchFamily="18" charset="0"/>
              </a:rPr>
              <a:t>DEĞERLENDİRME VE  TANILAMA SÜRECİ</a:t>
            </a:r>
            <a:endParaRPr lang="tr-TR" sz="6600" dirty="0">
              <a:solidFill>
                <a:srgbClr val="FF0000"/>
              </a:solidFill>
              <a:latin typeface="Calibri" panose="020F0502020204030204" pitchFamily="34" charset="0"/>
              <a:ea typeface="Times New Roman" panose="02020603050405020304" pitchFamily="18" charset="0"/>
            </a:endParaRPr>
          </a:p>
          <a:p>
            <a:endParaRPr lang="tr-TR" dirty="0"/>
          </a:p>
        </p:txBody>
      </p:sp>
      <p:sp>
        <p:nvSpPr>
          <p:cNvPr id="5" name="AutoShape 4" descr="dil konuşma bozuklukları eğitsel değerlendirme ile ilgili görsel sonucu"/>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Tree>
    <p:extLst>
      <p:ext uri="{BB962C8B-B14F-4D97-AF65-F5344CB8AC3E}">
        <p14:creationId xmlns:p14="http://schemas.microsoft.com/office/powerpoint/2010/main" val="27983122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B7CA109-072F-415C-9E98-987DD11D3C16}"/>
              </a:ext>
            </a:extLst>
          </p:cNvPr>
          <p:cNvSpPr>
            <a:spLocks noGrp="1"/>
          </p:cNvSpPr>
          <p:nvPr>
            <p:ph idx="1"/>
          </p:nvPr>
        </p:nvSpPr>
        <p:spPr>
          <a:xfrm>
            <a:off x="1967346" y="665312"/>
            <a:ext cx="9310254" cy="6192688"/>
          </a:xfrm>
        </p:spPr>
        <p:txBody>
          <a:bodyPr>
            <a:noAutofit/>
          </a:bodyPr>
          <a:lstStyle/>
          <a:p>
            <a:r>
              <a:rPr lang="tr-TR" sz="4400" dirty="0">
                <a:latin typeface="Calibri" panose="020F0502020204030204" pitchFamily="34" charset="0"/>
                <a:ea typeface="Times New Roman" panose="02020603050405020304" pitchFamily="18" charset="0"/>
              </a:rPr>
              <a:t>Eğitsel değerlendirme ve tanılama sürecinde, eğitsel amaçla bireyin tüm gelişim alanındaki özellikleri ve akademik disiplin alanlarındaki yeterlilikleri ile eğitim ihtiyaçları belirlenerek en az sınırlandırılmış eğitim ortamına ve özel eğitim hizmetine karar verilir. </a:t>
            </a:r>
            <a:endParaRPr lang="tr-TR" sz="4400" dirty="0">
              <a:latin typeface="Calibri" panose="020F0502020204030204" pitchFamily="34" charset="0"/>
            </a:endParaRPr>
          </a:p>
        </p:txBody>
      </p:sp>
    </p:spTree>
    <p:extLst>
      <p:ext uri="{BB962C8B-B14F-4D97-AF65-F5344CB8AC3E}">
        <p14:creationId xmlns:p14="http://schemas.microsoft.com/office/powerpoint/2010/main" val="37522289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B7CA109-072F-415C-9E98-987DD11D3C16}"/>
              </a:ext>
            </a:extLst>
          </p:cNvPr>
          <p:cNvSpPr>
            <a:spLocks noGrp="1"/>
          </p:cNvSpPr>
          <p:nvPr>
            <p:ph idx="1"/>
          </p:nvPr>
        </p:nvSpPr>
        <p:spPr>
          <a:xfrm>
            <a:off x="2008908" y="582319"/>
            <a:ext cx="8617527" cy="5721499"/>
          </a:xfrm>
        </p:spPr>
        <p:txBody>
          <a:bodyPr>
            <a:normAutofit/>
          </a:bodyPr>
          <a:lstStyle/>
          <a:p>
            <a:r>
              <a:rPr lang="tr-TR" sz="4400" dirty="0">
                <a:latin typeface="Calibri" panose="020F0502020204030204" pitchFamily="34" charset="0"/>
                <a:ea typeface="Times New Roman" panose="02020603050405020304" pitchFamily="18" charset="0"/>
              </a:rPr>
              <a:t>Bireyin eğitsel değerlendirme ve tanılaması rehberlik ve araştırma merkezinde oluşturulan özel eğitim değerlendirme kurulu tarafından nesnel, standart testler ve bireyin özelliklerine uygun ölçme araçlarıyla yapılır. </a:t>
            </a:r>
            <a:endParaRPr lang="tr-TR" sz="4400" dirty="0">
              <a:latin typeface="Calibri" panose="020F0502020204030204" pitchFamily="34" charset="0"/>
            </a:endParaRPr>
          </a:p>
        </p:txBody>
      </p:sp>
    </p:spTree>
    <p:extLst>
      <p:ext uri="{BB962C8B-B14F-4D97-AF65-F5344CB8AC3E}">
        <p14:creationId xmlns:p14="http://schemas.microsoft.com/office/powerpoint/2010/main" val="19405808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B7CA109-072F-415C-9E98-987DD11D3C16}"/>
              </a:ext>
            </a:extLst>
          </p:cNvPr>
          <p:cNvSpPr>
            <a:spLocks noGrp="1"/>
          </p:cNvSpPr>
          <p:nvPr>
            <p:ph idx="1"/>
          </p:nvPr>
        </p:nvSpPr>
        <p:spPr>
          <a:xfrm>
            <a:off x="1995055" y="654047"/>
            <a:ext cx="8950036" cy="5721499"/>
          </a:xfrm>
        </p:spPr>
        <p:txBody>
          <a:bodyPr>
            <a:normAutofit/>
          </a:bodyPr>
          <a:lstStyle/>
          <a:p>
            <a:r>
              <a:rPr lang="tr-TR" sz="4000" dirty="0">
                <a:latin typeface="Calibri" panose="020F0502020204030204" pitchFamily="34" charset="0"/>
                <a:ea typeface="Times New Roman" panose="02020603050405020304" pitchFamily="18" charset="0"/>
              </a:rPr>
              <a:t>Tanılamada bireyin; tıbbî değerlendirme raporu ile zihinsel, fiziksel, ruhsal, sosyal gelişim öyküsü, tüm gelişim alanlarındaki özellikleri, akademik disiplin alanlarındaki yeterlilikleri, eğitim performansı, ihtiyaçları, eğitim hizmetlerinden yararlanma süresi ve bireysel gelişim raporu dikkate </a:t>
            </a:r>
            <a:r>
              <a:rPr lang="tr-TR" sz="4000" dirty="0" smtClean="0">
                <a:latin typeface="Calibri" panose="020F0502020204030204" pitchFamily="34" charset="0"/>
                <a:ea typeface="Times New Roman" panose="02020603050405020304" pitchFamily="18" charset="0"/>
              </a:rPr>
              <a:t>alınır.</a:t>
            </a:r>
            <a:endParaRPr lang="tr-TR" sz="4000" dirty="0">
              <a:latin typeface="Calibri" panose="020F0502020204030204" pitchFamily="34" charset="0"/>
            </a:endParaRPr>
          </a:p>
        </p:txBody>
      </p:sp>
    </p:spTree>
    <p:extLst>
      <p:ext uri="{BB962C8B-B14F-4D97-AF65-F5344CB8AC3E}">
        <p14:creationId xmlns:p14="http://schemas.microsoft.com/office/powerpoint/2010/main" val="42576514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B7CA109-072F-415C-9E98-987DD11D3C16}"/>
              </a:ext>
            </a:extLst>
          </p:cNvPr>
          <p:cNvSpPr>
            <a:spLocks noGrp="1"/>
          </p:cNvSpPr>
          <p:nvPr>
            <p:ph idx="1"/>
          </p:nvPr>
        </p:nvSpPr>
        <p:spPr>
          <a:xfrm>
            <a:off x="1981199" y="612483"/>
            <a:ext cx="8825345" cy="5721499"/>
          </a:xfrm>
        </p:spPr>
        <p:txBody>
          <a:bodyPr>
            <a:noAutofit/>
          </a:bodyPr>
          <a:lstStyle/>
          <a:p>
            <a:r>
              <a:rPr lang="tr-TR" sz="4800" dirty="0">
                <a:latin typeface="Calibri" panose="020F0502020204030204" pitchFamily="34" charset="0"/>
                <a:ea typeface="Times New Roman" panose="02020603050405020304" pitchFamily="18" charset="0"/>
              </a:rPr>
              <a:t>Eğitsel değerlendirme ve tanılama; eğitimin her tür ve kademesindeki geçişler ile bireylerin eğitim performansı ve eğitim ihtiyaçları dikkate alınarak veli ya da okulun/kurumun isteği üzerine gerektiğinde tekrarlanır. </a:t>
            </a:r>
            <a:endParaRPr lang="tr-TR" sz="4800" dirty="0">
              <a:latin typeface="Calibri" panose="020F0502020204030204" pitchFamily="34" charset="0"/>
            </a:endParaRPr>
          </a:p>
        </p:txBody>
      </p:sp>
    </p:spTree>
    <p:extLst>
      <p:ext uri="{BB962C8B-B14F-4D97-AF65-F5344CB8AC3E}">
        <p14:creationId xmlns:p14="http://schemas.microsoft.com/office/powerpoint/2010/main" val="36753452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B7CA109-072F-415C-9E98-987DD11D3C16}"/>
              </a:ext>
            </a:extLst>
          </p:cNvPr>
          <p:cNvSpPr>
            <a:spLocks noGrp="1"/>
          </p:cNvSpPr>
          <p:nvPr>
            <p:ph idx="1"/>
          </p:nvPr>
        </p:nvSpPr>
        <p:spPr>
          <a:xfrm>
            <a:off x="1981198" y="626337"/>
            <a:ext cx="9601201" cy="6453336"/>
          </a:xfrm>
        </p:spPr>
        <p:txBody>
          <a:bodyPr>
            <a:normAutofit/>
          </a:bodyPr>
          <a:lstStyle/>
          <a:p>
            <a:r>
              <a:rPr lang="tr-TR" sz="4000" dirty="0">
                <a:latin typeface="Calibri" panose="020F0502020204030204" pitchFamily="34" charset="0"/>
                <a:ea typeface="Times New Roman" panose="02020603050405020304" pitchFamily="18" charset="0"/>
              </a:rPr>
              <a:t>Millî eğitim müdürlükleri, örgün ve yaygın eğitim kurumları, sağlık kuruluşları, üniversiteler, Aile ve Sosyal Politikalar Bakanlığı’nın sosyal hizmet birimleri ve yerel yönetim birimleri özel eğitim ihtiyacı olan bireylerin eğitsel değerlendirme ve tanılanması amacıyla RAM’a yönlendirilmesinde sorumluluğu paylaşırlar.</a:t>
            </a:r>
            <a:endParaRPr lang="tr-TR" sz="4000" dirty="0">
              <a:latin typeface="Calibri" panose="020F0502020204030204" pitchFamily="34" charset="0"/>
              <a:ea typeface="Calibri" panose="020F0502020204030204" pitchFamily="34" charset="0"/>
            </a:endParaRPr>
          </a:p>
          <a:p>
            <a:endParaRPr lang="tr-TR" dirty="0"/>
          </a:p>
        </p:txBody>
      </p:sp>
    </p:spTree>
    <p:extLst>
      <p:ext uri="{BB962C8B-B14F-4D97-AF65-F5344CB8AC3E}">
        <p14:creationId xmlns:p14="http://schemas.microsoft.com/office/powerpoint/2010/main" val="38651020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B7CA109-072F-415C-9E98-987DD11D3C16}"/>
              </a:ext>
            </a:extLst>
          </p:cNvPr>
          <p:cNvSpPr>
            <a:spLocks noGrp="1"/>
          </p:cNvSpPr>
          <p:nvPr>
            <p:ph idx="1"/>
          </p:nvPr>
        </p:nvSpPr>
        <p:spPr>
          <a:xfrm>
            <a:off x="928254" y="592277"/>
            <a:ext cx="8229600" cy="5721499"/>
          </a:xfrm>
        </p:spPr>
        <p:txBody>
          <a:bodyPr>
            <a:normAutofit/>
          </a:bodyPr>
          <a:lstStyle/>
          <a:p>
            <a:r>
              <a:rPr lang="tr-TR" sz="4800" dirty="0">
                <a:solidFill>
                  <a:srgbClr val="FF0000"/>
                </a:solidFill>
                <a:latin typeface="Calibri" panose="020F0502020204030204" pitchFamily="34" charset="0"/>
                <a:ea typeface="Calibri" panose="020F0502020204030204" pitchFamily="34" charset="0"/>
              </a:rPr>
              <a:t>Dil ve konuşma alanındaki değerlendirmenin amacı; </a:t>
            </a:r>
            <a:r>
              <a:rPr lang="tr-TR" sz="4800" dirty="0">
                <a:latin typeface="Calibri" panose="020F0502020204030204" pitchFamily="34" charset="0"/>
                <a:ea typeface="Calibri" panose="020F0502020204030204" pitchFamily="34" charset="0"/>
              </a:rPr>
              <a:t>bireyin sözel iletişim becerilerine ilişkin bilgi ve becerilerinin kullanımı ile iletişimdeki güçlü ve zayıf yönlerini belirlemektir. </a:t>
            </a:r>
            <a:endParaRPr lang="tr-TR" sz="4800" dirty="0">
              <a:latin typeface="Calibri" panose="020F0502020204030204" pitchFamily="34" charset="0"/>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35637" y="3259062"/>
            <a:ext cx="3796146" cy="3390467"/>
          </a:xfrm>
          <a:prstGeom prst="rect">
            <a:avLst/>
          </a:prstGeom>
        </p:spPr>
      </p:pic>
    </p:spTree>
    <p:extLst>
      <p:ext uri="{BB962C8B-B14F-4D97-AF65-F5344CB8AC3E}">
        <p14:creationId xmlns:p14="http://schemas.microsoft.com/office/powerpoint/2010/main" val="32483119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B7CA109-072F-415C-9E98-987DD11D3C16}"/>
              </a:ext>
            </a:extLst>
          </p:cNvPr>
          <p:cNvSpPr>
            <a:spLocks noGrp="1"/>
          </p:cNvSpPr>
          <p:nvPr>
            <p:ph idx="1"/>
          </p:nvPr>
        </p:nvSpPr>
        <p:spPr>
          <a:xfrm>
            <a:off x="1939636" y="640192"/>
            <a:ext cx="8520546" cy="5721499"/>
          </a:xfrm>
        </p:spPr>
        <p:txBody>
          <a:bodyPr/>
          <a:lstStyle/>
          <a:p>
            <a:r>
              <a:rPr lang="tr-TR" sz="4000" dirty="0">
                <a:latin typeface="Calibri" panose="020F0502020204030204" pitchFamily="34" charset="0"/>
                <a:ea typeface="Calibri" panose="020F0502020204030204" pitchFamily="34" charset="0"/>
              </a:rPr>
              <a:t>Değerlendirme sürecinde toplanan veriler değerlendirmenin amacına uygun olmalıdır. Bireyle ilgili karar verebilmek için yeterli veri toplanmalı, bireyin iletişim becerilerini belirlemek için hem standartlaştırılmış testlerden hem de diğer değerlendirme yöntemlerinden yararlanılmalıdır.</a:t>
            </a:r>
          </a:p>
          <a:p>
            <a:endParaRPr lang="tr-TR" dirty="0"/>
          </a:p>
        </p:txBody>
      </p:sp>
    </p:spTree>
    <p:extLst>
      <p:ext uri="{BB962C8B-B14F-4D97-AF65-F5344CB8AC3E}">
        <p14:creationId xmlns:p14="http://schemas.microsoft.com/office/powerpoint/2010/main" val="27729571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B7CA109-072F-415C-9E98-987DD11D3C16}"/>
              </a:ext>
            </a:extLst>
          </p:cNvPr>
          <p:cNvSpPr>
            <a:spLocks noGrp="1"/>
          </p:cNvSpPr>
          <p:nvPr>
            <p:ph idx="1"/>
          </p:nvPr>
        </p:nvSpPr>
        <p:spPr>
          <a:xfrm>
            <a:off x="1981199" y="695610"/>
            <a:ext cx="9157855" cy="5832648"/>
          </a:xfrm>
        </p:spPr>
        <p:txBody>
          <a:bodyPr>
            <a:normAutofit/>
          </a:bodyPr>
          <a:lstStyle/>
          <a:p>
            <a:pPr marL="0" indent="0">
              <a:buNone/>
            </a:pPr>
            <a:r>
              <a:rPr lang="tr-TR" sz="4400" dirty="0">
                <a:latin typeface="Calibri" panose="020F0502020204030204" pitchFamily="34" charset="0"/>
              </a:rPr>
              <a:t>Dil, genellikle konuşma ile aynı kavram gibi algılanmakla birlikte konuşmayı, yazmayı ve sembollerle ifade etmeyi de içeren daha geniş kapsamlı bir kavramdır. </a:t>
            </a:r>
            <a:endParaRPr lang="tr-TR" sz="4400" dirty="0" smtClean="0">
              <a:latin typeface="Calibri" panose="020F0502020204030204" pitchFamily="34" charset="0"/>
            </a:endParaRPr>
          </a:p>
          <a:p>
            <a:pPr marL="0" indent="0">
              <a:buNone/>
            </a:pPr>
            <a:r>
              <a:rPr lang="tr-TR" sz="4400" dirty="0" smtClean="0">
                <a:latin typeface="Calibri" panose="020F0502020204030204" pitchFamily="34" charset="0"/>
              </a:rPr>
              <a:t>Konuşma </a:t>
            </a:r>
            <a:r>
              <a:rPr lang="tr-TR" sz="4400" dirty="0">
                <a:latin typeface="Calibri" panose="020F0502020204030204" pitchFamily="34" charset="0"/>
              </a:rPr>
              <a:t>ise seslerin fiziksel olarak üretilmesi ve dili kullanarak sözlü iletişim kurma yöntemidir. </a:t>
            </a:r>
          </a:p>
        </p:txBody>
      </p:sp>
    </p:spTree>
    <p:extLst>
      <p:ext uri="{BB962C8B-B14F-4D97-AF65-F5344CB8AC3E}">
        <p14:creationId xmlns:p14="http://schemas.microsoft.com/office/powerpoint/2010/main" val="34760883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0" y="0"/>
            <a:ext cx="12192000" cy="6858000"/>
          </a:xfrm>
          <a:prstGeom prst="rect">
            <a:avLst/>
          </a:prstGeom>
        </p:spPr>
      </p:pic>
      <p:sp>
        <p:nvSpPr>
          <p:cNvPr id="3" name="İçerik Yer Tutucusu 2">
            <a:extLst>
              <a:ext uri="{FF2B5EF4-FFF2-40B4-BE49-F238E27FC236}">
                <a16:creationId xmlns:a16="http://schemas.microsoft.com/office/drawing/2014/main" id="{3B7CA109-072F-415C-9E98-987DD11D3C16}"/>
              </a:ext>
            </a:extLst>
          </p:cNvPr>
          <p:cNvSpPr>
            <a:spLocks noGrp="1"/>
          </p:cNvSpPr>
          <p:nvPr>
            <p:ph idx="1"/>
          </p:nvPr>
        </p:nvSpPr>
        <p:spPr>
          <a:xfrm>
            <a:off x="216922" y="139055"/>
            <a:ext cx="8229600" cy="2264511"/>
          </a:xfrm>
        </p:spPr>
        <p:txBody>
          <a:bodyPr/>
          <a:lstStyle/>
          <a:p>
            <a:pPr marL="0" indent="0" algn="ctr">
              <a:buNone/>
            </a:pPr>
            <a:r>
              <a:rPr lang="tr-TR" sz="6600" b="1" dirty="0" smtClean="0">
                <a:solidFill>
                  <a:srgbClr val="FF0000"/>
                </a:solidFill>
                <a:latin typeface="Calibri" panose="020F0502020204030204" pitchFamily="34" charset="0"/>
                <a:ea typeface="Times New Roman" panose="02020603050405020304" pitchFamily="18" charset="0"/>
              </a:rPr>
              <a:t>4. ÖĞRETMENLERE </a:t>
            </a:r>
            <a:r>
              <a:rPr lang="tr-TR" sz="6600" b="1" dirty="0">
                <a:solidFill>
                  <a:srgbClr val="FF0000"/>
                </a:solidFill>
                <a:latin typeface="Calibri" panose="020F0502020204030204" pitchFamily="34" charset="0"/>
                <a:ea typeface="Times New Roman" panose="02020603050405020304" pitchFamily="18" charset="0"/>
              </a:rPr>
              <a:t>ÖNERİLER</a:t>
            </a:r>
            <a:endParaRPr lang="tr-TR" sz="6600" dirty="0">
              <a:solidFill>
                <a:srgbClr val="FF0000"/>
              </a:solidFill>
              <a:latin typeface="Calibri" panose="020F0502020204030204" pitchFamily="34" charset="0"/>
              <a:ea typeface="Times New Roman" panose="02020603050405020304" pitchFamily="18" charset="0"/>
            </a:endParaRPr>
          </a:p>
          <a:p>
            <a:endParaRPr lang="tr-TR" dirty="0"/>
          </a:p>
        </p:txBody>
      </p:sp>
    </p:spTree>
    <p:extLst>
      <p:ext uri="{BB962C8B-B14F-4D97-AF65-F5344CB8AC3E}">
        <p14:creationId xmlns:p14="http://schemas.microsoft.com/office/powerpoint/2010/main" val="33633500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15139" y="803563"/>
            <a:ext cx="8915400" cy="3777622"/>
          </a:xfrm>
        </p:spPr>
        <p:txBody>
          <a:bodyPr>
            <a:noAutofit/>
          </a:bodyPr>
          <a:lstStyle/>
          <a:p>
            <a:r>
              <a:rPr lang="tr-TR" sz="3200" dirty="0">
                <a:latin typeface="Calibri" panose="020F0502020204030204" pitchFamily="34" charset="0"/>
              </a:rPr>
              <a:t>Öğretmenler dil ve konuşma bozukluklarını araştırarak bilgi sahibi olmalıdır. Çeşitli konuşma bozukluklarının çocuğun akademik başarısını ve öğrenme becerisini ne şekilde etkilediğini öğrenmelidir. Böylece çocukta olası bir dil ve konuşma bozukluğundan şüphelenildiğinde uygun yönlendirmeyi yapabilir ve sınıfı çocuğun eğitim ihtiyacına yönelik olarak düzenleyebilirler.</a:t>
            </a:r>
          </a:p>
        </p:txBody>
      </p:sp>
    </p:spTree>
    <p:extLst>
      <p:ext uri="{BB962C8B-B14F-4D97-AF65-F5344CB8AC3E}">
        <p14:creationId xmlns:p14="http://schemas.microsoft.com/office/powerpoint/2010/main" val="13600994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B7CA109-072F-415C-9E98-987DD11D3C16}"/>
              </a:ext>
            </a:extLst>
          </p:cNvPr>
          <p:cNvSpPr>
            <a:spLocks noGrp="1"/>
          </p:cNvSpPr>
          <p:nvPr>
            <p:ph idx="1"/>
          </p:nvPr>
        </p:nvSpPr>
        <p:spPr>
          <a:xfrm>
            <a:off x="1620982" y="626339"/>
            <a:ext cx="9919854" cy="5721499"/>
          </a:xfrm>
        </p:spPr>
        <p:txBody>
          <a:bodyPr>
            <a:normAutofit/>
          </a:bodyPr>
          <a:lstStyle/>
          <a:p>
            <a:pPr marL="0" indent="0">
              <a:buNone/>
            </a:pPr>
            <a:r>
              <a:rPr lang="tr-TR" sz="3600" dirty="0">
                <a:latin typeface="Calibri" panose="020F0502020204030204" pitchFamily="34" charset="0"/>
                <a:ea typeface="Calibri" panose="020F0502020204030204" pitchFamily="34" charset="0"/>
              </a:rPr>
              <a:t>Dil ve konuşma bozukluklarının erken teşhis edilmesi ve bu bozukluklara erken müdahalede bulunmak çocuğun okul performansı için son derece önemlidir. </a:t>
            </a:r>
            <a:endParaRPr lang="tr-TR" sz="3600" dirty="0" smtClean="0">
              <a:latin typeface="Calibri" panose="020F0502020204030204" pitchFamily="34" charset="0"/>
              <a:ea typeface="Calibri" panose="020F0502020204030204" pitchFamily="34" charset="0"/>
            </a:endParaRPr>
          </a:p>
          <a:p>
            <a:pPr marL="0" indent="0">
              <a:buNone/>
            </a:pPr>
            <a:endParaRPr lang="tr-TR" sz="3600" dirty="0">
              <a:latin typeface="Calibri" panose="020F0502020204030204" pitchFamily="34" charset="0"/>
              <a:ea typeface="Calibri" panose="020F0502020204030204" pitchFamily="34" charset="0"/>
            </a:endParaRPr>
          </a:p>
          <a:p>
            <a:pPr marL="0" indent="0">
              <a:buNone/>
            </a:pPr>
            <a:r>
              <a:rPr lang="tr-TR" sz="3600" dirty="0">
                <a:latin typeface="Calibri" panose="020F0502020204030204" pitchFamily="34" charset="0"/>
                <a:ea typeface="Calibri" panose="020F0502020204030204" pitchFamily="34" charset="0"/>
              </a:rPr>
              <a:t>Dil ve konuşma güçlüğü olan çocuğun öğrenme yaşantısında öğretmenin gözlemleri ve yaklaşımları büyük önem taşımaktadır. </a:t>
            </a:r>
            <a:endParaRPr lang="tr-TR" sz="3600" dirty="0">
              <a:latin typeface="Calibri" panose="020F0502020204030204" pitchFamily="34" charset="0"/>
            </a:endParaRPr>
          </a:p>
        </p:txBody>
      </p:sp>
    </p:spTree>
    <p:extLst>
      <p:ext uri="{BB962C8B-B14F-4D97-AF65-F5344CB8AC3E}">
        <p14:creationId xmlns:p14="http://schemas.microsoft.com/office/powerpoint/2010/main" val="23811049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B7CA109-072F-415C-9E98-987DD11D3C16}"/>
              </a:ext>
            </a:extLst>
          </p:cNvPr>
          <p:cNvSpPr>
            <a:spLocks noGrp="1"/>
          </p:cNvSpPr>
          <p:nvPr>
            <p:ph idx="1"/>
          </p:nvPr>
        </p:nvSpPr>
        <p:spPr>
          <a:xfrm>
            <a:off x="1787237" y="706581"/>
            <a:ext cx="10086108" cy="5860473"/>
          </a:xfrm>
        </p:spPr>
        <p:txBody>
          <a:bodyPr>
            <a:normAutofit/>
          </a:bodyPr>
          <a:lstStyle/>
          <a:p>
            <a:pPr marL="0" indent="0">
              <a:buNone/>
            </a:pPr>
            <a:r>
              <a:rPr lang="tr-TR" sz="3600" dirty="0" smtClean="0">
                <a:latin typeface="Calibri" panose="020F0502020204030204" pitchFamily="34" charset="0"/>
                <a:ea typeface="Calibri" panose="020F0502020204030204" pitchFamily="34" charset="0"/>
              </a:rPr>
              <a:t>Öğretmen dil ve konuşma güçlüğü yaşayan çocukları fark etmeli ve bu çocukların eğitim ortamında yaşayacağı risklere yönelik gerekli tedbirleri alarak onları derslerde desteklemelidir. </a:t>
            </a:r>
          </a:p>
          <a:p>
            <a:r>
              <a:rPr lang="tr-TR" sz="2800" dirty="0" smtClean="0">
                <a:latin typeface="Calibri" panose="020F0502020204030204" pitchFamily="34" charset="0"/>
              </a:rPr>
              <a:t>Diğer </a:t>
            </a:r>
            <a:r>
              <a:rPr lang="tr-TR" sz="2800" dirty="0">
                <a:latin typeface="Calibri" panose="020F0502020204030204" pitchFamily="34" charset="0"/>
              </a:rPr>
              <a:t>öğrencilerle konuşma bozukluğu olan çocuğun durumu hakkında konuşmalı ve olası bir dışlama ve alay etmenin önüne geçmelidir.</a:t>
            </a:r>
          </a:p>
          <a:p>
            <a:r>
              <a:rPr lang="tr-TR" sz="2800" dirty="0">
                <a:latin typeface="Calibri" panose="020F0502020204030204" pitchFamily="34" charset="0"/>
              </a:rPr>
              <a:t>Çocuk bir soruya cevap verirken ya da bir şey anlatırken sabırla dinlemelidir</a:t>
            </a:r>
            <a:r>
              <a:rPr lang="tr-TR" sz="2800" dirty="0" smtClean="0">
                <a:latin typeface="Calibri" panose="020F0502020204030204" pitchFamily="34" charset="0"/>
              </a:rPr>
              <a:t>.</a:t>
            </a:r>
            <a:r>
              <a:rPr lang="tr-TR" sz="2800" dirty="0">
                <a:latin typeface="Calibri" panose="020F0502020204030204" pitchFamily="34" charset="0"/>
              </a:rPr>
              <a:t> </a:t>
            </a:r>
            <a:endParaRPr lang="tr-TR" sz="2800" dirty="0" smtClean="0">
              <a:latin typeface="Calibri" panose="020F0502020204030204" pitchFamily="34" charset="0"/>
            </a:endParaRPr>
          </a:p>
          <a:p>
            <a:r>
              <a:rPr lang="tr-TR" sz="2800" dirty="0" smtClean="0">
                <a:latin typeface="Calibri" panose="020F0502020204030204" pitchFamily="34" charset="0"/>
              </a:rPr>
              <a:t>Sınıfta </a:t>
            </a:r>
            <a:r>
              <a:rPr lang="tr-TR" sz="2800" dirty="0">
                <a:latin typeface="Calibri" panose="020F0502020204030204" pitchFamily="34" charset="0"/>
              </a:rPr>
              <a:t>yapılan okuma yarışmalarına konuşma bozukluğu olan çocuğu dahil etmemelidir.</a:t>
            </a:r>
          </a:p>
          <a:p>
            <a:endParaRPr lang="tr-TR" dirty="0"/>
          </a:p>
          <a:p>
            <a:pPr marL="0" indent="0">
              <a:buNone/>
            </a:pPr>
            <a:endParaRPr lang="tr-TR" sz="4000" dirty="0"/>
          </a:p>
        </p:txBody>
      </p:sp>
    </p:spTree>
    <p:extLst>
      <p:ext uri="{BB962C8B-B14F-4D97-AF65-F5344CB8AC3E}">
        <p14:creationId xmlns:p14="http://schemas.microsoft.com/office/powerpoint/2010/main" val="603907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B7CA109-072F-415C-9E98-987DD11D3C16}"/>
              </a:ext>
            </a:extLst>
          </p:cNvPr>
          <p:cNvSpPr>
            <a:spLocks noGrp="1"/>
          </p:cNvSpPr>
          <p:nvPr>
            <p:ph idx="1"/>
          </p:nvPr>
        </p:nvSpPr>
        <p:spPr>
          <a:xfrm>
            <a:off x="1787236" y="637738"/>
            <a:ext cx="8936182" cy="5195026"/>
          </a:xfrm>
        </p:spPr>
        <p:txBody>
          <a:bodyPr>
            <a:normAutofit/>
          </a:bodyPr>
          <a:lstStyle/>
          <a:p>
            <a:r>
              <a:rPr lang="tr-TR" sz="4000" dirty="0">
                <a:latin typeface="Calibri" panose="020F0502020204030204" pitchFamily="34" charset="0"/>
                <a:ea typeface="Calibri" panose="020F0502020204030204" pitchFamily="34" charset="0"/>
              </a:rPr>
              <a:t>Bu destekler öğrencilerin sosyal kabul ve iletişim sorunları </a:t>
            </a:r>
            <a:r>
              <a:rPr lang="tr-TR" sz="4000" dirty="0" smtClean="0">
                <a:latin typeface="Calibri" panose="020F0502020204030204" pitchFamily="34" charset="0"/>
                <a:ea typeface="Calibri" panose="020F0502020204030204" pitchFamily="34" charset="0"/>
              </a:rPr>
              <a:t>ile ilgili olabileceği </a:t>
            </a:r>
            <a:r>
              <a:rPr lang="tr-TR" sz="4000" dirty="0">
                <a:latin typeface="Calibri" panose="020F0502020204030204" pitchFamily="34" charset="0"/>
                <a:ea typeface="Calibri" panose="020F0502020204030204" pitchFamily="34" charset="0"/>
              </a:rPr>
              <a:t>gibi ders programı, kullanılan materyallerin ve yöntemlerin yeterli ve etkili olup olmadığını kontrol etmeyi ve bu konuda gerekli değişiklikleri yapmayı da içermektedir.</a:t>
            </a:r>
            <a:endParaRPr lang="tr-TR" sz="4000" dirty="0">
              <a:latin typeface="Calibri" panose="020F0502020204030204" pitchFamily="34" charset="0"/>
            </a:endParaRPr>
          </a:p>
        </p:txBody>
      </p:sp>
    </p:spTree>
    <p:extLst>
      <p:ext uri="{BB962C8B-B14F-4D97-AF65-F5344CB8AC3E}">
        <p14:creationId xmlns:p14="http://schemas.microsoft.com/office/powerpoint/2010/main" val="33691080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B7CA109-072F-415C-9E98-987DD11D3C16}"/>
              </a:ext>
            </a:extLst>
          </p:cNvPr>
          <p:cNvSpPr>
            <a:spLocks noGrp="1"/>
          </p:cNvSpPr>
          <p:nvPr>
            <p:ph idx="1"/>
          </p:nvPr>
        </p:nvSpPr>
        <p:spPr>
          <a:xfrm>
            <a:off x="1620981" y="734291"/>
            <a:ext cx="9240982" cy="5486401"/>
          </a:xfrm>
        </p:spPr>
        <p:txBody>
          <a:bodyPr>
            <a:normAutofit lnSpcReduction="10000"/>
          </a:bodyPr>
          <a:lstStyle/>
          <a:p>
            <a:pPr marL="0" indent="0">
              <a:buNone/>
            </a:pPr>
            <a:r>
              <a:rPr lang="tr-TR" sz="3600" dirty="0">
                <a:latin typeface="Calibri" panose="020F0502020204030204" pitchFamily="34" charset="0"/>
                <a:ea typeface="Calibri" panose="020F0502020204030204" pitchFamily="34" charset="0"/>
              </a:rPr>
              <a:t>Dil ve konuşma güçlüğü olan bireyler için sadece eğitimsel düzenlemelerin yapılması yeterli olmayabilir. Özellikle tıbbi destek ve ya daha farklı bir eğitimsel destek gerektiren durumlarda önce rehber öğretmeni ve okul yönetimini bilgilendirmeli sonra da aile ile iletişime geçmelidir. </a:t>
            </a:r>
            <a:endParaRPr lang="tr-TR" sz="3600" dirty="0" smtClean="0">
              <a:latin typeface="Calibri" panose="020F0502020204030204" pitchFamily="34" charset="0"/>
              <a:ea typeface="Calibri" panose="020F0502020204030204" pitchFamily="34" charset="0"/>
            </a:endParaRPr>
          </a:p>
          <a:p>
            <a:pPr marL="0" indent="0">
              <a:buNone/>
            </a:pPr>
            <a:r>
              <a:rPr lang="tr-TR" sz="3600" dirty="0" smtClean="0">
                <a:latin typeface="Calibri" panose="020F0502020204030204" pitchFamily="34" charset="0"/>
              </a:rPr>
              <a:t>Öğretmen</a:t>
            </a:r>
            <a:r>
              <a:rPr lang="tr-TR" sz="3600" dirty="0">
                <a:latin typeface="Calibri" panose="020F0502020204030204" pitchFamily="34" charset="0"/>
              </a:rPr>
              <a:t>, </a:t>
            </a:r>
            <a:r>
              <a:rPr lang="tr-TR" sz="3600" dirty="0" smtClean="0">
                <a:latin typeface="Calibri" panose="020F0502020204030204" pitchFamily="34" charset="0"/>
              </a:rPr>
              <a:t>gerekirse dil </a:t>
            </a:r>
            <a:r>
              <a:rPr lang="tr-TR" sz="3600" dirty="0">
                <a:latin typeface="Calibri" panose="020F0502020204030204" pitchFamily="34" charset="0"/>
              </a:rPr>
              <a:t>ve konuşma terapisti, özel eğitim öğretmeni ve psikolog gibi diğer </a:t>
            </a:r>
            <a:r>
              <a:rPr lang="tr-TR" sz="3600" dirty="0" smtClean="0">
                <a:latin typeface="Calibri" panose="020F0502020204030204" pitchFamily="34" charset="0"/>
              </a:rPr>
              <a:t>uzmanlarla da</a:t>
            </a:r>
            <a:r>
              <a:rPr lang="tr-TR" sz="3600" dirty="0">
                <a:latin typeface="Calibri" panose="020F0502020204030204" pitchFamily="34" charset="0"/>
              </a:rPr>
              <a:t> işbirliği içinde olmalıdır.</a:t>
            </a:r>
          </a:p>
          <a:p>
            <a:pPr marL="0" indent="0">
              <a:buNone/>
            </a:pPr>
            <a:endParaRPr lang="tr-TR" sz="3600" dirty="0"/>
          </a:p>
        </p:txBody>
      </p:sp>
    </p:spTree>
    <p:extLst>
      <p:ext uri="{BB962C8B-B14F-4D97-AF65-F5344CB8AC3E}">
        <p14:creationId xmlns:p14="http://schemas.microsoft.com/office/powerpoint/2010/main" val="3272952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B7CA109-072F-415C-9E98-987DD11D3C16}"/>
              </a:ext>
            </a:extLst>
          </p:cNvPr>
          <p:cNvSpPr>
            <a:spLocks noGrp="1"/>
          </p:cNvSpPr>
          <p:nvPr>
            <p:ph idx="1"/>
          </p:nvPr>
        </p:nvSpPr>
        <p:spPr>
          <a:xfrm>
            <a:off x="1704109" y="734291"/>
            <a:ext cx="9351818" cy="4294911"/>
          </a:xfrm>
        </p:spPr>
        <p:txBody>
          <a:bodyPr>
            <a:normAutofit fontScale="92500"/>
          </a:bodyPr>
          <a:lstStyle/>
          <a:p>
            <a:r>
              <a:rPr lang="tr-TR" sz="3600" dirty="0">
                <a:latin typeface="Calibri" panose="020F0502020204030204" pitchFamily="34" charset="0"/>
                <a:ea typeface="Times New Roman" panose="02020603050405020304" pitchFamily="18" charset="0"/>
              </a:rPr>
              <a:t>Ailenin de görüş ve onayı alınarak çocuk değerlendirilmek üzere RAM’a yönlendirilmelidir. Bu süreçte öğretmenler, çocuğun değerlendirme istek formunda RAM tarafından istenilen gelişim alanlarını dikkatli bir şekilde doldurmalı ve değerlendirme sürecine katkı sağlayabilecek kendi gözlem ve değerlendirmelerini içeren ayrıntılı bir rapor sunmalıdır.</a:t>
            </a:r>
          </a:p>
          <a:p>
            <a:endParaRPr lang="tr-TR" dirty="0"/>
          </a:p>
        </p:txBody>
      </p:sp>
    </p:spTree>
    <p:extLst>
      <p:ext uri="{BB962C8B-B14F-4D97-AF65-F5344CB8AC3E}">
        <p14:creationId xmlns:p14="http://schemas.microsoft.com/office/powerpoint/2010/main" val="36371301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B7CA109-072F-415C-9E98-987DD11D3C16}"/>
              </a:ext>
            </a:extLst>
          </p:cNvPr>
          <p:cNvSpPr>
            <a:spLocks noGrp="1"/>
          </p:cNvSpPr>
          <p:nvPr>
            <p:ph idx="1"/>
          </p:nvPr>
        </p:nvSpPr>
        <p:spPr>
          <a:xfrm>
            <a:off x="1759528" y="723319"/>
            <a:ext cx="8700655" cy="5721499"/>
          </a:xfrm>
        </p:spPr>
        <p:txBody>
          <a:bodyPr>
            <a:normAutofit/>
          </a:bodyPr>
          <a:lstStyle/>
          <a:p>
            <a:pPr marL="0" indent="0">
              <a:buNone/>
            </a:pPr>
            <a:r>
              <a:rPr lang="tr-TR" sz="4400" dirty="0">
                <a:latin typeface="Calibri" panose="020F0502020204030204" pitchFamily="34" charset="0"/>
                <a:ea typeface="Calibri" panose="020F0502020204030204" pitchFamily="34" charset="0"/>
              </a:rPr>
              <a:t>Öğretmenler dil ve konuşma güçlüğünde tanı almış öğrencileri için mutlaka işlevsel</a:t>
            </a:r>
            <a:r>
              <a:rPr lang="tr-TR" sz="4400" dirty="0">
                <a:solidFill>
                  <a:srgbClr val="FF0000"/>
                </a:solidFill>
                <a:latin typeface="Calibri" panose="020F0502020204030204" pitchFamily="34" charset="0"/>
                <a:ea typeface="Calibri" panose="020F0502020204030204" pitchFamily="34" charset="0"/>
              </a:rPr>
              <a:t> BEP </a:t>
            </a:r>
            <a:r>
              <a:rPr lang="tr-TR" sz="4400" dirty="0">
                <a:latin typeface="Calibri" panose="020F0502020204030204" pitchFamily="34" charset="0"/>
                <a:ea typeface="Calibri" panose="020F0502020204030204" pitchFamily="34" charset="0"/>
              </a:rPr>
              <a:t>hazırlamalı ve öğrencilerin akademik ve sosyal gelişimlerini yakından takip etmelidirler. </a:t>
            </a:r>
            <a:endParaRPr lang="tr-TR" sz="4400" dirty="0">
              <a:latin typeface="Calibri" panose="020F0502020204030204" pitchFamily="34" charset="0"/>
            </a:endParaRPr>
          </a:p>
        </p:txBody>
      </p:sp>
    </p:spTree>
    <p:extLst>
      <p:ext uri="{BB962C8B-B14F-4D97-AF65-F5344CB8AC3E}">
        <p14:creationId xmlns:p14="http://schemas.microsoft.com/office/powerpoint/2010/main" val="29627166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B7CA109-072F-415C-9E98-987DD11D3C16}"/>
              </a:ext>
            </a:extLst>
          </p:cNvPr>
          <p:cNvSpPr>
            <a:spLocks noGrp="1"/>
          </p:cNvSpPr>
          <p:nvPr>
            <p:ph idx="1"/>
          </p:nvPr>
        </p:nvSpPr>
        <p:spPr>
          <a:xfrm>
            <a:off x="1884218" y="596174"/>
            <a:ext cx="9060873" cy="4696263"/>
          </a:xfrm>
        </p:spPr>
        <p:txBody>
          <a:bodyPr>
            <a:normAutofit/>
          </a:bodyPr>
          <a:lstStyle/>
          <a:p>
            <a:r>
              <a:rPr lang="tr-TR" sz="4400" dirty="0">
                <a:latin typeface="Calibri" panose="020F0502020204030204" pitchFamily="34" charset="0"/>
                <a:ea typeface="Calibri" panose="020F0502020204030204" pitchFamily="34" charset="0"/>
              </a:rPr>
              <a:t>Ayrıca dil ve konuşma güçlüğü tanısı almış öğrencilerin başarılı oldukları beceriler öne çıkarılarak başarıyı tatmaları sağlanmalı ve öğrencilerin kendine güven ve motivasyonları artırılmalıdır. </a:t>
            </a:r>
            <a:endParaRPr lang="tr-TR" sz="4400" dirty="0">
              <a:latin typeface="Calibri" panose="020F0502020204030204" pitchFamily="34" charset="0"/>
            </a:endParaRPr>
          </a:p>
        </p:txBody>
      </p:sp>
    </p:spTree>
    <p:extLst>
      <p:ext uri="{BB962C8B-B14F-4D97-AF65-F5344CB8AC3E}">
        <p14:creationId xmlns:p14="http://schemas.microsoft.com/office/powerpoint/2010/main" val="22292232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B7CA109-072F-415C-9E98-987DD11D3C16}"/>
              </a:ext>
            </a:extLst>
          </p:cNvPr>
          <p:cNvSpPr>
            <a:spLocks noGrp="1"/>
          </p:cNvSpPr>
          <p:nvPr>
            <p:ph idx="1"/>
          </p:nvPr>
        </p:nvSpPr>
        <p:spPr>
          <a:xfrm>
            <a:off x="1607127" y="723320"/>
            <a:ext cx="9518073" cy="5721499"/>
          </a:xfrm>
        </p:spPr>
        <p:txBody>
          <a:bodyPr>
            <a:normAutofit/>
          </a:bodyPr>
          <a:lstStyle/>
          <a:p>
            <a:r>
              <a:rPr lang="tr-TR" sz="3600" dirty="0">
                <a:latin typeface="Calibri" panose="020F0502020204030204" pitchFamily="34" charset="0"/>
                <a:ea typeface="Times New Roman" panose="02020603050405020304" pitchFamily="18" charset="0"/>
              </a:rPr>
              <a:t>Süreç içinde eğer öğrenci destek eğitim almakta ise destek eğitim sağlayan öğretmen ile sürekli iletişim halinde olmak öğrencinin akademik gelişimi için çok önemlidir</a:t>
            </a:r>
            <a:r>
              <a:rPr lang="tr-TR" sz="3600" dirty="0" smtClean="0">
                <a:latin typeface="Calibri" panose="020F0502020204030204" pitchFamily="34" charset="0"/>
                <a:ea typeface="Times New Roman" panose="02020603050405020304" pitchFamily="18" charset="0"/>
              </a:rPr>
              <a:t>.</a:t>
            </a:r>
          </a:p>
          <a:p>
            <a:pPr marL="0" indent="0">
              <a:buNone/>
            </a:pPr>
            <a:endParaRPr lang="tr-TR" sz="3600" dirty="0">
              <a:latin typeface="Calibri" panose="020F0502020204030204" pitchFamily="34" charset="0"/>
              <a:ea typeface="Times New Roman" panose="02020603050405020304" pitchFamily="18" charset="0"/>
            </a:endParaRPr>
          </a:p>
          <a:p>
            <a:r>
              <a:rPr lang="tr-TR" sz="3600" dirty="0">
                <a:latin typeface="Calibri" panose="020F0502020204030204" pitchFamily="34" charset="0"/>
                <a:ea typeface="Times New Roman" panose="02020603050405020304" pitchFamily="18" charset="0"/>
              </a:rPr>
              <a:t> Bunun yanı sıra öğretmenler aileler ile iletişimi sürdürmeli ve ailelerin öğrencilerin eğitim sürecine aktif katılımları konusunda yönlendirme yapmalı ve tavsiyeler vermelidirler.</a:t>
            </a:r>
          </a:p>
          <a:p>
            <a:endParaRPr lang="tr-TR" dirty="0"/>
          </a:p>
        </p:txBody>
      </p:sp>
    </p:spTree>
    <p:extLst>
      <p:ext uri="{BB962C8B-B14F-4D97-AF65-F5344CB8AC3E}">
        <p14:creationId xmlns:p14="http://schemas.microsoft.com/office/powerpoint/2010/main" val="16294910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B7CA109-072F-415C-9E98-987DD11D3C16}"/>
              </a:ext>
            </a:extLst>
          </p:cNvPr>
          <p:cNvSpPr>
            <a:spLocks noGrp="1"/>
          </p:cNvSpPr>
          <p:nvPr>
            <p:ph idx="1"/>
          </p:nvPr>
        </p:nvSpPr>
        <p:spPr>
          <a:xfrm>
            <a:off x="1819819" y="687372"/>
            <a:ext cx="8778908" cy="5976664"/>
          </a:xfrm>
        </p:spPr>
        <p:txBody>
          <a:bodyPr>
            <a:normAutofit/>
          </a:bodyPr>
          <a:lstStyle/>
          <a:p>
            <a:pPr marL="0" indent="0">
              <a:buNone/>
            </a:pPr>
            <a:r>
              <a:rPr lang="tr-TR" sz="4800" dirty="0">
                <a:latin typeface="Calibri" panose="020F0502020204030204" pitchFamily="34" charset="0"/>
              </a:rPr>
              <a:t>Özetle; dil sözel veya sözel olmayan, kültürle bağlantılı, çok geniş bir kapsama sahipken konuşma, dilden kesin sınırlarla ayrılamayan ancak dil ile bağlantılı bir parçayı oluşturmaktadır.</a:t>
            </a:r>
          </a:p>
        </p:txBody>
      </p:sp>
    </p:spTree>
    <p:extLst>
      <p:ext uri="{BB962C8B-B14F-4D97-AF65-F5344CB8AC3E}">
        <p14:creationId xmlns:p14="http://schemas.microsoft.com/office/powerpoint/2010/main" val="33777438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B7CA109-072F-415C-9E98-987DD11D3C16}"/>
              </a:ext>
            </a:extLst>
          </p:cNvPr>
          <p:cNvSpPr>
            <a:spLocks noGrp="1"/>
          </p:cNvSpPr>
          <p:nvPr>
            <p:ph idx="1"/>
          </p:nvPr>
        </p:nvSpPr>
        <p:spPr>
          <a:xfrm>
            <a:off x="1690256" y="692874"/>
            <a:ext cx="9393382" cy="5015199"/>
          </a:xfrm>
        </p:spPr>
        <p:txBody>
          <a:bodyPr>
            <a:normAutofit/>
          </a:bodyPr>
          <a:lstStyle/>
          <a:p>
            <a:r>
              <a:rPr lang="tr-TR" sz="3600" dirty="0">
                <a:latin typeface="Calibri" panose="020F0502020204030204" pitchFamily="34" charset="0"/>
                <a:ea typeface="Calibri" panose="020F0502020204030204" pitchFamily="34" charset="0"/>
              </a:rPr>
              <a:t>Dil ve konuşma güçlüğü olan bireyler için eğitim ortamına yönelik </a:t>
            </a:r>
            <a:r>
              <a:rPr lang="tr-TR" sz="3600" dirty="0" err="1">
                <a:latin typeface="Calibri" panose="020F0502020204030204" pitchFamily="34" charset="0"/>
                <a:ea typeface="Calibri" panose="020F0502020204030204" pitchFamily="34" charset="0"/>
              </a:rPr>
              <a:t>öğretimsel</a:t>
            </a:r>
            <a:r>
              <a:rPr lang="tr-TR" sz="3600" dirty="0">
                <a:latin typeface="Calibri" panose="020F0502020204030204" pitchFamily="34" charset="0"/>
                <a:ea typeface="Calibri" panose="020F0502020204030204" pitchFamily="34" charset="0"/>
              </a:rPr>
              <a:t> uyarlamalar ve değişiklikler (sınıf ortamı, öğretim yöntemi, öğretmenin yönergelerin niteliği, etkinliğin tamamlanması için verilen süre, etkinlik sayısı, etkinliğin/ çalışmanın tekrar yapılması için süre verilmesi, grup çalışmaları vb.) yapılmalıdır.</a:t>
            </a:r>
            <a:endParaRPr lang="tr-TR" sz="3600" dirty="0">
              <a:latin typeface="Calibri" panose="020F0502020204030204" pitchFamily="34" charset="0"/>
            </a:endParaRPr>
          </a:p>
        </p:txBody>
      </p:sp>
    </p:spTree>
    <p:extLst>
      <p:ext uri="{BB962C8B-B14F-4D97-AF65-F5344CB8AC3E}">
        <p14:creationId xmlns:p14="http://schemas.microsoft.com/office/powerpoint/2010/main" val="19695120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a:extLst>
              <a:ext uri="{FF2B5EF4-FFF2-40B4-BE49-F238E27FC236}">
                <a16:creationId xmlns:a16="http://schemas.microsoft.com/office/drawing/2014/main" id="{D4F077BA-EA70-43DE-82AE-3E0ADD96BB89}"/>
              </a:ext>
            </a:extLst>
          </p:cNvPr>
          <p:cNvSpPr>
            <a:spLocks noGrp="1"/>
          </p:cNvSpPr>
          <p:nvPr>
            <p:ph idx="1"/>
          </p:nvPr>
        </p:nvSpPr>
        <p:spPr>
          <a:xfrm>
            <a:off x="1898072" y="593304"/>
            <a:ext cx="9074728" cy="6264696"/>
          </a:xfrm>
        </p:spPr>
        <p:txBody>
          <a:bodyPr/>
          <a:lstStyle/>
          <a:p>
            <a:r>
              <a:rPr lang="tr-TR" sz="4400" dirty="0">
                <a:latin typeface="Calibri" panose="020F0502020204030204" pitchFamily="34" charset="0"/>
                <a:ea typeface="Times New Roman" panose="02020603050405020304" pitchFamily="18" charset="0"/>
              </a:rPr>
              <a:t>Öğrenme ve öğretme sürecinde uygun strateji, yöntem, araç gereç ve materyaller seçilmelidir. Bireyin sosyal etkinliklere katılımı ve sosyal ortamlarda bulunması teşvik edilerek sözel iletişimi desteklenmelidir.</a:t>
            </a:r>
          </a:p>
          <a:p>
            <a:endParaRPr lang="tr-TR" dirty="0"/>
          </a:p>
        </p:txBody>
      </p:sp>
    </p:spTree>
    <p:extLst>
      <p:ext uri="{BB962C8B-B14F-4D97-AF65-F5344CB8AC3E}">
        <p14:creationId xmlns:p14="http://schemas.microsoft.com/office/powerpoint/2010/main" val="17110952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93322" y="600208"/>
            <a:ext cx="10515600" cy="1325563"/>
          </a:xfrm>
        </p:spPr>
        <p:txBody>
          <a:bodyPr>
            <a:normAutofit fontScale="90000"/>
          </a:bodyPr>
          <a:lstStyle/>
          <a:p>
            <a:r>
              <a:rPr lang="tr-TR" b="1" dirty="0" smtClean="0"/>
              <a:t>  </a:t>
            </a:r>
            <a:r>
              <a:rPr lang="tr-TR" dirty="0" smtClean="0">
                <a:solidFill>
                  <a:srgbClr val="0070C0"/>
                </a:solidFill>
                <a:latin typeface="Calibri" panose="020F0502020204030204" pitchFamily="34" charset="0"/>
              </a:rPr>
              <a:t>Konuşma ve Dil Bozukluğu Olan Çocukların Eğitiminde Dikkat Edilmesi Gereken Bazı Noktalar (Bal, 1992; Adler, 1998):</a:t>
            </a:r>
            <a:r>
              <a:rPr lang="tr-TR" dirty="0" smtClean="0"/>
              <a:t/>
            </a:r>
            <a:br>
              <a:rPr lang="tr-TR" dirty="0" smtClean="0"/>
            </a:br>
            <a:endParaRPr lang="tr-TR" dirty="0"/>
          </a:p>
        </p:txBody>
      </p:sp>
      <p:sp>
        <p:nvSpPr>
          <p:cNvPr id="3" name="İçerik Yer Tutucusu 2"/>
          <p:cNvSpPr>
            <a:spLocks noGrp="1"/>
          </p:cNvSpPr>
          <p:nvPr>
            <p:ph idx="1"/>
          </p:nvPr>
        </p:nvSpPr>
        <p:spPr>
          <a:xfrm>
            <a:off x="1295400" y="2161310"/>
            <a:ext cx="10515600" cy="4696690"/>
          </a:xfrm>
        </p:spPr>
        <p:txBody>
          <a:bodyPr>
            <a:normAutofit lnSpcReduction="10000"/>
          </a:bodyPr>
          <a:lstStyle/>
          <a:p>
            <a:pPr marL="0" indent="0">
              <a:buNone/>
            </a:pPr>
            <a:r>
              <a:rPr lang="tr-TR" sz="3600" dirty="0" smtClean="0">
                <a:latin typeface="Calibri" panose="020F0502020204030204" pitchFamily="34" charset="0"/>
              </a:rPr>
              <a:t>1. Çocukla </a:t>
            </a:r>
            <a:r>
              <a:rPr lang="tr-TR" sz="3600" dirty="0">
                <a:latin typeface="Calibri" panose="020F0502020204030204" pitchFamily="34" charset="0"/>
              </a:rPr>
              <a:t>konuşurken ve çocuğu dinlerken gözlerine bakılmalıdır </a:t>
            </a:r>
            <a:r>
              <a:rPr lang="tr-TR" sz="3600" dirty="0" smtClean="0">
                <a:latin typeface="Calibri" panose="020F0502020204030204" pitchFamily="34" charset="0"/>
              </a:rPr>
              <a:t>(Göz </a:t>
            </a:r>
            <a:r>
              <a:rPr lang="tr-TR" sz="3600" dirty="0">
                <a:latin typeface="Calibri" panose="020F0502020204030204" pitchFamily="34" charset="0"/>
              </a:rPr>
              <a:t>kontağı kurma</a:t>
            </a:r>
            <a:r>
              <a:rPr lang="tr-TR" sz="3600" dirty="0" smtClean="0">
                <a:latin typeface="Calibri" panose="020F0502020204030204" pitchFamily="34" charset="0"/>
              </a:rPr>
              <a:t>).</a:t>
            </a:r>
          </a:p>
          <a:p>
            <a:pPr marL="0" indent="0">
              <a:buNone/>
            </a:pPr>
            <a:r>
              <a:rPr lang="tr-TR" sz="3600" dirty="0" smtClean="0">
                <a:latin typeface="Calibri" panose="020F0502020204030204" pitchFamily="34" charset="0"/>
              </a:rPr>
              <a:t>2. </a:t>
            </a:r>
            <a:r>
              <a:rPr lang="tr-TR" sz="3600" dirty="0">
                <a:latin typeface="Calibri" panose="020F0502020204030204" pitchFamily="34" charset="0"/>
              </a:rPr>
              <a:t>Çocuk konuşurken ona dinlenildiği </a:t>
            </a:r>
            <a:r>
              <a:rPr lang="tr-TR" sz="3600" dirty="0" smtClean="0">
                <a:latin typeface="Calibri" panose="020F0502020204030204" pitchFamily="34" charset="0"/>
              </a:rPr>
              <a:t>hissettirilmelidir.</a:t>
            </a:r>
          </a:p>
          <a:p>
            <a:pPr marL="0" indent="0">
              <a:buNone/>
            </a:pPr>
            <a:r>
              <a:rPr lang="tr-TR" sz="3600" dirty="0">
                <a:latin typeface="Calibri" panose="020F0502020204030204" pitchFamily="34" charset="0"/>
              </a:rPr>
              <a:t>3</a:t>
            </a:r>
            <a:r>
              <a:rPr lang="tr-TR" sz="3600" dirty="0" smtClean="0">
                <a:latin typeface="Calibri" panose="020F0502020204030204" pitchFamily="34" charset="0"/>
              </a:rPr>
              <a:t>. Çocuğun </a:t>
            </a:r>
            <a:r>
              <a:rPr lang="tr-TR" sz="3600" dirty="0">
                <a:latin typeface="Calibri" panose="020F0502020204030204" pitchFamily="34" charset="0"/>
              </a:rPr>
              <a:t>sık kullandığı sözcüklere ilave sözcükler katarak cevap verilmelidir. </a:t>
            </a:r>
            <a:r>
              <a:rPr lang="tr-TR" sz="3600" dirty="0" smtClean="0">
                <a:latin typeface="Calibri" panose="020F0502020204030204" pitchFamily="34" charset="0"/>
              </a:rPr>
              <a:t>(Genişletme</a:t>
            </a:r>
            <a:r>
              <a:rPr lang="tr-TR" sz="3600" dirty="0">
                <a:latin typeface="Calibri" panose="020F0502020204030204" pitchFamily="34" charset="0"/>
              </a:rPr>
              <a:t>). Örneğin, “mama” dediğinde “daha mama mı istiyorsun?” </a:t>
            </a:r>
            <a:r>
              <a:rPr lang="tr-TR" sz="3600" dirty="0" smtClean="0">
                <a:latin typeface="Calibri" panose="020F0502020204030204" pitchFamily="34" charset="0"/>
              </a:rPr>
              <a:t>gibi.</a:t>
            </a:r>
          </a:p>
          <a:p>
            <a:pPr marL="0" indent="0">
              <a:buNone/>
            </a:pPr>
            <a:r>
              <a:rPr lang="tr-TR" sz="3600" dirty="0">
                <a:latin typeface="Calibri" panose="020F0502020204030204" pitchFamily="34" charset="0"/>
              </a:rPr>
              <a:t>4</a:t>
            </a:r>
            <a:r>
              <a:rPr lang="tr-TR" sz="3600" dirty="0" smtClean="0">
                <a:latin typeface="Calibri" panose="020F0502020204030204" pitchFamily="34" charset="0"/>
              </a:rPr>
              <a:t>. Günlük </a:t>
            </a:r>
            <a:r>
              <a:rPr lang="tr-TR" sz="3600" dirty="0">
                <a:latin typeface="Calibri" panose="020F0502020204030204" pitchFamily="34" charset="0"/>
              </a:rPr>
              <a:t>rutin işler sözel olarak ifade edilmelidir.</a:t>
            </a:r>
            <a:r>
              <a:rPr lang="tr-TR" sz="3600" dirty="0"/>
              <a:t/>
            </a:r>
            <a:br>
              <a:rPr lang="tr-TR" sz="3600" dirty="0"/>
            </a:br>
            <a:r>
              <a:rPr lang="tr-TR" dirty="0"/>
              <a:t/>
            </a:r>
            <a:br>
              <a:rPr lang="tr-TR" dirty="0"/>
            </a:br>
            <a:r>
              <a:rPr lang="tr-TR" dirty="0"/>
              <a:t> </a:t>
            </a:r>
          </a:p>
          <a:p>
            <a:pPr marL="0" indent="0">
              <a:buNone/>
            </a:pPr>
            <a:endParaRPr lang="tr-TR" dirty="0"/>
          </a:p>
        </p:txBody>
      </p:sp>
    </p:spTree>
    <p:extLst>
      <p:ext uri="{BB962C8B-B14F-4D97-AF65-F5344CB8AC3E}">
        <p14:creationId xmlns:p14="http://schemas.microsoft.com/office/powerpoint/2010/main" val="47627180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37680" y="803563"/>
            <a:ext cx="9467994" cy="5112327"/>
          </a:xfrm>
        </p:spPr>
        <p:txBody>
          <a:bodyPr>
            <a:normAutofit lnSpcReduction="10000"/>
          </a:bodyPr>
          <a:lstStyle/>
          <a:p>
            <a:pPr marL="0" indent="0">
              <a:buNone/>
            </a:pPr>
            <a:r>
              <a:rPr lang="tr-TR" sz="3600" dirty="0">
                <a:latin typeface="Calibri" panose="020F0502020204030204" pitchFamily="34" charset="0"/>
              </a:rPr>
              <a:t>5. Çevredeki tüm canlı ve cansız nesneler </a:t>
            </a:r>
            <a:r>
              <a:rPr lang="tr-TR" sz="3600" dirty="0" smtClean="0">
                <a:latin typeface="Calibri" panose="020F0502020204030204" pitchFamily="34" charset="0"/>
              </a:rPr>
              <a:t>isimlendirilmelidir.</a:t>
            </a:r>
          </a:p>
          <a:p>
            <a:pPr marL="0" indent="0">
              <a:buNone/>
            </a:pPr>
            <a:r>
              <a:rPr lang="tr-TR" sz="3600" dirty="0" smtClean="0">
                <a:latin typeface="Calibri" panose="020F0502020204030204" pitchFamily="34" charset="0"/>
              </a:rPr>
              <a:t>6</a:t>
            </a:r>
            <a:r>
              <a:rPr lang="tr-TR" sz="3600" dirty="0">
                <a:latin typeface="Calibri" panose="020F0502020204030204" pitchFamily="34" charset="0"/>
              </a:rPr>
              <a:t>. Çocuğun sözel iletişim kurabileceği sosyal ortamlar düzenlenmeli ve başlangıç için çocuğun yanında olunmalı zamanla yanında olma süresi azaltılmalıdır</a:t>
            </a:r>
            <a:r>
              <a:rPr lang="tr-TR" sz="3600" dirty="0" smtClean="0">
                <a:latin typeface="Calibri" panose="020F0502020204030204" pitchFamily="34" charset="0"/>
              </a:rPr>
              <a:t>.</a:t>
            </a:r>
            <a:r>
              <a:rPr lang="tr-TR" sz="3600" dirty="0">
                <a:latin typeface="Calibri" panose="020F0502020204030204" pitchFamily="34" charset="0"/>
              </a:rPr>
              <a:t> </a:t>
            </a:r>
          </a:p>
          <a:p>
            <a:pPr marL="0" indent="0">
              <a:buNone/>
            </a:pPr>
            <a:r>
              <a:rPr lang="tr-TR" sz="3600" dirty="0" smtClean="0">
                <a:latin typeface="Calibri" panose="020F0502020204030204" pitchFamily="34" charset="0"/>
              </a:rPr>
              <a:t>7</a:t>
            </a:r>
            <a:r>
              <a:rPr lang="tr-TR" sz="3600" dirty="0">
                <a:latin typeface="Calibri" panose="020F0502020204030204" pitchFamily="34" charset="0"/>
              </a:rPr>
              <a:t>. İhtiyaçlarını, duygu ve düşüncelerini ifade etmesi için doğal durumlar yaratılmalı ve bu konular için çocuk desteklenmelidir.</a:t>
            </a:r>
          </a:p>
        </p:txBody>
      </p:sp>
    </p:spTree>
    <p:extLst>
      <p:ext uri="{BB962C8B-B14F-4D97-AF65-F5344CB8AC3E}">
        <p14:creationId xmlns:p14="http://schemas.microsoft.com/office/powerpoint/2010/main" val="402536637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76400" y="720436"/>
            <a:ext cx="9919855" cy="5320146"/>
          </a:xfrm>
        </p:spPr>
        <p:txBody>
          <a:bodyPr>
            <a:normAutofit fontScale="92500" lnSpcReduction="20000"/>
          </a:bodyPr>
          <a:lstStyle/>
          <a:p>
            <a:pPr marL="0" indent="0">
              <a:buNone/>
            </a:pPr>
            <a:r>
              <a:rPr lang="tr-TR" sz="3600" dirty="0" smtClean="0">
                <a:latin typeface="Calibri" panose="020F0502020204030204" pitchFamily="34" charset="0"/>
              </a:rPr>
              <a:t>8</a:t>
            </a:r>
            <a:r>
              <a:rPr lang="tr-TR" sz="3600" dirty="0">
                <a:latin typeface="Calibri" panose="020F0502020204030204" pitchFamily="34" charset="0"/>
              </a:rPr>
              <a:t>. Çocuğun yaptığı her türlü dil hatasının yanlış olduğu vurgulanmaksızın doğrusu söylenerek düzeltilmelidir. Örneğin, çocuk “bu” dediğinde “Su mu istiyorsun? Peki, sana su vereyim” </a:t>
            </a:r>
            <a:r>
              <a:rPr lang="tr-TR" sz="3600" dirty="0" smtClean="0">
                <a:latin typeface="Calibri" panose="020F0502020204030204" pitchFamily="34" charset="0"/>
              </a:rPr>
              <a:t>gibi.</a:t>
            </a:r>
          </a:p>
          <a:p>
            <a:pPr marL="0" indent="0">
              <a:buNone/>
            </a:pPr>
            <a:r>
              <a:rPr lang="tr-TR" sz="3600" dirty="0" smtClean="0">
                <a:latin typeface="Calibri" panose="020F0502020204030204" pitchFamily="34" charset="0"/>
              </a:rPr>
              <a:t>9</a:t>
            </a:r>
            <a:r>
              <a:rPr lang="tr-TR" sz="3600" dirty="0">
                <a:latin typeface="Calibri" panose="020F0502020204030204" pitchFamily="34" charset="0"/>
              </a:rPr>
              <a:t>. Çocuğun anlatmak istediği şeyi anlatmasına fırsat verilmeli, sözü kesilmemelidir. Fırsat verildiği halde anlatamıyorsa uygun bir sözel ifade ile geri iletim sağlanmalıdır. Örneğin; “Gezimizde gördüğün hayvanları çok sevdiğini mi söylemek istiyorsun” </a:t>
            </a:r>
            <a:r>
              <a:rPr lang="tr-TR" sz="3600" dirty="0" smtClean="0">
                <a:latin typeface="Calibri" panose="020F0502020204030204" pitchFamily="34" charset="0"/>
              </a:rPr>
              <a:t>gibi.</a:t>
            </a:r>
          </a:p>
          <a:p>
            <a:pPr marL="0" indent="0">
              <a:buNone/>
            </a:pPr>
            <a:r>
              <a:rPr lang="tr-TR" sz="3600" dirty="0" smtClean="0">
                <a:latin typeface="Calibri" panose="020F0502020204030204" pitchFamily="34" charset="0"/>
              </a:rPr>
              <a:t>10</a:t>
            </a:r>
            <a:r>
              <a:rPr lang="tr-TR" sz="3600" dirty="0">
                <a:latin typeface="Calibri" panose="020F0502020204030204" pitchFamily="34" charset="0"/>
              </a:rPr>
              <a:t>. Yetişkin düzgün ve anlaşılır bir Türkçe kullanarak iyi bir model olmalıdır.</a:t>
            </a:r>
          </a:p>
          <a:p>
            <a:endParaRPr lang="tr-TR" dirty="0"/>
          </a:p>
        </p:txBody>
      </p:sp>
    </p:spTree>
    <p:extLst>
      <p:ext uri="{BB962C8B-B14F-4D97-AF65-F5344CB8AC3E}">
        <p14:creationId xmlns:p14="http://schemas.microsoft.com/office/powerpoint/2010/main" val="396721061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a:extLst>
              <a:ext uri="{FF2B5EF4-FFF2-40B4-BE49-F238E27FC236}">
                <a16:creationId xmlns:a16="http://schemas.microsoft.com/office/drawing/2014/main" id="{D4F077BA-EA70-43DE-82AE-3E0ADD96BB89}"/>
              </a:ext>
            </a:extLst>
          </p:cNvPr>
          <p:cNvSpPr>
            <a:spLocks noGrp="1"/>
          </p:cNvSpPr>
          <p:nvPr>
            <p:ph idx="1"/>
          </p:nvPr>
        </p:nvSpPr>
        <p:spPr>
          <a:xfrm>
            <a:off x="0" y="0"/>
            <a:ext cx="12192000" cy="6858000"/>
          </a:xfrm>
          <a:solidFill>
            <a:schemeClr val="accent4">
              <a:lumMod val="20000"/>
              <a:lumOff val="80000"/>
            </a:schemeClr>
          </a:solidFill>
        </p:spPr>
        <p:style>
          <a:lnRef idx="0">
            <a:schemeClr val="dk1"/>
          </a:lnRef>
          <a:fillRef idx="3">
            <a:schemeClr val="dk1"/>
          </a:fillRef>
          <a:effectRef idx="3">
            <a:schemeClr val="dk1"/>
          </a:effectRef>
          <a:fontRef idx="minor">
            <a:schemeClr val="lt1"/>
          </a:fontRef>
        </p:style>
        <p:txBody>
          <a:bodyPr>
            <a:normAutofit/>
          </a:bodyPr>
          <a:lstStyle/>
          <a:p>
            <a:pPr marL="0" indent="0" algn="ctr">
              <a:buNone/>
            </a:pPr>
            <a:r>
              <a:rPr lang="tr-TR" sz="9600" dirty="0">
                <a:solidFill>
                  <a:srgbClr val="FF0000"/>
                </a:solidFill>
                <a:latin typeface="Calibri" panose="020F0502020204030204" pitchFamily="34" charset="0"/>
              </a:rPr>
              <a:t>TEŞEKKÜRLER</a:t>
            </a:r>
          </a:p>
          <a:p>
            <a:pPr marL="0" indent="0" algn="ctr">
              <a:buNone/>
            </a:pPr>
            <a:endParaRPr lang="tr-TR" sz="6600" dirty="0"/>
          </a:p>
          <a:p>
            <a:pPr marL="0" indent="0" algn="ctr">
              <a:buNone/>
            </a:pPr>
            <a:r>
              <a:rPr lang="tr-TR" sz="4000" dirty="0" smtClean="0">
                <a:solidFill>
                  <a:srgbClr val="002060"/>
                </a:solidFill>
                <a:latin typeface="Calibri" panose="020F0502020204030204" pitchFamily="34" charset="0"/>
              </a:rPr>
              <a:t>ELİF </a:t>
            </a:r>
            <a:r>
              <a:rPr lang="tr-TR" sz="4000" dirty="0" smtClean="0">
                <a:solidFill>
                  <a:srgbClr val="002060"/>
                </a:solidFill>
                <a:latin typeface="Calibri" panose="020F0502020204030204" pitchFamily="34" charset="0"/>
              </a:rPr>
              <a:t>KARAKAŞ</a:t>
            </a:r>
            <a:endParaRPr lang="tr-TR" sz="4000" dirty="0">
              <a:solidFill>
                <a:srgbClr val="002060"/>
              </a:solidFill>
              <a:latin typeface="Calibri" panose="020F0502020204030204" pitchFamily="34" charset="0"/>
            </a:endParaRPr>
          </a:p>
          <a:p>
            <a:pPr marL="0" indent="0" algn="ctr">
              <a:buNone/>
            </a:pPr>
            <a:r>
              <a:rPr lang="tr-TR" sz="4000" dirty="0" smtClean="0">
                <a:solidFill>
                  <a:srgbClr val="002060"/>
                </a:solidFill>
                <a:latin typeface="Calibri" panose="020F0502020204030204" pitchFamily="34" charset="0"/>
              </a:rPr>
              <a:t>SEYHAN R.A.M</a:t>
            </a:r>
            <a:r>
              <a:rPr lang="tr-TR" sz="4000" dirty="0">
                <a:solidFill>
                  <a:srgbClr val="002060"/>
                </a:solidFill>
                <a:latin typeface="Calibri" panose="020F0502020204030204" pitchFamily="34" charset="0"/>
              </a:rPr>
              <a:t>. </a:t>
            </a:r>
            <a:r>
              <a:rPr lang="tr-TR" sz="4000" dirty="0" smtClean="0">
                <a:solidFill>
                  <a:srgbClr val="002060"/>
                </a:solidFill>
                <a:latin typeface="Calibri" panose="020F0502020204030204" pitchFamily="34" charset="0"/>
              </a:rPr>
              <a:t>ÖZEL </a:t>
            </a:r>
            <a:r>
              <a:rPr lang="tr-TR" sz="4000" dirty="0">
                <a:solidFill>
                  <a:srgbClr val="002060"/>
                </a:solidFill>
                <a:latin typeface="Calibri" panose="020F0502020204030204" pitchFamily="34" charset="0"/>
              </a:rPr>
              <a:t>EĞT. ÖĞRT.</a:t>
            </a:r>
          </a:p>
        </p:txBody>
      </p:sp>
    </p:spTree>
    <p:extLst>
      <p:ext uri="{BB962C8B-B14F-4D97-AF65-F5344CB8AC3E}">
        <p14:creationId xmlns:p14="http://schemas.microsoft.com/office/powerpoint/2010/main" val="20300285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B7CA109-072F-415C-9E98-987DD11D3C16}"/>
              </a:ext>
            </a:extLst>
          </p:cNvPr>
          <p:cNvSpPr>
            <a:spLocks noGrp="1"/>
          </p:cNvSpPr>
          <p:nvPr>
            <p:ph idx="1"/>
          </p:nvPr>
        </p:nvSpPr>
        <p:spPr>
          <a:xfrm>
            <a:off x="1864117" y="742822"/>
            <a:ext cx="9413483" cy="5103796"/>
          </a:xfrm>
        </p:spPr>
        <p:txBody>
          <a:bodyPr>
            <a:normAutofit/>
          </a:bodyPr>
          <a:lstStyle/>
          <a:p>
            <a:pPr marL="0" indent="0">
              <a:buNone/>
            </a:pPr>
            <a:r>
              <a:rPr lang="tr-TR" sz="4800" dirty="0">
                <a:latin typeface="Calibri" panose="020F0502020204030204" pitchFamily="34" charset="0"/>
              </a:rPr>
              <a:t>Dil ve konuşma gelişimi zihinsel, fiziksel, duygusal ve sosyal gelişimden bağımsız değildir. Bu alanlardan herhangi birinde yaşanan bir problem, dil ve konuşmayı olumsuz yönde etkileyebilmektedir. </a:t>
            </a:r>
          </a:p>
        </p:txBody>
      </p:sp>
    </p:spTree>
    <p:extLst>
      <p:ext uri="{BB962C8B-B14F-4D97-AF65-F5344CB8AC3E}">
        <p14:creationId xmlns:p14="http://schemas.microsoft.com/office/powerpoint/2010/main" val="23214085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76400" y="669925"/>
            <a:ext cx="10515600" cy="1325563"/>
          </a:xfrm>
        </p:spPr>
        <p:txBody>
          <a:bodyPr>
            <a:normAutofit fontScale="90000"/>
          </a:bodyPr>
          <a:lstStyle/>
          <a:p>
            <a:r>
              <a:rPr lang="tr-TR" b="1" dirty="0">
                <a:solidFill>
                  <a:srgbClr val="0070C0"/>
                </a:solidFill>
                <a:latin typeface="Calibri" panose="020F0502020204030204" pitchFamily="34" charset="0"/>
              </a:rPr>
              <a:t>Dil ve konuşma bozuklukları arasındaki farklar nelerdir?</a:t>
            </a:r>
            <a:r>
              <a:rPr lang="tr-TR" dirty="0"/>
              <a:t/>
            </a:r>
            <a:br>
              <a:rPr lang="tr-TR" dirty="0"/>
            </a:br>
            <a:endParaRPr lang="tr-TR" dirty="0"/>
          </a:p>
        </p:txBody>
      </p:sp>
      <p:sp>
        <p:nvSpPr>
          <p:cNvPr id="3" name="İçerik Yer Tutucusu 2"/>
          <p:cNvSpPr>
            <a:spLocks noGrp="1"/>
          </p:cNvSpPr>
          <p:nvPr>
            <p:ph idx="1"/>
          </p:nvPr>
        </p:nvSpPr>
        <p:spPr>
          <a:xfrm>
            <a:off x="838200" y="1704109"/>
            <a:ext cx="10515600" cy="4791509"/>
          </a:xfrm>
        </p:spPr>
        <p:txBody>
          <a:bodyPr>
            <a:normAutofit fontScale="92500" lnSpcReduction="20000"/>
          </a:bodyPr>
          <a:lstStyle/>
          <a:p>
            <a:pPr marL="0" indent="0">
              <a:buNone/>
            </a:pPr>
            <a:r>
              <a:rPr lang="tr-TR" sz="4800" dirty="0">
                <a:latin typeface="Calibri" panose="020F0502020204030204" pitchFamily="34" charset="0"/>
              </a:rPr>
              <a:t>Dil ve konuşmayla ilgili bozukluklar da birbirinden farklıdır. Bir kişi diğerlerini anlamakta, düşüncelerini paylaşmakta güçlük çekiyorsa bu dil bozukluğudur. </a:t>
            </a:r>
            <a:endParaRPr lang="tr-TR" sz="4800" dirty="0" smtClean="0">
              <a:latin typeface="Calibri" panose="020F0502020204030204" pitchFamily="34" charset="0"/>
            </a:endParaRPr>
          </a:p>
          <a:p>
            <a:pPr marL="0" indent="0">
              <a:buNone/>
            </a:pPr>
            <a:r>
              <a:rPr lang="tr-TR" sz="4800" dirty="0" smtClean="0">
                <a:latin typeface="Calibri" panose="020F0502020204030204" pitchFamily="34" charset="0"/>
              </a:rPr>
              <a:t>Eğer </a:t>
            </a:r>
            <a:r>
              <a:rPr lang="tr-TR" sz="4800" dirty="0">
                <a:latin typeface="Calibri" panose="020F0502020204030204" pitchFamily="34" charset="0"/>
              </a:rPr>
              <a:t>bir kişi konuşma sesleri düzgün veya akıcı telaffuz edemiyorsa, konuşması akıcı değilse ya da sesiyle problemi varsa bu konuşma bozukluğudur.</a:t>
            </a:r>
          </a:p>
          <a:p>
            <a:endParaRPr lang="tr-TR" dirty="0"/>
          </a:p>
        </p:txBody>
      </p:sp>
    </p:spTree>
    <p:extLst>
      <p:ext uri="{BB962C8B-B14F-4D97-AF65-F5344CB8AC3E}">
        <p14:creationId xmlns:p14="http://schemas.microsoft.com/office/powerpoint/2010/main" val="2440870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68583" y="803563"/>
            <a:ext cx="10460182" cy="5860473"/>
          </a:xfrm>
        </p:spPr>
        <p:txBody>
          <a:bodyPr>
            <a:normAutofit fontScale="70000" lnSpcReduction="20000"/>
          </a:bodyPr>
          <a:lstStyle/>
          <a:p>
            <a:r>
              <a:rPr lang="tr-TR" sz="4000" b="1" dirty="0">
                <a:latin typeface="Calibri" panose="020F0502020204030204" pitchFamily="34" charset="0"/>
              </a:rPr>
              <a:t>Dil bozukluklarında,</a:t>
            </a:r>
            <a:r>
              <a:rPr lang="tr-TR" sz="4000" dirty="0">
                <a:latin typeface="Calibri" panose="020F0502020204030204" pitchFamily="34" charset="0"/>
              </a:rPr>
              <a:t> bir kişi kendi dil sisteminin kodunu/şifresini anlayamıyor ve çözemiyorsa o kişinin "</a:t>
            </a:r>
            <a:r>
              <a:rPr lang="tr-TR" sz="4000" b="1" dirty="0">
                <a:latin typeface="Calibri" panose="020F0502020204030204" pitchFamily="34" charset="0"/>
              </a:rPr>
              <a:t>dili anlamlandırma ve algılama bozukluğu</a:t>
            </a:r>
            <a:r>
              <a:rPr lang="tr-TR" sz="4000" dirty="0">
                <a:latin typeface="Calibri" panose="020F0502020204030204" pitchFamily="34" charset="0"/>
              </a:rPr>
              <a:t>" vardır. Eğer bir kişi dil sisteminin kurallarını </a:t>
            </a:r>
            <a:r>
              <a:rPr lang="tr-TR" sz="4000" dirty="0" smtClean="0">
                <a:latin typeface="Calibri" panose="020F0502020204030204" pitchFamily="34" charset="0"/>
              </a:rPr>
              <a:t>bilmiyor </a:t>
            </a:r>
            <a:r>
              <a:rPr lang="tr-TR" sz="4000" dirty="0">
                <a:latin typeface="Calibri" panose="020F0502020204030204" pitchFamily="34" charset="0"/>
              </a:rPr>
              <a:t>ya da uygulayamıyorsa, düşünce, fikir ve duygularını bu sebebe bağlı olarak ifade edemiyorsa o kişinin "</a:t>
            </a:r>
            <a:r>
              <a:rPr lang="tr-TR" sz="4000" b="1" dirty="0">
                <a:latin typeface="Calibri" panose="020F0502020204030204" pitchFamily="34" charset="0"/>
              </a:rPr>
              <a:t>dili ifade etme bozukluğu</a:t>
            </a:r>
            <a:r>
              <a:rPr lang="tr-TR" sz="4000" dirty="0">
                <a:latin typeface="Calibri" panose="020F0502020204030204" pitchFamily="34" charset="0"/>
              </a:rPr>
              <a:t>" vardır. Algılama ve ifade bozuklukları genel olarak bir arada görülürler</a:t>
            </a:r>
            <a:r>
              <a:rPr lang="tr-TR" sz="4000" dirty="0" smtClean="0">
                <a:latin typeface="Calibri" panose="020F0502020204030204" pitchFamily="34" charset="0"/>
              </a:rPr>
              <a:t>.</a:t>
            </a:r>
          </a:p>
          <a:p>
            <a:pPr marL="0" indent="0">
              <a:buNone/>
            </a:pPr>
            <a:endParaRPr lang="tr-TR" sz="4000" dirty="0">
              <a:latin typeface="Calibri" panose="020F0502020204030204" pitchFamily="34" charset="0"/>
            </a:endParaRPr>
          </a:p>
          <a:p>
            <a:r>
              <a:rPr lang="tr-TR" sz="4000" dirty="0">
                <a:latin typeface="Calibri" panose="020F0502020204030204" pitchFamily="34" charset="0"/>
              </a:rPr>
              <a:t>Örneğin; Ali geçirmiş olduğu felç sonrasında uzun ve karışık cümleleri anlayamaz (lisan algılama bozukluğu), kendisi konuştuğunda ise cisimlerin ve kişilerin isimlerini hatırlamakta ve bulmakta güçlük çekmeye başlar bir hale gelmiştir. Ayrıca cümleleri eksik olarak ya da yanlış kelime sıralamasıyla kurmaya başlamıştır (dil ifade bozukluğu).</a:t>
            </a:r>
          </a:p>
          <a:p>
            <a:endParaRPr lang="tr-TR" dirty="0"/>
          </a:p>
        </p:txBody>
      </p:sp>
    </p:spTree>
    <p:extLst>
      <p:ext uri="{BB962C8B-B14F-4D97-AF65-F5344CB8AC3E}">
        <p14:creationId xmlns:p14="http://schemas.microsoft.com/office/powerpoint/2010/main" val="1816831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60416" y="180765"/>
            <a:ext cx="8911687" cy="1280890"/>
          </a:xfrm>
        </p:spPr>
        <p:txBody>
          <a:bodyPr/>
          <a:lstStyle/>
          <a:p>
            <a:endParaRPr lang="tr-TR" dirty="0"/>
          </a:p>
        </p:txBody>
      </p:sp>
      <p:sp>
        <p:nvSpPr>
          <p:cNvPr id="3" name="İçerik Yer Tutucusu 2"/>
          <p:cNvSpPr>
            <a:spLocks noGrp="1"/>
          </p:cNvSpPr>
          <p:nvPr>
            <p:ph idx="1"/>
          </p:nvPr>
        </p:nvSpPr>
        <p:spPr>
          <a:xfrm>
            <a:off x="748145" y="1461655"/>
            <a:ext cx="10861964" cy="1330036"/>
          </a:xfrm>
        </p:spPr>
        <p:txBody>
          <a:bodyPr/>
          <a:lstStyle/>
          <a:p>
            <a:r>
              <a:rPr lang="tr-TR" sz="2800" dirty="0">
                <a:latin typeface="Calibri" panose="020F0502020204030204" pitchFamily="34" charset="0"/>
              </a:rPr>
              <a:t>Bir kişinin dil bozukluğu olmayıp yalnızca konuşma bozukluğu da olabilir.</a:t>
            </a:r>
          </a:p>
          <a:p>
            <a:endParaRPr lang="tr-TR" dirty="0"/>
          </a:p>
        </p:txBody>
      </p:sp>
      <p:pic>
        <p:nvPicPr>
          <p:cNvPr id="4" name="Resim 3" descr="Konuşma bozukluğu nedir?"/>
          <p:cNvPicPr/>
          <p:nvPr/>
        </p:nvPicPr>
        <p:blipFill>
          <a:blip r:embed="rId2">
            <a:extLst>
              <a:ext uri="{28A0092B-C50C-407E-A947-70E740481C1C}">
                <a14:useLocalDpi xmlns:a14="http://schemas.microsoft.com/office/drawing/2010/main" val="0"/>
              </a:ext>
            </a:extLst>
          </a:blip>
          <a:srcRect/>
          <a:stretch>
            <a:fillRect/>
          </a:stretch>
        </p:blipFill>
        <p:spPr bwMode="auto">
          <a:xfrm>
            <a:off x="3325091" y="2632364"/>
            <a:ext cx="5735782" cy="3679536"/>
          </a:xfrm>
          <a:prstGeom prst="rect">
            <a:avLst/>
          </a:prstGeom>
          <a:noFill/>
          <a:ln>
            <a:noFill/>
          </a:ln>
        </p:spPr>
      </p:pic>
    </p:spTree>
    <p:extLst>
      <p:ext uri="{BB962C8B-B14F-4D97-AF65-F5344CB8AC3E}">
        <p14:creationId xmlns:p14="http://schemas.microsoft.com/office/powerpoint/2010/main" val="3352162211"/>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450</TotalTime>
  <Words>2307</Words>
  <Application>Microsoft Office PowerPoint</Application>
  <PresentationFormat>Geniş ekran</PresentationFormat>
  <Paragraphs>165</Paragraphs>
  <Slides>55</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55</vt:i4>
      </vt:variant>
    </vt:vector>
  </HeadingPairs>
  <TitlesOfParts>
    <vt:vector size="62" baseType="lpstr">
      <vt:lpstr>Arial</vt:lpstr>
      <vt:lpstr>Calibri</vt:lpstr>
      <vt:lpstr>Cambria</vt:lpstr>
      <vt:lpstr>Century Gothic</vt:lpstr>
      <vt:lpstr>Times New Roman</vt:lpstr>
      <vt:lpstr>Wingdings 3</vt:lpstr>
      <vt:lpstr>Duman</vt:lpstr>
      <vt:lpstr>SEYHAN REHBERLİK VE ARAŞTIRMA MERKEZİ MÜDÜRLÜĞÜ</vt:lpstr>
      <vt:lpstr>PowerPoint Sunusu</vt:lpstr>
      <vt:lpstr>PowerPoint Sunusu</vt:lpstr>
      <vt:lpstr>PowerPoint Sunusu</vt:lpstr>
      <vt:lpstr>PowerPoint Sunusu</vt:lpstr>
      <vt:lpstr>PowerPoint Sunusu</vt:lpstr>
      <vt:lpstr>Dil ve konuşma bozuklukları arasındaki farklar nelerdir? </vt:lpstr>
      <vt:lpstr>PowerPoint Sunusu</vt:lpstr>
      <vt:lpstr>PowerPoint Sunusu</vt:lpstr>
      <vt:lpstr>PowerPoint Sunusu</vt:lpstr>
      <vt:lpstr>PowerPoint Sunusu</vt:lpstr>
      <vt:lpstr>1.1. Dil ve konuşma Güçlüğü Olan Öğrencilerin Özellikleri</vt:lpstr>
      <vt:lpstr>PowerPoint Sunusu</vt:lpstr>
      <vt:lpstr>PowerPoint Sunusu</vt:lpstr>
      <vt:lpstr>1.2. YASAL DÜZENLEMELER VE EĞİTİM HAKKI </vt:lpstr>
      <vt:lpstr>PowerPoint Sunusu</vt:lpstr>
      <vt:lpstr>PowerPoint Sunusu</vt:lpstr>
      <vt:lpstr>PowerPoint Sunusu</vt:lpstr>
      <vt:lpstr>PowerPoint Sunusu</vt:lpstr>
      <vt:lpstr>PowerPoint Sunusu</vt:lpstr>
      <vt:lpstr>PowerPoint Sunusu</vt:lpstr>
      <vt:lpstr>PowerPoint Sunusu</vt:lpstr>
      <vt:lpstr>Dil ve konuşma sorunları, nedenlerine göre şöyle gruplanabilir:  </vt:lpstr>
      <vt:lpstr>PowerPoint Sunusu</vt:lpstr>
      <vt:lpstr>PowerPoint Sunusu</vt:lpstr>
      <vt:lpstr>PowerPoint Sunusu</vt:lpstr>
      <vt:lpstr>PowerPoint Sunusu</vt:lpstr>
      <vt:lpstr>Dil Ve Konuşma Gecikmesini Öngören Erken Belirtiler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Konuşma ve Dil Bozukluğu Olan Çocukların Eğitiminde Dikkat Edilmesi Gereken Bazı Noktalar (Bal, 1992; Adler, 1998): </vt:lpstr>
      <vt:lpstr>PowerPoint Sunusu</vt:lpstr>
      <vt:lpstr>PowerPoint Sunusu</vt:lpstr>
      <vt:lpstr>PowerPoint Sunusu</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ronaldinho424</dc:creator>
  <cp:lastModifiedBy>ronaldinho424</cp:lastModifiedBy>
  <cp:revision>31</cp:revision>
  <dcterms:created xsi:type="dcterms:W3CDTF">2017-12-27T09:43:24Z</dcterms:created>
  <dcterms:modified xsi:type="dcterms:W3CDTF">2019-03-19T08:24:13Z</dcterms:modified>
</cp:coreProperties>
</file>