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9" r:id="rId4"/>
    <p:sldId id="257" r:id="rId5"/>
    <p:sldId id="258" r:id="rId6"/>
    <p:sldId id="260" r:id="rId7"/>
    <p:sldId id="261" r:id="rId8"/>
    <p:sldId id="263" r:id="rId9"/>
    <p:sldId id="264" r:id="rId10"/>
    <p:sldId id="265" r:id="rId11"/>
    <p:sldId id="266" r:id="rId12"/>
    <p:sldId id="267" r:id="rId13"/>
    <p:sldId id="268"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50B1FB8-2419-429E-AE82-998169D9545A}" type="datetimeFigureOut">
              <a:rPr lang="tr-TR" smtClean="0"/>
              <a:t>21.3.2019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8D7983E-856B-4A7D-9413-9CB0E1502B06}" type="slidenum">
              <a:rPr lang="tr-TR" smtClean="0"/>
              <a:t>‹#›</a:t>
            </a:fld>
            <a:endParaRPr lang="tr-TR"/>
          </a:p>
        </p:txBody>
      </p:sp>
    </p:spTree>
    <p:extLst>
      <p:ext uri="{BB962C8B-B14F-4D97-AF65-F5344CB8AC3E}">
        <p14:creationId xmlns:p14="http://schemas.microsoft.com/office/powerpoint/2010/main" val="1153653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50B1FB8-2419-429E-AE82-998169D9545A}" type="datetimeFigureOut">
              <a:rPr lang="tr-TR" smtClean="0"/>
              <a:t>21.3.2019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D7983E-856B-4A7D-9413-9CB0E1502B06}" type="slidenum">
              <a:rPr lang="tr-TR" smtClean="0"/>
              <a:t>‹#›</a:t>
            </a:fld>
            <a:endParaRPr lang="tr-TR"/>
          </a:p>
        </p:txBody>
      </p:sp>
    </p:spTree>
    <p:extLst>
      <p:ext uri="{BB962C8B-B14F-4D97-AF65-F5344CB8AC3E}">
        <p14:creationId xmlns:p14="http://schemas.microsoft.com/office/powerpoint/2010/main" val="2225076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50B1FB8-2419-429E-AE82-998169D9545A}" type="datetimeFigureOut">
              <a:rPr lang="tr-TR" smtClean="0"/>
              <a:t>21.3.2019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D7983E-856B-4A7D-9413-9CB0E1502B06}"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68091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50B1FB8-2419-429E-AE82-998169D9545A}" type="datetimeFigureOut">
              <a:rPr lang="tr-TR" smtClean="0"/>
              <a:t>21.3.2019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D7983E-856B-4A7D-9413-9CB0E1502B06}" type="slidenum">
              <a:rPr lang="tr-TR" smtClean="0"/>
              <a:t>‹#›</a:t>
            </a:fld>
            <a:endParaRPr lang="tr-TR"/>
          </a:p>
        </p:txBody>
      </p:sp>
    </p:spTree>
    <p:extLst>
      <p:ext uri="{BB962C8B-B14F-4D97-AF65-F5344CB8AC3E}">
        <p14:creationId xmlns:p14="http://schemas.microsoft.com/office/powerpoint/2010/main" val="1538839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50B1FB8-2419-429E-AE82-998169D9545A}" type="datetimeFigureOut">
              <a:rPr lang="tr-TR" smtClean="0"/>
              <a:t>21.3.2019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D7983E-856B-4A7D-9413-9CB0E1502B06}"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746886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50B1FB8-2419-429E-AE82-998169D9545A}" type="datetimeFigureOut">
              <a:rPr lang="tr-TR" smtClean="0"/>
              <a:t>21.3.2019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D7983E-856B-4A7D-9413-9CB0E1502B06}" type="slidenum">
              <a:rPr lang="tr-TR" smtClean="0"/>
              <a:t>‹#›</a:t>
            </a:fld>
            <a:endParaRPr lang="tr-TR"/>
          </a:p>
        </p:txBody>
      </p:sp>
    </p:spTree>
    <p:extLst>
      <p:ext uri="{BB962C8B-B14F-4D97-AF65-F5344CB8AC3E}">
        <p14:creationId xmlns:p14="http://schemas.microsoft.com/office/powerpoint/2010/main" val="29782903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50B1FB8-2419-429E-AE82-998169D9545A}" type="datetimeFigureOut">
              <a:rPr lang="tr-TR" smtClean="0"/>
              <a:t>21.3.2019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D7983E-856B-4A7D-9413-9CB0E1502B06}" type="slidenum">
              <a:rPr lang="tr-TR" smtClean="0"/>
              <a:t>‹#›</a:t>
            </a:fld>
            <a:endParaRPr lang="tr-TR"/>
          </a:p>
        </p:txBody>
      </p:sp>
    </p:spTree>
    <p:extLst>
      <p:ext uri="{BB962C8B-B14F-4D97-AF65-F5344CB8AC3E}">
        <p14:creationId xmlns:p14="http://schemas.microsoft.com/office/powerpoint/2010/main" val="28256962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50B1FB8-2419-429E-AE82-998169D9545A}" type="datetimeFigureOut">
              <a:rPr lang="tr-TR" smtClean="0"/>
              <a:t>21.3.2019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D7983E-856B-4A7D-9413-9CB0E1502B06}" type="slidenum">
              <a:rPr lang="tr-TR" smtClean="0"/>
              <a:t>‹#›</a:t>
            </a:fld>
            <a:endParaRPr lang="tr-TR"/>
          </a:p>
        </p:txBody>
      </p:sp>
    </p:spTree>
    <p:extLst>
      <p:ext uri="{BB962C8B-B14F-4D97-AF65-F5344CB8AC3E}">
        <p14:creationId xmlns:p14="http://schemas.microsoft.com/office/powerpoint/2010/main" val="3676514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50B1FB8-2419-429E-AE82-998169D9545A}" type="datetimeFigureOut">
              <a:rPr lang="tr-TR" smtClean="0"/>
              <a:t>21.3.2019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D7983E-856B-4A7D-9413-9CB0E1502B06}" type="slidenum">
              <a:rPr lang="tr-TR" smtClean="0"/>
              <a:t>‹#›</a:t>
            </a:fld>
            <a:endParaRPr lang="tr-TR"/>
          </a:p>
        </p:txBody>
      </p:sp>
    </p:spTree>
    <p:extLst>
      <p:ext uri="{BB962C8B-B14F-4D97-AF65-F5344CB8AC3E}">
        <p14:creationId xmlns:p14="http://schemas.microsoft.com/office/powerpoint/2010/main" val="3204566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50B1FB8-2419-429E-AE82-998169D9545A}" type="datetimeFigureOut">
              <a:rPr lang="tr-TR" smtClean="0"/>
              <a:t>21.3.2019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8D7983E-856B-4A7D-9413-9CB0E1502B06}" type="slidenum">
              <a:rPr lang="tr-TR" smtClean="0"/>
              <a:t>‹#›</a:t>
            </a:fld>
            <a:endParaRPr lang="tr-TR"/>
          </a:p>
        </p:txBody>
      </p:sp>
    </p:spTree>
    <p:extLst>
      <p:ext uri="{BB962C8B-B14F-4D97-AF65-F5344CB8AC3E}">
        <p14:creationId xmlns:p14="http://schemas.microsoft.com/office/powerpoint/2010/main" val="236674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50B1FB8-2419-429E-AE82-998169D9545A}" type="datetimeFigureOut">
              <a:rPr lang="tr-TR" smtClean="0"/>
              <a:t>21.3.2019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8D7983E-856B-4A7D-9413-9CB0E1502B06}" type="slidenum">
              <a:rPr lang="tr-TR" smtClean="0"/>
              <a:t>‹#›</a:t>
            </a:fld>
            <a:endParaRPr lang="tr-TR"/>
          </a:p>
        </p:txBody>
      </p:sp>
    </p:spTree>
    <p:extLst>
      <p:ext uri="{BB962C8B-B14F-4D97-AF65-F5344CB8AC3E}">
        <p14:creationId xmlns:p14="http://schemas.microsoft.com/office/powerpoint/2010/main" val="351212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50B1FB8-2419-429E-AE82-998169D9545A}" type="datetimeFigureOut">
              <a:rPr lang="tr-TR" smtClean="0"/>
              <a:t>21.3.2019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8D7983E-856B-4A7D-9413-9CB0E1502B06}" type="slidenum">
              <a:rPr lang="tr-TR" smtClean="0"/>
              <a:t>‹#›</a:t>
            </a:fld>
            <a:endParaRPr lang="tr-TR"/>
          </a:p>
        </p:txBody>
      </p:sp>
    </p:spTree>
    <p:extLst>
      <p:ext uri="{BB962C8B-B14F-4D97-AF65-F5344CB8AC3E}">
        <p14:creationId xmlns:p14="http://schemas.microsoft.com/office/powerpoint/2010/main" val="3234700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50B1FB8-2419-429E-AE82-998169D9545A}" type="datetimeFigureOut">
              <a:rPr lang="tr-TR" smtClean="0"/>
              <a:t>21.3.2019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8D7983E-856B-4A7D-9413-9CB0E1502B06}" type="slidenum">
              <a:rPr lang="tr-TR" smtClean="0"/>
              <a:t>‹#›</a:t>
            </a:fld>
            <a:endParaRPr lang="tr-TR"/>
          </a:p>
        </p:txBody>
      </p:sp>
    </p:spTree>
    <p:extLst>
      <p:ext uri="{BB962C8B-B14F-4D97-AF65-F5344CB8AC3E}">
        <p14:creationId xmlns:p14="http://schemas.microsoft.com/office/powerpoint/2010/main" val="2872886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0B1FB8-2419-429E-AE82-998169D9545A}" type="datetimeFigureOut">
              <a:rPr lang="tr-TR" smtClean="0"/>
              <a:t>21.3.2019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8D7983E-856B-4A7D-9413-9CB0E1502B06}" type="slidenum">
              <a:rPr lang="tr-TR" smtClean="0"/>
              <a:t>‹#›</a:t>
            </a:fld>
            <a:endParaRPr lang="tr-TR"/>
          </a:p>
        </p:txBody>
      </p:sp>
    </p:spTree>
    <p:extLst>
      <p:ext uri="{BB962C8B-B14F-4D97-AF65-F5344CB8AC3E}">
        <p14:creationId xmlns:p14="http://schemas.microsoft.com/office/powerpoint/2010/main" val="2719077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50B1FB8-2419-429E-AE82-998169D9545A}" type="datetimeFigureOut">
              <a:rPr lang="tr-TR" smtClean="0"/>
              <a:t>21.3.2019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8D7983E-856B-4A7D-9413-9CB0E1502B06}" type="slidenum">
              <a:rPr lang="tr-TR" smtClean="0"/>
              <a:t>‹#›</a:t>
            </a:fld>
            <a:endParaRPr lang="tr-TR"/>
          </a:p>
        </p:txBody>
      </p:sp>
    </p:spTree>
    <p:extLst>
      <p:ext uri="{BB962C8B-B14F-4D97-AF65-F5344CB8AC3E}">
        <p14:creationId xmlns:p14="http://schemas.microsoft.com/office/powerpoint/2010/main" val="2330340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50B1FB8-2419-429E-AE82-998169D9545A}" type="datetimeFigureOut">
              <a:rPr lang="tr-TR" smtClean="0"/>
              <a:t>21.3.2019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8D7983E-856B-4A7D-9413-9CB0E1502B06}" type="slidenum">
              <a:rPr lang="tr-TR" smtClean="0"/>
              <a:t>‹#›</a:t>
            </a:fld>
            <a:endParaRPr lang="tr-TR"/>
          </a:p>
        </p:txBody>
      </p:sp>
    </p:spTree>
    <p:extLst>
      <p:ext uri="{BB962C8B-B14F-4D97-AF65-F5344CB8AC3E}">
        <p14:creationId xmlns:p14="http://schemas.microsoft.com/office/powerpoint/2010/main" val="1343810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50B1FB8-2419-429E-AE82-998169D9545A}" type="datetimeFigureOut">
              <a:rPr lang="tr-TR" smtClean="0"/>
              <a:t>21.3.2019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8D7983E-856B-4A7D-9413-9CB0E1502B06}" type="slidenum">
              <a:rPr lang="tr-TR" smtClean="0"/>
              <a:t>‹#›</a:t>
            </a:fld>
            <a:endParaRPr lang="tr-TR"/>
          </a:p>
        </p:txBody>
      </p:sp>
    </p:spTree>
    <p:extLst>
      <p:ext uri="{BB962C8B-B14F-4D97-AF65-F5344CB8AC3E}">
        <p14:creationId xmlns:p14="http://schemas.microsoft.com/office/powerpoint/2010/main" val="713324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a:bodyPr>
          <a:lstStyle/>
          <a:p>
            <a:r>
              <a:rPr lang="tr-TR" sz="5400" b="1" dirty="0" smtClean="0"/>
              <a:t> </a:t>
            </a:r>
            <a:r>
              <a:rPr lang="tr-TR" sz="5400" b="1" dirty="0" smtClean="0">
                <a:solidFill>
                  <a:schemeClr val="accent1"/>
                </a:solidFill>
              </a:rPr>
              <a:t>SÜREGELEN HASTALIKLAR </a:t>
            </a:r>
            <a:endParaRPr lang="tr-TR" sz="5400" b="1" dirty="0">
              <a:solidFill>
                <a:schemeClr val="accent1"/>
              </a:solidFill>
            </a:endParaRPr>
          </a:p>
        </p:txBody>
      </p:sp>
      <p:sp>
        <p:nvSpPr>
          <p:cNvPr id="5" name="İçerik Yer Tutucusu 4"/>
          <p:cNvSpPr>
            <a:spLocks noGrp="1"/>
          </p:cNvSpPr>
          <p:nvPr>
            <p:ph idx="1"/>
          </p:nvPr>
        </p:nvSpPr>
        <p:spPr>
          <a:xfrm>
            <a:off x="2071398" y="1891577"/>
            <a:ext cx="9912783" cy="4827878"/>
          </a:xfrm>
        </p:spPr>
        <p:txBody>
          <a:bodyPr>
            <a:normAutofit/>
          </a:bodyPr>
          <a:lstStyle/>
          <a:p>
            <a:r>
              <a:rPr lang="tr-TR" sz="2400" dirty="0" smtClean="0">
                <a:solidFill>
                  <a:schemeClr val="tx1"/>
                </a:solidFill>
              </a:rPr>
              <a:t>Süregelen hastalıklar; doğuştan veya sonradan herhangi bir nedenle oluşan, bireyin sürekli bakım ve tedavisini gerektiren, hastalığı nedeniyle bireyin </a:t>
            </a:r>
            <a:r>
              <a:rPr lang="tr-TR" sz="2400" dirty="0" err="1" smtClean="0">
                <a:solidFill>
                  <a:schemeClr val="tx1"/>
                </a:solidFill>
              </a:rPr>
              <a:t>eğitim,mesleki</a:t>
            </a:r>
            <a:r>
              <a:rPr lang="tr-TR" sz="2400" dirty="0" smtClean="0">
                <a:solidFill>
                  <a:schemeClr val="tx1"/>
                </a:solidFill>
              </a:rPr>
              <a:t> ve sosyal uyumunun olumsuz etkilendiği durumlardır. </a:t>
            </a:r>
          </a:p>
          <a:p>
            <a:r>
              <a:rPr lang="tr-TR" sz="2400" dirty="0" smtClean="0"/>
              <a:t>Süregelen hastalıklar başlığı çok geniş bir hastalık grubunu kapsamakla birlikte, bu sunuda sadece toplumumuzda sık karşılaşılan bir grup hastalığa yer verilebilmiştir. </a:t>
            </a:r>
          </a:p>
          <a:p>
            <a:endParaRPr lang="tr-TR" sz="2400" dirty="0"/>
          </a:p>
          <a:p>
            <a:endParaRPr lang="tr-TR" sz="2400" dirty="0" smtClean="0"/>
          </a:p>
          <a:p>
            <a:endParaRPr lang="tr-TR" sz="2400" dirty="0"/>
          </a:p>
          <a:p>
            <a:endParaRPr lang="tr-TR" sz="2400" dirty="0" smtClean="0"/>
          </a:p>
          <a:p>
            <a:endParaRPr lang="tr-TR" sz="2400" dirty="0"/>
          </a:p>
          <a:p>
            <a:endParaRPr lang="tr-TR" sz="2400" dirty="0" smtClean="0"/>
          </a:p>
          <a:p>
            <a:endParaRPr lang="tr-TR" sz="2400" dirty="0"/>
          </a:p>
          <a:p>
            <a:endParaRPr lang="tr-TR" sz="2400" dirty="0" smtClean="0"/>
          </a:p>
          <a:p>
            <a:endParaRPr lang="tr-TR" sz="2400" dirty="0"/>
          </a:p>
          <a:p>
            <a:pPr marL="0" indent="0">
              <a:buNone/>
            </a:pPr>
            <a:endParaRPr lang="tr-TR" sz="2400" dirty="0" smtClean="0"/>
          </a:p>
        </p:txBody>
      </p:sp>
      <p:pic>
        <p:nvPicPr>
          <p:cNvPr id="2" name="Resim 1"/>
          <p:cNvPicPr>
            <a:picLocks noChangeAspect="1"/>
          </p:cNvPicPr>
          <p:nvPr/>
        </p:nvPicPr>
        <p:blipFill>
          <a:blip r:embed="rId2"/>
          <a:stretch>
            <a:fillRect/>
          </a:stretch>
        </p:blipFill>
        <p:spPr>
          <a:xfrm>
            <a:off x="456682" y="214821"/>
            <a:ext cx="1875480" cy="1818648"/>
          </a:xfrm>
          <a:prstGeom prst="rect">
            <a:avLst/>
          </a:prstGeom>
        </p:spPr>
      </p:pic>
    </p:spTree>
    <p:extLst>
      <p:ext uri="{BB962C8B-B14F-4D97-AF65-F5344CB8AC3E}">
        <p14:creationId xmlns:p14="http://schemas.microsoft.com/office/powerpoint/2010/main" val="3512329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22799"/>
          </a:xfrm>
        </p:spPr>
        <p:txBody>
          <a:bodyPr>
            <a:noAutofit/>
          </a:bodyPr>
          <a:lstStyle/>
          <a:p>
            <a:r>
              <a:rPr lang="tr-TR" dirty="0" smtClean="0"/>
              <a:t>Epilepsi</a:t>
            </a:r>
            <a:endParaRPr lang="tr-TR" dirty="0"/>
          </a:p>
        </p:txBody>
      </p:sp>
      <p:sp>
        <p:nvSpPr>
          <p:cNvPr id="3" name="İçerik Yer Tutucusu 2"/>
          <p:cNvSpPr>
            <a:spLocks noGrp="1"/>
          </p:cNvSpPr>
          <p:nvPr>
            <p:ph idx="1"/>
          </p:nvPr>
        </p:nvSpPr>
        <p:spPr>
          <a:xfrm>
            <a:off x="1717964" y="1246909"/>
            <a:ext cx="9786648" cy="5223164"/>
          </a:xfrm>
        </p:spPr>
        <p:txBody>
          <a:bodyPr/>
          <a:lstStyle/>
          <a:p>
            <a:r>
              <a:rPr lang="tr-TR" dirty="0" smtClean="0"/>
              <a:t>     Halk arasında (sara) olarak bilinen yenileyen nöbetler esnasında geçici bilinç kaybına yol açabilen nörolojik bir rahatsızlıktır. Epilepsi, ruh ya da akıl hastalığı değildir. Bazı nadir durumlar dışında zeka geriliğine yol açmaz. </a:t>
            </a:r>
          </a:p>
          <a:p>
            <a:pPr marL="0" indent="0">
              <a:buNone/>
            </a:pPr>
            <a:r>
              <a:rPr lang="tr-TR" dirty="0" smtClean="0"/>
              <a:t>             </a:t>
            </a:r>
          </a:p>
          <a:p>
            <a:pPr marL="0" indent="0">
              <a:buNone/>
            </a:pPr>
            <a:r>
              <a:rPr lang="tr-TR" dirty="0"/>
              <a:t> </a:t>
            </a:r>
            <a:r>
              <a:rPr lang="tr-TR" dirty="0" smtClean="0"/>
              <a:t>             </a:t>
            </a:r>
            <a:r>
              <a:rPr lang="tr-TR" sz="3600" dirty="0" err="1" smtClean="0"/>
              <a:t>Serabral</a:t>
            </a:r>
            <a:r>
              <a:rPr lang="tr-TR" sz="3600" dirty="0" smtClean="0"/>
              <a:t> </a:t>
            </a:r>
            <a:r>
              <a:rPr lang="tr-TR" sz="3600" dirty="0" err="1" smtClean="0"/>
              <a:t>Palsi</a:t>
            </a:r>
            <a:r>
              <a:rPr lang="tr-TR" sz="3600" dirty="0" smtClean="0"/>
              <a:t>  </a:t>
            </a:r>
          </a:p>
          <a:p>
            <a:pPr marL="0" indent="0">
              <a:buNone/>
            </a:pPr>
            <a:r>
              <a:rPr lang="tr-TR" dirty="0" smtClean="0"/>
              <a:t>     Spastik çocuklar olarak bilinen SP, doğum öncesi doğum sırası veya doğum sonrasında bebeğin beyninde meydana gelen hasar sonucu oluşan çocukta hareket bozukluklarının yanı sıra zihinsel gerilik, havale, görme, işitme, konuşma, algılama ve davranış bozukluklarına sebep olabilen bir durumdur. </a:t>
            </a:r>
          </a:p>
        </p:txBody>
      </p:sp>
      <p:pic>
        <p:nvPicPr>
          <p:cNvPr id="4" name="Resim 3"/>
          <p:cNvPicPr>
            <a:picLocks noChangeAspect="1"/>
          </p:cNvPicPr>
          <p:nvPr/>
        </p:nvPicPr>
        <p:blipFill>
          <a:blip r:embed="rId2"/>
          <a:stretch>
            <a:fillRect/>
          </a:stretch>
        </p:blipFill>
        <p:spPr>
          <a:xfrm>
            <a:off x="279965" y="337585"/>
            <a:ext cx="1875480" cy="1818648"/>
          </a:xfrm>
          <a:prstGeom prst="rect">
            <a:avLst/>
          </a:prstGeom>
        </p:spPr>
      </p:pic>
    </p:spTree>
    <p:extLst>
      <p:ext uri="{BB962C8B-B14F-4D97-AF65-F5344CB8AC3E}">
        <p14:creationId xmlns:p14="http://schemas.microsoft.com/office/powerpoint/2010/main" val="894323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92072"/>
          </a:xfrm>
        </p:spPr>
        <p:txBody>
          <a:bodyPr/>
          <a:lstStyle/>
          <a:p>
            <a:r>
              <a:rPr lang="tr-TR" dirty="0" smtClean="0"/>
              <a:t>   </a:t>
            </a:r>
            <a:r>
              <a:rPr lang="tr-TR" dirty="0" err="1" smtClean="0"/>
              <a:t>Spina</a:t>
            </a:r>
            <a:r>
              <a:rPr lang="tr-TR" dirty="0" smtClean="0"/>
              <a:t> </a:t>
            </a:r>
            <a:r>
              <a:rPr lang="tr-TR" dirty="0" err="1" smtClean="0"/>
              <a:t>Bifida</a:t>
            </a:r>
            <a:endParaRPr lang="tr-TR" dirty="0"/>
          </a:p>
        </p:txBody>
      </p:sp>
      <p:sp>
        <p:nvSpPr>
          <p:cNvPr id="3" name="İçerik Yer Tutucusu 2"/>
          <p:cNvSpPr>
            <a:spLocks noGrp="1"/>
          </p:cNvSpPr>
          <p:nvPr>
            <p:ph idx="1"/>
          </p:nvPr>
        </p:nvSpPr>
        <p:spPr>
          <a:xfrm>
            <a:off x="1870364" y="1316183"/>
            <a:ext cx="9634248" cy="4595040"/>
          </a:xfrm>
        </p:spPr>
        <p:txBody>
          <a:bodyPr/>
          <a:lstStyle/>
          <a:p>
            <a:r>
              <a:rPr lang="tr-TR" dirty="0" smtClean="0"/>
              <a:t>    Doğuştan anomalilerin en sık görülen tipi olan </a:t>
            </a:r>
            <a:r>
              <a:rPr lang="tr-TR" dirty="0" err="1" smtClean="0"/>
              <a:t>spina</a:t>
            </a:r>
            <a:r>
              <a:rPr lang="tr-TR" dirty="0" smtClean="0"/>
              <a:t> </a:t>
            </a:r>
            <a:r>
              <a:rPr lang="tr-TR" dirty="0" err="1" smtClean="0"/>
              <a:t>bifidada</a:t>
            </a:r>
            <a:r>
              <a:rPr lang="tr-TR" dirty="0" smtClean="0"/>
              <a:t> çocuklar genelde sırtlarında içi boş (</a:t>
            </a:r>
            <a:r>
              <a:rPr lang="tr-TR" dirty="0" err="1" smtClean="0"/>
              <a:t>meningosel</a:t>
            </a:r>
            <a:r>
              <a:rPr lang="tr-TR" dirty="0" smtClean="0"/>
              <a:t>) ya da sinirlerle dolu (</a:t>
            </a:r>
            <a:r>
              <a:rPr lang="tr-TR" dirty="0" err="1" smtClean="0"/>
              <a:t>meningomiyolosel</a:t>
            </a:r>
            <a:r>
              <a:rPr lang="tr-TR" dirty="0" smtClean="0"/>
              <a:t>) keselerle doğabilirler. Eğer bebek sırtında kese ile doğmuş ise veya kafatasında  normalden fazla büyüme varsa en kısa zamanda uyun cerrahi yöntem uygulanmalıdır. Bağırsak ve mesane tedavilerinin üzerinde de özellikle durulmalıdır. </a:t>
            </a:r>
          </a:p>
          <a:p>
            <a:endParaRPr lang="tr-TR" dirty="0"/>
          </a:p>
          <a:p>
            <a:pPr marL="0" indent="0">
              <a:buNone/>
            </a:pPr>
            <a:r>
              <a:rPr lang="tr-TR" dirty="0"/>
              <a:t> </a:t>
            </a:r>
            <a:r>
              <a:rPr lang="tr-TR" dirty="0" smtClean="0"/>
              <a:t>                </a:t>
            </a:r>
            <a:r>
              <a:rPr lang="tr-TR" sz="3200" dirty="0" err="1" smtClean="0"/>
              <a:t>Brakial</a:t>
            </a:r>
            <a:r>
              <a:rPr lang="tr-TR" sz="3200" dirty="0" smtClean="0"/>
              <a:t> </a:t>
            </a:r>
            <a:r>
              <a:rPr lang="tr-TR" sz="3200" dirty="0" err="1" smtClean="0"/>
              <a:t>Plexus</a:t>
            </a:r>
            <a:r>
              <a:rPr lang="tr-TR" sz="3200" dirty="0" smtClean="0"/>
              <a:t> Yaralanmaları  </a:t>
            </a:r>
          </a:p>
          <a:p>
            <a:pPr marL="0" indent="0">
              <a:buNone/>
            </a:pPr>
            <a:r>
              <a:rPr lang="tr-TR" dirty="0" smtClean="0"/>
              <a:t>       Doğum sırasında omuzda koltuk altından geçen sinir grubunun zedelenmesine bağlı olarak görülür. Doğum sırasında oluşan ve kolun fonksiyonlarını etkileyerek çocuğun ilerde kolunu kullanamaması ve diğer hareketlerde de bozukluk yaratan </a:t>
            </a:r>
            <a:r>
              <a:rPr lang="tr-TR" dirty="0" err="1" smtClean="0"/>
              <a:t>brakial</a:t>
            </a:r>
            <a:r>
              <a:rPr lang="tr-TR" dirty="0" smtClean="0"/>
              <a:t> </a:t>
            </a:r>
            <a:r>
              <a:rPr lang="tr-TR" dirty="0" err="1" smtClean="0"/>
              <a:t>plexus</a:t>
            </a:r>
            <a:r>
              <a:rPr lang="tr-TR" dirty="0" smtClean="0"/>
              <a:t> yaralanmasında erken teşhis, uygun cerrahi müdahale, fizik tedavi ve rehabilitasyon, aile eğitimi çok önemlidir. </a:t>
            </a:r>
            <a:endParaRPr lang="tr-TR" dirty="0"/>
          </a:p>
        </p:txBody>
      </p:sp>
      <p:pic>
        <p:nvPicPr>
          <p:cNvPr id="4" name="Resim 3"/>
          <p:cNvPicPr>
            <a:picLocks noChangeAspect="1"/>
          </p:cNvPicPr>
          <p:nvPr/>
        </p:nvPicPr>
        <p:blipFill>
          <a:blip r:embed="rId2"/>
          <a:stretch>
            <a:fillRect/>
          </a:stretch>
        </p:blipFill>
        <p:spPr>
          <a:xfrm>
            <a:off x="356165" y="159403"/>
            <a:ext cx="1875480" cy="1818648"/>
          </a:xfrm>
          <a:prstGeom prst="rect">
            <a:avLst/>
          </a:prstGeom>
        </p:spPr>
      </p:pic>
    </p:spTree>
    <p:extLst>
      <p:ext uri="{BB962C8B-B14F-4D97-AF65-F5344CB8AC3E}">
        <p14:creationId xmlns:p14="http://schemas.microsoft.com/office/powerpoint/2010/main" val="3966376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89054"/>
          </a:xfrm>
        </p:spPr>
        <p:txBody>
          <a:bodyPr/>
          <a:lstStyle/>
          <a:p>
            <a:r>
              <a:rPr lang="tr-TR" dirty="0" smtClean="0"/>
              <a:t>     </a:t>
            </a:r>
            <a:r>
              <a:rPr lang="tr-TR" sz="3200" dirty="0" err="1" smtClean="0"/>
              <a:t>Multipl</a:t>
            </a:r>
            <a:r>
              <a:rPr lang="tr-TR" sz="3200" dirty="0" smtClean="0"/>
              <a:t> Skleroz (MS)</a:t>
            </a:r>
            <a:endParaRPr lang="tr-TR" sz="3200" dirty="0"/>
          </a:p>
        </p:txBody>
      </p:sp>
      <p:sp>
        <p:nvSpPr>
          <p:cNvPr id="3" name="İçerik Yer Tutucusu 2"/>
          <p:cNvSpPr>
            <a:spLocks noGrp="1"/>
          </p:cNvSpPr>
          <p:nvPr>
            <p:ph idx="1"/>
          </p:nvPr>
        </p:nvSpPr>
        <p:spPr>
          <a:xfrm>
            <a:off x="1896484" y="1316182"/>
            <a:ext cx="9608127" cy="4987636"/>
          </a:xfrm>
        </p:spPr>
        <p:txBody>
          <a:bodyPr>
            <a:normAutofit lnSpcReduction="10000"/>
          </a:bodyPr>
          <a:lstStyle/>
          <a:p>
            <a:r>
              <a:rPr lang="tr-TR" dirty="0" smtClean="0"/>
              <a:t>Kollar ve bacaklarda kuvvet kaybı veya uyuşma, görme-denge bozuklukları, titreme, mesane kontrolünün olmaması, cinsel sorunlar gibi belirtilerle baş gösteren beynin farklı bölgelerinin etkilendiği ilerleyici bir hastalıktır. Genellikle 20-40 yaş arasında ve çoğunlukla kadınlarda görülür. </a:t>
            </a:r>
          </a:p>
          <a:p>
            <a:endParaRPr lang="tr-TR" dirty="0" smtClean="0"/>
          </a:p>
          <a:p>
            <a:pPr marL="0" indent="0">
              <a:buNone/>
            </a:pPr>
            <a:r>
              <a:rPr lang="tr-TR" sz="3200" dirty="0" smtClean="0"/>
              <a:t>             Parkinson</a:t>
            </a:r>
          </a:p>
          <a:p>
            <a:pPr marL="0" indent="0">
              <a:buNone/>
            </a:pPr>
            <a:r>
              <a:rPr lang="tr-TR" dirty="0" smtClean="0"/>
              <a:t>      Beynin belli bölümlerinde meydana gelen ilerleyici bir hastalıktır. Nedeni tam olarak bilinmemektedir. </a:t>
            </a:r>
            <a:endParaRPr lang="tr-TR" dirty="0"/>
          </a:p>
          <a:p>
            <a:pPr marL="0" indent="0">
              <a:buNone/>
            </a:pPr>
            <a:endParaRPr lang="tr-TR" dirty="0" smtClean="0"/>
          </a:p>
          <a:p>
            <a:pPr marL="0" indent="0">
              <a:buNone/>
            </a:pPr>
            <a:r>
              <a:rPr lang="tr-TR" sz="3200" dirty="0"/>
              <a:t> </a:t>
            </a:r>
            <a:r>
              <a:rPr lang="tr-TR" sz="3200" dirty="0" smtClean="0"/>
              <a:t>             </a:t>
            </a:r>
            <a:r>
              <a:rPr lang="tr-TR" sz="3200" dirty="0" err="1" smtClean="0"/>
              <a:t>Hemipleji</a:t>
            </a:r>
            <a:endParaRPr lang="tr-TR" sz="3200" dirty="0" smtClean="0"/>
          </a:p>
          <a:p>
            <a:pPr marL="0" indent="0">
              <a:buNone/>
            </a:pPr>
            <a:r>
              <a:rPr lang="tr-TR" dirty="0"/>
              <a:t> </a:t>
            </a:r>
            <a:r>
              <a:rPr lang="tr-TR" dirty="0" smtClean="0"/>
              <a:t>       Halk arasında inme ya da felç olarak bilinen beyni besleyen damarların yırtılması, tıkanması, kafatası içindeki tümörler nedeniyle beynin beslenememesi veya kanama gibi sebeplerden meydana gelen nörolojik bir rahatsızlıktır. </a:t>
            </a:r>
          </a:p>
          <a:p>
            <a:pPr marL="0" indent="0">
              <a:buNone/>
            </a:pPr>
            <a:r>
              <a:rPr lang="tr-TR" dirty="0"/>
              <a:t> </a:t>
            </a:r>
            <a:r>
              <a:rPr lang="tr-TR" dirty="0" smtClean="0"/>
              <a:t>                             </a:t>
            </a:r>
            <a:endParaRPr lang="tr-TR" dirty="0"/>
          </a:p>
        </p:txBody>
      </p:sp>
      <p:pic>
        <p:nvPicPr>
          <p:cNvPr id="4" name="Resim 3"/>
          <p:cNvPicPr>
            <a:picLocks noChangeAspect="1"/>
          </p:cNvPicPr>
          <p:nvPr/>
        </p:nvPicPr>
        <p:blipFill>
          <a:blip r:embed="rId2"/>
          <a:stretch>
            <a:fillRect/>
          </a:stretch>
        </p:blipFill>
        <p:spPr>
          <a:xfrm>
            <a:off x="369225" y="214821"/>
            <a:ext cx="1875480" cy="1818648"/>
          </a:xfrm>
          <a:prstGeom prst="rect">
            <a:avLst/>
          </a:prstGeom>
        </p:spPr>
      </p:pic>
    </p:spTree>
    <p:extLst>
      <p:ext uri="{BB962C8B-B14F-4D97-AF65-F5344CB8AC3E}">
        <p14:creationId xmlns:p14="http://schemas.microsoft.com/office/powerpoint/2010/main" val="1913486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36654"/>
          </a:xfrm>
        </p:spPr>
        <p:txBody>
          <a:bodyPr>
            <a:normAutofit fontScale="90000"/>
          </a:bodyPr>
          <a:lstStyle/>
          <a:p>
            <a:r>
              <a:rPr lang="tr-TR" sz="4400" dirty="0" smtClean="0"/>
              <a:t> 4- Süregelen Kan Hastalıkları</a:t>
            </a:r>
            <a:endParaRPr lang="tr-TR" sz="4400" dirty="0"/>
          </a:p>
        </p:txBody>
      </p:sp>
      <p:sp>
        <p:nvSpPr>
          <p:cNvPr id="3" name="İçerik Yer Tutucusu 2"/>
          <p:cNvSpPr>
            <a:spLocks noGrp="1"/>
          </p:cNvSpPr>
          <p:nvPr>
            <p:ph idx="1"/>
          </p:nvPr>
        </p:nvSpPr>
        <p:spPr>
          <a:xfrm>
            <a:off x="2064327" y="1828799"/>
            <a:ext cx="8969230" cy="4428785"/>
          </a:xfrm>
        </p:spPr>
        <p:txBody>
          <a:bodyPr>
            <a:normAutofit/>
          </a:bodyPr>
          <a:lstStyle/>
          <a:p>
            <a:r>
              <a:rPr lang="tr-TR" sz="2400" dirty="0" smtClean="0"/>
              <a:t>Alyuvar (Eritrosit) Kaybının Arttığı Durumlar</a:t>
            </a:r>
          </a:p>
          <a:p>
            <a:r>
              <a:rPr lang="tr-TR" sz="2400" dirty="0" smtClean="0"/>
              <a:t>Eksikliklere Bağlı Kansızlıklar</a:t>
            </a:r>
          </a:p>
          <a:p>
            <a:r>
              <a:rPr lang="tr-TR" sz="2400" dirty="0" smtClean="0"/>
              <a:t>Alyuvar Yıkımının Arttığı Durumlar</a:t>
            </a:r>
          </a:p>
          <a:p>
            <a:r>
              <a:rPr lang="tr-TR" sz="2400" dirty="0" smtClean="0"/>
              <a:t>Akyuvarlarla İlgili Hastalıklar</a:t>
            </a:r>
          </a:p>
          <a:p>
            <a:r>
              <a:rPr lang="tr-TR" sz="2400" dirty="0" smtClean="0"/>
              <a:t>Kan Pulcukları (</a:t>
            </a:r>
            <a:r>
              <a:rPr lang="tr-TR" sz="2400" dirty="0" err="1" smtClean="0"/>
              <a:t>Trambositler</a:t>
            </a:r>
            <a:r>
              <a:rPr lang="tr-TR" sz="2400" dirty="0" smtClean="0"/>
              <a:t>) ile İlgili Hastalıklar</a:t>
            </a:r>
          </a:p>
          <a:p>
            <a:r>
              <a:rPr lang="tr-TR" sz="2400" dirty="0" smtClean="0"/>
              <a:t>Kanamalı Hastalıklar (Pıhtılaşma Bozuklukları)</a:t>
            </a:r>
            <a:endParaRPr lang="tr-TR" sz="2400" dirty="0"/>
          </a:p>
        </p:txBody>
      </p:sp>
      <p:pic>
        <p:nvPicPr>
          <p:cNvPr id="4" name="Resim 3"/>
          <p:cNvPicPr>
            <a:picLocks noChangeAspect="1"/>
          </p:cNvPicPr>
          <p:nvPr/>
        </p:nvPicPr>
        <p:blipFill>
          <a:blip r:embed="rId2"/>
          <a:stretch>
            <a:fillRect/>
          </a:stretch>
        </p:blipFill>
        <p:spPr>
          <a:xfrm>
            <a:off x="258120" y="145549"/>
            <a:ext cx="1875480" cy="1818648"/>
          </a:xfrm>
          <a:prstGeom prst="rect">
            <a:avLst/>
          </a:prstGeom>
        </p:spPr>
      </p:pic>
    </p:spTree>
    <p:extLst>
      <p:ext uri="{BB962C8B-B14F-4D97-AF65-F5344CB8AC3E}">
        <p14:creationId xmlns:p14="http://schemas.microsoft.com/office/powerpoint/2010/main" val="1421141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47490"/>
          </a:xfrm>
        </p:spPr>
        <p:txBody>
          <a:bodyPr/>
          <a:lstStyle/>
          <a:p>
            <a:r>
              <a:rPr lang="tr-TR" dirty="0" smtClean="0"/>
              <a:t>   5- </a:t>
            </a:r>
            <a:r>
              <a:rPr lang="tr-TR" sz="4000" dirty="0" smtClean="0"/>
              <a:t>Süregelen Kalp Hastalıkları </a:t>
            </a:r>
            <a:endParaRPr lang="tr-TR" sz="4000" dirty="0"/>
          </a:p>
        </p:txBody>
      </p:sp>
      <p:sp>
        <p:nvSpPr>
          <p:cNvPr id="3" name="İçerik Yer Tutucusu 2"/>
          <p:cNvSpPr>
            <a:spLocks noGrp="1"/>
          </p:cNvSpPr>
          <p:nvPr>
            <p:ph idx="1"/>
          </p:nvPr>
        </p:nvSpPr>
        <p:spPr>
          <a:xfrm>
            <a:off x="2396836" y="1662544"/>
            <a:ext cx="9107776" cy="4248677"/>
          </a:xfrm>
        </p:spPr>
        <p:txBody>
          <a:bodyPr/>
          <a:lstStyle/>
          <a:p>
            <a:r>
              <a:rPr lang="tr-TR" sz="2800" dirty="0" smtClean="0"/>
              <a:t>Çocuklarda Görülen Kalp Hastalıkları </a:t>
            </a:r>
          </a:p>
          <a:p>
            <a:pPr marL="0" indent="0">
              <a:buNone/>
            </a:pPr>
            <a:r>
              <a:rPr lang="tr-TR" dirty="0" smtClean="0"/>
              <a:t>  Doğuştan veya sonradan kazanılmış olabilir. Doğuştan kalp hastalıklarının bir kısmı kalbin gelişimi esnasında oluşan yapısal bozukluklardan kaynaklanır. Bir kısmı ise kalbin ritmindeki bozukluklardan kaynaklanır. </a:t>
            </a:r>
            <a:endParaRPr lang="tr-TR" dirty="0"/>
          </a:p>
          <a:p>
            <a:pPr marL="0" indent="0">
              <a:buNone/>
            </a:pPr>
            <a:endParaRPr lang="tr-TR" sz="2800" dirty="0" smtClean="0"/>
          </a:p>
          <a:p>
            <a:r>
              <a:rPr lang="tr-TR" sz="2800" dirty="0" smtClean="0"/>
              <a:t>Yetişkinlerde </a:t>
            </a:r>
            <a:r>
              <a:rPr lang="tr-TR" sz="2800" dirty="0"/>
              <a:t>Görülen Kalp Hastalıkları </a:t>
            </a:r>
          </a:p>
          <a:p>
            <a:pPr marL="0" indent="0">
              <a:buNone/>
            </a:pPr>
            <a:r>
              <a:rPr lang="tr-TR" dirty="0" smtClean="0"/>
              <a:t>      Kan kolesterolü ve kan basıncı yüksekliği kalp damar hastalıkları için en önemli risk faktörüdür. Bu nedenle belli yaşlardan sonra kan basıncı düzenli olarak takip edilmelidir. </a:t>
            </a:r>
            <a:endParaRPr lang="tr-TR" dirty="0"/>
          </a:p>
        </p:txBody>
      </p:sp>
      <p:pic>
        <p:nvPicPr>
          <p:cNvPr id="4" name="Resim 3"/>
          <p:cNvPicPr>
            <a:picLocks noChangeAspect="1"/>
          </p:cNvPicPr>
          <p:nvPr/>
        </p:nvPicPr>
        <p:blipFill>
          <a:blip r:embed="rId2"/>
          <a:stretch>
            <a:fillRect/>
          </a:stretch>
        </p:blipFill>
        <p:spPr>
          <a:xfrm>
            <a:off x="355101" y="88531"/>
            <a:ext cx="1875480" cy="1818648"/>
          </a:xfrm>
          <a:prstGeom prst="rect">
            <a:avLst/>
          </a:prstGeom>
        </p:spPr>
      </p:pic>
    </p:spTree>
    <p:extLst>
      <p:ext uri="{BB962C8B-B14F-4D97-AF65-F5344CB8AC3E}">
        <p14:creationId xmlns:p14="http://schemas.microsoft.com/office/powerpoint/2010/main" val="1220598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816763"/>
          </a:xfrm>
        </p:spPr>
        <p:txBody>
          <a:bodyPr/>
          <a:lstStyle/>
          <a:p>
            <a:r>
              <a:rPr lang="tr-TR" dirty="0" smtClean="0"/>
              <a:t>      </a:t>
            </a:r>
            <a:r>
              <a:rPr lang="tr-TR" sz="4000" dirty="0" smtClean="0"/>
              <a:t>6- Hipertansiyon</a:t>
            </a:r>
            <a:endParaRPr lang="tr-TR" sz="4000" dirty="0"/>
          </a:p>
        </p:txBody>
      </p:sp>
      <p:sp>
        <p:nvSpPr>
          <p:cNvPr id="3" name="İçerik Yer Tutucusu 2"/>
          <p:cNvSpPr>
            <a:spLocks noGrp="1"/>
          </p:cNvSpPr>
          <p:nvPr>
            <p:ph idx="1"/>
          </p:nvPr>
        </p:nvSpPr>
        <p:spPr>
          <a:xfrm>
            <a:off x="1981200" y="1579418"/>
            <a:ext cx="9199418" cy="4253346"/>
          </a:xfrm>
        </p:spPr>
        <p:txBody>
          <a:bodyPr>
            <a:normAutofit/>
          </a:bodyPr>
          <a:lstStyle/>
          <a:p>
            <a:r>
              <a:rPr lang="tr-TR" sz="2000" dirty="0" smtClean="0">
                <a:solidFill>
                  <a:schemeClr val="tx1"/>
                </a:solidFill>
              </a:rPr>
              <a:t>Kan dolaşımının sağlanması için gerekli olan basıncın normalden fazla olmasına hipertansiyon(yüksek tansiyon) denir. Genel olarak </a:t>
            </a:r>
            <a:r>
              <a:rPr lang="tr-TR" sz="2000" dirty="0" err="1" smtClean="0">
                <a:solidFill>
                  <a:schemeClr val="tx1"/>
                </a:solidFill>
              </a:rPr>
              <a:t>sistolik</a:t>
            </a:r>
            <a:r>
              <a:rPr lang="tr-TR" sz="2000" dirty="0" smtClean="0">
                <a:solidFill>
                  <a:schemeClr val="tx1"/>
                </a:solidFill>
              </a:rPr>
              <a:t> kan basıncının (büyük tansiyon) 14 cm Hg, </a:t>
            </a:r>
            <a:r>
              <a:rPr lang="tr-TR" sz="2000" dirty="0" err="1" smtClean="0">
                <a:solidFill>
                  <a:schemeClr val="tx1"/>
                </a:solidFill>
              </a:rPr>
              <a:t>diyastolik</a:t>
            </a:r>
            <a:r>
              <a:rPr lang="tr-TR" sz="2000" dirty="0" smtClean="0">
                <a:solidFill>
                  <a:schemeClr val="tx1"/>
                </a:solidFill>
              </a:rPr>
              <a:t> kan basıncının (küçük tansiyon) 9 cm Hg yüksek olması hipertansiyon olarak kabul edilir. Baş ağrısı, çarpıntı, nefes darlığı, burun kanaması, yorgunluk, yol yürüme ve merdiven çıkmada zorluk gibi belirtileri vardır. Tansiyon yüksekliği olan bir çok insan bunun farkında olmayabilir. Tansiyon yüksekliğini saptamanın tek yolu kan basıncını kontrol ettirmektir. </a:t>
            </a:r>
            <a:endParaRPr lang="tr-TR" sz="2000" dirty="0">
              <a:solidFill>
                <a:schemeClr val="tx1"/>
              </a:solidFill>
            </a:endParaRPr>
          </a:p>
        </p:txBody>
      </p:sp>
      <p:pic>
        <p:nvPicPr>
          <p:cNvPr id="4" name="Resim 3"/>
          <p:cNvPicPr>
            <a:picLocks noChangeAspect="1"/>
          </p:cNvPicPr>
          <p:nvPr/>
        </p:nvPicPr>
        <p:blipFill>
          <a:blip r:embed="rId2"/>
          <a:stretch>
            <a:fillRect/>
          </a:stretch>
        </p:blipFill>
        <p:spPr>
          <a:xfrm>
            <a:off x="271974" y="123167"/>
            <a:ext cx="1875480" cy="1818648"/>
          </a:xfrm>
          <a:prstGeom prst="rect">
            <a:avLst/>
          </a:prstGeom>
        </p:spPr>
      </p:pic>
    </p:spTree>
    <p:extLst>
      <p:ext uri="{BB962C8B-B14F-4D97-AF65-F5344CB8AC3E}">
        <p14:creationId xmlns:p14="http://schemas.microsoft.com/office/powerpoint/2010/main" val="2703399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47455" y="624110"/>
            <a:ext cx="9357157" cy="733635"/>
          </a:xfrm>
        </p:spPr>
        <p:txBody>
          <a:bodyPr>
            <a:normAutofit fontScale="90000"/>
          </a:bodyPr>
          <a:lstStyle/>
          <a:p>
            <a:r>
              <a:rPr lang="tr-TR" dirty="0" smtClean="0"/>
              <a:t>   7- Süregelen Onkolojik Hastalıklar(Kanserler) </a:t>
            </a:r>
            <a:endParaRPr lang="tr-TR" dirty="0"/>
          </a:p>
        </p:txBody>
      </p:sp>
      <p:sp>
        <p:nvSpPr>
          <p:cNvPr id="3" name="İçerik Yer Tutucusu 2"/>
          <p:cNvSpPr>
            <a:spLocks noGrp="1"/>
          </p:cNvSpPr>
          <p:nvPr>
            <p:ph idx="1"/>
          </p:nvPr>
        </p:nvSpPr>
        <p:spPr>
          <a:xfrm>
            <a:off x="2147454" y="1676400"/>
            <a:ext cx="9357157" cy="4581186"/>
          </a:xfrm>
        </p:spPr>
        <p:txBody>
          <a:bodyPr>
            <a:normAutofit/>
          </a:bodyPr>
          <a:lstStyle/>
          <a:p>
            <a:r>
              <a:rPr lang="tr-TR" sz="2000" dirty="0" smtClean="0">
                <a:solidFill>
                  <a:schemeClr val="tx1"/>
                </a:solidFill>
              </a:rPr>
              <a:t>Kan Kanserleri (Lösemiler)</a:t>
            </a:r>
          </a:p>
          <a:p>
            <a:r>
              <a:rPr lang="tr-TR" sz="2000" dirty="0" err="1" smtClean="0">
                <a:solidFill>
                  <a:schemeClr val="tx1"/>
                </a:solidFill>
              </a:rPr>
              <a:t>Lenfoma</a:t>
            </a:r>
            <a:endParaRPr lang="tr-TR" sz="2000" dirty="0" smtClean="0">
              <a:solidFill>
                <a:schemeClr val="tx1"/>
              </a:solidFill>
            </a:endParaRPr>
          </a:p>
          <a:p>
            <a:r>
              <a:rPr lang="tr-TR" sz="2000" dirty="0" smtClean="0">
                <a:solidFill>
                  <a:schemeClr val="tx1"/>
                </a:solidFill>
              </a:rPr>
              <a:t>Akciğer Kanseri</a:t>
            </a:r>
          </a:p>
          <a:p>
            <a:r>
              <a:rPr lang="tr-TR" sz="2000" dirty="0" smtClean="0">
                <a:solidFill>
                  <a:schemeClr val="tx1"/>
                </a:solidFill>
              </a:rPr>
              <a:t>Bağırsak (Kolon) Kanseri</a:t>
            </a:r>
          </a:p>
          <a:p>
            <a:r>
              <a:rPr lang="tr-TR" sz="2000" dirty="0" smtClean="0">
                <a:solidFill>
                  <a:schemeClr val="tx1"/>
                </a:solidFill>
              </a:rPr>
              <a:t>Prostat Kanseri</a:t>
            </a:r>
          </a:p>
          <a:p>
            <a:r>
              <a:rPr lang="tr-TR" sz="2000" dirty="0" smtClean="0">
                <a:solidFill>
                  <a:schemeClr val="tx1"/>
                </a:solidFill>
              </a:rPr>
              <a:t>Meme Kanseri…. gibi</a:t>
            </a:r>
          </a:p>
          <a:p>
            <a:pPr marL="0" indent="0">
              <a:buNone/>
            </a:pPr>
            <a:r>
              <a:rPr lang="tr-TR" sz="2000" dirty="0" smtClean="0"/>
              <a:t>      Vücudumuzun temel yapı taşı hücrelerdir. Hücreler, kontrollü ve dengeli bir şekilde çoğalarak normal büyüme ve gelişmeyi sağlarlar. Vücudun herhangi bir yerindeki hücrelerin kontrolsüz bir şekilde çoğalması sonucunda bir şişlik oluşur, buna tümör denir. Ancak tüm tümörler kanser değildir. Kötü huylu tümörlere kanser denir. Kanserlerin büyük çoğunluğunda erken tanı hayat kurtarır. </a:t>
            </a:r>
            <a:endParaRPr lang="tr-TR" sz="2000" dirty="0"/>
          </a:p>
        </p:txBody>
      </p:sp>
      <p:pic>
        <p:nvPicPr>
          <p:cNvPr id="4" name="Resim 3"/>
          <p:cNvPicPr>
            <a:picLocks noChangeAspect="1"/>
          </p:cNvPicPr>
          <p:nvPr/>
        </p:nvPicPr>
        <p:blipFill>
          <a:blip r:embed="rId2"/>
          <a:stretch>
            <a:fillRect/>
          </a:stretch>
        </p:blipFill>
        <p:spPr>
          <a:xfrm>
            <a:off x="271974" y="81603"/>
            <a:ext cx="1875480" cy="1818648"/>
          </a:xfrm>
          <a:prstGeom prst="rect">
            <a:avLst/>
          </a:prstGeom>
        </p:spPr>
      </p:pic>
    </p:spTree>
    <p:extLst>
      <p:ext uri="{BB962C8B-B14F-4D97-AF65-F5344CB8AC3E}">
        <p14:creationId xmlns:p14="http://schemas.microsoft.com/office/powerpoint/2010/main" val="3908875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886035"/>
          </a:xfrm>
        </p:spPr>
        <p:txBody>
          <a:bodyPr/>
          <a:lstStyle/>
          <a:p>
            <a:r>
              <a:rPr lang="tr-TR" dirty="0" smtClean="0"/>
              <a:t>  8- Süregelen Solunum Hastalıkları</a:t>
            </a:r>
            <a:endParaRPr lang="tr-TR" dirty="0"/>
          </a:p>
        </p:txBody>
      </p:sp>
      <p:sp>
        <p:nvSpPr>
          <p:cNvPr id="3" name="İçerik Yer Tutucusu 2"/>
          <p:cNvSpPr>
            <a:spLocks noGrp="1"/>
          </p:cNvSpPr>
          <p:nvPr>
            <p:ph idx="1"/>
          </p:nvPr>
        </p:nvSpPr>
        <p:spPr>
          <a:xfrm>
            <a:off x="2356334" y="1717964"/>
            <a:ext cx="9384867" cy="4525767"/>
          </a:xfrm>
        </p:spPr>
        <p:txBody>
          <a:bodyPr/>
          <a:lstStyle/>
          <a:p>
            <a:r>
              <a:rPr lang="tr-TR" sz="2400" dirty="0" smtClean="0">
                <a:solidFill>
                  <a:schemeClr val="tx1"/>
                </a:solidFill>
              </a:rPr>
              <a:t>Kronik </a:t>
            </a:r>
            <a:r>
              <a:rPr lang="tr-TR" sz="2400" dirty="0" err="1" smtClean="0">
                <a:solidFill>
                  <a:schemeClr val="tx1"/>
                </a:solidFill>
              </a:rPr>
              <a:t>Obstrüktif</a:t>
            </a:r>
            <a:r>
              <a:rPr lang="tr-TR" sz="2400" dirty="0" smtClean="0">
                <a:solidFill>
                  <a:schemeClr val="tx1"/>
                </a:solidFill>
              </a:rPr>
              <a:t> Akciğer Hastalığı (KOAH)</a:t>
            </a:r>
          </a:p>
          <a:p>
            <a:pPr marL="0" indent="0">
              <a:buNone/>
            </a:pPr>
            <a:r>
              <a:rPr lang="tr-TR" dirty="0"/>
              <a:t> </a:t>
            </a:r>
            <a:r>
              <a:rPr lang="tr-TR" dirty="0" smtClean="0"/>
              <a:t>      En erken belirtisi birbirini izleyen iki yıl, en az üçer ay süren uzun süreli öksürük ve aşırı balgam çıkarmadır. Sigara içilmesi hastalık oluşumunda önemli bir etkendir.</a:t>
            </a:r>
          </a:p>
          <a:p>
            <a:r>
              <a:rPr lang="tr-TR" sz="2400" dirty="0" err="1" smtClean="0">
                <a:solidFill>
                  <a:schemeClr val="tx1"/>
                </a:solidFill>
              </a:rPr>
              <a:t>Kistik</a:t>
            </a:r>
            <a:r>
              <a:rPr lang="tr-TR" sz="2400" dirty="0" smtClean="0">
                <a:solidFill>
                  <a:schemeClr val="tx1"/>
                </a:solidFill>
              </a:rPr>
              <a:t> </a:t>
            </a:r>
            <a:r>
              <a:rPr lang="tr-TR" sz="2400" dirty="0" err="1" smtClean="0">
                <a:solidFill>
                  <a:schemeClr val="tx1"/>
                </a:solidFill>
              </a:rPr>
              <a:t>Fibrozis</a:t>
            </a:r>
            <a:endParaRPr lang="tr-TR" sz="2400" dirty="0" smtClean="0">
              <a:solidFill>
                <a:schemeClr val="tx1"/>
              </a:solidFill>
            </a:endParaRPr>
          </a:p>
          <a:p>
            <a:pPr marL="0" indent="0">
              <a:buNone/>
            </a:pPr>
            <a:r>
              <a:rPr lang="tr-TR" dirty="0"/>
              <a:t> </a:t>
            </a:r>
            <a:r>
              <a:rPr lang="tr-TR" dirty="0" smtClean="0"/>
              <a:t>      Kalıtsal bir hastalıktır. Anne karnında, anne ve babadan geçen genlerle oluşur. Doğumdan sonra oluşmaz. Bulaşıcı değildir.</a:t>
            </a:r>
          </a:p>
          <a:p>
            <a:r>
              <a:rPr lang="tr-TR" sz="2400" dirty="0" smtClean="0">
                <a:solidFill>
                  <a:schemeClr val="tx1"/>
                </a:solidFill>
              </a:rPr>
              <a:t>Astım</a:t>
            </a:r>
          </a:p>
          <a:p>
            <a:pPr marL="0" indent="0">
              <a:buNone/>
            </a:pPr>
            <a:r>
              <a:rPr lang="tr-TR" dirty="0"/>
              <a:t> </a:t>
            </a:r>
            <a:r>
              <a:rPr lang="tr-TR" dirty="0" smtClean="0"/>
              <a:t>      Akciğerlerde meydana gelen ve devamlılık gösteren bir rahatsızlıktır. Tedavi edilmediğinde uzun vadede akciğer işlevlerinin kaybına sebep olabilmektedir. </a:t>
            </a:r>
            <a:endParaRPr lang="tr-TR" dirty="0"/>
          </a:p>
        </p:txBody>
      </p:sp>
      <p:pic>
        <p:nvPicPr>
          <p:cNvPr id="4" name="Resim 3"/>
          <p:cNvPicPr>
            <a:picLocks noChangeAspect="1"/>
          </p:cNvPicPr>
          <p:nvPr/>
        </p:nvPicPr>
        <p:blipFill>
          <a:blip r:embed="rId2"/>
          <a:stretch>
            <a:fillRect/>
          </a:stretch>
        </p:blipFill>
        <p:spPr>
          <a:xfrm>
            <a:off x="327393" y="157803"/>
            <a:ext cx="1875480" cy="1818648"/>
          </a:xfrm>
          <a:prstGeom prst="rect">
            <a:avLst/>
          </a:prstGeom>
        </p:spPr>
      </p:pic>
    </p:spTree>
    <p:extLst>
      <p:ext uri="{BB962C8B-B14F-4D97-AF65-F5344CB8AC3E}">
        <p14:creationId xmlns:p14="http://schemas.microsoft.com/office/powerpoint/2010/main" val="3096031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802908"/>
          </a:xfrm>
        </p:spPr>
        <p:txBody>
          <a:bodyPr/>
          <a:lstStyle/>
          <a:p>
            <a:r>
              <a:rPr lang="tr-TR" dirty="0" smtClean="0"/>
              <a:t>    9- Diğer Süregelen Hastalıklar</a:t>
            </a:r>
            <a:endParaRPr lang="tr-TR" dirty="0"/>
          </a:p>
        </p:txBody>
      </p:sp>
      <p:sp>
        <p:nvSpPr>
          <p:cNvPr id="3" name="İçerik Yer Tutucusu 2"/>
          <p:cNvSpPr>
            <a:spLocks noGrp="1"/>
          </p:cNvSpPr>
          <p:nvPr>
            <p:ph idx="1"/>
          </p:nvPr>
        </p:nvSpPr>
        <p:spPr>
          <a:xfrm>
            <a:off x="1953491" y="1842654"/>
            <a:ext cx="9551120" cy="4068567"/>
          </a:xfrm>
        </p:spPr>
        <p:txBody>
          <a:bodyPr/>
          <a:lstStyle/>
          <a:p>
            <a:r>
              <a:rPr lang="tr-TR" sz="2400" dirty="0" smtClean="0">
                <a:solidFill>
                  <a:schemeClr val="tx1"/>
                </a:solidFill>
              </a:rPr>
              <a:t>Hepatit (Bulaşıcı Sarılık</a:t>
            </a:r>
            <a:r>
              <a:rPr lang="tr-TR" dirty="0" smtClean="0">
                <a:solidFill>
                  <a:schemeClr val="tx1"/>
                </a:solidFill>
              </a:rPr>
              <a:t>)</a:t>
            </a:r>
          </a:p>
          <a:p>
            <a:pPr marL="0" indent="0">
              <a:buNone/>
            </a:pPr>
            <a:r>
              <a:rPr lang="tr-TR" dirty="0" smtClean="0"/>
              <a:t>       Bulaşıcı sarılık veya tıp dilinde </a:t>
            </a:r>
            <a:r>
              <a:rPr lang="tr-TR" dirty="0" err="1" smtClean="0"/>
              <a:t>viral</a:t>
            </a:r>
            <a:r>
              <a:rPr lang="tr-TR" dirty="0" smtClean="0"/>
              <a:t> hepatit, mikroskopla bile görülemeyecek kadar küçük virüs denilen mikroorganizmaların oluşturduğu, karaciğerin yaygın iltihabi hastalığına verilen isimdir. Hepatit B virüsü, siroz ve karaciğer kanserinin en önemli nedenidir. </a:t>
            </a:r>
          </a:p>
          <a:p>
            <a:pPr marL="0" indent="0">
              <a:buNone/>
            </a:pPr>
            <a:endParaRPr lang="tr-TR" dirty="0"/>
          </a:p>
          <a:p>
            <a:r>
              <a:rPr lang="tr-TR" sz="2400" dirty="0" smtClean="0">
                <a:solidFill>
                  <a:schemeClr val="tx1"/>
                </a:solidFill>
              </a:rPr>
              <a:t>AIDS (HIV)</a:t>
            </a:r>
            <a:endParaRPr lang="tr-TR" sz="2400" dirty="0">
              <a:solidFill>
                <a:schemeClr val="tx1"/>
              </a:solidFill>
            </a:endParaRPr>
          </a:p>
          <a:p>
            <a:pPr marL="0" indent="0">
              <a:buNone/>
            </a:pPr>
            <a:r>
              <a:rPr lang="tr-TR" dirty="0"/>
              <a:t>       Bulaşıcı bir virüs hastalığıdır. Virüs bağışıklık sisteminin içine yerleşerek vücudun mikroplara </a:t>
            </a:r>
            <a:r>
              <a:rPr lang="tr-TR" dirty="0" smtClean="0"/>
              <a:t>karşı koyma yeteneğini yok eder. Direnci azalan vücutta, </a:t>
            </a:r>
            <a:r>
              <a:rPr lang="tr-TR" dirty="0" err="1" smtClean="0"/>
              <a:t>HIV’in</a:t>
            </a:r>
            <a:r>
              <a:rPr lang="tr-TR" dirty="0" smtClean="0"/>
              <a:t> etkisinin yanı sıra çeşitli mikroplar da hastalıklara sebep olur. Virüs; cinsel yolla, kan ve anneden bebeğe bu üç yolla bulaşır. </a:t>
            </a:r>
            <a:endParaRPr lang="tr-TR" dirty="0"/>
          </a:p>
          <a:p>
            <a:pPr marL="0" indent="0">
              <a:buNone/>
            </a:pPr>
            <a:endParaRPr lang="tr-TR" dirty="0" smtClean="0"/>
          </a:p>
        </p:txBody>
      </p:sp>
      <p:pic>
        <p:nvPicPr>
          <p:cNvPr id="4" name="Resim 3"/>
          <p:cNvPicPr>
            <a:picLocks noChangeAspect="1"/>
          </p:cNvPicPr>
          <p:nvPr/>
        </p:nvPicPr>
        <p:blipFill>
          <a:blip r:embed="rId2"/>
          <a:stretch>
            <a:fillRect/>
          </a:stretch>
        </p:blipFill>
        <p:spPr>
          <a:xfrm>
            <a:off x="355101" y="116240"/>
            <a:ext cx="1875480" cy="1818648"/>
          </a:xfrm>
          <a:prstGeom prst="rect">
            <a:avLst/>
          </a:prstGeom>
        </p:spPr>
      </p:pic>
    </p:spTree>
    <p:extLst>
      <p:ext uri="{BB962C8B-B14F-4D97-AF65-F5344CB8AC3E}">
        <p14:creationId xmlns:p14="http://schemas.microsoft.com/office/powerpoint/2010/main" val="2597648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64363"/>
          </a:xfrm>
        </p:spPr>
        <p:txBody>
          <a:bodyPr>
            <a:normAutofit/>
          </a:bodyPr>
          <a:lstStyle/>
          <a:p>
            <a:r>
              <a:rPr lang="tr-TR" sz="3200" dirty="0" smtClean="0"/>
              <a:t>  Süregelen </a:t>
            </a:r>
            <a:r>
              <a:rPr lang="tr-TR" sz="3200" dirty="0"/>
              <a:t>H</a:t>
            </a:r>
            <a:r>
              <a:rPr lang="tr-TR" sz="3200" dirty="0" smtClean="0"/>
              <a:t>astalığa Neden Olan Etmenler</a:t>
            </a:r>
            <a:endParaRPr lang="tr-TR" sz="3200" dirty="0"/>
          </a:p>
        </p:txBody>
      </p:sp>
      <p:sp>
        <p:nvSpPr>
          <p:cNvPr id="3" name="İçerik Yer Tutucusu 2"/>
          <p:cNvSpPr>
            <a:spLocks noGrp="1"/>
          </p:cNvSpPr>
          <p:nvPr>
            <p:ph idx="1"/>
          </p:nvPr>
        </p:nvSpPr>
        <p:spPr>
          <a:xfrm>
            <a:off x="2592925" y="1288473"/>
            <a:ext cx="8915400" cy="4428786"/>
          </a:xfrm>
        </p:spPr>
        <p:txBody>
          <a:bodyPr>
            <a:normAutofit/>
          </a:bodyPr>
          <a:lstStyle/>
          <a:p>
            <a:r>
              <a:rPr lang="tr-TR" dirty="0" smtClean="0">
                <a:solidFill>
                  <a:schemeClr val="accent1"/>
                </a:solidFill>
              </a:rPr>
              <a:t>Doğum Öncesi Nedenler: </a:t>
            </a:r>
            <a:r>
              <a:rPr lang="tr-TR" dirty="0" smtClean="0"/>
              <a:t>Annenin madde kullanımı(sigara, alkol, uyuşturucu vb.), annenin hamileliği sonlandırma çalışmaları, </a:t>
            </a:r>
            <a:r>
              <a:rPr lang="tr-TR" dirty="0" err="1" smtClean="0"/>
              <a:t>hormonal</a:t>
            </a:r>
            <a:r>
              <a:rPr lang="tr-TR" dirty="0" smtClean="0"/>
              <a:t> bozukluklar, annenin yaşının yirminin altında veya otuz beşin üzerinde olması, akraba evlilikleri, anne ve baba arasında kan uyuşmazlığı, anne karnında geçirilen travma, babanın yaşının fazla olması, genetik olarak geçen bazı problemler</a:t>
            </a:r>
          </a:p>
          <a:p>
            <a:r>
              <a:rPr lang="tr-TR" dirty="0" smtClean="0">
                <a:solidFill>
                  <a:schemeClr val="accent1"/>
                </a:solidFill>
              </a:rPr>
              <a:t>Doğum Anı Nedenler: </a:t>
            </a:r>
            <a:r>
              <a:rPr lang="tr-TR" dirty="0" smtClean="0">
                <a:solidFill>
                  <a:schemeClr val="tx1"/>
                </a:solidFill>
              </a:rPr>
              <a:t>Zor doğuma bağlı olarak gelişen doğum travmaları, bebeğin normalden erken ya da geç doğması, vakum gibi araçlarla yapılan zor doğumlar, düşük doğum ağırlığı, doğum sırasında bebeğin geliş pozisyonuna bağlı anomaliler, kötü doğum şartları</a:t>
            </a:r>
          </a:p>
          <a:p>
            <a:r>
              <a:rPr lang="tr-TR" dirty="0" smtClean="0">
                <a:solidFill>
                  <a:schemeClr val="accent1"/>
                </a:solidFill>
              </a:rPr>
              <a:t>Doğum Sonrası Nedenler: </a:t>
            </a:r>
            <a:r>
              <a:rPr lang="tr-TR" dirty="0" smtClean="0">
                <a:solidFill>
                  <a:schemeClr val="tx1"/>
                </a:solidFill>
              </a:rPr>
              <a:t>Bebeğin ateşli bir hastalık veya havale geçirmesi, yetersiz beslenme, baş bölgesine gelen darbeler, bulaşıcı hastalıklar, olumsuz çevre koşulları, kazalar (trafik kazası, ev kazaları, düşme, zehirlenme, yanma vb.) </a:t>
            </a:r>
            <a:endParaRPr lang="tr-TR" dirty="0">
              <a:solidFill>
                <a:schemeClr val="tx1"/>
              </a:solidFill>
            </a:endParaRPr>
          </a:p>
        </p:txBody>
      </p:sp>
      <p:pic>
        <p:nvPicPr>
          <p:cNvPr id="4" name="Resim 3"/>
          <p:cNvPicPr>
            <a:picLocks noChangeAspect="1"/>
          </p:cNvPicPr>
          <p:nvPr/>
        </p:nvPicPr>
        <p:blipFill>
          <a:blip r:embed="rId2"/>
          <a:stretch>
            <a:fillRect/>
          </a:stretch>
        </p:blipFill>
        <p:spPr>
          <a:xfrm>
            <a:off x="471053" y="340020"/>
            <a:ext cx="1956183" cy="1896906"/>
          </a:xfrm>
          <a:prstGeom prst="rect">
            <a:avLst/>
          </a:prstGeom>
        </p:spPr>
      </p:pic>
    </p:spTree>
    <p:extLst>
      <p:ext uri="{BB962C8B-B14F-4D97-AF65-F5344CB8AC3E}">
        <p14:creationId xmlns:p14="http://schemas.microsoft.com/office/powerpoint/2010/main" val="1669042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692072"/>
          </a:xfrm>
        </p:spPr>
        <p:txBody>
          <a:bodyPr/>
          <a:lstStyle/>
          <a:p>
            <a:r>
              <a:rPr lang="tr-TR" b="1" dirty="0">
                <a:solidFill>
                  <a:schemeClr val="accent1"/>
                </a:solidFill>
              </a:rPr>
              <a:t>SÜREGELEN HASTALIKLAR</a:t>
            </a:r>
            <a:endParaRPr lang="tr-TR" dirty="0"/>
          </a:p>
        </p:txBody>
      </p:sp>
      <p:sp>
        <p:nvSpPr>
          <p:cNvPr id="3" name="İçerik Yer Tutucusu 2"/>
          <p:cNvSpPr>
            <a:spLocks noGrp="1"/>
          </p:cNvSpPr>
          <p:nvPr>
            <p:ph idx="1"/>
          </p:nvPr>
        </p:nvSpPr>
        <p:spPr>
          <a:xfrm>
            <a:off x="2132012" y="1316181"/>
            <a:ext cx="8915400" cy="5098473"/>
          </a:xfrm>
        </p:spPr>
        <p:txBody>
          <a:bodyPr/>
          <a:lstStyle/>
          <a:p>
            <a:r>
              <a:rPr lang="tr-TR" sz="2400" dirty="0" smtClean="0">
                <a:solidFill>
                  <a:schemeClr val="tx1"/>
                </a:solidFill>
              </a:rPr>
              <a:t>1- Süregelen </a:t>
            </a:r>
            <a:r>
              <a:rPr lang="tr-TR" sz="2400" dirty="0" err="1">
                <a:solidFill>
                  <a:schemeClr val="tx1"/>
                </a:solidFill>
              </a:rPr>
              <a:t>Metabolik</a:t>
            </a:r>
            <a:r>
              <a:rPr lang="tr-TR" sz="2400" dirty="0">
                <a:solidFill>
                  <a:schemeClr val="tx1"/>
                </a:solidFill>
              </a:rPr>
              <a:t> </a:t>
            </a:r>
            <a:r>
              <a:rPr lang="tr-TR" sz="2400" dirty="0" smtClean="0">
                <a:solidFill>
                  <a:schemeClr val="tx1"/>
                </a:solidFill>
              </a:rPr>
              <a:t>Hastalıklar</a:t>
            </a:r>
          </a:p>
          <a:p>
            <a:r>
              <a:rPr lang="tr-TR" sz="2400" dirty="0" smtClean="0">
                <a:solidFill>
                  <a:schemeClr val="tx1"/>
                </a:solidFill>
              </a:rPr>
              <a:t>2- </a:t>
            </a:r>
            <a:r>
              <a:rPr lang="tr-TR" sz="2400" dirty="0">
                <a:solidFill>
                  <a:schemeClr val="tx1"/>
                </a:solidFill>
              </a:rPr>
              <a:t>Süregelen Kas İskelet Sistemi </a:t>
            </a:r>
            <a:r>
              <a:rPr lang="tr-TR" sz="2400" dirty="0" smtClean="0">
                <a:solidFill>
                  <a:schemeClr val="tx1"/>
                </a:solidFill>
              </a:rPr>
              <a:t>Hastalıkları</a:t>
            </a:r>
          </a:p>
          <a:p>
            <a:r>
              <a:rPr lang="tr-TR" sz="2400" dirty="0">
                <a:solidFill>
                  <a:schemeClr val="tx1"/>
                </a:solidFill>
              </a:rPr>
              <a:t>3- Süregelen Nörolojik Hastalıklar </a:t>
            </a:r>
            <a:endParaRPr lang="tr-TR" sz="2400" dirty="0" smtClean="0">
              <a:solidFill>
                <a:schemeClr val="tx1"/>
              </a:solidFill>
            </a:endParaRPr>
          </a:p>
          <a:p>
            <a:r>
              <a:rPr lang="tr-TR" sz="2400" dirty="0" smtClean="0">
                <a:solidFill>
                  <a:schemeClr val="tx1"/>
                </a:solidFill>
              </a:rPr>
              <a:t>4- </a:t>
            </a:r>
            <a:r>
              <a:rPr lang="tr-TR" sz="2400" dirty="0">
                <a:solidFill>
                  <a:schemeClr val="tx1"/>
                </a:solidFill>
              </a:rPr>
              <a:t>Süregelen Kan </a:t>
            </a:r>
            <a:r>
              <a:rPr lang="tr-TR" sz="2400" dirty="0" smtClean="0">
                <a:solidFill>
                  <a:schemeClr val="tx1"/>
                </a:solidFill>
              </a:rPr>
              <a:t>Hastalıkları</a:t>
            </a:r>
          </a:p>
          <a:p>
            <a:r>
              <a:rPr lang="tr-TR" sz="2400" dirty="0" smtClean="0">
                <a:solidFill>
                  <a:schemeClr val="tx1"/>
                </a:solidFill>
              </a:rPr>
              <a:t>5- </a:t>
            </a:r>
            <a:r>
              <a:rPr lang="tr-TR" sz="2400" dirty="0">
                <a:solidFill>
                  <a:schemeClr val="tx1"/>
                </a:solidFill>
              </a:rPr>
              <a:t>Süregelen Kalp Hastalıkları </a:t>
            </a:r>
            <a:endParaRPr lang="tr-TR" sz="2400" dirty="0" smtClean="0">
              <a:solidFill>
                <a:schemeClr val="tx1"/>
              </a:solidFill>
            </a:endParaRPr>
          </a:p>
          <a:p>
            <a:r>
              <a:rPr lang="tr-TR" sz="2400" dirty="0" smtClean="0">
                <a:solidFill>
                  <a:schemeClr val="tx1"/>
                </a:solidFill>
              </a:rPr>
              <a:t>6- Hipertansiyon</a:t>
            </a:r>
          </a:p>
          <a:p>
            <a:r>
              <a:rPr lang="tr-TR" sz="2400" dirty="0" smtClean="0">
                <a:solidFill>
                  <a:schemeClr val="tx1"/>
                </a:solidFill>
              </a:rPr>
              <a:t>7- Süregelen Onkolojik Hastalıklar (Kanserler)</a:t>
            </a:r>
          </a:p>
          <a:p>
            <a:r>
              <a:rPr lang="tr-TR" sz="2400" dirty="0" smtClean="0">
                <a:solidFill>
                  <a:schemeClr val="tx1"/>
                </a:solidFill>
              </a:rPr>
              <a:t>8- Süregelen Solunum Hastalıkları</a:t>
            </a:r>
          </a:p>
          <a:p>
            <a:r>
              <a:rPr lang="tr-TR" sz="2400" dirty="0" smtClean="0">
                <a:solidFill>
                  <a:schemeClr val="tx1"/>
                </a:solidFill>
              </a:rPr>
              <a:t>9- Diğer Süregelen Hastalıklar (AIDS-HIV, Hepatit)</a:t>
            </a:r>
          </a:p>
          <a:p>
            <a:endParaRPr lang="tr-TR" sz="2400" dirty="0" smtClean="0">
              <a:solidFill>
                <a:schemeClr val="tx1"/>
              </a:solidFill>
            </a:endParaRPr>
          </a:p>
          <a:p>
            <a:endParaRPr lang="tr-TR" dirty="0" smtClean="0"/>
          </a:p>
        </p:txBody>
      </p:sp>
      <p:pic>
        <p:nvPicPr>
          <p:cNvPr id="4" name="Resim 3"/>
          <p:cNvPicPr>
            <a:picLocks noChangeAspect="1"/>
          </p:cNvPicPr>
          <p:nvPr/>
        </p:nvPicPr>
        <p:blipFill>
          <a:blip r:embed="rId2"/>
          <a:stretch>
            <a:fillRect/>
          </a:stretch>
        </p:blipFill>
        <p:spPr>
          <a:xfrm>
            <a:off x="256532" y="173258"/>
            <a:ext cx="1875480" cy="1818648"/>
          </a:xfrm>
          <a:prstGeom prst="rect">
            <a:avLst/>
          </a:prstGeom>
        </p:spPr>
      </p:pic>
    </p:spTree>
    <p:extLst>
      <p:ext uri="{BB962C8B-B14F-4D97-AF65-F5344CB8AC3E}">
        <p14:creationId xmlns:p14="http://schemas.microsoft.com/office/powerpoint/2010/main" val="1415412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25783" y="624110"/>
            <a:ext cx="9578830" cy="1280890"/>
          </a:xfrm>
        </p:spPr>
        <p:txBody>
          <a:bodyPr/>
          <a:lstStyle/>
          <a:p>
            <a:r>
              <a:rPr lang="tr-TR" dirty="0" smtClean="0"/>
              <a:t>  1-Süregelen </a:t>
            </a:r>
            <a:r>
              <a:rPr lang="tr-TR" dirty="0" err="1" smtClean="0"/>
              <a:t>Metabolik</a:t>
            </a:r>
            <a:r>
              <a:rPr lang="tr-TR" dirty="0" smtClean="0"/>
              <a:t> Hastalıklar</a:t>
            </a:r>
            <a:endParaRPr lang="tr-TR" dirty="0"/>
          </a:p>
        </p:txBody>
      </p:sp>
      <p:sp>
        <p:nvSpPr>
          <p:cNvPr id="3" name="İçerik Yer Tutucusu 2"/>
          <p:cNvSpPr>
            <a:spLocks noGrp="1"/>
          </p:cNvSpPr>
          <p:nvPr>
            <p:ph idx="1"/>
          </p:nvPr>
        </p:nvSpPr>
        <p:spPr/>
        <p:txBody>
          <a:bodyPr>
            <a:noAutofit/>
          </a:bodyPr>
          <a:lstStyle/>
          <a:p>
            <a:r>
              <a:rPr lang="tr-TR" sz="2800" dirty="0" smtClean="0">
                <a:solidFill>
                  <a:schemeClr val="tx1">
                    <a:lumMod val="95000"/>
                    <a:lumOff val="5000"/>
                  </a:schemeClr>
                </a:solidFill>
              </a:rPr>
              <a:t>Şeker Hastalığı (Diyabet) </a:t>
            </a:r>
          </a:p>
          <a:p>
            <a:endParaRPr lang="tr-TR" sz="2800" dirty="0" smtClean="0">
              <a:solidFill>
                <a:schemeClr val="tx1">
                  <a:lumMod val="95000"/>
                  <a:lumOff val="5000"/>
                </a:schemeClr>
              </a:solidFill>
            </a:endParaRPr>
          </a:p>
          <a:p>
            <a:endParaRPr lang="tr-TR" sz="2800" dirty="0" smtClean="0">
              <a:solidFill>
                <a:schemeClr val="tx1">
                  <a:lumMod val="95000"/>
                  <a:lumOff val="5000"/>
                </a:schemeClr>
              </a:solidFill>
            </a:endParaRPr>
          </a:p>
          <a:p>
            <a:r>
              <a:rPr lang="tr-TR" sz="2800" dirty="0" smtClean="0">
                <a:solidFill>
                  <a:schemeClr val="tx1">
                    <a:lumMod val="95000"/>
                    <a:lumOff val="5000"/>
                  </a:schemeClr>
                </a:solidFill>
              </a:rPr>
              <a:t>Guatr hastalığı</a:t>
            </a:r>
            <a:endParaRPr lang="tr-TR" sz="2800" dirty="0">
              <a:solidFill>
                <a:schemeClr val="tx1">
                  <a:lumMod val="95000"/>
                  <a:lumOff val="5000"/>
                </a:schemeClr>
              </a:solidFill>
            </a:endParaRPr>
          </a:p>
          <a:p>
            <a:endParaRPr lang="tr-TR" sz="2800" dirty="0" smtClean="0">
              <a:solidFill>
                <a:schemeClr val="tx1">
                  <a:lumMod val="95000"/>
                  <a:lumOff val="5000"/>
                </a:schemeClr>
              </a:solidFill>
            </a:endParaRPr>
          </a:p>
          <a:p>
            <a:endParaRPr lang="tr-TR" sz="2800" dirty="0">
              <a:solidFill>
                <a:schemeClr val="tx1">
                  <a:lumMod val="95000"/>
                  <a:lumOff val="5000"/>
                </a:schemeClr>
              </a:solidFill>
            </a:endParaRPr>
          </a:p>
          <a:p>
            <a:r>
              <a:rPr lang="tr-TR" sz="2800" dirty="0" err="1" smtClean="0">
                <a:solidFill>
                  <a:schemeClr val="tx1">
                    <a:lumMod val="95000"/>
                    <a:lumOff val="5000"/>
                  </a:schemeClr>
                </a:solidFill>
              </a:rPr>
              <a:t>Fenilketonüri</a:t>
            </a:r>
            <a:r>
              <a:rPr lang="tr-TR" sz="2800" dirty="0" smtClean="0">
                <a:solidFill>
                  <a:schemeClr val="tx1">
                    <a:lumMod val="95000"/>
                    <a:lumOff val="5000"/>
                  </a:schemeClr>
                </a:solidFill>
              </a:rPr>
              <a:t> </a:t>
            </a:r>
          </a:p>
        </p:txBody>
      </p:sp>
      <p:pic>
        <p:nvPicPr>
          <p:cNvPr id="4" name="Resim 3"/>
          <p:cNvPicPr>
            <a:picLocks noChangeAspect="1"/>
          </p:cNvPicPr>
          <p:nvPr/>
        </p:nvPicPr>
        <p:blipFill>
          <a:blip r:embed="rId2"/>
          <a:stretch>
            <a:fillRect/>
          </a:stretch>
        </p:blipFill>
        <p:spPr>
          <a:xfrm>
            <a:off x="285829" y="86352"/>
            <a:ext cx="1875480" cy="1818648"/>
          </a:xfrm>
          <a:prstGeom prst="rect">
            <a:avLst/>
          </a:prstGeom>
        </p:spPr>
      </p:pic>
    </p:spTree>
    <p:extLst>
      <p:ext uri="{BB962C8B-B14F-4D97-AF65-F5344CB8AC3E}">
        <p14:creationId xmlns:p14="http://schemas.microsoft.com/office/powerpoint/2010/main" val="2369900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733635"/>
          </a:xfrm>
        </p:spPr>
        <p:txBody>
          <a:bodyPr/>
          <a:lstStyle/>
          <a:p>
            <a:r>
              <a:rPr lang="tr-TR" dirty="0" smtClean="0"/>
              <a:t>        Şeker Hastalığı (Diyabet)</a:t>
            </a:r>
            <a:endParaRPr lang="tr-TR" dirty="0"/>
          </a:p>
        </p:txBody>
      </p:sp>
      <p:sp>
        <p:nvSpPr>
          <p:cNvPr id="3" name="İçerik Yer Tutucusu 2"/>
          <p:cNvSpPr>
            <a:spLocks noGrp="1"/>
          </p:cNvSpPr>
          <p:nvPr>
            <p:ph idx="1"/>
          </p:nvPr>
        </p:nvSpPr>
        <p:spPr>
          <a:xfrm>
            <a:off x="2395248" y="1357745"/>
            <a:ext cx="8915400" cy="3777622"/>
          </a:xfrm>
        </p:spPr>
        <p:txBody>
          <a:bodyPr>
            <a:normAutofit/>
          </a:bodyPr>
          <a:lstStyle/>
          <a:p>
            <a:r>
              <a:rPr lang="tr-TR" sz="2000" dirty="0" smtClean="0">
                <a:solidFill>
                  <a:schemeClr val="accent1"/>
                </a:solidFill>
              </a:rPr>
              <a:t>Tip 1 Diyabet: </a:t>
            </a:r>
            <a:r>
              <a:rPr lang="tr-TR" sz="2000" dirty="0" smtClean="0"/>
              <a:t>Daha çok çocuklarda ve genç yetişkinlerde görülen, pan</a:t>
            </a:r>
            <a:r>
              <a:rPr lang="tr-TR" sz="2000" dirty="0"/>
              <a:t>k</a:t>
            </a:r>
            <a:r>
              <a:rPr lang="tr-TR" sz="2000" dirty="0" smtClean="0"/>
              <a:t>reasta bulunan ve insülin üreten hücrelerin zedelenmesi ile meydana gelen </a:t>
            </a:r>
            <a:r>
              <a:rPr lang="tr-TR" sz="2000" dirty="0" err="1" smtClean="0"/>
              <a:t>metabolik</a:t>
            </a:r>
            <a:r>
              <a:rPr lang="tr-TR" sz="2000" dirty="0" smtClean="0"/>
              <a:t> bir rahatsızlıktır. İnsülin yetersizliği olduğundan hormonu ömür boyu dışardan enjeksiyon yoluyla almak zorundadırlar</a:t>
            </a:r>
          </a:p>
          <a:p>
            <a:r>
              <a:rPr lang="tr-TR" sz="2000" dirty="0" smtClean="0">
                <a:solidFill>
                  <a:schemeClr val="accent1"/>
                </a:solidFill>
              </a:rPr>
              <a:t>Tip 2 Diyabet: </a:t>
            </a:r>
            <a:r>
              <a:rPr lang="tr-TR" sz="2000" dirty="0" smtClean="0"/>
              <a:t>Sıklıkla erişkinlerde ve kilolu kişilerde görülür. Hastalarda hormon salgılanması yetersizliğinden çok dokulardaki insülin alıcılarındaki direnç sonucunda şeker metabolizması bozulmaktadır. </a:t>
            </a:r>
          </a:p>
        </p:txBody>
      </p:sp>
      <p:pic>
        <p:nvPicPr>
          <p:cNvPr id="4" name="Resim 3"/>
          <p:cNvPicPr>
            <a:picLocks noChangeAspect="1"/>
          </p:cNvPicPr>
          <p:nvPr/>
        </p:nvPicPr>
        <p:blipFill>
          <a:blip r:embed="rId2"/>
          <a:stretch>
            <a:fillRect/>
          </a:stretch>
        </p:blipFill>
        <p:spPr>
          <a:xfrm>
            <a:off x="420930" y="256385"/>
            <a:ext cx="1875480" cy="1818648"/>
          </a:xfrm>
          <a:prstGeom prst="rect">
            <a:avLst/>
          </a:prstGeom>
        </p:spPr>
      </p:pic>
    </p:spTree>
    <p:extLst>
      <p:ext uri="{BB962C8B-B14F-4D97-AF65-F5344CB8AC3E}">
        <p14:creationId xmlns:p14="http://schemas.microsoft.com/office/powerpoint/2010/main" val="4278713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844472"/>
          </a:xfrm>
        </p:spPr>
        <p:txBody>
          <a:bodyPr/>
          <a:lstStyle/>
          <a:p>
            <a:r>
              <a:rPr lang="tr-TR" dirty="0" smtClean="0"/>
              <a:t>              Guatr Hastalığı</a:t>
            </a:r>
            <a:endParaRPr lang="tr-TR" dirty="0"/>
          </a:p>
        </p:txBody>
      </p:sp>
      <p:sp>
        <p:nvSpPr>
          <p:cNvPr id="3" name="İçerik Yer Tutucusu 2"/>
          <p:cNvSpPr>
            <a:spLocks noGrp="1"/>
          </p:cNvSpPr>
          <p:nvPr>
            <p:ph idx="1"/>
          </p:nvPr>
        </p:nvSpPr>
        <p:spPr>
          <a:xfrm>
            <a:off x="2119745" y="1316182"/>
            <a:ext cx="9384867" cy="4595040"/>
          </a:xfrm>
        </p:spPr>
        <p:txBody>
          <a:bodyPr>
            <a:normAutofit/>
          </a:bodyPr>
          <a:lstStyle/>
          <a:p>
            <a:r>
              <a:rPr lang="tr-TR" sz="2000" dirty="0" err="1" smtClean="0"/>
              <a:t>Troid</a:t>
            </a:r>
            <a:r>
              <a:rPr lang="tr-TR" sz="2000" dirty="0" smtClean="0"/>
              <a:t> bezinin büyümesine guatr denir. Guatr hastalığında </a:t>
            </a:r>
            <a:r>
              <a:rPr lang="tr-TR" sz="2000" dirty="0" err="1"/>
              <a:t>t</a:t>
            </a:r>
            <a:r>
              <a:rPr lang="tr-TR" sz="2000" dirty="0" err="1" smtClean="0"/>
              <a:t>roid</a:t>
            </a:r>
            <a:r>
              <a:rPr lang="tr-TR" sz="2000" dirty="0" smtClean="0"/>
              <a:t> bezi az ya da fazla çalışır. </a:t>
            </a:r>
          </a:p>
          <a:p>
            <a:r>
              <a:rPr lang="tr-TR" sz="2000" dirty="0" err="1" smtClean="0">
                <a:solidFill>
                  <a:schemeClr val="accent1"/>
                </a:solidFill>
              </a:rPr>
              <a:t>Hipertiroidi</a:t>
            </a:r>
            <a:r>
              <a:rPr lang="tr-TR" sz="2000" dirty="0" smtClean="0">
                <a:solidFill>
                  <a:schemeClr val="accent1"/>
                </a:solidFill>
              </a:rPr>
              <a:t>: </a:t>
            </a:r>
            <a:r>
              <a:rPr lang="tr-TR" sz="2000" dirty="0" err="1" smtClean="0"/>
              <a:t>Tiroid</a:t>
            </a:r>
            <a:r>
              <a:rPr lang="tr-TR" sz="2000" dirty="0" smtClean="0"/>
              <a:t> bezinin normalden fazla çalışarak aşırı hormon salgılaması durumudur. İştah artmasına rağmen kilo kaybı, sık sık </a:t>
            </a:r>
            <a:r>
              <a:rPr lang="tr-TR" sz="2000" dirty="0" err="1" smtClean="0"/>
              <a:t>tuvalate</a:t>
            </a:r>
            <a:r>
              <a:rPr lang="tr-TR" sz="2000" dirty="0" smtClean="0"/>
              <a:t> çıkma, sinirlilik, ellerde, terleme, hızlı kalp atışı gibi belirtileri vardır.</a:t>
            </a:r>
          </a:p>
          <a:p>
            <a:r>
              <a:rPr lang="tr-TR" sz="2000" dirty="0" err="1" smtClean="0">
                <a:solidFill>
                  <a:schemeClr val="accent1"/>
                </a:solidFill>
              </a:rPr>
              <a:t>Hipotiroidi</a:t>
            </a:r>
            <a:r>
              <a:rPr lang="tr-TR" sz="2000" dirty="0" smtClean="0">
                <a:solidFill>
                  <a:schemeClr val="accent1"/>
                </a:solidFill>
              </a:rPr>
              <a:t>: </a:t>
            </a:r>
            <a:r>
              <a:rPr lang="tr-TR" sz="2000" dirty="0" err="1" smtClean="0"/>
              <a:t>Troid</a:t>
            </a:r>
            <a:r>
              <a:rPr lang="tr-TR" sz="2000" dirty="0" smtClean="0"/>
              <a:t> bezinin normalden az çalışarak yeterli hormon salgılayamaması durumudur. Kilo alma, kabızlık, soğuktan rahatsız olma, kısık ses, hareketlerde güçsüzlük ve yavaşlama gibi belirtileri vardır. </a:t>
            </a:r>
          </a:p>
          <a:p>
            <a:r>
              <a:rPr lang="tr-TR" sz="2000" dirty="0" smtClean="0"/>
              <a:t>Guatr</a:t>
            </a:r>
            <a:r>
              <a:rPr lang="tr-TR" sz="2000" dirty="0"/>
              <a:t>;</a:t>
            </a:r>
            <a:r>
              <a:rPr lang="tr-TR" sz="2000" dirty="0" smtClean="0"/>
              <a:t> muayene, kan testi(T3,T4,TSH hormonlarının tetkiki) veya ultrason aracılığıyla teşhis edilir. </a:t>
            </a:r>
            <a:endParaRPr lang="tr-TR" sz="2000" dirty="0"/>
          </a:p>
        </p:txBody>
      </p:sp>
      <p:pic>
        <p:nvPicPr>
          <p:cNvPr id="4" name="Resim 3"/>
          <p:cNvPicPr>
            <a:picLocks noChangeAspect="1"/>
          </p:cNvPicPr>
          <p:nvPr/>
        </p:nvPicPr>
        <p:blipFill>
          <a:blip r:embed="rId2"/>
          <a:stretch>
            <a:fillRect/>
          </a:stretch>
        </p:blipFill>
        <p:spPr>
          <a:xfrm>
            <a:off x="244265" y="137022"/>
            <a:ext cx="1875480" cy="1818648"/>
          </a:xfrm>
          <a:prstGeom prst="rect">
            <a:avLst/>
          </a:prstGeom>
        </p:spPr>
      </p:pic>
    </p:spTree>
    <p:extLst>
      <p:ext uri="{BB962C8B-B14F-4D97-AF65-F5344CB8AC3E}">
        <p14:creationId xmlns:p14="http://schemas.microsoft.com/office/powerpoint/2010/main" val="3959988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82089" y="374728"/>
            <a:ext cx="8911687" cy="844472"/>
          </a:xfrm>
        </p:spPr>
        <p:txBody>
          <a:bodyPr/>
          <a:lstStyle/>
          <a:p>
            <a:r>
              <a:rPr lang="tr-TR" dirty="0" smtClean="0"/>
              <a:t>                   </a:t>
            </a:r>
            <a:r>
              <a:rPr lang="tr-TR" dirty="0" err="1" smtClean="0"/>
              <a:t>Fenilketonüri</a:t>
            </a:r>
            <a:endParaRPr lang="tr-TR" dirty="0"/>
          </a:p>
        </p:txBody>
      </p:sp>
      <p:sp>
        <p:nvSpPr>
          <p:cNvPr id="3" name="İçerik Yer Tutucusu 2"/>
          <p:cNvSpPr>
            <a:spLocks noGrp="1"/>
          </p:cNvSpPr>
          <p:nvPr>
            <p:ph idx="1"/>
          </p:nvPr>
        </p:nvSpPr>
        <p:spPr>
          <a:xfrm>
            <a:off x="2119745" y="1219200"/>
            <a:ext cx="9384867" cy="4692022"/>
          </a:xfrm>
        </p:spPr>
        <p:txBody>
          <a:bodyPr>
            <a:normAutofit/>
          </a:bodyPr>
          <a:lstStyle/>
          <a:p>
            <a:r>
              <a:rPr lang="tr-TR" sz="2400" dirty="0" smtClean="0"/>
              <a:t>Vücuttaki bir enzimin (</a:t>
            </a:r>
            <a:r>
              <a:rPr lang="tr-TR" sz="2400" dirty="0" err="1" smtClean="0"/>
              <a:t>fenilalalin</a:t>
            </a:r>
            <a:r>
              <a:rPr lang="tr-TR" sz="2400" dirty="0" smtClean="0"/>
              <a:t> </a:t>
            </a:r>
            <a:r>
              <a:rPr lang="tr-TR" sz="2400" dirty="0" err="1" smtClean="0"/>
              <a:t>hidroksilaz</a:t>
            </a:r>
            <a:r>
              <a:rPr lang="tr-TR" sz="2400" dirty="0" smtClean="0"/>
              <a:t>) eksik olması nedeniyle oluşan kalıtsal </a:t>
            </a:r>
            <a:r>
              <a:rPr lang="tr-TR" sz="2400" dirty="0" err="1" smtClean="0"/>
              <a:t>metabolik</a:t>
            </a:r>
            <a:r>
              <a:rPr lang="tr-TR" sz="2400" dirty="0" smtClean="0"/>
              <a:t> bir hastalıktır. Anne ve babadan gelen genlerle bebeğe aktarılır. Ülkemizde akraba evliliğinin  fazla olmasından dolayı yaygın olarak görülebilmektedir. </a:t>
            </a:r>
            <a:r>
              <a:rPr lang="tr-TR" sz="2400" dirty="0" err="1" smtClean="0"/>
              <a:t>Yenidoğan</a:t>
            </a:r>
            <a:r>
              <a:rPr lang="tr-TR" sz="2400" dirty="0" smtClean="0"/>
              <a:t> tarama testi ile erken tanı ve tedavisi mümkünüdür. Tedavi yapılmazsa kalıcı zihinsel engele sebep olur. </a:t>
            </a:r>
            <a:endParaRPr lang="tr-TR" sz="2400" dirty="0"/>
          </a:p>
        </p:txBody>
      </p:sp>
      <p:pic>
        <p:nvPicPr>
          <p:cNvPr id="4" name="Resim 3"/>
          <p:cNvPicPr>
            <a:picLocks noChangeAspect="1"/>
          </p:cNvPicPr>
          <p:nvPr/>
        </p:nvPicPr>
        <p:blipFill>
          <a:blip r:embed="rId2"/>
          <a:stretch>
            <a:fillRect/>
          </a:stretch>
        </p:blipFill>
        <p:spPr>
          <a:xfrm>
            <a:off x="244265" y="173257"/>
            <a:ext cx="1875480" cy="1818648"/>
          </a:xfrm>
          <a:prstGeom prst="rect">
            <a:avLst/>
          </a:prstGeom>
        </p:spPr>
      </p:pic>
    </p:spTree>
    <p:extLst>
      <p:ext uri="{BB962C8B-B14F-4D97-AF65-F5344CB8AC3E}">
        <p14:creationId xmlns:p14="http://schemas.microsoft.com/office/powerpoint/2010/main" val="885935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87237" y="624110"/>
            <a:ext cx="9717376" cy="872181"/>
          </a:xfrm>
        </p:spPr>
        <p:txBody>
          <a:bodyPr>
            <a:normAutofit fontScale="90000"/>
          </a:bodyPr>
          <a:lstStyle/>
          <a:p>
            <a:r>
              <a:rPr lang="tr-TR" dirty="0" smtClean="0"/>
              <a:t>    2- Süregelen Kas İskelet Sistemi Hastalıkları</a:t>
            </a:r>
            <a:endParaRPr lang="tr-TR" dirty="0"/>
          </a:p>
        </p:txBody>
      </p:sp>
      <p:sp>
        <p:nvSpPr>
          <p:cNvPr id="3" name="İçerik Yer Tutucusu 2"/>
          <p:cNvSpPr>
            <a:spLocks noGrp="1"/>
          </p:cNvSpPr>
          <p:nvPr>
            <p:ph idx="1"/>
          </p:nvPr>
        </p:nvSpPr>
        <p:spPr>
          <a:xfrm>
            <a:off x="2479964" y="1496291"/>
            <a:ext cx="9024648" cy="4414931"/>
          </a:xfrm>
        </p:spPr>
        <p:txBody>
          <a:bodyPr>
            <a:normAutofit/>
          </a:bodyPr>
          <a:lstStyle/>
          <a:p>
            <a:r>
              <a:rPr lang="tr-TR" sz="3200" dirty="0" err="1" smtClean="0"/>
              <a:t>İnflamatuar</a:t>
            </a:r>
            <a:r>
              <a:rPr lang="tr-TR" sz="3200" dirty="0" smtClean="0"/>
              <a:t> </a:t>
            </a:r>
            <a:r>
              <a:rPr lang="tr-TR" sz="3200" dirty="0" err="1" smtClean="0"/>
              <a:t>Artritler</a:t>
            </a:r>
            <a:r>
              <a:rPr lang="tr-TR" sz="3200" dirty="0" smtClean="0"/>
              <a:t> </a:t>
            </a:r>
          </a:p>
          <a:p>
            <a:r>
              <a:rPr lang="tr-TR" sz="3200" dirty="0" err="1" smtClean="0"/>
              <a:t>Juvenil</a:t>
            </a:r>
            <a:r>
              <a:rPr lang="tr-TR" sz="3200" dirty="0" smtClean="0"/>
              <a:t> </a:t>
            </a:r>
            <a:r>
              <a:rPr lang="tr-TR" sz="3200" dirty="0" err="1" smtClean="0"/>
              <a:t>Romatoid</a:t>
            </a:r>
            <a:r>
              <a:rPr lang="tr-TR" sz="3200" dirty="0" smtClean="0"/>
              <a:t> </a:t>
            </a:r>
            <a:r>
              <a:rPr lang="tr-TR" sz="3200" dirty="0" err="1" smtClean="0"/>
              <a:t>Artrit</a:t>
            </a:r>
            <a:r>
              <a:rPr lang="tr-TR" sz="3200" dirty="0" smtClean="0"/>
              <a:t> </a:t>
            </a:r>
          </a:p>
          <a:p>
            <a:r>
              <a:rPr lang="tr-TR" sz="3200" dirty="0" err="1" smtClean="0"/>
              <a:t>Romatoid</a:t>
            </a:r>
            <a:r>
              <a:rPr lang="tr-TR" sz="3200" dirty="0" smtClean="0"/>
              <a:t> </a:t>
            </a:r>
            <a:r>
              <a:rPr lang="tr-TR" sz="3200" dirty="0" err="1" smtClean="0"/>
              <a:t>Artrit</a:t>
            </a:r>
            <a:r>
              <a:rPr lang="tr-TR" sz="3200" dirty="0" smtClean="0"/>
              <a:t> </a:t>
            </a:r>
          </a:p>
          <a:p>
            <a:r>
              <a:rPr lang="tr-TR" sz="3200" dirty="0" err="1" smtClean="0"/>
              <a:t>Ankilozan</a:t>
            </a:r>
            <a:r>
              <a:rPr lang="tr-TR" sz="3200" dirty="0" smtClean="0"/>
              <a:t> </a:t>
            </a:r>
            <a:r>
              <a:rPr lang="tr-TR" sz="3200" dirty="0" err="1" smtClean="0"/>
              <a:t>Spondilit</a:t>
            </a:r>
            <a:endParaRPr lang="tr-TR" sz="3200" dirty="0" smtClean="0"/>
          </a:p>
          <a:p>
            <a:r>
              <a:rPr lang="tr-TR" sz="3200" dirty="0" err="1" smtClean="0"/>
              <a:t>Miyopati</a:t>
            </a:r>
            <a:endParaRPr lang="tr-TR" sz="3200" dirty="0" smtClean="0"/>
          </a:p>
          <a:p>
            <a:r>
              <a:rPr lang="tr-TR" sz="3200" dirty="0" err="1" smtClean="0"/>
              <a:t>Müsküler</a:t>
            </a:r>
            <a:r>
              <a:rPr lang="tr-TR" sz="3200" dirty="0" smtClean="0"/>
              <a:t> </a:t>
            </a:r>
            <a:r>
              <a:rPr lang="tr-TR" sz="3200" dirty="0" err="1" smtClean="0"/>
              <a:t>Distrofi</a:t>
            </a:r>
            <a:endParaRPr lang="tr-TR" sz="3200" dirty="0" smtClean="0"/>
          </a:p>
          <a:p>
            <a:r>
              <a:rPr lang="tr-TR" sz="3200" dirty="0" smtClean="0"/>
              <a:t>Osteoporoz</a:t>
            </a:r>
            <a:endParaRPr lang="tr-TR" sz="3200" dirty="0"/>
          </a:p>
        </p:txBody>
      </p:sp>
      <p:pic>
        <p:nvPicPr>
          <p:cNvPr id="4" name="Resim 3"/>
          <p:cNvPicPr>
            <a:picLocks noChangeAspect="1"/>
          </p:cNvPicPr>
          <p:nvPr/>
        </p:nvPicPr>
        <p:blipFill>
          <a:blip r:embed="rId2"/>
          <a:stretch>
            <a:fillRect/>
          </a:stretch>
        </p:blipFill>
        <p:spPr>
          <a:xfrm>
            <a:off x="410519" y="297949"/>
            <a:ext cx="1875480" cy="1818648"/>
          </a:xfrm>
          <a:prstGeom prst="rect">
            <a:avLst/>
          </a:prstGeom>
        </p:spPr>
      </p:pic>
    </p:spTree>
    <p:extLst>
      <p:ext uri="{BB962C8B-B14F-4D97-AF65-F5344CB8AC3E}">
        <p14:creationId xmlns:p14="http://schemas.microsoft.com/office/powerpoint/2010/main" val="1131245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98073" y="624110"/>
            <a:ext cx="9606539" cy="733635"/>
          </a:xfrm>
        </p:spPr>
        <p:txBody>
          <a:bodyPr/>
          <a:lstStyle/>
          <a:p>
            <a:r>
              <a:rPr lang="tr-TR" dirty="0" smtClean="0"/>
              <a:t>   3- Süregelen Nörolojik Hastalıklar </a:t>
            </a:r>
            <a:endParaRPr lang="tr-TR" dirty="0"/>
          </a:p>
        </p:txBody>
      </p:sp>
      <p:sp>
        <p:nvSpPr>
          <p:cNvPr id="3" name="İçerik Yer Tutucusu 2"/>
          <p:cNvSpPr>
            <a:spLocks noGrp="1"/>
          </p:cNvSpPr>
          <p:nvPr>
            <p:ph idx="1"/>
          </p:nvPr>
        </p:nvSpPr>
        <p:spPr>
          <a:xfrm>
            <a:off x="2313709" y="1454727"/>
            <a:ext cx="9190903" cy="4456495"/>
          </a:xfrm>
        </p:spPr>
        <p:txBody>
          <a:bodyPr/>
          <a:lstStyle/>
          <a:p>
            <a:r>
              <a:rPr lang="tr-TR" sz="2400" dirty="0" smtClean="0"/>
              <a:t>Çocuklarda Görülen Süregelen Nörolojik Hastalıklar </a:t>
            </a:r>
          </a:p>
          <a:p>
            <a:pPr lvl="2"/>
            <a:r>
              <a:rPr lang="tr-TR" sz="1800" dirty="0" smtClean="0"/>
              <a:t>Epilepsi</a:t>
            </a:r>
          </a:p>
          <a:p>
            <a:pPr lvl="2"/>
            <a:r>
              <a:rPr lang="tr-TR" sz="1800" dirty="0" err="1" smtClean="0"/>
              <a:t>Serebral</a:t>
            </a:r>
            <a:r>
              <a:rPr lang="tr-TR" sz="1800" dirty="0" smtClean="0"/>
              <a:t> </a:t>
            </a:r>
            <a:r>
              <a:rPr lang="tr-TR" sz="1800" dirty="0" err="1" smtClean="0"/>
              <a:t>Palsi</a:t>
            </a:r>
            <a:r>
              <a:rPr lang="tr-TR" sz="1800" dirty="0" smtClean="0"/>
              <a:t>  (SP)</a:t>
            </a:r>
          </a:p>
          <a:p>
            <a:pPr lvl="2"/>
            <a:r>
              <a:rPr lang="tr-TR" sz="1800" dirty="0" err="1" smtClean="0"/>
              <a:t>Spina</a:t>
            </a:r>
            <a:r>
              <a:rPr lang="tr-TR" sz="1800" dirty="0" smtClean="0"/>
              <a:t> </a:t>
            </a:r>
            <a:r>
              <a:rPr lang="tr-TR" sz="1800" dirty="0" err="1" smtClean="0"/>
              <a:t>Bifida</a:t>
            </a:r>
            <a:endParaRPr lang="tr-TR" sz="1800" dirty="0" smtClean="0"/>
          </a:p>
          <a:p>
            <a:pPr lvl="2"/>
            <a:r>
              <a:rPr lang="tr-TR" sz="1800" dirty="0" smtClean="0"/>
              <a:t>Doğumsal </a:t>
            </a:r>
            <a:r>
              <a:rPr lang="tr-TR" sz="1800" dirty="0" err="1" smtClean="0"/>
              <a:t>Brakial</a:t>
            </a:r>
            <a:r>
              <a:rPr lang="tr-TR" sz="1800" dirty="0" smtClean="0"/>
              <a:t> </a:t>
            </a:r>
            <a:r>
              <a:rPr lang="tr-TR" sz="1800" dirty="0" err="1" smtClean="0"/>
              <a:t>Plexus</a:t>
            </a:r>
            <a:r>
              <a:rPr lang="tr-TR" sz="1800" dirty="0" smtClean="0"/>
              <a:t> Yaralanmaları</a:t>
            </a:r>
          </a:p>
          <a:p>
            <a:endParaRPr lang="tr-TR" dirty="0" smtClean="0"/>
          </a:p>
          <a:p>
            <a:r>
              <a:rPr lang="tr-TR" sz="2400" dirty="0"/>
              <a:t>Y</a:t>
            </a:r>
            <a:r>
              <a:rPr lang="tr-TR" sz="2400" dirty="0" smtClean="0"/>
              <a:t>etişkinlerde </a:t>
            </a:r>
            <a:r>
              <a:rPr lang="tr-TR" sz="2400" dirty="0"/>
              <a:t>Görülen Süregelen Nörolojik Hastalıklar </a:t>
            </a:r>
            <a:endParaRPr lang="tr-TR" sz="2400" dirty="0" smtClean="0"/>
          </a:p>
          <a:p>
            <a:pPr lvl="2"/>
            <a:r>
              <a:rPr lang="tr-TR" sz="1800" dirty="0" err="1" smtClean="0"/>
              <a:t>Multipl</a:t>
            </a:r>
            <a:r>
              <a:rPr lang="tr-TR" sz="1800" dirty="0" smtClean="0"/>
              <a:t> Skleroz (MS)</a:t>
            </a:r>
          </a:p>
          <a:p>
            <a:pPr lvl="2"/>
            <a:r>
              <a:rPr lang="tr-TR" sz="1800" dirty="0" smtClean="0"/>
              <a:t>Parkinson</a:t>
            </a:r>
          </a:p>
          <a:p>
            <a:pPr lvl="2"/>
            <a:r>
              <a:rPr lang="tr-TR" sz="1800" dirty="0" err="1" smtClean="0"/>
              <a:t>Hemipleji</a:t>
            </a:r>
            <a:r>
              <a:rPr lang="tr-TR" sz="1800" dirty="0" smtClean="0"/>
              <a:t> </a:t>
            </a:r>
          </a:p>
          <a:p>
            <a:pPr marL="914400" lvl="2" indent="0">
              <a:buNone/>
            </a:pPr>
            <a:endParaRPr lang="tr-TR" dirty="0" smtClean="0"/>
          </a:p>
          <a:p>
            <a:pPr lvl="4"/>
            <a:endParaRPr lang="tr-TR" dirty="0"/>
          </a:p>
          <a:p>
            <a:pPr marL="1828800" lvl="4" indent="0">
              <a:buNone/>
            </a:pPr>
            <a:endParaRPr lang="tr-TR" dirty="0"/>
          </a:p>
        </p:txBody>
      </p:sp>
      <p:pic>
        <p:nvPicPr>
          <p:cNvPr id="4" name="Resim 3"/>
          <p:cNvPicPr>
            <a:picLocks noChangeAspect="1"/>
          </p:cNvPicPr>
          <p:nvPr/>
        </p:nvPicPr>
        <p:blipFill>
          <a:blip r:embed="rId2"/>
          <a:stretch>
            <a:fillRect/>
          </a:stretch>
        </p:blipFill>
        <p:spPr>
          <a:xfrm>
            <a:off x="327393" y="187113"/>
            <a:ext cx="1875480" cy="1818648"/>
          </a:xfrm>
          <a:prstGeom prst="rect">
            <a:avLst/>
          </a:prstGeom>
        </p:spPr>
      </p:pic>
    </p:spTree>
    <p:extLst>
      <p:ext uri="{BB962C8B-B14F-4D97-AF65-F5344CB8AC3E}">
        <p14:creationId xmlns:p14="http://schemas.microsoft.com/office/powerpoint/2010/main" val="78280224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837</TotalTime>
  <Words>1307</Words>
  <Application>Microsoft Office PowerPoint</Application>
  <PresentationFormat>Geniş ekran</PresentationFormat>
  <Paragraphs>118</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Century Gothic</vt:lpstr>
      <vt:lpstr>Wingdings 3</vt:lpstr>
      <vt:lpstr>Duman</vt:lpstr>
      <vt:lpstr> SÜREGELEN HASTALIKLAR </vt:lpstr>
      <vt:lpstr>  Süregelen Hastalığa Neden Olan Etmenler</vt:lpstr>
      <vt:lpstr>SÜREGELEN HASTALIKLAR</vt:lpstr>
      <vt:lpstr>  1-Süregelen Metabolik Hastalıklar</vt:lpstr>
      <vt:lpstr>        Şeker Hastalığı (Diyabet)</vt:lpstr>
      <vt:lpstr>              Guatr Hastalığı</vt:lpstr>
      <vt:lpstr>                   Fenilketonüri</vt:lpstr>
      <vt:lpstr>    2- Süregelen Kas İskelet Sistemi Hastalıkları</vt:lpstr>
      <vt:lpstr>   3- Süregelen Nörolojik Hastalıklar </vt:lpstr>
      <vt:lpstr>Epilepsi</vt:lpstr>
      <vt:lpstr>   Spina Bifida</vt:lpstr>
      <vt:lpstr>     Multipl Skleroz (MS)</vt:lpstr>
      <vt:lpstr> 4- Süregelen Kan Hastalıkları</vt:lpstr>
      <vt:lpstr>   5- Süregelen Kalp Hastalıkları </vt:lpstr>
      <vt:lpstr>      6- Hipertansiyon</vt:lpstr>
      <vt:lpstr>   7- Süregelen Onkolojik Hastalıklar(Kanserler) </vt:lpstr>
      <vt:lpstr>  8- Süregelen Solunum Hastalıkları</vt:lpstr>
      <vt:lpstr>    9- Diğer Süregelen Hastalıklar</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SÜREGELEN HASTALIKLAR </dc:title>
  <dc:creator>ronaldinho424</dc:creator>
  <cp:lastModifiedBy>ronaldinho424</cp:lastModifiedBy>
  <cp:revision>56</cp:revision>
  <dcterms:created xsi:type="dcterms:W3CDTF">2019-03-14T11:43:50Z</dcterms:created>
  <dcterms:modified xsi:type="dcterms:W3CDTF">2019-03-21T09:45:52Z</dcterms:modified>
</cp:coreProperties>
</file>