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29"/>
  </p:notesMasterIdLst>
  <p:handoutMasterIdLst>
    <p:handoutMasterId r:id="rId30"/>
  </p:handoutMasterIdLst>
  <p:sldIdLst>
    <p:sldId id="256" r:id="rId2"/>
    <p:sldId id="259" r:id="rId3"/>
    <p:sldId id="260" r:id="rId4"/>
    <p:sldId id="261" r:id="rId5"/>
    <p:sldId id="262" r:id="rId6"/>
    <p:sldId id="263" r:id="rId7"/>
    <p:sldId id="264" r:id="rId8"/>
    <p:sldId id="265" r:id="rId9"/>
    <p:sldId id="266" r:id="rId10"/>
    <p:sldId id="267" r:id="rId11"/>
    <p:sldId id="269" r:id="rId12"/>
    <p:sldId id="286"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8" d="100"/>
          <a:sy n="68" d="100"/>
        </p:scale>
        <p:origin x="816" y="60"/>
      </p:cViewPr>
      <p:guideLst/>
    </p:cSldViewPr>
  </p:slideViewPr>
  <p:outlineViewPr>
    <p:cViewPr>
      <p:scale>
        <a:sx n="33" d="100"/>
        <a:sy n="33" d="100"/>
      </p:scale>
      <p:origin x="0" y="-10092"/>
    </p:cViewPr>
  </p:outlin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FB3F0-4018-4670-B947-7EF93097C460}" type="doc">
      <dgm:prSet loTypeId="urn:microsoft.com/office/officeart/2005/8/layout/process4" loCatId="process" qsTypeId="urn:microsoft.com/office/officeart/2005/8/quickstyle/simple1" qsCatId="simple" csTypeId="urn:microsoft.com/office/officeart/2005/8/colors/accent0_3" csCatId="mainScheme"/>
      <dgm:spPr/>
      <dgm:t>
        <a:bodyPr/>
        <a:lstStyle/>
        <a:p>
          <a:endParaRPr lang="en-US"/>
        </a:p>
      </dgm:t>
    </dgm:pt>
    <dgm:pt modelId="{904686AC-50F2-41FC-B862-69A9F963862C}">
      <dgm:prSet/>
      <dgm:spPr/>
      <dgm:t>
        <a:bodyPr/>
        <a:lstStyle/>
        <a:p>
          <a:r>
            <a:rPr lang="tr-TR" b="0" i="0" baseline="0"/>
            <a:t>Başarılı olma girişimlerinin desteklenmesi ve pekiştirilmesi, </a:t>
          </a:r>
          <a:endParaRPr lang="en-US"/>
        </a:p>
      </dgm:t>
    </dgm:pt>
    <dgm:pt modelId="{2214232B-4ABD-426C-9D75-45F03B0A2066}" type="parTrans" cxnId="{79DE30BE-5BE7-4315-890A-7D0C1D3E4CEF}">
      <dgm:prSet/>
      <dgm:spPr/>
      <dgm:t>
        <a:bodyPr/>
        <a:lstStyle/>
        <a:p>
          <a:endParaRPr lang="en-US"/>
        </a:p>
      </dgm:t>
    </dgm:pt>
    <dgm:pt modelId="{A185F0B0-6D77-4FF8-A27B-E3C0AFE040AF}" type="sibTrans" cxnId="{79DE30BE-5BE7-4315-890A-7D0C1D3E4CEF}">
      <dgm:prSet/>
      <dgm:spPr/>
      <dgm:t>
        <a:bodyPr/>
        <a:lstStyle/>
        <a:p>
          <a:endParaRPr lang="en-US"/>
        </a:p>
      </dgm:t>
    </dgm:pt>
    <dgm:pt modelId="{CFE71BD2-FE37-4631-8186-2156FDB49029}">
      <dgm:prSet/>
      <dgm:spPr/>
      <dgm:t>
        <a:bodyPr/>
        <a:lstStyle/>
        <a:p>
          <a:r>
            <a:rPr lang="tr-TR" b="0" i="0" baseline="0"/>
            <a:t>Yeteneklerine ilişkin güvenlerinin artırılması, güdülenmelerinin yeterli ölçüde sağlanması gibi öğeler dikkate alınmalıdır. </a:t>
          </a:r>
          <a:endParaRPr lang="en-US"/>
        </a:p>
      </dgm:t>
    </dgm:pt>
    <dgm:pt modelId="{2E30221D-3158-4E7A-8727-5C4647EB9289}" type="parTrans" cxnId="{84F5E7B5-E883-43DE-94C9-6DFA1AAFEA48}">
      <dgm:prSet/>
      <dgm:spPr/>
      <dgm:t>
        <a:bodyPr/>
        <a:lstStyle/>
        <a:p>
          <a:endParaRPr lang="en-US"/>
        </a:p>
      </dgm:t>
    </dgm:pt>
    <dgm:pt modelId="{BB9BB6BD-EFAB-416B-B281-AEB598870349}" type="sibTrans" cxnId="{84F5E7B5-E883-43DE-94C9-6DFA1AAFEA48}">
      <dgm:prSet/>
      <dgm:spPr/>
      <dgm:t>
        <a:bodyPr/>
        <a:lstStyle/>
        <a:p>
          <a:endParaRPr lang="en-US"/>
        </a:p>
      </dgm:t>
    </dgm:pt>
    <dgm:pt modelId="{872BE23A-9166-4C56-BD11-13A0E4B67F58}">
      <dgm:prSet/>
      <dgm:spPr/>
      <dgm:t>
        <a:bodyPr/>
        <a:lstStyle/>
        <a:p>
          <a:r>
            <a:rPr lang="tr-TR" b="0" i="0" baseline="0"/>
            <a:t>Böylece, bu çocukların gerçekte başarabilecekleri düzeye ulaşmaları da sağlanmış olacaktır</a:t>
          </a:r>
          <a:endParaRPr lang="en-US"/>
        </a:p>
      </dgm:t>
    </dgm:pt>
    <dgm:pt modelId="{1B0414BD-80F1-4ED8-8DA1-D66C4922463C}" type="parTrans" cxnId="{956601C0-4C8D-465C-8AF0-4B839DAAA9B8}">
      <dgm:prSet/>
      <dgm:spPr/>
      <dgm:t>
        <a:bodyPr/>
        <a:lstStyle/>
        <a:p>
          <a:endParaRPr lang="en-US"/>
        </a:p>
      </dgm:t>
    </dgm:pt>
    <dgm:pt modelId="{F18D2309-63DB-4B05-B6E7-1FAD0DFAEBC8}" type="sibTrans" cxnId="{956601C0-4C8D-465C-8AF0-4B839DAAA9B8}">
      <dgm:prSet/>
      <dgm:spPr/>
      <dgm:t>
        <a:bodyPr/>
        <a:lstStyle/>
        <a:p>
          <a:endParaRPr lang="en-US"/>
        </a:p>
      </dgm:t>
    </dgm:pt>
    <dgm:pt modelId="{9C55DD2E-AAC5-4EEC-A45D-75E3BBCB34E6}" type="pres">
      <dgm:prSet presAssocID="{314FB3F0-4018-4670-B947-7EF93097C460}" presName="Name0" presStyleCnt="0">
        <dgm:presLayoutVars>
          <dgm:dir/>
          <dgm:animLvl val="lvl"/>
          <dgm:resizeHandles val="exact"/>
        </dgm:presLayoutVars>
      </dgm:prSet>
      <dgm:spPr/>
    </dgm:pt>
    <dgm:pt modelId="{36AB3ABB-1F3D-45D5-826A-B78AD550312C}" type="pres">
      <dgm:prSet presAssocID="{872BE23A-9166-4C56-BD11-13A0E4B67F58}" presName="boxAndChildren" presStyleCnt="0"/>
      <dgm:spPr/>
    </dgm:pt>
    <dgm:pt modelId="{3CBB2168-31C9-4F8B-A8E6-FBE12677EB93}" type="pres">
      <dgm:prSet presAssocID="{872BE23A-9166-4C56-BD11-13A0E4B67F58}" presName="parentTextBox" presStyleLbl="node1" presStyleIdx="0" presStyleCnt="3"/>
      <dgm:spPr/>
    </dgm:pt>
    <dgm:pt modelId="{4549285A-A82D-4ED3-B6BF-F7AB0582C778}" type="pres">
      <dgm:prSet presAssocID="{BB9BB6BD-EFAB-416B-B281-AEB598870349}" presName="sp" presStyleCnt="0"/>
      <dgm:spPr/>
    </dgm:pt>
    <dgm:pt modelId="{ABC090F1-DB31-44DF-A9D1-1EC3D495DAD1}" type="pres">
      <dgm:prSet presAssocID="{CFE71BD2-FE37-4631-8186-2156FDB49029}" presName="arrowAndChildren" presStyleCnt="0"/>
      <dgm:spPr/>
    </dgm:pt>
    <dgm:pt modelId="{9C9E99F6-A742-4BE8-B641-18B9DF8F6373}" type="pres">
      <dgm:prSet presAssocID="{CFE71BD2-FE37-4631-8186-2156FDB49029}" presName="parentTextArrow" presStyleLbl="node1" presStyleIdx="1" presStyleCnt="3"/>
      <dgm:spPr/>
    </dgm:pt>
    <dgm:pt modelId="{658E52B0-BB0B-4D18-A654-1F8E47CD6CEA}" type="pres">
      <dgm:prSet presAssocID="{A185F0B0-6D77-4FF8-A27B-E3C0AFE040AF}" presName="sp" presStyleCnt="0"/>
      <dgm:spPr/>
    </dgm:pt>
    <dgm:pt modelId="{6051AECB-5639-40F2-BCCB-F7DAE1BB7B65}" type="pres">
      <dgm:prSet presAssocID="{904686AC-50F2-41FC-B862-69A9F963862C}" presName="arrowAndChildren" presStyleCnt="0"/>
      <dgm:spPr/>
    </dgm:pt>
    <dgm:pt modelId="{DF73280B-A89D-4DB4-8709-1D3FF17F2DC1}" type="pres">
      <dgm:prSet presAssocID="{904686AC-50F2-41FC-B862-69A9F963862C}" presName="parentTextArrow" presStyleLbl="node1" presStyleIdx="2" presStyleCnt="3"/>
      <dgm:spPr/>
    </dgm:pt>
  </dgm:ptLst>
  <dgm:cxnLst>
    <dgm:cxn modelId="{E59A9926-64DD-4D08-B680-B2D65370CB83}" type="presOf" srcId="{314FB3F0-4018-4670-B947-7EF93097C460}" destId="{9C55DD2E-AAC5-4EEC-A45D-75E3BBCB34E6}" srcOrd="0" destOrd="0" presId="urn:microsoft.com/office/officeart/2005/8/layout/process4"/>
    <dgm:cxn modelId="{42F41162-4E0C-4E36-8D41-3CE1426632A0}" type="presOf" srcId="{CFE71BD2-FE37-4631-8186-2156FDB49029}" destId="{9C9E99F6-A742-4BE8-B641-18B9DF8F6373}" srcOrd="0" destOrd="0" presId="urn:microsoft.com/office/officeart/2005/8/layout/process4"/>
    <dgm:cxn modelId="{41FB4EA1-CD00-4743-9536-67F792552D5F}" type="presOf" srcId="{872BE23A-9166-4C56-BD11-13A0E4B67F58}" destId="{3CBB2168-31C9-4F8B-A8E6-FBE12677EB93}" srcOrd="0" destOrd="0" presId="urn:microsoft.com/office/officeart/2005/8/layout/process4"/>
    <dgm:cxn modelId="{9C833EAD-E731-4A65-9123-F8D860FFCFF0}" type="presOf" srcId="{904686AC-50F2-41FC-B862-69A9F963862C}" destId="{DF73280B-A89D-4DB4-8709-1D3FF17F2DC1}" srcOrd="0" destOrd="0" presId="urn:microsoft.com/office/officeart/2005/8/layout/process4"/>
    <dgm:cxn modelId="{84F5E7B5-E883-43DE-94C9-6DFA1AAFEA48}" srcId="{314FB3F0-4018-4670-B947-7EF93097C460}" destId="{CFE71BD2-FE37-4631-8186-2156FDB49029}" srcOrd="1" destOrd="0" parTransId="{2E30221D-3158-4E7A-8727-5C4647EB9289}" sibTransId="{BB9BB6BD-EFAB-416B-B281-AEB598870349}"/>
    <dgm:cxn modelId="{79DE30BE-5BE7-4315-890A-7D0C1D3E4CEF}" srcId="{314FB3F0-4018-4670-B947-7EF93097C460}" destId="{904686AC-50F2-41FC-B862-69A9F963862C}" srcOrd="0" destOrd="0" parTransId="{2214232B-4ABD-426C-9D75-45F03B0A2066}" sibTransId="{A185F0B0-6D77-4FF8-A27B-E3C0AFE040AF}"/>
    <dgm:cxn modelId="{956601C0-4C8D-465C-8AF0-4B839DAAA9B8}" srcId="{314FB3F0-4018-4670-B947-7EF93097C460}" destId="{872BE23A-9166-4C56-BD11-13A0E4B67F58}" srcOrd="2" destOrd="0" parTransId="{1B0414BD-80F1-4ED8-8DA1-D66C4922463C}" sibTransId="{F18D2309-63DB-4B05-B6E7-1FAD0DFAEBC8}"/>
    <dgm:cxn modelId="{98EB7747-1CC2-44A4-9CCA-CBD1E22A5107}" type="presParOf" srcId="{9C55DD2E-AAC5-4EEC-A45D-75E3BBCB34E6}" destId="{36AB3ABB-1F3D-45D5-826A-B78AD550312C}" srcOrd="0" destOrd="0" presId="urn:microsoft.com/office/officeart/2005/8/layout/process4"/>
    <dgm:cxn modelId="{69991144-6D41-409C-8787-BED0208BC9DF}" type="presParOf" srcId="{36AB3ABB-1F3D-45D5-826A-B78AD550312C}" destId="{3CBB2168-31C9-4F8B-A8E6-FBE12677EB93}" srcOrd="0" destOrd="0" presId="urn:microsoft.com/office/officeart/2005/8/layout/process4"/>
    <dgm:cxn modelId="{97258B16-4BAB-446D-BC75-281ED9D5B23C}" type="presParOf" srcId="{9C55DD2E-AAC5-4EEC-A45D-75E3BBCB34E6}" destId="{4549285A-A82D-4ED3-B6BF-F7AB0582C778}" srcOrd="1" destOrd="0" presId="urn:microsoft.com/office/officeart/2005/8/layout/process4"/>
    <dgm:cxn modelId="{DC30C6EE-CA90-40C5-B82A-331501AF6F84}" type="presParOf" srcId="{9C55DD2E-AAC5-4EEC-A45D-75E3BBCB34E6}" destId="{ABC090F1-DB31-44DF-A9D1-1EC3D495DAD1}" srcOrd="2" destOrd="0" presId="urn:microsoft.com/office/officeart/2005/8/layout/process4"/>
    <dgm:cxn modelId="{28845311-EC30-4477-9FBD-177A5194813E}" type="presParOf" srcId="{ABC090F1-DB31-44DF-A9D1-1EC3D495DAD1}" destId="{9C9E99F6-A742-4BE8-B641-18B9DF8F6373}" srcOrd="0" destOrd="0" presId="urn:microsoft.com/office/officeart/2005/8/layout/process4"/>
    <dgm:cxn modelId="{D58BD39E-954C-4F9F-9198-2B565607F4FB}" type="presParOf" srcId="{9C55DD2E-AAC5-4EEC-A45D-75E3BBCB34E6}" destId="{658E52B0-BB0B-4D18-A654-1F8E47CD6CEA}" srcOrd="3" destOrd="0" presId="urn:microsoft.com/office/officeart/2005/8/layout/process4"/>
    <dgm:cxn modelId="{F713E612-92B9-4E79-830E-5BCC4EDF213D}" type="presParOf" srcId="{9C55DD2E-AAC5-4EEC-A45D-75E3BBCB34E6}" destId="{6051AECB-5639-40F2-BCCB-F7DAE1BB7B65}" srcOrd="4" destOrd="0" presId="urn:microsoft.com/office/officeart/2005/8/layout/process4"/>
    <dgm:cxn modelId="{0A50BA94-4008-4795-8099-40E44433AE15}" type="presParOf" srcId="{6051AECB-5639-40F2-BCCB-F7DAE1BB7B65}" destId="{DF73280B-A89D-4DB4-8709-1D3FF17F2DC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B2168-31C9-4F8B-A8E6-FBE12677EB93}">
      <dsp:nvSpPr>
        <dsp:cNvPr id="0" name=""/>
        <dsp:cNvSpPr/>
      </dsp:nvSpPr>
      <dsp:spPr>
        <a:xfrm>
          <a:off x="0" y="3589662"/>
          <a:ext cx="6190459" cy="1178207"/>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0" i="0" kern="1200" baseline="0"/>
            <a:t>Böylece, bu çocukların gerçekte başarabilecekleri düzeye ulaşmaları da sağlanmış olacaktır</a:t>
          </a:r>
          <a:endParaRPr lang="en-US" sz="2000" kern="1200"/>
        </a:p>
      </dsp:txBody>
      <dsp:txXfrm>
        <a:off x="0" y="3589662"/>
        <a:ext cx="6190459" cy="1178207"/>
      </dsp:txXfrm>
    </dsp:sp>
    <dsp:sp modelId="{9C9E99F6-A742-4BE8-B641-18B9DF8F6373}">
      <dsp:nvSpPr>
        <dsp:cNvPr id="0" name=""/>
        <dsp:cNvSpPr/>
      </dsp:nvSpPr>
      <dsp:spPr>
        <a:xfrm rot="10800000">
          <a:off x="0" y="1795252"/>
          <a:ext cx="6190459" cy="1812082"/>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0" i="0" kern="1200" baseline="0"/>
            <a:t>Yeteneklerine ilişkin güvenlerinin artırılması, güdülenmelerinin yeterli ölçüde sağlanması gibi öğeler dikkate alınmalıdır. </a:t>
          </a:r>
          <a:endParaRPr lang="en-US" sz="2000" kern="1200"/>
        </a:p>
      </dsp:txBody>
      <dsp:txXfrm rot="10800000">
        <a:off x="0" y="1795252"/>
        <a:ext cx="6190459" cy="1177437"/>
      </dsp:txXfrm>
    </dsp:sp>
    <dsp:sp modelId="{DF73280B-A89D-4DB4-8709-1D3FF17F2DC1}">
      <dsp:nvSpPr>
        <dsp:cNvPr id="0" name=""/>
        <dsp:cNvSpPr/>
      </dsp:nvSpPr>
      <dsp:spPr>
        <a:xfrm rot="10800000">
          <a:off x="0" y="842"/>
          <a:ext cx="6190459" cy="1812082"/>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0" i="0" kern="1200" baseline="0"/>
            <a:t>Başarılı olma girişimlerinin desteklenmesi ve pekiştirilmesi, </a:t>
          </a:r>
          <a:endParaRPr lang="en-US" sz="2000" kern="1200"/>
        </a:p>
      </dsp:txBody>
      <dsp:txXfrm rot="10800000">
        <a:off x="0" y="842"/>
        <a:ext cx="6190459" cy="11774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8030646-BDD0-4035-BC0D-E9BA4F003029}" type="datetime1">
              <a:rPr lang="tr-TR" smtClean="0"/>
              <a:t>23.11.2021</a:t>
            </a:fld>
            <a:endParaRPr lang="en-US"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A82780B-9210-48AF-8CD6-1943FBFD3113}" type="datetime1">
              <a:rPr lang="tr-TR" smtClean="0"/>
              <a:t>23.11.2021</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
              <a:t>Asıl metin stillerini düzenlemek için tıklayın</a:t>
            </a:r>
            <a:endParaRPr lang="en-US"/>
          </a:p>
          <a:p>
            <a:pPr lvl="1" rtl="0"/>
            <a:r>
              <a:rPr lang="tr"/>
              <a:t>İkinci düzey</a:t>
            </a:r>
          </a:p>
          <a:p>
            <a:pPr lvl="2" rtl="0"/>
            <a:r>
              <a:rPr lang="tr"/>
              <a:t>Üçüncü düzey</a:t>
            </a:r>
          </a:p>
          <a:p>
            <a:pPr lvl="3" rtl="0"/>
            <a:r>
              <a:rPr lang="tr"/>
              <a:t>Dördüncü düzey</a:t>
            </a:r>
          </a:p>
          <a:p>
            <a:pPr lvl="4" rtl="0"/>
            <a:r>
              <a:rPr lang="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pPr rtl="0"/>
            <a:r>
              <a:rPr lang="tr-TR"/>
              <a:t>23.11.2021</a:t>
            </a:r>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pPr rtl="0"/>
            <a:r>
              <a:rPr lang="en-US"/>
              <a:t>Bayram ACAR SEYHAN REHBERLİK ARAŞTIRMA MERKEZİ</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35028925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rtl="0"/>
            <a:r>
              <a:rPr lang="tr-TR"/>
              <a:t>23.11.2021</a:t>
            </a:r>
            <a:endParaRPr lang="en-US"/>
          </a:p>
        </p:txBody>
      </p:sp>
      <p:sp>
        <p:nvSpPr>
          <p:cNvPr id="5" name="Footer Placeholder 4"/>
          <p:cNvSpPr>
            <a:spLocks noGrp="1"/>
          </p:cNvSpPr>
          <p:nvPr>
            <p:ph type="ftr" sz="quarter" idx="11"/>
          </p:nvPr>
        </p:nvSpPr>
        <p:spPr/>
        <p:txBody>
          <a:bodyPr/>
          <a:lstStyle/>
          <a:p>
            <a:pPr rtl="0"/>
            <a:r>
              <a:rPr lang="en-US"/>
              <a:t>Bayram ACAR SEYHAN REHBERLİK ARAŞTIRMA MERKEZİ</a:t>
            </a:r>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69116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rtl="0"/>
            <a:r>
              <a:rPr lang="tr-TR"/>
              <a:t>23.11.2021</a:t>
            </a:r>
            <a:endParaRPr lang="en-US"/>
          </a:p>
        </p:txBody>
      </p:sp>
      <p:sp>
        <p:nvSpPr>
          <p:cNvPr id="5" name="Footer Placeholder 4"/>
          <p:cNvSpPr>
            <a:spLocks noGrp="1"/>
          </p:cNvSpPr>
          <p:nvPr>
            <p:ph type="ftr" sz="quarter" idx="11"/>
          </p:nvPr>
        </p:nvSpPr>
        <p:spPr/>
        <p:txBody>
          <a:bodyPr/>
          <a:lstStyle/>
          <a:p>
            <a:pPr rtl="0"/>
            <a:r>
              <a:rPr lang="en-US"/>
              <a:t>Bayram ACAR SEYHAN REHBERLİK ARAŞTIRMA MERKEZİ</a:t>
            </a:r>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781656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BCDA73-E2C9-4427-A0EE-6CF797DBA6BF}"/>
              </a:ext>
            </a:extLst>
          </p:cNvPr>
          <p:cNvSpPr>
            <a:spLocks noGrp="1"/>
          </p:cNvSpPr>
          <p:nvPr>
            <p:ph type="title"/>
          </p:nvPr>
        </p:nvSpPr>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F0F1706-F76D-4F72-976E-F5537C6F1E00}"/>
              </a:ext>
            </a:extLst>
          </p:cNvPr>
          <p:cNvSpPr>
            <a:spLocks noGrp="1"/>
          </p:cNvSpPr>
          <p:nvPr>
            <p:ph type="body"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17C0AD3-248E-4814-B537-9FBD69F2FC5B}"/>
              </a:ext>
            </a:extLst>
          </p:cNvPr>
          <p:cNvSpPr>
            <a:spLocks noGrp="1"/>
          </p:cNvSpPr>
          <p:nvPr>
            <p:ph type="dt" sz="half" idx="10"/>
          </p:nvPr>
        </p:nvSpPr>
        <p:spPr/>
        <p:txBody>
          <a:bodyPr/>
          <a:lstStyle/>
          <a:p>
            <a:r>
              <a:rPr lang="tr-TR"/>
              <a:t>23.11.2021</a:t>
            </a:r>
          </a:p>
        </p:txBody>
      </p:sp>
      <p:sp>
        <p:nvSpPr>
          <p:cNvPr id="5" name="Alt Bilgi Yer Tutucusu 4">
            <a:extLst>
              <a:ext uri="{FF2B5EF4-FFF2-40B4-BE49-F238E27FC236}">
                <a16:creationId xmlns:a16="http://schemas.microsoft.com/office/drawing/2014/main" id="{DD75BAB9-34F1-4376-85A8-CA89B91C23FB}"/>
              </a:ext>
            </a:extLst>
          </p:cNvPr>
          <p:cNvSpPr>
            <a:spLocks noGrp="1"/>
          </p:cNvSpPr>
          <p:nvPr>
            <p:ph type="ftr" sz="quarter" idx="11"/>
          </p:nvPr>
        </p:nvSpPr>
        <p:spPr/>
        <p:txBody>
          <a:bodyPr/>
          <a:lstStyle/>
          <a:p>
            <a:r>
              <a:rPr lang="tr-TR"/>
              <a:t>Bayram ACAR SEYHAN REHBERLİK ARAŞTIRMA MERKEZİ</a:t>
            </a:r>
          </a:p>
        </p:txBody>
      </p:sp>
      <p:sp>
        <p:nvSpPr>
          <p:cNvPr id="6" name="Slayt Numarası Yer Tutucusu 5">
            <a:extLst>
              <a:ext uri="{FF2B5EF4-FFF2-40B4-BE49-F238E27FC236}">
                <a16:creationId xmlns:a16="http://schemas.microsoft.com/office/drawing/2014/main" id="{20AFFDF1-5A47-4E13-A02C-8480644DFAAC}"/>
              </a:ext>
            </a:extLst>
          </p:cNvPr>
          <p:cNvSpPr>
            <a:spLocks noGrp="1"/>
          </p:cNvSpPr>
          <p:nvPr>
            <p:ph type="sldNum" sz="quarter" idx="12"/>
          </p:nvPr>
        </p:nvSpPr>
        <p:spPr/>
        <p:txBody>
          <a:bodyPr/>
          <a:lstStyle/>
          <a:p>
            <a:fld id="{2573E00D-5B82-4CCC-92F4-10D9E458446F}" type="slidenum">
              <a:rPr lang="tr-TR" smtClean="0"/>
              <a:t>‹#›</a:t>
            </a:fld>
            <a:endParaRPr lang="tr-TR"/>
          </a:p>
        </p:txBody>
      </p:sp>
    </p:spTree>
    <p:extLst>
      <p:ext uri="{BB962C8B-B14F-4D97-AF65-F5344CB8AC3E}">
        <p14:creationId xmlns:p14="http://schemas.microsoft.com/office/powerpoint/2010/main" val="238284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rtl="0"/>
            <a:r>
              <a:rPr lang="tr-TR"/>
              <a:t>23.11.2021</a:t>
            </a:r>
            <a:endParaRPr lang="en-US"/>
          </a:p>
        </p:txBody>
      </p:sp>
      <p:sp>
        <p:nvSpPr>
          <p:cNvPr id="8" name="Footer Placeholder 7"/>
          <p:cNvSpPr>
            <a:spLocks noGrp="1"/>
          </p:cNvSpPr>
          <p:nvPr>
            <p:ph type="ftr" sz="quarter" idx="11"/>
          </p:nvPr>
        </p:nvSpPr>
        <p:spPr/>
        <p:txBody>
          <a:bodyPr/>
          <a:lstStyle/>
          <a:p>
            <a:pPr rtl="0"/>
            <a:r>
              <a:rPr lang="en-US"/>
              <a:t>Bayram ACAR SEYHAN REHBERLİK ARAŞTIRMA MERKEZİ</a:t>
            </a:r>
          </a:p>
        </p:txBody>
      </p:sp>
      <p:sp>
        <p:nvSpPr>
          <p:cNvPr id="9" name="Slide Number Placeholder 8"/>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46348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pPr rtl="0"/>
            <a:r>
              <a:rPr lang="tr-TR"/>
              <a:t>23.11.2021</a:t>
            </a:r>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pPr rtl="0"/>
            <a:r>
              <a:rPr lang="en-US"/>
              <a:t>Bayram ACAR SEYHAN REHBERLİK ARAŞTIRMA MERKEZİ</a:t>
            </a:r>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24135935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rtl="0"/>
            <a:r>
              <a:rPr lang="tr-TR"/>
              <a:t>23.11.2021</a:t>
            </a:r>
            <a:endParaRPr lang="en-US"/>
          </a:p>
        </p:txBody>
      </p:sp>
      <p:sp>
        <p:nvSpPr>
          <p:cNvPr id="6" name="Footer Placeholder 5"/>
          <p:cNvSpPr>
            <a:spLocks noGrp="1"/>
          </p:cNvSpPr>
          <p:nvPr>
            <p:ph type="ftr" sz="quarter" idx="11"/>
          </p:nvPr>
        </p:nvSpPr>
        <p:spPr/>
        <p:txBody>
          <a:bodyPr/>
          <a:lstStyle/>
          <a:p>
            <a:pPr rtl="0"/>
            <a:r>
              <a:rPr lang="en-US"/>
              <a:t>Bayram ACAR SEYHAN REHBERLİK ARAŞTIRMA MERKEZİ</a:t>
            </a:r>
          </a:p>
        </p:txBody>
      </p:sp>
      <p:sp>
        <p:nvSpPr>
          <p:cNvPr id="7" name="Slide Number Placeholder 6"/>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36156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rtl="0"/>
            <a:r>
              <a:rPr lang="tr-TR"/>
              <a:t>23.11.2021</a:t>
            </a:r>
            <a:endParaRPr lang="en-US"/>
          </a:p>
        </p:txBody>
      </p:sp>
      <p:sp>
        <p:nvSpPr>
          <p:cNvPr id="8" name="Footer Placeholder 7"/>
          <p:cNvSpPr>
            <a:spLocks noGrp="1"/>
          </p:cNvSpPr>
          <p:nvPr>
            <p:ph type="ftr" sz="quarter" idx="11"/>
          </p:nvPr>
        </p:nvSpPr>
        <p:spPr/>
        <p:txBody>
          <a:bodyPr/>
          <a:lstStyle/>
          <a:p>
            <a:pPr rtl="0"/>
            <a:r>
              <a:rPr lang="en-US"/>
              <a:t>Bayram ACAR SEYHAN REHBERLİK ARAŞTIRMA MERKEZİ</a:t>
            </a:r>
          </a:p>
        </p:txBody>
      </p:sp>
      <p:sp>
        <p:nvSpPr>
          <p:cNvPr id="9" name="Slide Number Placeholder 8"/>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11695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pPr rtl="0"/>
            <a:r>
              <a:rPr lang="tr-TR"/>
              <a:t>23.11.2021</a:t>
            </a:r>
            <a:endParaRPr lang="en-US"/>
          </a:p>
        </p:txBody>
      </p:sp>
      <p:sp>
        <p:nvSpPr>
          <p:cNvPr id="4" name="Footer Placeholder 3"/>
          <p:cNvSpPr>
            <a:spLocks noGrp="1"/>
          </p:cNvSpPr>
          <p:nvPr>
            <p:ph type="ftr" sz="quarter" idx="11"/>
          </p:nvPr>
        </p:nvSpPr>
        <p:spPr/>
        <p:txBody>
          <a:bodyPr/>
          <a:lstStyle/>
          <a:p>
            <a:pPr rtl="0"/>
            <a:r>
              <a:rPr lang="en-US"/>
              <a:t>Bayram ACAR SEYHAN REHBERLİK ARAŞTIRMA MERKEZİ</a:t>
            </a:r>
          </a:p>
        </p:txBody>
      </p:sp>
      <p:sp>
        <p:nvSpPr>
          <p:cNvPr id="5" name="Slide Number Placeholder 4"/>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4286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r>
              <a:rPr lang="tr-TR"/>
              <a:t>23.11.2021</a:t>
            </a:r>
            <a:endParaRPr lang="en-US"/>
          </a:p>
        </p:txBody>
      </p:sp>
      <p:sp>
        <p:nvSpPr>
          <p:cNvPr id="3" name="Footer Placeholder 2"/>
          <p:cNvSpPr>
            <a:spLocks noGrp="1"/>
          </p:cNvSpPr>
          <p:nvPr>
            <p:ph type="ftr" sz="quarter" idx="11"/>
          </p:nvPr>
        </p:nvSpPr>
        <p:spPr/>
        <p:txBody>
          <a:bodyPr/>
          <a:lstStyle/>
          <a:p>
            <a:pPr rtl="0"/>
            <a:r>
              <a:rPr lang="en-US"/>
              <a:t>Bayram ACAR SEYHAN REHBERLİK ARAŞTIRMA MERKEZİ</a:t>
            </a:r>
          </a:p>
        </p:txBody>
      </p:sp>
      <p:sp>
        <p:nvSpPr>
          <p:cNvPr id="4" name="Slide Number Placeholder 3"/>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92844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pPr rtl="0"/>
            <a:r>
              <a:rPr lang="tr-TR"/>
              <a:t>23.11.2021</a:t>
            </a:r>
            <a:endParaRPr lang="en-US" dirty="0"/>
          </a:p>
        </p:txBody>
      </p:sp>
      <p:sp>
        <p:nvSpPr>
          <p:cNvPr id="9" name="Footer Placeholder 8"/>
          <p:cNvSpPr>
            <a:spLocks noGrp="1"/>
          </p:cNvSpPr>
          <p:nvPr>
            <p:ph type="ftr" sz="quarter" idx="11"/>
          </p:nvPr>
        </p:nvSpPr>
        <p:spPr/>
        <p:txBody>
          <a:bodyPr/>
          <a:lstStyle>
            <a:lvl1pPr algn="r">
              <a:defRPr/>
            </a:lvl1pPr>
          </a:lstStyle>
          <a:p>
            <a:pPr rtl="0"/>
            <a:r>
              <a:rPr lang="en-US"/>
              <a:t>Bayram ACAR SEYHAN REHBERLİK ARAŞTIRMA MERKEZİ</a:t>
            </a:r>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pPr rtl="0"/>
            <a:fld id="{34B7E4EF-A1BD-40F4-AB7B-04F084DD991D}"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7300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rtl="0"/>
            <a:r>
              <a:rPr lang="tr-TR"/>
              <a:t>23.11.2021</a:t>
            </a:r>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rtl="0"/>
            <a:r>
              <a:rPr lang="en-US"/>
              <a:t>Bayram ACAR SEYHAN REHBERLİK ARAŞTIRMA MERKEZİ</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pPr rtl="0"/>
            <a:fld id="{34B7E4EF-A1BD-40F4-AB7B-04F084DD991D}"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7867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pPr rtl="0"/>
            <a:r>
              <a:rPr lang="tr-TR"/>
              <a:t>23.11.2021</a:t>
            </a:r>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pPr rtl="0"/>
            <a:r>
              <a:rPr lang="en-US"/>
              <a:t>Bayram ACAR SEYHAN REHBERLİK ARAŞTIRMA MERKEZİ</a:t>
            </a:r>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18288909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hf hdr="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8DC78-32D7-4130-8AE4-D1707CB71100}"/>
              </a:ext>
            </a:extLst>
          </p:cNvPr>
          <p:cNvSpPr>
            <a:spLocks noGrp="1"/>
          </p:cNvSpPr>
          <p:nvPr>
            <p:ph type="title"/>
          </p:nvPr>
        </p:nvSpPr>
        <p:spPr>
          <a:xfrm>
            <a:off x="965199" y="885433"/>
            <a:ext cx="10261602" cy="3022257"/>
          </a:xfrm>
          <a:effectLst/>
        </p:spPr>
        <p:txBody>
          <a:bodyPr vert="horz" lIns="91440" tIns="45720" rIns="91440" bIns="45720" rtlCol="0" anchor="b">
            <a:normAutofit/>
          </a:bodyPr>
          <a:lstStyle/>
          <a:p>
            <a:pPr marR="0" algn="ctr"/>
            <a:r>
              <a:rPr lang="tr-TR" sz="7200" i="0" u="none" strike="noStrike" baseline="0" noProof="0" dirty="0">
                <a:solidFill>
                  <a:schemeClr val="tx1"/>
                </a:solidFill>
              </a:rPr>
              <a:t>ORTA DÜZEYDE ZİHİNSEL YETERSİZLİK</a:t>
            </a:r>
          </a:p>
        </p:txBody>
      </p:sp>
      <p:sp>
        <p:nvSpPr>
          <p:cNvPr id="6" name="Veri Yer Tutucusu 5">
            <a:extLst>
              <a:ext uri="{FF2B5EF4-FFF2-40B4-BE49-F238E27FC236}">
                <a16:creationId xmlns:a16="http://schemas.microsoft.com/office/drawing/2014/main" id="{490980FB-FB86-4EF9-A042-827D6E1824A8}"/>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815BC924-7239-4D88-8FEA-543347E26502}"/>
              </a:ext>
            </a:extLst>
          </p:cNvPr>
          <p:cNvSpPr>
            <a:spLocks noGrp="1"/>
          </p:cNvSpPr>
          <p:nvPr>
            <p:ph type="ftr" sz="quarter" idx="11"/>
          </p:nvPr>
        </p:nvSpPr>
        <p:spPr/>
        <p:txBody>
          <a:bodyPr/>
          <a:lstStyle/>
          <a:p>
            <a:r>
              <a:rPr lang="tr-TR"/>
              <a:t>Bayram ACAR SEYHAN REHBERLİK ARAŞTIRMA MERKEZİ</a:t>
            </a:r>
          </a:p>
        </p:txBody>
      </p:sp>
      <p:sp>
        <p:nvSpPr>
          <p:cNvPr id="9" name="Slayt Numarası Yer Tutucusu 8">
            <a:extLst>
              <a:ext uri="{FF2B5EF4-FFF2-40B4-BE49-F238E27FC236}">
                <a16:creationId xmlns:a16="http://schemas.microsoft.com/office/drawing/2014/main" id="{E04E65EE-C760-449A-93BF-FDC6D353C722}"/>
              </a:ext>
            </a:extLst>
          </p:cNvPr>
          <p:cNvSpPr>
            <a:spLocks noGrp="1"/>
          </p:cNvSpPr>
          <p:nvPr>
            <p:ph type="sldNum" sz="quarter" idx="12"/>
          </p:nvPr>
        </p:nvSpPr>
        <p:spPr/>
        <p:txBody>
          <a:bodyPr/>
          <a:lstStyle/>
          <a:p>
            <a:fld id="{2573E00D-5B82-4CCC-92F4-10D9E458446F}" type="slidenum">
              <a:rPr lang="tr-TR" smtClean="0"/>
              <a:t>1</a:t>
            </a:fld>
            <a:endParaRPr lang="tr-TR"/>
          </a:p>
        </p:txBody>
      </p:sp>
    </p:spTree>
    <p:extLst>
      <p:ext uri="{BB962C8B-B14F-4D97-AF65-F5344CB8AC3E}">
        <p14:creationId xmlns:p14="http://schemas.microsoft.com/office/powerpoint/2010/main" val="424445201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78470CDC-829A-4935-BCCC-71D8F371021B}"/>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  Zihinsel Özellikleri</a:t>
            </a:r>
          </a:p>
        </p:txBody>
      </p:sp>
      <p:sp>
        <p:nvSpPr>
          <p:cNvPr id="3" name="Metin Yer Tutucusu 2">
            <a:extLst>
              <a:ext uri="{FF2B5EF4-FFF2-40B4-BE49-F238E27FC236}">
                <a16:creationId xmlns:a16="http://schemas.microsoft.com/office/drawing/2014/main" id="{5C22AF56-B7C6-4404-9A99-93DE41FAB36E}"/>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Algıları, kavramları ve tepkileri basittir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Veri Yer Tutucusu 3">
            <a:extLst>
              <a:ext uri="{FF2B5EF4-FFF2-40B4-BE49-F238E27FC236}">
                <a16:creationId xmlns:a16="http://schemas.microsoft.com/office/drawing/2014/main" id="{EC426C49-FDDE-4C32-A61C-4BB70B9C509B}"/>
              </a:ext>
            </a:extLst>
          </p:cNvPr>
          <p:cNvSpPr>
            <a:spLocks noGrp="1"/>
          </p:cNvSpPr>
          <p:nvPr>
            <p:ph type="dt" sz="half" idx="10"/>
          </p:nvPr>
        </p:nvSpPr>
        <p:spPr/>
        <p:txBody>
          <a:bodyPr/>
          <a:lstStyle/>
          <a:p>
            <a:r>
              <a:rPr lang="tr-TR"/>
              <a:t>23.11.2021</a:t>
            </a:r>
          </a:p>
        </p:txBody>
      </p:sp>
      <p:sp>
        <p:nvSpPr>
          <p:cNvPr id="6" name="Alt Bilgi Yer Tutucusu 5">
            <a:extLst>
              <a:ext uri="{FF2B5EF4-FFF2-40B4-BE49-F238E27FC236}">
                <a16:creationId xmlns:a16="http://schemas.microsoft.com/office/drawing/2014/main" id="{99CA87B9-1C40-49D2-96EE-AD0F4F2C305A}"/>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7" name="Slayt Numarası Yer Tutucusu 6">
            <a:extLst>
              <a:ext uri="{FF2B5EF4-FFF2-40B4-BE49-F238E27FC236}">
                <a16:creationId xmlns:a16="http://schemas.microsoft.com/office/drawing/2014/main" id="{9644C8B8-719A-49F6-B315-C18F700713C5}"/>
              </a:ext>
            </a:extLst>
          </p:cNvPr>
          <p:cNvSpPr>
            <a:spLocks noGrp="1"/>
          </p:cNvSpPr>
          <p:nvPr>
            <p:ph type="sldNum" sz="quarter" idx="12"/>
          </p:nvPr>
        </p:nvSpPr>
        <p:spPr/>
        <p:txBody>
          <a:bodyPr/>
          <a:lstStyle/>
          <a:p>
            <a:fld id="{2573E00D-5B82-4CCC-92F4-10D9E458446F}" type="slidenum">
              <a:rPr lang="tr-TR" smtClean="0"/>
              <a:t>10</a:t>
            </a:fld>
            <a:endParaRPr lang="tr-TR"/>
          </a:p>
        </p:txBody>
      </p:sp>
    </p:spTree>
    <p:extLst>
      <p:ext uri="{BB962C8B-B14F-4D97-AF65-F5344CB8AC3E}">
        <p14:creationId xmlns:p14="http://schemas.microsoft.com/office/powerpoint/2010/main" val="327631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4E64FA25-BE93-46FC-8B81-742F02C1119D}"/>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Zihinsel Özellikleri</a:t>
            </a:r>
          </a:p>
        </p:txBody>
      </p:sp>
      <p:sp>
        <p:nvSpPr>
          <p:cNvPr id="3" name="Metin Yer Tutucusu 2">
            <a:extLst>
              <a:ext uri="{FF2B5EF4-FFF2-40B4-BE49-F238E27FC236}">
                <a16:creationId xmlns:a16="http://schemas.microsoft.com/office/drawing/2014/main" id="{9633573A-2228-4BB5-9C30-56F8FCBA3FA1}"/>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  Giydiklerini uygun şekilde giyemez ve kendilerine yakıştıramazlar. Bu özellikler daha çok, sosyal yaşantılardan yoksun bırakılmış, giyinme ve tuvalet yapma konusunda yeterli beceri kazandırılmamış çocuklarda görülür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4C2A4438-D91A-4ABA-B9D4-9D867311A970}"/>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E22DC57A-FDE7-4967-A36F-C60C6CE519A8}"/>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7C978C89-65FC-4507-9198-F7DB88D7948E}"/>
              </a:ext>
            </a:extLst>
          </p:cNvPr>
          <p:cNvSpPr>
            <a:spLocks noGrp="1"/>
          </p:cNvSpPr>
          <p:nvPr>
            <p:ph type="sldNum" sz="quarter" idx="12"/>
          </p:nvPr>
        </p:nvSpPr>
        <p:spPr/>
        <p:txBody>
          <a:bodyPr/>
          <a:lstStyle/>
          <a:p>
            <a:fld id="{2573E00D-5B82-4CCC-92F4-10D9E458446F}" type="slidenum">
              <a:rPr lang="tr-TR" smtClean="0"/>
              <a:t>11</a:t>
            </a:fld>
            <a:endParaRPr lang="tr-TR"/>
          </a:p>
        </p:txBody>
      </p:sp>
    </p:spTree>
    <p:extLst>
      <p:ext uri="{BB962C8B-B14F-4D97-AF65-F5344CB8AC3E}">
        <p14:creationId xmlns:p14="http://schemas.microsoft.com/office/powerpoint/2010/main" val="3157724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7" name="Rectangle 16">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F2E08A34-1C5D-45A7-9907-81994BDCF098}"/>
              </a:ext>
            </a:extLst>
          </p:cNvPr>
          <p:cNvSpPr>
            <a:spLocks noGrp="1"/>
          </p:cNvSpPr>
          <p:nvPr>
            <p:ph type="title"/>
          </p:nvPr>
        </p:nvSpPr>
        <p:spPr>
          <a:xfrm>
            <a:off x="7532835" y="1420706"/>
            <a:ext cx="3466540" cy="4016587"/>
          </a:xfrm>
          <a:solidFill>
            <a:srgbClr val="00B0F0"/>
          </a:solidFill>
        </p:spPr>
        <p:txBody>
          <a:bodyPr vert="horz" lIns="91440" tIns="45720" rIns="91440" bIns="45720" rtlCol="0" anchor="ctr">
            <a:normAutofit/>
          </a:bodyPr>
          <a:lstStyle/>
          <a:p>
            <a:pPr algn="ctr"/>
            <a:r>
              <a:rPr lang="tr-TR" sz="1800" b="1" kern="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Sosyal Özellikleri</a:t>
            </a:r>
            <a:br>
              <a:rPr lang="tr-TR" sz="1800" b="1" kern="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br>
            <a:endParaRPr lang="en-US" sz="3600" dirty="0">
              <a:solidFill>
                <a:schemeClr val="tx1"/>
              </a:solidFill>
            </a:endParaRPr>
          </a:p>
        </p:txBody>
      </p:sp>
      <p:sp>
        <p:nvSpPr>
          <p:cNvPr id="3" name="Metin Yer Tutucusu 2">
            <a:extLst>
              <a:ext uri="{FF2B5EF4-FFF2-40B4-BE49-F238E27FC236}">
                <a16:creationId xmlns:a16="http://schemas.microsoft.com/office/drawing/2014/main" id="{128D351A-649C-4C11-9494-63A627ABDC5C}"/>
              </a:ext>
            </a:extLst>
          </p:cNvPr>
          <p:cNvSpPr>
            <a:spLocks noGrp="1"/>
          </p:cNvSpPr>
          <p:nvPr>
            <p:ph type="body" idx="1"/>
          </p:nvPr>
        </p:nvSpPr>
        <p:spPr>
          <a:xfrm>
            <a:off x="1440519" y="1420706"/>
            <a:ext cx="5514758" cy="4016587"/>
          </a:xfrm>
          <a:solidFill>
            <a:srgbClr val="FFC000"/>
          </a:solidFill>
        </p:spPr>
        <p:txBody>
          <a:bodyPr vert="horz" lIns="91440" tIns="45720" rIns="91440" bIns="45720" rtlCol="0" anchor="ctr">
            <a:normAutofit/>
          </a:bodyPr>
          <a:lstStyle/>
          <a:p>
            <a:r>
              <a:rPr lang="tr-TR" sz="1800" b="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Nezaket ve görgü kurallarına uymakta zorluk gösterirler. Bu kurallara uyma becerisi sosyal durumlar içinde kazanılır. Hangi davranışların uyumlu olduğunu öğrenmesi için uygun yaşantılardan geçmesi gereklidir</a:t>
            </a:r>
          </a:p>
          <a:p>
            <a:endParaRPr lang="en-US" dirty="0">
              <a:solidFill>
                <a:schemeClr val="tx1">
                  <a:lumMod val="75000"/>
                  <a:lumOff val="25000"/>
                </a:schemeClr>
              </a:solidFill>
            </a:endParaRPr>
          </a:p>
        </p:txBody>
      </p:sp>
      <p:cxnSp>
        <p:nvCxnSpPr>
          <p:cNvPr id="19" name="Straight Connector 18">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Veri Yer Tutucusu 3">
            <a:extLst>
              <a:ext uri="{FF2B5EF4-FFF2-40B4-BE49-F238E27FC236}">
                <a16:creationId xmlns:a16="http://schemas.microsoft.com/office/drawing/2014/main" id="{42CFFC08-50C6-4C31-997C-9774494880C6}"/>
              </a:ext>
            </a:extLst>
          </p:cNvPr>
          <p:cNvSpPr>
            <a:spLocks noGrp="1"/>
          </p:cNvSpPr>
          <p:nvPr>
            <p:ph type="dt" sz="half" idx="10"/>
          </p:nvPr>
        </p:nvSpPr>
        <p:spPr>
          <a:xfrm>
            <a:off x="7532835" y="5714047"/>
            <a:ext cx="2103120" cy="274320"/>
          </a:xfrm>
        </p:spPr>
        <p:txBody>
          <a:bodyPr vert="horz" lIns="91440" tIns="45720" rIns="91440" bIns="45720" rtlCol="0" anchor="b">
            <a:normAutofit/>
          </a:bodyPr>
          <a:lstStyle/>
          <a:p>
            <a:pPr>
              <a:spcAft>
                <a:spcPts val="600"/>
              </a:spcAft>
            </a:pPr>
            <a:r>
              <a:rPr lang="tr-TR" kern="1200">
                <a:solidFill>
                  <a:schemeClr val="tx1">
                    <a:lumMod val="75000"/>
                    <a:lumOff val="25000"/>
                  </a:schemeClr>
                </a:solidFill>
                <a:latin typeface="+mn-lt"/>
                <a:ea typeface="+mn-ea"/>
                <a:cs typeface="+mn-cs"/>
              </a:rPr>
              <a:t>23.11.2021</a:t>
            </a:r>
            <a:endParaRPr lang="en-US" kern="1200">
              <a:solidFill>
                <a:schemeClr val="tx1">
                  <a:lumMod val="75000"/>
                  <a:lumOff val="25000"/>
                </a:schemeClr>
              </a:solidFill>
              <a:latin typeface="+mn-lt"/>
              <a:ea typeface="+mn-ea"/>
              <a:cs typeface="+mn-cs"/>
            </a:endParaRPr>
          </a:p>
        </p:txBody>
      </p:sp>
      <p:sp>
        <p:nvSpPr>
          <p:cNvPr id="6" name="Alt Bilgi Yer Tutucusu 5">
            <a:extLst>
              <a:ext uri="{FF2B5EF4-FFF2-40B4-BE49-F238E27FC236}">
                <a16:creationId xmlns:a16="http://schemas.microsoft.com/office/drawing/2014/main" id="{46D3E65B-D5A7-4899-B59B-A3F4FCCA24A7}"/>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7" name="Slayt Numarası Yer Tutucusu 6">
            <a:extLst>
              <a:ext uri="{FF2B5EF4-FFF2-40B4-BE49-F238E27FC236}">
                <a16:creationId xmlns:a16="http://schemas.microsoft.com/office/drawing/2014/main" id="{2B677FA7-F179-4A77-9972-B897FB19D314}"/>
              </a:ext>
            </a:extLst>
          </p:cNvPr>
          <p:cNvSpPr>
            <a:spLocks noGrp="1"/>
          </p:cNvSpPr>
          <p:nvPr>
            <p:ph type="sldNum" sz="quarter" idx="12"/>
          </p:nvPr>
        </p:nvSpPr>
        <p:spPr/>
        <p:txBody>
          <a:bodyPr/>
          <a:lstStyle/>
          <a:p>
            <a:fld id="{2573E00D-5B82-4CCC-92F4-10D9E458446F}" type="slidenum">
              <a:rPr lang="tr-TR" smtClean="0"/>
              <a:t>12</a:t>
            </a:fld>
            <a:endParaRPr lang="tr-TR"/>
          </a:p>
        </p:txBody>
      </p:sp>
    </p:spTree>
    <p:extLst>
      <p:ext uri="{BB962C8B-B14F-4D97-AF65-F5344CB8AC3E}">
        <p14:creationId xmlns:p14="http://schemas.microsoft.com/office/powerpoint/2010/main" val="3620285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7CCDA6BC-A00F-4B5C-91F4-1BF8D864AFA4}"/>
              </a:ext>
            </a:extLst>
          </p:cNvPr>
          <p:cNvSpPr>
            <a:spLocks noGrp="1"/>
          </p:cNvSpPr>
          <p:nvPr>
            <p:ph type="title"/>
          </p:nvPr>
        </p:nvSpPr>
        <p:spPr>
          <a:xfrm>
            <a:off x="7532835" y="1420706"/>
            <a:ext cx="3466540" cy="4016587"/>
          </a:xfrm>
          <a:solidFill>
            <a:srgbClr val="FF0000"/>
          </a:solidFill>
        </p:spPr>
        <p:txBody>
          <a:bodyPr vert="horz" lIns="91440" tIns="45720" rIns="91440" bIns="45720" rtlCol="0" anchor="ctr">
            <a:normAutofit/>
          </a:bodyPr>
          <a:lstStyle/>
          <a:p>
            <a:pPr algn="ctr"/>
            <a:r>
              <a:rPr lang="tr-TR" sz="3600" b="1" noProof="0" dirty="0">
                <a:solidFill>
                  <a:schemeClr val="bg1"/>
                </a:solidFill>
              </a:rPr>
              <a:t>İş ve Çalışma Özellikleri</a:t>
            </a:r>
          </a:p>
        </p:txBody>
      </p:sp>
      <p:sp>
        <p:nvSpPr>
          <p:cNvPr id="3" name="Metin Yer Tutucusu 2">
            <a:extLst>
              <a:ext uri="{FF2B5EF4-FFF2-40B4-BE49-F238E27FC236}">
                <a16:creationId xmlns:a16="http://schemas.microsoft.com/office/drawing/2014/main" id="{1EDB1D32-BB68-4A5C-A236-A0C693F38049}"/>
              </a:ext>
            </a:extLst>
          </p:cNvPr>
          <p:cNvSpPr>
            <a:spLocks noGrp="1"/>
          </p:cNvSpPr>
          <p:nvPr>
            <p:ph type="body" idx="1"/>
          </p:nvPr>
        </p:nvSpPr>
        <p:spPr>
          <a:xfrm>
            <a:off x="1426451" y="1350237"/>
            <a:ext cx="5514758" cy="4016587"/>
          </a:xfrm>
          <a:solidFill>
            <a:srgbClr val="FFFF00"/>
          </a:solidFill>
        </p:spPr>
        <p:txBody>
          <a:bodyPr vert="horz" lIns="91440" tIns="45720" rIns="91440" bIns="45720" rtlCol="0" anchor="ctr">
            <a:normAutofit/>
          </a:bodyPr>
          <a:lstStyle/>
          <a:p>
            <a:r>
              <a:rPr lang="tr-TR" sz="2400" dirty="0">
                <a:solidFill>
                  <a:schemeClr val="tx1">
                    <a:lumMod val="75000"/>
                    <a:lumOff val="25000"/>
                  </a:schemeClr>
                </a:solidFill>
              </a:rPr>
              <a:t>  Bir etkinliği, bir işi tümüyle öğrenmek için onların basit bölümlere ayrılmasını isterler. Parçadan bütüne doğru öğrenirler. Öğrenme hızları yavaştır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206F97AF-DE75-4C1E-B185-8C503C1D86F2}"/>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47B9BA78-9DC0-4F76-A0FB-1A5D16A3911D}"/>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2B0B39A3-3727-4E73-8943-B7FB46C8B375}"/>
              </a:ext>
            </a:extLst>
          </p:cNvPr>
          <p:cNvSpPr>
            <a:spLocks noGrp="1"/>
          </p:cNvSpPr>
          <p:nvPr>
            <p:ph type="sldNum" sz="quarter" idx="12"/>
          </p:nvPr>
        </p:nvSpPr>
        <p:spPr/>
        <p:txBody>
          <a:bodyPr/>
          <a:lstStyle/>
          <a:p>
            <a:fld id="{2573E00D-5B82-4CCC-92F4-10D9E458446F}" type="slidenum">
              <a:rPr lang="tr-TR" smtClean="0"/>
              <a:t>13</a:t>
            </a:fld>
            <a:endParaRPr lang="tr-TR"/>
          </a:p>
        </p:txBody>
      </p:sp>
    </p:spTree>
    <p:extLst>
      <p:ext uri="{BB962C8B-B14F-4D97-AF65-F5344CB8AC3E}">
        <p14:creationId xmlns:p14="http://schemas.microsoft.com/office/powerpoint/2010/main" val="259809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5940263F-4309-4D85-823C-721242705089}"/>
              </a:ext>
            </a:extLst>
          </p:cNvPr>
          <p:cNvSpPr>
            <a:spLocks noGrp="1"/>
          </p:cNvSpPr>
          <p:nvPr>
            <p:ph type="title"/>
          </p:nvPr>
        </p:nvSpPr>
        <p:spPr>
          <a:xfrm>
            <a:off x="7532835" y="1420706"/>
            <a:ext cx="3466540" cy="4016587"/>
          </a:xfrm>
          <a:solidFill>
            <a:srgbClr val="FF0000"/>
          </a:solidFill>
        </p:spPr>
        <p:txBody>
          <a:bodyPr vert="horz" lIns="91440" tIns="45720" rIns="91440" bIns="45720" rtlCol="0" anchor="ctr">
            <a:normAutofit/>
          </a:bodyPr>
          <a:lstStyle/>
          <a:p>
            <a:pPr algn="ctr"/>
            <a:r>
              <a:rPr lang="tr-TR" sz="3600" b="1" noProof="0" dirty="0">
                <a:solidFill>
                  <a:schemeClr val="bg1"/>
                </a:solidFill>
              </a:rPr>
              <a:t>İş ve Çalışma Özellikleri</a:t>
            </a:r>
          </a:p>
        </p:txBody>
      </p:sp>
      <p:sp>
        <p:nvSpPr>
          <p:cNvPr id="3" name="Metin Yer Tutucusu 2">
            <a:extLst>
              <a:ext uri="{FF2B5EF4-FFF2-40B4-BE49-F238E27FC236}">
                <a16:creationId xmlns:a16="http://schemas.microsoft.com/office/drawing/2014/main" id="{17B6DE6A-3905-4143-9439-9988E38B9F96}"/>
              </a:ext>
            </a:extLst>
          </p:cNvPr>
          <p:cNvSpPr>
            <a:spLocks noGrp="1"/>
          </p:cNvSpPr>
          <p:nvPr>
            <p:ph type="body" idx="1"/>
          </p:nvPr>
        </p:nvSpPr>
        <p:spPr>
          <a:xfrm>
            <a:off x="1440519" y="1420706"/>
            <a:ext cx="5514758" cy="4016587"/>
          </a:xfrm>
          <a:solidFill>
            <a:srgbClr val="FFFF00"/>
          </a:solidFill>
        </p:spPr>
        <p:txBody>
          <a:bodyPr vert="horz" lIns="91440" tIns="45720" rIns="91440" bIns="45720" rtlCol="0" anchor="ctr">
            <a:normAutofit/>
          </a:bodyPr>
          <a:lstStyle/>
          <a:p>
            <a:r>
              <a:rPr lang="tr-TR" sz="2400" dirty="0">
                <a:solidFill>
                  <a:schemeClr val="tx1">
                    <a:lumMod val="75000"/>
                    <a:lumOff val="25000"/>
                  </a:schemeClr>
                </a:solidFill>
              </a:rPr>
              <a:t>  Monoton işleri yapmaktan hoşlanırlar. Hemen bıkmazlar. Kendilerine öğretilen işleri hiçbir hileye sapmadan aynen yaparlar. Monoton işlerde normal çocuklardan daha iyi başarı gösterirler. </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E31810A7-0C11-48F8-8917-F3578A011A27}"/>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D25A272B-60A6-4D7F-B08B-3FE61957E197}"/>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29830B01-B8B8-45D5-B2C0-E514B984E4ED}"/>
              </a:ext>
            </a:extLst>
          </p:cNvPr>
          <p:cNvSpPr>
            <a:spLocks noGrp="1"/>
          </p:cNvSpPr>
          <p:nvPr>
            <p:ph type="sldNum" sz="quarter" idx="12"/>
          </p:nvPr>
        </p:nvSpPr>
        <p:spPr/>
        <p:txBody>
          <a:bodyPr/>
          <a:lstStyle/>
          <a:p>
            <a:fld id="{2573E00D-5B82-4CCC-92F4-10D9E458446F}" type="slidenum">
              <a:rPr lang="tr-TR" smtClean="0"/>
              <a:t>14</a:t>
            </a:fld>
            <a:endParaRPr lang="tr-TR"/>
          </a:p>
        </p:txBody>
      </p:sp>
    </p:spTree>
    <p:extLst>
      <p:ext uri="{BB962C8B-B14F-4D97-AF65-F5344CB8AC3E}">
        <p14:creationId xmlns:p14="http://schemas.microsoft.com/office/powerpoint/2010/main" val="2770149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23FCA875-50F6-4824-9E1B-AC95A6E92E2D}"/>
              </a:ext>
            </a:extLst>
          </p:cNvPr>
          <p:cNvSpPr>
            <a:spLocks noGrp="1"/>
          </p:cNvSpPr>
          <p:nvPr>
            <p:ph type="title"/>
          </p:nvPr>
        </p:nvSpPr>
        <p:spPr>
          <a:xfrm>
            <a:off x="7532835" y="1420706"/>
            <a:ext cx="3466540" cy="4016587"/>
          </a:xfrm>
          <a:solidFill>
            <a:srgbClr val="FF0000"/>
          </a:solidFill>
        </p:spPr>
        <p:txBody>
          <a:bodyPr vert="horz" lIns="91440" tIns="45720" rIns="91440" bIns="45720" rtlCol="0" anchor="ctr">
            <a:normAutofit/>
          </a:bodyPr>
          <a:lstStyle/>
          <a:p>
            <a:pPr algn="ctr"/>
            <a:r>
              <a:rPr lang="tr-TR" sz="3600" b="1" noProof="0" dirty="0">
                <a:solidFill>
                  <a:schemeClr val="bg1"/>
                </a:solidFill>
              </a:rPr>
              <a:t>İş ve Çalışma Özellikleri</a:t>
            </a:r>
          </a:p>
        </p:txBody>
      </p:sp>
      <p:sp>
        <p:nvSpPr>
          <p:cNvPr id="3" name="Metin Yer Tutucusu 2">
            <a:extLst>
              <a:ext uri="{FF2B5EF4-FFF2-40B4-BE49-F238E27FC236}">
                <a16:creationId xmlns:a16="http://schemas.microsoft.com/office/drawing/2014/main" id="{D446CBF4-FEFB-4D40-9169-77CD4545CF74}"/>
              </a:ext>
            </a:extLst>
          </p:cNvPr>
          <p:cNvSpPr>
            <a:spLocks noGrp="1"/>
          </p:cNvSpPr>
          <p:nvPr>
            <p:ph type="body" idx="1"/>
          </p:nvPr>
        </p:nvSpPr>
        <p:spPr>
          <a:xfrm>
            <a:off x="1440519" y="1420706"/>
            <a:ext cx="5514758" cy="4016587"/>
          </a:xfrm>
          <a:solidFill>
            <a:srgbClr val="FFFF00"/>
          </a:solidFill>
        </p:spPr>
        <p:txBody>
          <a:bodyPr vert="horz" lIns="91440" tIns="45720" rIns="91440" bIns="45720" rtlCol="0" anchor="ctr">
            <a:normAutofit/>
          </a:bodyPr>
          <a:lstStyle/>
          <a:p>
            <a:r>
              <a:rPr lang="tr-TR" sz="2400" dirty="0">
                <a:solidFill>
                  <a:schemeClr val="tx1">
                    <a:lumMod val="75000"/>
                    <a:lumOff val="25000"/>
                  </a:schemeClr>
                </a:solidFill>
              </a:rPr>
              <a:t>  İşlerine daha bağlıdırlar. Tam zamanında gelir ve tam zamanında işlerinden ayrılırlar. İş ve işyerinde uyulması gereken kurallara aynen uyarlar. Emniyet kurallarına son derece saygılıdırlar. </a:t>
            </a:r>
          </a:p>
          <a:p>
            <a:endParaRPr lang="tr-TR" sz="2400" dirty="0">
              <a:solidFill>
                <a:schemeClr val="tx1">
                  <a:lumMod val="75000"/>
                  <a:lumOff val="25000"/>
                </a:schemeClr>
              </a:solidFill>
            </a:endParaRP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AB26B8AB-866B-4FB6-910C-9948875781AD}"/>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8A09D0E0-43FC-49B8-A963-FB6E88FFC712}"/>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6F7498C7-873F-4013-B94C-C499955B4371}"/>
              </a:ext>
            </a:extLst>
          </p:cNvPr>
          <p:cNvSpPr>
            <a:spLocks noGrp="1"/>
          </p:cNvSpPr>
          <p:nvPr>
            <p:ph type="sldNum" sz="quarter" idx="12"/>
          </p:nvPr>
        </p:nvSpPr>
        <p:spPr/>
        <p:txBody>
          <a:bodyPr/>
          <a:lstStyle/>
          <a:p>
            <a:fld id="{2573E00D-5B82-4CCC-92F4-10D9E458446F}" type="slidenum">
              <a:rPr lang="tr-TR" smtClean="0"/>
              <a:t>15</a:t>
            </a:fld>
            <a:endParaRPr lang="tr-TR"/>
          </a:p>
        </p:txBody>
      </p:sp>
    </p:spTree>
    <p:extLst>
      <p:ext uri="{BB962C8B-B14F-4D97-AF65-F5344CB8AC3E}">
        <p14:creationId xmlns:p14="http://schemas.microsoft.com/office/powerpoint/2010/main" val="38607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4B383E36-3D01-4292-8384-12C453DB7420}"/>
              </a:ext>
            </a:extLst>
          </p:cNvPr>
          <p:cNvSpPr>
            <a:spLocks noGrp="1"/>
          </p:cNvSpPr>
          <p:nvPr>
            <p:ph type="title"/>
          </p:nvPr>
        </p:nvSpPr>
        <p:spPr>
          <a:xfrm>
            <a:off x="7532835" y="1420706"/>
            <a:ext cx="3466540" cy="4016587"/>
          </a:xfrm>
          <a:solidFill>
            <a:schemeClr val="tx1"/>
          </a:solidFill>
        </p:spPr>
        <p:txBody>
          <a:bodyPr vert="horz" lIns="91440" tIns="45720" rIns="91440" bIns="45720" rtlCol="0" anchor="ctr">
            <a:normAutofit/>
          </a:bodyPr>
          <a:lstStyle/>
          <a:p>
            <a:pPr algn="ctr"/>
            <a:r>
              <a:rPr lang="tr-TR" sz="3600" b="1" noProof="0" dirty="0">
                <a:solidFill>
                  <a:srgbClr val="FF0000"/>
                </a:solidFill>
              </a:rPr>
              <a:t>Sınıf Ortamında Öğrenciye Yönelik Rehberlik Faaliyetleri </a:t>
            </a:r>
          </a:p>
        </p:txBody>
      </p:sp>
      <p:sp>
        <p:nvSpPr>
          <p:cNvPr id="3" name="Metin Yer Tutucusu 2">
            <a:extLst>
              <a:ext uri="{FF2B5EF4-FFF2-40B4-BE49-F238E27FC236}">
                <a16:creationId xmlns:a16="http://schemas.microsoft.com/office/drawing/2014/main" id="{11CE3E6F-A23A-4926-AF56-879DD7D3C4EF}"/>
              </a:ext>
            </a:extLst>
          </p:cNvPr>
          <p:cNvSpPr>
            <a:spLocks noGrp="1"/>
          </p:cNvSpPr>
          <p:nvPr>
            <p:ph type="body" idx="1"/>
          </p:nvPr>
        </p:nvSpPr>
        <p:spPr>
          <a:xfrm>
            <a:off x="1468654" y="1420706"/>
            <a:ext cx="5514758" cy="4016587"/>
          </a:xfrm>
          <a:solidFill>
            <a:srgbClr val="00B0F0"/>
          </a:solidFill>
        </p:spPr>
        <p:txBody>
          <a:bodyPr vert="horz" lIns="91440" tIns="45720" rIns="91440" bIns="45720" rtlCol="0" anchor="ctr">
            <a:normAutofit/>
          </a:bodyPr>
          <a:lstStyle/>
          <a:p>
            <a:r>
              <a:rPr lang="tr-TR" sz="2400" dirty="0">
                <a:solidFill>
                  <a:schemeClr val="tx1">
                    <a:lumMod val="75000"/>
                    <a:lumOff val="25000"/>
                  </a:schemeClr>
                </a:solidFill>
              </a:rPr>
              <a:t>  Öğretilebilir kavramların sayısı sınırlandırılmalı, kavramlar çocuğa tek tek öğretilmelidir. Konu yüklemesi yapılmamalıdır. Öğrenci uzun konuları takip etmede zorluk yaşayacağı için konular anlamlı parçalara bölünerek verilmelidir </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DCA1D7F3-C5CD-48A2-AB5E-2AE6AD38BB15}"/>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BEFD29B6-C787-4B89-9464-45A2D68C4F57}"/>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A7B1261F-6175-4112-A91E-22BC633EC97B}"/>
              </a:ext>
            </a:extLst>
          </p:cNvPr>
          <p:cNvSpPr>
            <a:spLocks noGrp="1"/>
          </p:cNvSpPr>
          <p:nvPr>
            <p:ph type="sldNum" sz="quarter" idx="12"/>
          </p:nvPr>
        </p:nvSpPr>
        <p:spPr/>
        <p:txBody>
          <a:bodyPr/>
          <a:lstStyle/>
          <a:p>
            <a:fld id="{2573E00D-5B82-4CCC-92F4-10D9E458446F}" type="slidenum">
              <a:rPr lang="tr-TR" smtClean="0"/>
              <a:t>16</a:t>
            </a:fld>
            <a:endParaRPr lang="tr-TR"/>
          </a:p>
        </p:txBody>
      </p:sp>
    </p:spTree>
    <p:extLst>
      <p:ext uri="{BB962C8B-B14F-4D97-AF65-F5344CB8AC3E}">
        <p14:creationId xmlns:p14="http://schemas.microsoft.com/office/powerpoint/2010/main" val="1544242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49DB644F-B407-4247-8F87-28C80AB68DC4}"/>
              </a:ext>
            </a:extLst>
          </p:cNvPr>
          <p:cNvSpPr>
            <a:spLocks noGrp="1"/>
          </p:cNvSpPr>
          <p:nvPr>
            <p:ph type="title"/>
          </p:nvPr>
        </p:nvSpPr>
        <p:spPr>
          <a:xfrm>
            <a:off x="7532835" y="1420706"/>
            <a:ext cx="3466540" cy="4016587"/>
          </a:xfrm>
          <a:solidFill>
            <a:schemeClr val="tx1"/>
          </a:solidFill>
        </p:spPr>
        <p:txBody>
          <a:bodyPr vert="horz" lIns="91440" tIns="45720" rIns="91440" bIns="45720" rtlCol="0" anchor="ctr">
            <a:normAutofit/>
          </a:bodyPr>
          <a:lstStyle/>
          <a:p>
            <a:pPr algn="ctr"/>
            <a:r>
              <a:rPr lang="tr-TR" sz="3600" b="1" noProof="0" dirty="0">
                <a:solidFill>
                  <a:srgbClr val="FF0000"/>
                </a:solidFill>
              </a:rPr>
              <a:t>Sınıf Ortamında Öğrenciye Yönelik Rehberlik Faaliyetleri </a:t>
            </a:r>
          </a:p>
        </p:txBody>
      </p:sp>
      <p:sp>
        <p:nvSpPr>
          <p:cNvPr id="3" name="Metin Yer Tutucusu 2">
            <a:extLst>
              <a:ext uri="{FF2B5EF4-FFF2-40B4-BE49-F238E27FC236}">
                <a16:creationId xmlns:a16="http://schemas.microsoft.com/office/drawing/2014/main" id="{02322DDD-F1A8-444A-A807-6AA12008025C}"/>
              </a:ext>
            </a:extLst>
          </p:cNvPr>
          <p:cNvSpPr>
            <a:spLocks noGrp="1"/>
          </p:cNvSpPr>
          <p:nvPr>
            <p:ph type="body" idx="1"/>
          </p:nvPr>
        </p:nvSpPr>
        <p:spPr>
          <a:xfrm>
            <a:off x="1440519" y="1420706"/>
            <a:ext cx="5514758" cy="4016587"/>
          </a:xfrm>
          <a:solidFill>
            <a:srgbClr val="00B0F0"/>
          </a:solidFill>
        </p:spPr>
        <p:txBody>
          <a:bodyPr vert="horz" lIns="91440" tIns="45720" rIns="91440" bIns="45720" rtlCol="0" anchor="ctr">
            <a:normAutofit/>
          </a:bodyPr>
          <a:lstStyle/>
          <a:p>
            <a:r>
              <a:rPr lang="tr-TR" sz="2400" dirty="0">
                <a:solidFill>
                  <a:schemeClr val="tx1">
                    <a:lumMod val="75000"/>
                    <a:lumOff val="25000"/>
                  </a:schemeClr>
                </a:solidFill>
              </a:rPr>
              <a:t>  Öğrenciye günlük yaşamda kullanabileceği günlük yaşam becerileri öğretilebilir (telefon kullanmayı öğrenme, levhaları okuma, ileriki dönemler için formları doldurma, para hesabı yapma, yönergeleri izleme) gibi beceriler kazandırılabilir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6A60B8EF-D619-4111-8AD5-D0344D8EC6C1}"/>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D90689FE-FB88-4C03-83F3-5D2BBADADA1F}"/>
              </a:ext>
            </a:extLst>
          </p:cNvPr>
          <p:cNvSpPr>
            <a:spLocks noGrp="1"/>
          </p:cNvSpPr>
          <p:nvPr>
            <p:ph type="ftr" sz="quarter" idx="11"/>
          </p:nvPr>
        </p:nvSpPr>
        <p:spPr>
          <a:solidFill>
            <a:srgbClr val="FFC000"/>
          </a:solidFill>
        </p:spPr>
        <p:txBody>
          <a:bodyPr vert="horz" lIns="91440" tIns="45720" rIns="91440" bIns="45720" rtlCol="0" anchor="b"/>
          <a:lstStyle/>
          <a:p>
            <a:r>
              <a:rPr lang="tr-TR" dirty="0"/>
              <a:t>Bayram ACAR SEYHAN REHBERLİK ARAŞTIRMA MERKEZİ</a:t>
            </a:r>
          </a:p>
        </p:txBody>
      </p:sp>
      <p:sp>
        <p:nvSpPr>
          <p:cNvPr id="9" name="Slayt Numarası Yer Tutucusu 8">
            <a:extLst>
              <a:ext uri="{FF2B5EF4-FFF2-40B4-BE49-F238E27FC236}">
                <a16:creationId xmlns:a16="http://schemas.microsoft.com/office/drawing/2014/main" id="{B7F05CDE-E54D-48C4-ADC9-ADFCD3A7E881}"/>
              </a:ext>
            </a:extLst>
          </p:cNvPr>
          <p:cNvSpPr>
            <a:spLocks noGrp="1"/>
          </p:cNvSpPr>
          <p:nvPr>
            <p:ph type="sldNum" sz="quarter" idx="12"/>
          </p:nvPr>
        </p:nvSpPr>
        <p:spPr/>
        <p:txBody>
          <a:bodyPr/>
          <a:lstStyle/>
          <a:p>
            <a:fld id="{2573E00D-5B82-4CCC-92F4-10D9E458446F}" type="slidenum">
              <a:rPr lang="tr-TR" smtClean="0"/>
              <a:t>17</a:t>
            </a:fld>
            <a:endParaRPr lang="tr-TR"/>
          </a:p>
        </p:txBody>
      </p:sp>
    </p:spTree>
    <p:extLst>
      <p:ext uri="{BB962C8B-B14F-4D97-AF65-F5344CB8AC3E}">
        <p14:creationId xmlns:p14="http://schemas.microsoft.com/office/powerpoint/2010/main" val="1882542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16D3E2E1-C0C8-45A3-8A4F-7FA77229C14D}"/>
              </a:ext>
            </a:extLst>
          </p:cNvPr>
          <p:cNvSpPr>
            <a:spLocks noGrp="1"/>
          </p:cNvSpPr>
          <p:nvPr>
            <p:ph type="title"/>
          </p:nvPr>
        </p:nvSpPr>
        <p:spPr>
          <a:xfrm>
            <a:off x="7532835" y="1420706"/>
            <a:ext cx="3466540" cy="4016587"/>
          </a:xfrm>
          <a:solidFill>
            <a:schemeClr val="tx1"/>
          </a:solidFill>
        </p:spPr>
        <p:txBody>
          <a:bodyPr vert="horz" lIns="91440" tIns="45720" rIns="91440" bIns="45720" rtlCol="0" anchor="ctr">
            <a:normAutofit/>
          </a:bodyPr>
          <a:lstStyle/>
          <a:p>
            <a:pPr marR="0" algn="ctr"/>
            <a:r>
              <a:rPr lang="tr-TR" sz="3600" b="1" i="0" u="none" strike="noStrike" noProof="0" dirty="0">
                <a:solidFill>
                  <a:srgbClr val="FF0000"/>
                </a:solidFill>
              </a:rPr>
              <a:t>Sınıf Ortamında Öğrenciye Yönelik Rehberlik Faaliyetleri </a:t>
            </a:r>
          </a:p>
        </p:txBody>
      </p:sp>
      <p:sp>
        <p:nvSpPr>
          <p:cNvPr id="3" name="Metin Yer Tutucusu 2">
            <a:extLst>
              <a:ext uri="{FF2B5EF4-FFF2-40B4-BE49-F238E27FC236}">
                <a16:creationId xmlns:a16="http://schemas.microsoft.com/office/drawing/2014/main" id="{8469429B-2783-45DE-B60A-5621E9F9D102}"/>
              </a:ext>
            </a:extLst>
          </p:cNvPr>
          <p:cNvSpPr>
            <a:spLocks noGrp="1"/>
          </p:cNvSpPr>
          <p:nvPr>
            <p:ph type="body" idx="1"/>
          </p:nvPr>
        </p:nvSpPr>
        <p:spPr>
          <a:xfrm>
            <a:off x="1440519" y="1420706"/>
            <a:ext cx="5514758" cy="4016587"/>
          </a:xfrm>
          <a:solidFill>
            <a:srgbClr val="00B0F0"/>
          </a:solidFill>
        </p:spPr>
        <p:txBody>
          <a:bodyPr vert="horz" lIns="91440" tIns="45720" rIns="91440" bIns="45720" rtlCol="0" anchor="ctr">
            <a:normAutofit fontScale="92500"/>
          </a:bodyPr>
          <a:lstStyle/>
          <a:p>
            <a:r>
              <a:rPr lang="tr-TR" sz="2400" dirty="0">
                <a:solidFill>
                  <a:schemeClr val="tx1">
                    <a:lumMod val="75000"/>
                    <a:lumOff val="25000"/>
                  </a:schemeClr>
                </a:solidFill>
              </a:rPr>
              <a:t>  Konular tekrar edilmeli, kodlama, örnekleme, ayırt etme ve günlük yaşamla ilişkilendirme yoluyla bilgilerin kalıcı olması sağlanmalıdır. Yönergeler verilirken aceleci ve telaşlı olunmamalı, sakin bir ses tonuyla verilmelidir. Konuşmada yetersizlik gösterdiği tespit edilen öğrencinin dil gelişimini desteklemek amacıyla söz konusu öğrenci uygun zamanlarda konuşmaya teşvik edilmelidir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CB5C0400-0E2C-47F6-80E6-035F969B3FA8}"/>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755A3663-D567-471E-A198-01FDD0689A81}"/>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66B7F71E-E0D7-4535-8FA9-13545B9818C5}"/>
              </a:ext>
            </a:extLst>
          </p:cNvPr>
          <p:cNvSpPr>
            <a:spLocks noGrp="1"/>
          </p:cNvSpPr>
          <p:nvPr>
            <p:ph type="sldNum" sz="quarter" idx="12"/>
          </p:nvPr>
        </p:nvSpPr>
        <p:spPr/>
        <p:txBody>
          <a:bodyPr/>
          <a:lstStyle/>
          <a:p>
            <a:fld id="{2573E00D-5B82-4CCC-92F4-10D9E458446F}" type="slidenum">
              <a:rPr lang="tr-TR" smtClean="0"/>
              <a:t>18</a:t>
            </a:fld>
            <a:endParaRPr lang="tr-TR"/>
          </a:p>
        </p:txBody>
      </p:sp>
    </p:spTree>
    <p:extLst>
      <p:ext uri="{BB962C8B-B14F-4D97-AF65-F5344CB8AC3E}">
        <p14:creationId xmlns:p14="http://schemas.microsoft.com/office/powerpoint/2010/main" val="297575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B8B30BE9-CDE6-4C7D-BCF5-12B92DDC1043}"/>
              </a:ext>
            </a:extLst>
          </p:cNvPr>
          <p:cNvSpPr>
            <a:spLocks noGrp="1"/>
          </p:cNvSpPr>
          <p:nvPr>
            <p:ph type="title"/>
          </p:nvPr>
        </p:nvSpPr>
        <p:spPr>
          <a:xfrm>
            <a:off x="7532835" y="1420706"/>
            <a:ext cx="3466540" cy="4016587"/>
          </a:xfrm>
          <a:solidFill>
            <a:srgbClr val="FFFF00"/>
          </a:solidFill>
        </p:spPr>
        <p:txBody>
          <a:bodyPr vert="horz" lIns="91440" tIns="45720" rIns="91440" bIns="45720" rtlCol="0" anchor="ctr">
            <a:normAutofit/>
          </a:bodyPr>
          <a:lstStyle/>
          <a:p>
            <a:pPr algn="ctr"/>
            <a:r>
              <a:rPr lang="tr-TR" sz="3600" b="1" noProof="0" dirty="0"/>
              <a:t>Okul- Öğretmen- Aile- Öğrenci </a:t>
            </a:r>
          </a:p>
        </p:txBody>
      </p:sp>
      <p:sp>
        <p:nvSpPr>
          <p:cNvPr id="3" name="Metin Yer Tutucusu 2">
            <a:extLst>
              <a:ext uri="{FF2B5EF4-FFF2-40B4-BE49-F238E27FC236}">
                <a16:creationId xmlns:a16="http://schemas.microsoft.com/office/drawing/2014/main" id="{6DD368F8-AA5E-484D-8F9C-41FB6E7EE70B}"/>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r>
              <a:rPr lang="tr-TR" sz="2400" dirty="0">
                <a:solidFill>
                  <a:schemeClr val="tx1">
                    <a:lumMod val="75000"/>
                    <a:lumOff val="25000"/>
                  </a:schemeClr>
                </a:solidFill>
              </a:rPr>
              <a:t>  Sınıf öğretmeninin öğrenciye; sınıf içindeki ve okul dışındaki yaşantısını devam ettirebilecek yeterlikte sorumluluk alması için güven duygusunu geliştirebilecek düzeyde sorumluluk vermesi gerekir. “Ben bir şeyler başarabiliyorum” duygusu çocuğu okula bağlayacaktır.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D6A96B68-0996-4DBA-AD6A-80990F34A3F0}"/>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6F14D20C-3738-4297-AA7E-DC3C1586D0A5}"/>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7F2935F5-6434-4153-A634-04346AC9DE42}"/>
              </a:ext>
            </a:extLst>
          </p:cNvPr>
          <p:cNvSpPr>
            <a:spLocks noGrp="1"/>
          </p:cNvSpPr>
          <p:nvPr>
            <p:ph type="sldNum" sz="quarter" idx="12"/>
          </p:nvPr>
        </p:nvSpPr>
        <p:spPr/>
        <p:txBody>
          <a:bodyPr/>
          <a:lstStyle/>
          <a:p>
            <a:fld id="{2573E00D-5B82-4CCC-92F4-10D9E458446F}" type="slidenum">
              <a:rPr lang="tr-TR" smtClean="0"/>
              <a:t>19</a:t>
            </a:fld>
            <a:endParaRPr lang="tr-TR"/>
          </a:p>
        </p:txBody>
      </p:sp>
    </p:spTree>
    <p:extLst>
      <p:ext uri="{BB962C8B-B14F-4D97-AF65-F5344CB8AC3E}">
        <p14:creationId xmlns:p14="http://schemas.microsoft.com/office/powerpoint/2010/main" val="174825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AB1D4945-B0F8-4D98-8B26-BC3A57B6C8A8}"/>
              </a:ext>
            </a:extLst>
          </p:cNvPr>
          <p:cNvSpPr>
            <a:spLocks noGrp="1"/>
          </p:cNvSpPr>
          <p:nvPr>
            <p:ph type="title"/>
          </p:nvPr>
        </p:nvSpPr>
        <p:spPr>
          <a:xfrm>
            <a:off x="7532835" y="1420706"/>
            <a:ext cx="3466540" cy="4016587"/>
          </a:xfrm>
          <a:solidFill>
            <a:schemeClr val="tx1"/>
          </a:solidFill>
        </p:spPr>
        <p:txBody>
          <a:bodyPr vert="horz" lIns="91440" tIns="45720" rIns="91440" bIns="45720" rtlCol="0" anchor="ctr">
            <a:normAutofit/>
          </a:bodyPr>
          <a:lstStyle/>
          <a:p>
            <a:pPr algn="ctr"/>
            <a:br>
              <a:rPr lang="tr-TR" sz="3600" b="1" noProof="0" dirty="0">
                <a:solidFill>
                  <a:schemeClr val="bg1"/>
                </a:solidFill>
              </a:rPr>
            </a:br>
            <a:r>
              <a:rPr lang="tr-TR" sz="3600" b="1" noProof="0" dirty="0">
                <a:solidFill>
                  <a:schemeClr val="bg1"/>
                </a:solidFill>
              </a:rPr>
              <a:t>Bedensel ve </a:t>
            </a:r>
            <a:r>
              <a:rPr lang="tr-TR" sz="3600" b="1" noProof="0" dirty="0" err="1">
                <a:solidFill>
                  <a:schemeClr val="bg1"/>
                </a:solidFill>
              </a:rPr>
              <a:t>Devinimsel</a:t>
            </a:r>
            <a:r>
              <a:rPr lang="tr-TR" sz="3600" b="1" noProof="0" dirty="0">
                <a:solidFill>
                  <a:schemeClr val="bg1"/>
                </a:solidFill>
              </a:rPr>
              <a:t> Özellikleri</a:t>
            </a:r>
            <a:br>
              <a:rPr lang="tr-TR" sz="3600" b="1" noProof="0" dirty="0">
                <a:solidFill>
                  <a:schemeClr val="bg1"/>
                </a:solidFill>
              </a:rPr>
            </a:br>
            <a:endParaRPr lang="tr-TR" sz="3600" b="1" noProof="0" dirty="0">
              <a:solidFill>
                <a:schemeClr val="bg1"/>
              </a:solidFill>
            </a:endParaRPr>
          </a:p>
        </p:txBody>
      </p:sp>
      <p:sp>
        <p:nvSpPr>
          <p:cNvPr id="3" name="Metin Yer Tutucusu 2">
            <a:extLst>
              <a:ext uri="{FF2B5EF4-FFF2-40B4-BE49-F238E27FC236}">
                <a16:creationId xmlns:a16="http://schemas.microsoft.com/office/drawing/2014/main" id="{47778E56-C5F4-44D3-AEA6-91CBF56C5941}"/>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pPr marR="0" lvl="0"/>
            <a:r>
              <a:rPr lang="tr-TR" sz="2800" b="0" i="0" u="none" strike="noStrike" baseline="0" noProof="0" dirty="0">
                <a:solidFill>
                  <a:schemeClr val="tx1">
                    <a:lumMod val="75000"/>
                    <a:lumOff val="25000"/>
                  </a:schemeClr>
                </a:solidFill>
              </a:rPr>
              <a:t>Normal yaşıtlarına göre daha sık hasta olurlar. Kendilerini korumayı normal çocuklar gibi bilemezler. Bu çocuklar büyük ve küçük kaslarını kullanmada becerisizlik gösterirler. El göz iş birliğini geç ve güç öğrenirler.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E69EF1A5-34DD-42E6-9D96-DDE09443DB57}"/>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6E0F761E-9013-4AF0-894E-CD168DBFF1C1}"/>
              </a:ext>
            </a:extLst>
          </p:cNvPr>
          <p:cNvSpPr>
            <a:spLocks noGrp="1"/>
          </p:cNvSpPr>
          <p:nvPr>
            <p:ph type="ftr" sz="quarter" idx="11"/>
          </p:nvPr>
        </p:nvSpPr>
        <p:spPr>
          <a:solidFill>
            <a:srgbClr val="FFFF00"/>
          </a:solidFill>
        </p:spPr>
        <p:txBody>
          <a:bodyPr anchor="ctr"/>
          <a:lstStyle/>
          <a:p>
            <a:r>
              <a:rPr lang="tr-TR"/>
              <a:t>Bayram ACAR SEYHAN REHBERLİK ARAŞTIRMA MERKEZİ</a:t>
            </a:r>
          </a:p>
        </p:txBody>
      </p:sp>
      <p:sp>
        <p:nvSpPr>
          <p:cNvPr id="9" name="Slayt Numarası Yer Tutucusu 8">
            <a:extLst>
              <a:ext uri="{FF2B5EF4-FFF2-40B4-BE49-F238E27FC236}">
                <a16:creationId xmlns:a16="http://schemas.microsoft.com/office/drawing/2014/main" id="{C8A110C2-8A0C-4DF6-B75F-13386147B3B4}"/>
              </a:ext>
            </a:extLst>
          </p:cNvPr>
          <p:cNvSpPr>
            <a:spLocks noGrp="1"/>
          </p:cNvSpPr>
          <p:nvPr>
            <p:ph type="sldNum" sz="quarter" idx="12"/>
          </p:nvPr>
        </p:nvSpPr>
        <p:spPr/>
        <p:txBody>
          <a:bodyPr/>
          <a:lstStyle/>
          <a:p>
            <a:fld id="{2573E00D-5B82-4CCC-92F4-10D9E458446F}" type="slidenum">
              <a:rPr lang="tr-TR" smtClean="0"/>
              <a:t>2</a:t>
            </a:fld>
            <a:endParaRPr lang="tr-TR"/>
          </a:p>
        </p:txBody>
      </p:sp>
    </p:spTree>
    <p:extLst>
      <p:ext uri="{BB962C8B-B14F-4D97-AF65-F5344CB8AC3E}">
        <p14:creationId xmlns:p14="http://schemas.microsoft.com/office/powerpoint/2010/main" val="2363410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2D88817C-6D22-4806-A402-81F930304FC7}"/>
              </a:ext>
            </a:extLst>
          </p:cNvPr>
          <p:cNvSpPr>
            <a:spLocks noGrp="1"/>
          </p:cNvSpPr>
          <p:nvPr>
            <p:ph type="title"/>
          </p:nvPr>
        </p:nvSpPr>
        <p:spPr>
          <a:xfrm>
            <a:off x="7532835" y="1420706"/>
            <a:ext cx="3466540" cy="4016587"/>
          </a:xfrm>
          <a:solidFill>
            <a:srgbClr val="FFFF00"/>
          </a:solidFill>
        </p:spPr>
        <p:txBody>
          <a:bodyPr vert="horz" lIns="91440" tIns="45720" rIns="91440" bIns="45720" rtlCol="0" anchor="ctr">
            <a:normAutofit/>
          </a:bodyPr>
          <a:lstStyle/>
          <a:p>
            <a:pPr algn="ctr"/>
            <a:r>
              <a:rPr lang="tr-TR" sz="3600" b="1" noProof="0" dirty="0"/>
              <a:t>Okul- Öğretmen- Aile- Öğrenci </a:t>
            </a:r>
          </a:p>
        </p:txBody>
      </p:sp>
      <p:sp>
        <p:nvSpPr>
          <p:cNvPr id="3" name="Metin Yer Tutucusu 2">
            <a:extLst>
              <a:ext uri="{FF2B5EF4-FFF2-40B4-BE49-F238E27FC236}">
                <a16:creationId xmlns:a16="http://schemas.microsoft.com/office/drawing/2014/main" id="{FA2F2831-722A-446F-A0A7-9E8C83EDA280}"/>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r>
              <a:rPr lang="tr-TR" sz="2400" dirty="0">
                <a:solidFill>
                  <a:schemeClr val="tx1">
                    <a:lumMod val="75000"/>
                    <a:lumOff val="25000"/>
                  </a:schemeClr>
                </a:solidFill>
              </a:rPr>
              <a:t>  Öğrenciye ailede, okulda ve toplumda uyum içinde yaşama kuralları öğretilmelidir. Ayrıca öğrenciye bağımsız iş yapabilme yeteneği kazandırılmalıdır. Öğrenciye okul ve ailenin desteğiyle uygun işleri yapabilmesi için uygun ortamlar sağlanmalıdır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6884DDD6-660F-41EE-BDC7-B052265B5C26}"/>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5DA3E140-0FD0-4F65-AF27-B1021141C7DA}"/>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117B8F0A-3EE4-4C6F-BDB7-9635E48084DA}"/>
              </a:ext>
            </a:extLst>
          </p:cNvPr>
          <p:cNvSpPr>
            <a:spLocks noGrp="1"/>
          </p:cNvSpPr>
          <p:nvPr>
            <p:ph type="sldNum" sz="quarter" idx="12"/>
          </p:nvPr>
        </p:nvSpPr>
        <p:spPr/>
        <p:txBody>
          <a:bodyPr/>
          <a:lstStyle/>
          <a:p>
            <a:fld id="{2573E00D-5B82-4CCC-92F4-10D9E458446F}" type="slidenum">
              <a:rPr lang="tr-TR" smtClean="0"/>
              <a:t>20</a:t>
            </a:fld>
            <a:endParaRPr lang="tr-TR"/>
          </a:p>
        </p:txBody>
      </p:sp>
    </p:spTree>
    <p:extLst>
      <p:ext uri="{BB962C8B-B14F-4D97-AF65-F5344CB8AC3E}">
        <p14:creationId xmlns:p14="http://schemas.microsoft.com/office/powerpoint/2010/main" val="3004385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F60BEAB6-E74D-4A18-8364-FC1C1E3B0E3C}"/>
              </a:ext>
            </a:extLst>
          </p:cNvPr>
          <p:cNvSpPr>
            <a:spLocks noGrp="1"/>
          </p:cNvSpPr>
          <p:nvPr>
            <p:ph type="title"/>
          </p:nvPr>
        </p:nvSpPr>
        <p:spPr>
          <a:xfrm>
            <a:off x="7532835" y="1420706"/>
            <a:ext cx="3466540" cy="4016587"/>
          </a:xfrm>
          <a:solidFill>
            <a:srgbClr val="FFFF00"/>
          </a:solidFill>
        </p:spPr>
        <p:txBody>
          <a:bodyPr vert="horz" lIns="91440" tIns="45720" rIns="91440" bIns="45720" rtlCol="0" anchor="ctr">
            <a:normAutofit/>
          </a:bodyPr>
          <a:lstStyle/>
          <a:p>
            <a:pPr algn="ctr"/>
            <a:r>
              <a:rPr lang="tr-TR" sz="3600" b="1" noProof="0" dirty="0"/>
              <a:t>Okul- Öğretmen- Aile- Öğrenci </a:t>
            </a:r>
          </a:p>
        </p:txBody>
      </p:sp>
      <p:sp>
        <p:nvSpPr>
          <p:cNvPr id="3" name="Metin Yer Tutucusu 2">
            <a:extLst>
              <a:ext uri="{FF2B5EF4-FFF2-40B4-BE49-F238E27FC236}">
                <a16:creationId xmlns:a16="http://schemas.microsoft.com/office/drawing/2014/main" id="{F750F4E0-AF8C-4A10-B632-A07A837C1DB7}"/>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r>
              <a:rPr lang="tr-TR" sz="2400" dirty="0">
                <a:solidFill>
                  <a:schemeClr val="tx1">
                    <a:lumMod val="75000"/>
                    <a:lumOff val="25000"/>
                  </a:schemeClr>
                </a:solidFill>
              </a:rPr>
              <a:t>  Öğretmen ilgi ve sevgiyle yaklaşmalıdır. Olumlu yaklaşımlar öğrenciyi kendisi ve çevresiyle barışık duruma getirecektir. Böylece öğrencinin kendisine bakış açısı olumlu yönde değişecek ve özgüveni de artacağından kapasitesini en üst düzeyde kullanabilecektir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4177BE9A-D3F4-4C30-81AC-B66B9C7EF9B8}"/>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38903E92-C78A-4285-A064-FC2437954B2E}"/>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8FC9D4C8-B6B4-4D67-A432-EE8A1A27B780}"/>
              </a:ext>
            </a:extLst>
          </p:cNvPr>
          <p:cNvSpPr>
            <a:spLocks noGrp="1"/>
          </p:cNvSpPr>
          <p:nvPr>
            <p:ph type="sldNum" sz="quarter" idx="12"/>
          </p:nvPr>
        </p:nvSpPr>
        <p:spPr/>
        <p:txBody>
          <a:bodyPr/>
          <a:lstStyle/>
          <a:p>
            <a:fld id="{2573E00D-5B82-4CCC-92F4-10D9E458446F}" type="slidenum">
              <a:rPr lang="tr-TR" smtClean="0"/>
              <a:t>21</a:t>
            </a:fld>
            <a:endParaRPr lang="tr-TR"/>
          </a:p>
        </p:txBody>
      </p:sp>
    </p:spTree>
    <p:extLst>
      <p:ext uri="{BB962C8B-B14F-4D97-AF65-F5344CB8AC3E}">
        <p14:creationId xmlns:p14="http://schemas.microsoft.com/office/powerpoint/2010/main" val="3662155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E5FF191D-1F70-4871-9EC9-1513A9ED38E5}"/>
              </a:ext>
            </a:extLst>
          </p:cNvPr>
          <p:cNvSpPr>
            <a:spLocks noGrp="1"/>
          </p:cNvSpPr>
          <p:nvPr>
            <p:ph type="title"/>
          </p:nvPr>
        </p:nvSpPr>
        <p:spPr>
          <a:xfrm>
            <a:off x="7532835" y="1420706"/>
            <a:ext cx="3466540" cy="4016587"/>
          </a:xfrm>
          <a:solidFill>
            <a:srgbClr val="FFFF00"/>
          </a:solidFill>
        </p:spPr>
        <p:txBody>
          <a:bodyPr vert="horz" lIns="91440" tIns="45720" rIns="91440" bIns="45720" rtlCol="0" anchor="ctr">
            <a:normAutofit/>
          </a:bodyPr>
          <a:lstStyle/>
          <a:p>
            <a:pPr algn="ctr"/>
            <a:r>
              <a:rPr lang="tr-TR" sz="3600" b="1" noProof="0" dirty="0"/>
              <a:t>Okul- Öğretmen- Aile- Öğrenci </a:t>
            </a:r>
          </a:p>
        </p:txBody>
      </p:sp>
      <p:sp>
        <p:nvSpPr>
          <p:cNvPr id="3" name="Metin Yer Tutucusu 2">
            <a:extLst>
              <a:ext uri="{FF2B5EF4-FFF2-40B4-BE49-F238E27FC236}">
                <a16:creationId xmlns:a16="http://schemas.microsoft.com/office/drawing/2014/main" id="{8C948EC1-79BB-4358-B825-8C36B9792321}"/>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r>
              <a:rPr lang="tr-TR" sz="2400" dirty="0">
                <a:solidFill>
                  <a:schemeClr val="tx1">
                    <a:lumMod val="75000"/>
                    <a:lumOff val="25000"/>
                  </a:schemeClr>
                </a:solidFill>
              </a:rPr>
              <a:t>  Ailenin çocuğun yetersiz alanlarından çok yeterli alanlarına odaklanması önemlidir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99FA9654-27DE-4101-83D6-39C27127BBFD}"/>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C6D95B10-20D7-4F6B-96B6-870F3025B6C9}"/>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84EA10FA-AF8A-48B7-B5FB-77D8357D1999}"/>
              </a:ext>
            </a:extLst>
          </p:cNvPr>
          <p:cNvSpPr>
            <a:spLocks noGrp="1"/>
          </p:cNvSpPr>
          <p:nvPr>
            <p:ph type="sldNum" sz="quarter" idx="12"/>
          </p:nvPr>
        </p:nvSpPr>
        <p:spPr/>
        <p:txBody>
          <a:bodyPr/>
          <a:lstStyle/>
          <a:p>
            <a:fld id="{2573E00D-5B82-4CCC-92F4-10D9E458446F}" type="slidenum">
              <a:rPr lang="tr-TR" smtClean="0"/>
              <a:t>22</a:t>
            </a:fld>
            <a:endParaRPr lang="tr-TR"/>
          </a:p>
        </p:txBody>
      </p:sp>
    </p:spTree>
    <p:extLst>
      <p:ext uri="{BB962C8B-B14F-4D97-AF65-F5344CB8AC3E}">
        <p14:creationId xmlns:p14="http://schemas.microsoft.com/office/powerpoint/2010/main" val="140796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CB72A6E6-1B8E-431D-8D62-D9B8153944D9}"/>
              </a:ext>
            </a:extLst>
          </p:cNvPr>
          <p:cNvSpPr>
            <a:spLocks noGrp="1"/>
          </p:cNvSpPr>
          <p:nvPr>
            <p:ph type="title"/>
          </p:nvPr>
        </p:nvSpPr>
        <p:spPr>
          <a:xfrm>
            <a:off x="7532835" y="1420706"/>
            <a:ext cx="3466540" cy="4016587"/>
          </a:xfrm>
          <a:solidFill>
            <a:srgbClr val="FFFF00"/>
          </a:solidFill>
        </p:spPr>
        <p:txBody>
          <a:bodyPr vert="horz" lIns="91440" tIns="45720" rIns="91440" bIns="45720" rtlCol="0" anchor="ctr">
            <a:normAutofit/>
          </a:bodyPr>
          <a:lstStyle/>
          <a:p>
            <a:pPr algn="ctr"/>
            <a:r>
              <a:rPr lang="tr-TR" sz="3600" b="1" noProof="0" dirty="0"/>
              <a:t>Okul- Öğretmen- Aile- Öğrenci </a:t>
            </a:r>
          </a:p>
        </p:txBody>
      </p:sp>
      <p:sp>
        <p:nvSpPr>
          <p:cNvPr id="3" name="Metin Yer Tutucusu 2">
            <a:extLst>
              <a:ext uri="{FF2B5EF4-FFF2-40B4-BE49-F238E27FC236}">
                <a16:creationId xmlns:a16="http://schemas.microsoft.com/office/drawing/2014/main" id="{BAA603C4-2038-46A4-A184-E43D96E6A13C}"/>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r>
              <a:rPr lang="tr-TR" sz="2400" dirty="0">
                <a:solidFill>
                  <a:schemeClr val="tx1">
                    <a:lumMod val="75000"/>
                    <a:lumOff val="25000"/>
                  </a:schemeClr>
                </a:solidFill>
              </a:rPr>
              <a:t>  Öğrencinin saldırgan davranışlarının değişmesine yönelik olarak sosyal iletişimini geliştirici sınıf ve okul etkinlikleri içerisinde yer alması sağlanmalıdır. Bu etkinlikler sosyal kulüp faaliyetleri, grupla spor faaliyetleri, grup oyunları vb. faaliyetler olabilir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36E2D80C-9609-4325-832D-C6DFDC33B59A}"/>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11920E1B-44B4-4B1B-B5B2-ED3C9581E2A6}"/>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5914834F-E53A-4A58-A9B6-5B42CD154461}"/>
              </a:ext>
            </a:extLst>
          </p:cNvPr>
          <p:cNvSpPr>
            <a:spLocks noGrp="1"/>
          </p:cNvSpPr>
          <p:nvPr>
            <p:ph type="sldNum" sz="quarter" idx="12"/>
          </p:nvPr>
        </p:nvSpPr>
        <p:spPr/>
        <p:txBody>
          <a:bodyPr/>
          <a:lstStyle/>
          <a:p>
            <a:fld id="{2573E00D-5B82-4CCC-92F4-10D9E458446F}" type="slidenum">
              <a:rPr lang="tr-TR" smtClean="0"/>
              <a:t>23</a:t>
            </a:fld>
            <a:endParaRPr lang="tr-TR"/>
          </a:p>
        </p:txBody>
      </p:sp>
    </p:spTree>
    <p:extLst>
      <p:ext uri="{BB962C8B-B14F-4D97-AF65-F5344CB8AC3E}">
        <p14:creationId xmlns:p14="http://schemas.microsoft.com/office/powerpoint/2010/main" val="3861234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4B7E0564-8C72-4396-89A8-E51D4AEA2DBF}"/>
              </a:ext>
            </a:extLst>
          </p:cNvPr>
          <p:cNvSpPr>
            <a:spLocks noGrp="1"/>
          </p:cNvSpPr>
          <p:nvPr>
            <p:ph type="title"/>
          </p:nvPr>
        </p:nvSpPr>
        <p:spPr>
          <a:xfrm>
            <a:off x="7532835" y="1420706"/>
            <a:ext cx="3466540" cy="4016587"/>
          </a:xfrm>
          <a:solidFill>
            <a:srgbClr val="FFFF00"/>
          </a:solidFill>
        </p:spPr>
        <p:txBody>
          <a:bodyPr vert="horz" lIns="91440" tIns="45720" rIns="91440" bIns="45720" rtlCol="0" anchor="ctr">
            <a:normAutofit/>
          </a:bodyPr>
          <a:lstStyle/>
          <a:p>
            <a:pPr algn="ctr"/>
            <a:r>
              <a:rPr lang="tr-TR" sz="3600" b="1" noProof="0" dirty="0"/>
              <a:t>Okul- Öğretmen- Aile- Öğrenci </a:t>
            </a:r>
          </a:p>
        </p:txBody>
      </p:sp>
      <p:sp>
        <p:nvSpPr>
          <p:cNvPr id="3" name="Metin Yer Tutucusu 2">
            <a:extLst>
              <a:ext uri="{FF2B5EF4-FFF2-40B4-BE49-F238E27FC236}">
                <a16:creationId xmlns:a16="http://schemas.microsoft.com/office/drawing/2014/main" id="{2B161041-3A97-46B6-8D33-DC864D923326}"/>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r>
              <a:rPr lang="tr-TR" sz="2400" dirty="0">
                <a:solidFill>
                  <a:schemeClr val="tx1">
                    <a:lumMod val="75000"/>
                    <a:lumOff val="25000"/>
                  </a:schemeClr>
                </a:solidFill>
              </a:rPr>
              <a:t>  Kendisi gibi saldırgan davranış örüntüleri gösteren çocuklardan sınıf içerisinde daha uzak yerlere oturtulmaları, saldırganca eğilimlerinin gerilemesine neden olabilir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7CD0F7BF-88AC-4DC2-93A8-C6EBF891AF62}"/>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8CC4F379-6585-4A59-811D-AE089DF4B5F9}"/>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A222428D-010E-42B7-B44F-8F2530624FDC}"/>
              </a:ext>
            </a:extLst>
          </p:cNvPr>
          <p:cNvSpPr>
            <a:spLocks noGrp="1"/>
          </p:cNvSpPr>
          <p:nvPr>
            <p:ph type="sldNum" sz="quarter" idx="12"/>
          </p:nvPr>
        </p:nvSpPr>
        <p:spPr/>
        <p:txBody>
          <a:bodyPr/>
          <a:lstStyle/>
          <a:p>
            <a:fld id="{2573E00D-5B82-4CCC-92F4-10D9E458446F}" type="slidenum">
              <a:rPr lang="tr-TR" smtClean="0"/>
              <a:t>24</a:t>
            </a:fld>
            <a:endParaRPr lang="tr-TR"/>
          </a:p>
        </p:txBody>
      </p:sp>
    </p:spTree>
    <p:extLst>
      <p:ext uri="{BB962C8B-B14F-4D97-AF65-F5344CB8AC3E}">
        <p14:creationId xmlns:p14="http://schemas.microsoft.com/office/powerpoint/2010/main" val="3230021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6F3A5EDE-9768-432A-94E8-FADB5EFBB2FF}"/>
              </a:ext>
            </a:extLst>
          </p:cNvPr>
          <p:cNvSpPr>
            <a:spLocks noGrp="1"/>
          </p:cNvSpPr>
          <p:nvPr>
            <p:ph type="title"/>
          </p:nvPr>
        </p:nvSpPr>
        <p:spPr>
          <a:xfrm>
            <a:off x="7532835" y="1420706"/>
            <a:ext cx="3466540" cy="4016587"/>
          </a:xfrm>
          <a:solidFill>
            <a:srgbClr val="FFFF00"/>
          </a:solidFill>
        </p:spPr>
        <p:txBody>
          <a:bodyPr vert="horz" lIns="91440" tIns="45720" rIns="91440" bIns="45720" rtlCol="0" anchor="ctr">
            <a:normAutofit/>
          </a:bodyPr>
          <a:lstStyle/>
          <a:p>
            <a:pPr algn="ctr"/>
            <a:r>
              <a:rPr lang="tr-TR" sz="3600" b="1" noProof="0" dirty="0"/>
              <a:t>Okul- Öğretmen- Aile- Öğrenci </a:t>
            </a:r>
          </a:p>
        </p:txBody>
      </p:sp>
      <p:sp>
        <p:nvSpPr>
          <p:cNvPr id="3" name="Metin Yer Tutucusu 2">
            <a:extLst>
              <a:ext uri="{FF2B5EF4-FFF2-40B4-BE49-F238E27FC236}">
                <a16:creationId xmlns:a16="http://schemas.microsoft.com/office/drawing/2014/main" id="{CFDE5C86-19A7-460F-AD48-1816C17CA4CD}"/>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r>
              <a:rPr lang="tr-TR" sz="2400" dirty="0">
                <a:solidFill>
                  <a:schemeClr val="tx1">
                    <a:lumMod val="75000"/>
                    <a:lumOff val="25000"/>
                  </a:schemeClr>
                </a:solidFill>
              </a:rPr>
              <a:t>  Çocuğun daha ön sıralara oturtularak, öğretmenle daha fazla göz iletişimi kurması sağlanıp sınıf içerisinde belirli bir yerinin olduğu duygusunun oluşması sağlanmalıdır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D9883C04-4F96-436D-8E73-4713085F652A}"/>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7CDE1F40-433C-45E2-ADC0-F271B8599457}"/>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1E104DAA-1A52-47BD-A9E4-FF78FF961A0E}"/>
              </a:ext>
            </a:extLst>
          </p:cNvPr>
          <p:cNvSpPr>
            <a:spLocks noGrp="1"/>
          </p:cNvSpPr>
          <p:nvPr>
            <p:ph type="sldNum" sz="quarter" idx="12"/>
          </p:nvPr>
        </p:nvSpPr>
        <p:spPr/>
        <p:txBody>
          <a:bodyPr/>
          <a:lstStyle/>
          <a:p>
            <a:fld id="{2573E00D-5B82-4CCC-92F4-10D9E458446F}" type="slidenum">
              <a:rPr lang="tr-TR" smtClean="0"/>
              <a:t>25</a:t>
            </a:fld>
            <a:endParaRPr lang="tr-TR"/>
          </a:p>
        </p:txBody>
      </p:sp>
    </p:spTree>
    <p:extLst>
      <p:ext uri="{BB962C8B-B14F-4D97-AF65-F5344CB8AC3E}">
        <p14:creationId xmlns:p14="http://schemas.microsoft.com/office/powerpoint/2010/main" val="3541578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CE9D0A34-0180-473C-BDAD-C2FAFC2E19E5}"/>
              </a:ext>
            </a:extLst>
          </p:cNvPr>
          <p:cNvSpPr>
            <a:spLocks noGrp="1"/>
          </p:cNvSpPr>
          <p:nvPr>
            <p:ph type="title"/>
          </p:nvPr>
        </p:nvSpPr>
        <p:spPr>
          <a:xfrm>
            <a:off x="7572592" y="1420706"/>
            <a:ext cx="3466540" cy="4016587"/>
          </a:xfrm>
          <a:solidFill>
            <a:srgbClr val="FFFF00"/>
          </a:solidFill>
        </p:spPr>
        <p:txBody>
          <a:bodyPr vert="horz" lIns="91440" tIns="45720" rIns="91440" bIns="45720" rtlCol="0" anchor="ctr">
            <a:normAutofit/>
          </a:bodyPr>
          <a:lstStyle/>
          <a:p>
            <a:pPr marR="0" algn="ctr"/>
            <a:r>
              <a:rPr lang="tr-TR" sz="3600" b="1" i="0" u="none" strike="noStrike" noProof="0" dirty="0"/>
              <a:t>OKUL- ÖĞRETMEN- AILE- ÖĞRENCI </a:t>
            </a:r>
          </a:p>
        </p:txBody>
      </p:sp>
      <p:sp>
        <p:nvSpPr>
          <p:cNvPr id="3" name="Metin Yer Tutucusu 2">
            <a:extLst>
              <a:ext uri="{FF2B5EF4-FFF2-40B4-BE49-F238E27FC236}">
                <a16:creationId xmlns:a16="http://schemas.microsoft.com/office/drawing/2014/main" id="{FF50F22C-6A71-4948-9953-AD0711AB51F8}"/>
              </a:ext>
            </a:extLst>
          </p:cNvPr>
          <p:cNvSpPr>
            <a:spLocks noGrp="1"/>
          </p:cNvSpPr>
          <p:nvPr>
            <p:ph type="body" idx="1"/>
          </p:nvPr>
        </p:nvSpPr>
        <p:spPr>
          <a:xfrm>
            <a:off x="1440519" y="1420706"/>
            <a:ext cx="5514758" cy="4016587"/>
          </a:xfrm>
        </p:spPr>
        <p:txBody>
          <a:bodyPr vert="horz" lIns="91440" tIns="45720" rIns="91440" bIns="45720" rtlCol="0" anchor="ctr">
            <a:normAutofit/>
          </a:bodyPr>
          <a:lstStyle/>
          <a:p>
            <a:pPr marR="0" lvl="0"/>
            <a:r>
              <a:rPr lang="tr-TR" sz="2400" b="0" i="0" u="none" strike="noStrike" baseline="0" noProof="0" dirty="0">
                <a:solidFill>
                  <a:schemeClr val="tx1">
                    <a:lumMod val="75000"/>
                    <a:lumOff val="25000"/>
                  </a:schemeClr>
                </a:solidFill>
              </a:rPr>
              <a:t>Eğitim öğretimlerinde; onlara uygun öğretim yöntemlerinin seçilmesi, </a:t>
            </a:r>
          </a:p>
          <a:p>
            <a:pPr marL="0" marR="0" lvl="0" indent="0">
              <a:buNone/>
            </a:pPr>
            <a:endParaRPr lang="tr-TR" sz="2400" b="0" i="0" u="none" strike="noStrike" baseline="0" noProof="0" dirty="0">
              <a:solidFill>
                <a:schemeClr val="tx1">
                  <a:lumMod val="75000"/>
                  <a:lumOff val="25000"/>
                </a:schemeClr>
              </a:solidFill>
            </a:endParaRPr>
          </a:p>
          <a:p>
            <a:pPr marR="0" lvl="0"/>
            <a:r>
              <a:rPr lang="tr-TR" sz="2400" b="0" i="0" u="none" strike="noStrike" baseline="0" noProof="0" dirty="0">
                <a:solidFill>
                  <a:schemeClr val="tx1">
                    <a:lumMod val="75000"/>
                    <a:lumOff val="25000"/>
                  </a:schemeClr>
                </a:solidFill>
              </a:rPr>
              <a:t>Başarısızlık duygusunu yaşamayacakları ya da en az yaşayacakları ortamların hazırlanması, </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BC853456-5E17-4BBC-9415-9D2825B46D03}"/>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39C25728-6A38-4847-BCA6-892671D3F997}"/>
              </a:ext>
            </a:extLst>
          </p:cNvPr>
          <p:cNvSpPr>
            <a:spLocks noGrp="1"/>
          </p:cNvSpPr>
          <p:nvPr>
            <p:ph type="ftr" sz="quarter" idx="11"/>
          </p:nvPr>
        </p:nvSpPr>
        <p:spPr/>
        <p:txBody>
          <a:bodyPr/>
          <a:lstStyle/>
          <a:p>
            <a:r>
              <a:rPr lang="tr-TR"/>
              <a:t>Bayram ACAR SEYHAN REHBERLİK ARAŞTIRMA MERKEZİ</a:t>
            </a:r>
          </a:p>
        </p:txBody>
      </p:sp>
      <p:sp>
        <p:nvSpPr>
          <p:cNvPr id="9" name="Slayt Numarası Yer Tutucusu 8">
            <a:extLst>
              <a:ext uri="{FF2B5EF4-FFF2-40B4-BE49-F238E27FC236}">
                <a16:creationId xmlns:a16="http://schemas.microsoft.com/office/drawing/2014/main" id="{36FDB57E-62F5-48C7-99FF-E8D9091ABCC9}"/>
              </a:ext>
            </a:extLst>
          </p:cNvPr>
          <p:cNvSpPr>
            <a:spLocks noGrp="1"/>
          </p:cNvSpPr>
          <p:nvPr>
            <p:ph type="sldNum" sz="quarter" idx="12"/>
          </p:nvPr>
        </p:nvSpPr>
        <p:spPr/>
        <p:txBody>
          <a:bodyPr/>
          <a:lstStyle/>
          <a:p>
            <a:fld id="{2573E00D-5B82-4CCC-92F4-10D9E458446F}" type="slidenum">
              <a:rPr lang="tr-TR" smtClean="0"/>
              <a:t>26</a:t>
            </a:fld>
            <a:endParaRPr lang="tr-TR"/>
          </a:p>
        </p:txBody>
      </p:sp>
    </p:spTree>
    <p:extLst>
      <p:ext uri="{BB962C8B-B14F-4D97-AF65-F5344CB8AC3E}">
        <p14:creationId xmlns:p14="http://schemas.microsoft.com/office/powerpoint/2010/main" val="3855046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4AAFA1-8078-4819-B6DA-1782B5A7FF54}"/>
              </a:ext>
            </a:extLst>
          </p:cNvPr>
          <p:cNvSpPr>
            <a:spLocks noGrp="1"/>
          </p:cNvSpPr>
          <p:nvPr>
            <p:ph type="title"/>
          </p:nvPr>
        </p:nvSpPr>
        <p:spPr>
          <a:xfrm>
            <a:off x="8588661" y="941424"/>
            <a:ext cx="3043896" cy="3248611"/>
          </a:xfrm>
        </p:spPr>
        <p:txBody>
          <a:bodyPr vert="horz" lIns="91440" tIns="45720" rIns="91440" bIns="45720" rtlCol="0" anchor="ctr">
            <a:normAutofit/>
          </a:bodyPr>
          <a:lstStyle/>
          <a:p>
            <a:pPr marR="0"/>
            <a:r>
              <a:rPr lang="tr-TR" b="0" i="0" u="none" strike="noStrike" kern="1200" cap="all" baseline="0" noProof="0" dirty="0">
                <a:ln w="3175" cmpd="sng">
                  <a:noFill/>
                </a:ln>
                <a:solidFill>
                  <a:srgbClr val="FFFFFF"/>
                </a:solidFill>
                <a:effectLst/>
                <a:latin typeface="+mj-lt"/>
                <a:ea typeface="+mj-ea"/>
                <a:cs typeface="+mj-cs"/>
              </a:rPr>
              <a:t>Okul- Öğretmen- Aile- Öğrenci </a:t>
            </a:r>
          </a:p>
        </p:txBody>
      </p:sp>
      <p:graphicFrame>
        <p:nvGraphicFramePr>
          <p:cNvPr id="5" name="Metin Yer Tutucusu 2">
            <a:extLst>
              <a:ext uri="{FF2B5EF4-FFF2-40B4-BE49-F238E27FC236}">
                <a16:creationId xmlns:a16="http://schemas.microsoft.com/office/drawing/2014/main" id="{F463061D-DAC3-419E-9309-C2D26EB66ECB}"/>
              </a:ext>
            </a:extLst>
          </p:cNvPr>
          <p:cNvGraphicFramePr/>
          <p:nvPr>
            <p:extLst>
              <p:ext uri="{D42A27DB-BD31-4B8C-83A1-F6EECF244321}">
                <p14:modId xmlns:p14="http://schemas.microsoft.com/office/powerpoint/2010/main" val="2990059069"/>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Veri Yer Tutucusu 6">
            <a:extLst>
              <a:ext uri="{FF2B5EF4-FFF2-40B4-BE49-F238E27FC236}">
                <a16:creationId xmlns:a16="http://schemas.microsoft.com/office/drawing/2014/main" id="{904E0AD8-CA85-48F9-8244-19185E2BC950}"/>
              </a:ext>
            </a:extLst>
          </p:cNvPr>
          <p:cNvSpPr>
            <a:spLocks noGrp="1"/>
          </p:cNvSpPr>
          <p:nvPr>
            <p:ph type="dt" sz="half" idx="10"/>
          </p:nvPr>
        </p:nvSpPr>
        <p:spPr/>
        <p:txBody>
          <a:bodyPr/>
          <a:lstStyle/>
          <a:p>
            <a:r>
              <a:rPr lang="tr-TR"/>
              <a:t>23.11.2021</a:t>
            </a:r>
          </a:p>
        </p:txBody>
      </p:sp>
      <p:sp>
        <p:nvSpPr>
          <p:cNvPr id="8" name="Alt Bilgi Yer Tutucusu 7">
            <a:extLst>
              <a:ext uri="{FF2B5EF4-FFF2-40B4-BE49-F238E27FC236}">
                <a16:creationId xmlns:a16="http://schemas.microsoft.com/office/drawing/2014/main" id="{A61E67D4-1D7A-4734-AC8A-47D79F464972}"/>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15" name="Slayt Numarası Yer Tutucusu 14">
            <a:extLst>
              <a:ext uri="{FF2B5EF4-FFF2-40B4-BE49-F238E27FC236}">
                <a16:creationId xmlns:a16="http://schemas.microsoft.com/office/drawing/2014/main" id="{CDC102AF-1ACA-422F-ABE2-FCEF7D20E1B3}"/>
              </a:ext>
            </a:extLst>
          </p:cNvPr>
          <p:cNvSpPr>
            <a:spLocks noGrp="1"/>
          </p:cNvSpPr>
          <p:nvPr>
            <p:ph type="sldNum" sz="quarter" idx="12"/>
          </p:nvPr>
        </p:nvSpPr>
        <p:spPr/>
        <p:txBody>
          <a:bodyPr/>
          <a:lstStyle/>
          <a:p>
            <a:fld id="{2573E00D-5B82-4CCC-92F4-10D9E458446F}" type="slidenum">
              <a:rPr lang="tr-TR" smtClean="0"/>
              <a:t>27</a:t>
            </a:fld>
            <a:endParaRPr lang="tr-TR"/>
          </a:p>
        </p:txBody>
      </p:sp>
    </p:spTree>
    <p:extLst>
      <p:ext uri="{BB962C8B-B14F-4D97-AF65-F5344CB8AC3E}">
        <p14:creationId xmlns:p14="http://schemas.microsoft.com/office/powerpoint/2010/main" val="308137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D33527FF-B7D5-4ADC-A184-4B8D8FE5AC5C}"/>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Zihinsel Özellikleri</a:t>
            </a:r>
          </a:p>
        </p:txBody>
      </p:sp>
      <p:sp>
        <p:nvSpPr>
          <p:cNvPr id="3" name="Metin Yer Tutucusu 2">
            <a:extLst>
              <a:ext uri="{FF2B5EF4-FFF2-40B4-BE49-F238E27FC236}">
                <a16:creationId xmlns:a16="http://schemas.microsoft.com/office/drawing/2014/main" id="{7877F94F-0C93-4511-BA54-258E6666C201}"/>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Akademik kavramları geç ve güç öğrenirler. Fazla sabır ve tekrar gerektirir. En çok sıkıntı çektikleri konular matematiksel işlemlerdir. Bu çalışmalara karşı ilgileri çok geç ve sınırlı olarak gelişir.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87426BAA-7902-4438-84A9-7ABA60067C51}"/>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9F803EDD-D928-4284-AC26-674779970E98}"/>
              </a:ext>
            </a:extLst>
          </p:cNvPr>
          <p:cNvSpPr>
            <a:spLocks noGrp="1"/>
          </p:cNvSpPr>
          <p:nvPr>
            <p:ph type="ftr" sz="quarter" idx="11"/>
          </p:nvPr>
        </p:nvSpPr>
        <p:spPr>
          <a:solidFill>
            <a:srgbClr val="FFC000"/>
          </a:solidFill>
        </p:spPr>
        <p:txBody>
          <a:bodyPr/>
          <a:lstStyle/>
          <a:p>
            <a:r>
              <a:rPr lang="tr-TR" dirty="0"/>
              <a:t>Bayram ACAR SEYHAN REHBERLİK ARAŞTIRMA MERKEZİ</a:t>
            </a:r>
          </a:p>
        </p:txBody>
      </p:sp>
      <p:sp>
        <p:nvSpPr>
          <p:cNvPr id="9" name="Slayt Numarası Yer Tutucusu 8">
            <a:extLst>
              <a:ext uri="{FF2B5EF4-FFF2-40B4-BE49-F238E27FC236}">
                <a16:creationId xmlns:a16="http://schemas.microsoft.com/office/drawing/2014/main" id="{AC5961CE-6E83-4C0D-B8AF-E55EBA5B04FD}"/>
              </a:ext>
            </a:extLst>
          </p:cNvPr>
          <p:cNvSpPr>
            <a:spLocks noGrp="1"/>
          </p:cNvSpPr>
          <p:nvPr>
            <p:ph type="sldNum" sz="quarter" idx="12"/>
          </p:nvPr>
        </p:nvSpPr>
        <p:spPr/>
        <p:txBody>
          <a:bodyPr/>
          <a:lstStyle/>
          <a:p>
            <a:fld id="{2573E00D-5B82-4CCC-92F4-10D9E458446F}" type="slidenum">
              <a:rPr lang="tr-TR" smtClean="0"/>
              <a:t>3</a:t>
            </a:fld>
            <a:endParaRPr lang="tr-TR"/>
          </a:p>
        </p:txBody>
      </p:sp>
    </p:spTree>
    <p:extLst>
      <p:ext uri="{BB962C8B-B14F-4D97-AF65-F5344CB8AC3E}">
        <p14:creationId xmlns:p14="http://schemas.microsoft.com/office/powerpoint/2010/main" val="1441935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EE4DCD9F-85AF-4223-A4FC-7563C8154966}"/>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Zihinsel Özellikleri</a:t>
            </a:r>
          </a:p>
        </p:txBody>
      </p:sp>
      <p:sp>
        <p:nvSpPr>
          <p:cNvPr id="3" name="Metin Yer Tutucusu 2">
            <a:extLst>
              <a:ext uri="{FF2B5EF4-FFF2-40B4-BE49-F238E27FC236}">
                <a16:creationId xmlns:a16="http://schemas.microsoft.com/office/drawing/2014/main" id="{D296ADA2-CEF5-4DB0-8A6B-F4E0D6B19AD2}"/>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Dikkat süreleri kısa ve dağınıktır. Devamlı izleme, teşvik ve değişiklik isterler. Bir ders konusu ne kadar ilgi çekici olsa da etkinliklere kısa süre katılırlar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A841E0EE-38B1-42FA-8124-EAA198BA0107}"/>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1289BD29-2487-47F6-9881-E127055009A9}"/>
              </a:ext>
            </a:extLst>
          </p:cNvPr>
          <p:cNvSpPr>
            <a:spLocks noGrp="1"/>
          </p:cNvSpPr>
          <p:nvPr>
            <p:ph type="ftr" sz="quarter" idx="11"/>
          </p:nvPr>
        </p:nvSpPr>
        <p:spPr>
          <a:solidFill>
            <a:srgbClr val="FFC000"/>
          </a:solidFill>
        </p:spPr>
        <p:txBody>
          <a:bodyPr/>
          <a:lstStyle/>
          <a:p>
            <a:r>
              <a:rPr lang="tr-TR"/>
              <a:t>Bayram ACAR SEYHAN REHBERLİK ARAŞTIRMA MERKEZİ</a:t>
            </a:r>
          </a:p>
        </p:txBody>
      </p:sp>
      <p:sp>
        <p:nvSpPr>
          <p:cNvPr id="9" name="Slayt Numarası Yer Tutucusu 8">
            <a:extLst>
              <a:ext uri="{FF2B5EF4-FFF2-40B4-BE49-F238E27FC236}">
                <a16:creationId xmlns:a16="http://schemas.microsoft.com/office/drawing/2014/main" id="{29049757-3E07-4A54-9ADE-D67BDFF33CC2}"/>
              </a:ext>
            </a:extLst>
          </p:cNvPr>
          <p:cNvSpPr>
            <a:spLocks noGrp="1"/>
          </p:cNvSpPr>
          <p:nvPr>
            <p:ph type="sldNum" sz="quarter" idx="12"/>
          </p:nvPr>
        </p:nvSpPr>
        <p:spPr/>
        <p:txBody>
          <a:bodyPr/>
          <a:lstStyle/>
          <a:p>
            <a:fld id="{2573E00D-5B82-4CCC-92F4-10D9E458446F}" type="slidenum">
              <a:rPr lang="tr-TR" smtClean="0"/>
              <a:t>4</a:t>
            </a:fld>
            <a:endParaRPr lang="tr-TR"/>
          </a:p>
        </p:txBody>
      </p:sp>
    </p:spTree>
    <p:extLst>
      <p:ext uri="{BB962C8B-B14F-4D97-AF65-F5344CB8AC3E}">
        <p14:creationId xmlns:p14="http://schemas.microsoft.com/office/powerpoint/2010/main" val="1704662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EC7361E4-F9F1-4A20-BE7D-E562EADEF407}"/>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Zihinsel Özellikleri</a:t>
            </a:r>
          </a:p>
        </p:txBody>
      </p:sp>
      <p:sp>
        <p:nvSpPr>
          <p:cNvPr id="3" name="Metin Yer Tutucusu 2">
            <a:extLst>
              <a:ext uri="{FF2B5EF4-FFF2-40B4-BE49-F238E27FC236}">
                <a16:creationId xmlns:a16="http://schemas.microsoft.com/office/drawing/2014/main" id="{889FBD62-C3E9-47BE-86A0-4394FC7A4BE9}"/>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Soyut terim, tanım ve kavramları çok geç ve güç anlayıp kavrarlar. Somut şeyleri daha kolay ve iyi kavrarlar. Kavramların somutlaştırılması anlamayı kolaylaştırır. Zaman kavramı çok geç ve güç gelişir.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E9166981-5340-4666-BE50-AC731B04D6AA}"/>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073F366F-6E4A-442B-9184-F2A639E920AF}"/>
              </a:ext>
            </a:extLst>
          </p:cNvPr>
          <p:cNvSpPr>
            <a:spLocks noGrp="1"/>
          </p:cNvSpPr>
          <p:nvPr>
            <p:ph type="ftr" sz="quarter" idx="11"/>
          </p:nvPr>
        </p:nvSpPr>
        <p:spPr>
          <a:solidFill>
            <a:srgbClr val="FFC000"/>
          </a:solidFill>
        </p:spPr>
        <p:txBody>
          <a:bodyPr/>
          <a:lstStyle/>
          <a:p>
            <a:r>
              <a:rPr lang="tr-TR"/>
              <a:t>Bayram ACAR SEYHAN REHBERLİK ARAŞTIRMA MERKEZİ</a:t>
            </a:r>
          </a:p>
        </p:txBody>
      </p:sp>
      <p:sp>
        <p:nvSpPr>
          <p:cNvPr id="9" name="Slayt Numarası Yer Tutucusu 8">
            <a:extLst>
              <a:ext uri="{FF2B5EF4-FFF2-40B4-BE49-F238E27FC236}">
                <a16:creationId xmlns:a16="http://schemas.microsoft.com/office/drawing/2014/main" id="{9FFD0525-3035-40AF-8527-383C8CA0772B}"/>
              </a:ext>
            </a:extLst>
          </p:cNvPr>
          <p:cNvSpPr>
            <a:spLocks noGrp="1"/>
          </p:cNvSpPr>
          <p:nvPr>
            <p:ph type="sldNum" sz="quarter" idx="12"/>
          </p:nvPr>
        </p:nvSpPr>
        <p:spPr/>
        <p:txBody>
          <a:bodyPr/>
          <a:lstStyle/>
          <a:p>
            <a:fld id="{2573E00D-5B82-4CCC-92F4-10D9E458446F}" type="slidenum">
              <a:rPr lang="tr-TR" smtClean="0"/>
              <a:t>5</a:t>
            </a:fld>
            <a:endParaRPr lang="tr-TR"/>
          </a:p>
        </p:txBody>
      </p:sp>
    </p:spTree>
    <p:extLst>
      <p:ext uri="{BB962C8B-B14F-4D97-AF65-F5344CB8AC3E}">
        <p14:creationId xmlns:p14="http://schemas.microsoft.com/office/powerpoint/2010/main" val="9088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F2291E5F-146D-452C-8DFC-FAE4CBCEBF47}"/>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Zihinsel Özellikleri</a:t>
            </a:r>
          </a:p>
        </p:txBody>
      </p:sp>
      <p:sp>
        <p:nvSpPr>
          <p:cNvPr id="3" name="Metin Yer Tutucusu 2">
            <a:extLst>
              <a:ext uri="{FF2B5EF4-FFF2-40B4-BE49-F238E27FC236}">
                <a16:creationId xmlns:a16="http://schemas.microsoft.com/office/drawing/2014/main" id="{2149E2B4-F222-43EF-92BD-E80CDDE4519C}"/>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  Konuşmaya geç başlarlar. Konuşma gelişimleri zihinsel engelin derecesi ile orantılıdır. Akranları ile anlaşma zorluğu çektikleri için daima kendilerinden küçük çocuklarla ilişki kurarlar. Konuşma özürleri fazladır.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72F5FC83-0418-4CA7-B2D0-8379DB0B7A1A}"/>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161A5750-516F-4B10-A981-89B3DB9661E9}"/>
              </a:ext>
            </a:extLst>
          </p:cNvPr>
          <p:cNvSpPr>
            <a:spLocks noGrp="1"/>
          </p:cNvSpPr>
          <p:nvPr>
            <p:ph type="ftr" sz="quarter" idx="11"/>
          </p:nvPr>
        </p:nvSpPr>
        <p:spPr>
          <a:solidFill>
            <a:srgbClr val="FFC000"/>
          </a:solidFill>
        </p:spPr>
        <p:txBody>
          <a:bodyPr/>
          <a:lstStyle/>
          <a:p>
            <a:r>
              <a:rPr lang="tr-TR"/>
              <a:t>Bayram ACAR SEYHAN REHBERLİK ARAŞTIRMA MERKEZİ</a:t>
            </a:r>
          </a:p>
        </p:txBody>
      </p:sp>
      <p:sp>
        <p:nvSpPr>
          <p:cNvPr id="9" name="Slayt Numarası Yer Tutucusu 8">
            <a:extLst>
              <a:ext uri="{FF2B5EF4-FFF2-40B4-BE49-F238E27FC236}">
                <a16:creationId xmlns:a16="http://schemas.microsoft.com/office/drawing/2014/main" id="{DFB86F18-0BA4-4045-81B4-78D8FA972AF7}"/>
              </a:ext>
            </a:extLst>
          </p:cNvPr>
          <p:cNvSpPr>
            <a:spLocks noGrp="1"/>
          </p:cNvSpPr>
          <p:nvPr>
            <p:ph type="sldNum" sz="quarter" idx="12"/>
          </p:nvPr>
        </p:nvSpPr>
        <p:spPr/>
        <p:txBody>
          <a:bodyPr/>
          <a:lstStyle/>
          <a:p>
            <a:fld id="{2573E00D-5B82-4CCC-92F4-10D9E458446F}" type="slidenum">
              <a:rPr lang="tr-TR" smtClean="0"/>
              <a:t>6</a:t>
            </a:fld>
            <a:endParaRPr lang="tr-TR"/>
          </a:p>
        </p:txBody>
      </p:sp>
    </p:spTree>
    <p:extLst>
      <p:ext uri="{BB962C8B-B14F-4D97-AF65-F5344CB8AC3E}">
        <p14:creationId xmlns:p14="http://schemas.microsoft.com/office/powerpoint/2010/main" val="143953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EF56D73E-5D94-4F92-8E1E-3C186AC3D9FE}"/>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Zihinsel Özellikleri</a:t>
            </a:r>
          </a:p>
        </p:txBody>
      </p:sp>
      <p:sp>
        <p:nvSpPr>
          <p:cNvPr id="3" name="Metin Yer Tutucusu 2">
            <a:extLst>
              <a:ext uri="{FF2B5EF4-FFF2-40B4-BE49-F238E27FC236}">
                <a16:creationId xmlns:a16="http://schemas.microsoft.com/office/drawing/2014/main" id="{1CC3B7D3-DA6E-49F1-8519-35AE074AB719}"/>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  Bu çocuklar genelleme yapmada belirli şekilde geridirler. Kazandıkları bilgileri transfer etmekte çok güçlük çekerler. </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09A7582D-18C1-4506-A96B-FA84845F9511}"/>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20F20EF7-A192-4EEF-BCF7-1BC89B4B9E3B}"/>
              </a:ext>
            </a:extLst>
          </p:cNvPr>
          <p:cNvSpPr>
            <a:spLocks noGrp="1"/>
          </p:cNvSpPr>
          <p:nvPr>
            <p:ph type="ftr" sz="quarter" idx="11"/>
          </p:nvPr>
        </p:nvSpPr>
        <p:spPr>
          <a:solidFill>
            <a:srgbClr val="FFC000"/>
          </a:solidFill>
        </p:spPr>
        <p:txBody>
          <a:bodyPr vert="horz" lIns="91440" tIns="45720" rIns="91440" bIns="45720" rtlCol="0" anchor="b"/>
          <a:lstStyle/>
          <a:p>
            <a:r>
              <a:rPr lang="tr-TR" dirty="0"/>
              <a:t>Bayram ACAR SEYHAN REHBERLİK ARAŞTIRMA MERKEZİ</a:t>
            </a:r>
          </a:p>
        </p:txBody>
      </p:sp>
      <p:sp>
        <p:nvSpPr>
          <p:cNvPr id="9" name="Slayt Numarası Yer Tutucusu 8">
            <a:extLst>
              <a:ext uri="{FF2B5EF4-FFF2-40B4-BE49-F238E27FC236}">
                <a16:creationId xmlns:a16="http://schemas.microsoft.com/office/drawing/2014/main" id="{79B285E1-8C73-4FEA-AE1A-4709F2E1E378}"/>
              </a:ext>
            </a:extLst>
          </p:cNvPr>
          <p:cNvSpPr>
            <a:spLocks noGrp="1"/>
          </p:cNvSpPr>
          <p:nvPr>
            <p:ph type="sldNum" sz="quarter" idx="12"/>
          </p:nvPr>
        </p:nvSpPr>
        <p:spPr/>
        <p:txBody>
          <a:bodyPr/>
          <a:lstStyle/>
          <a:p>
            <a:fld id="{2573E00D-5B82-4CCC-92F4-10D9E458446F}" type="slidenum">
              <a:rPr lang="tr-TR" smtClean="0"/>
              <a:t>7</a:t>
            </a:fld>
            <a:endParaRPr lang="tr-TR"/>
          </a:p>
        </p:txBody>
      </p:sp>
    </p:spTree>
    <p:extLst>
      <p:ext uri="{BB962C8B-B14F-4D97-AF65-F5344CB8AC3E}">
        <p14:creationId xmlns:p14="http://schemas.microsoft.com/office/powerpoint/2010/main" val="42877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54B49C3B-30C2-4CB0-BD6B-61DCFD09E084}"/>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Zihinsel Özellikleri</a:t>
            </a:r>
          </a:p>
        </p:txBody>
      </p:sp>
      <p:sp>
        <p:nvSpPr>
          <p:cNvPr id="3" name="Metin Yer Tutucusu 2">
            <a:extLst>
              <a:ext uri="{FF2B5EF4-FFF2-40B4-BE49-F238E27FC236}">
                <a16:creationId xmlns:a16="http://schemas.microsoft.com/office/drawing/2014/main" id="{29BBCC54-A997-4521-9B9D-B16A2AFCC72F}"/>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  Yeni durumlara uymakta çok zorluk çekerler. Sınırlı bir yeteneğe sahip olduklarından yeni bir duruma uymaları sırasında onları anlayan bir kimsenin yanında bulunmasına ihtiyaç duyarlar.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F07CE37E-FF72-43D6-B68E-43DB1BA5FA11}"/>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A87BD6E4-AADD-4FFD-A4AC-BE2335DD5014}"/>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0799633E-24BB-42D4-972C-E7A5134C58D8}"/>
              </a:ext>
            </a:extLst>
          </p:cNvPr>
          <p:cNvSpPr>
            <a:spLocks noGrp="1"/>
          </p:cNvSpPr>
          <p:nvPr>
            <p:ph type="sldNum" sz="quarter" idx="12"/>
          </p:nvPr>
        </p:nvSpPr>
        <p:spPr/>
        <p:txBody>
          <a:bodyPr/>
          <a:lstStyle/>
          <a:p>
            <a:fld id="{2573E00D-5B82-4CCC-92F4-10D9E458446F}" type="slidenum">
              <a:rPr lang="tr-TR" smtClean="0"/>
              <a:t>8</a:t>
            </a:fld>
            <a:endParaRPr lang="tr-TR"/>
          </a:p>
        </p:txBody>
      </p:sp>
    </p:spTree>
    <p:extLst>
      <p:ext uri="{BB962C8B-B14F-4D97-AF65-F5344CB8AC3E}">
        <p14:creationId xmlns:p14="http://schemas.microsoft.com/office/powerpoint/2010/main" val="56068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Başlık 1">
            <a:extLst>
              <a:ext uri="{FF2B5EF4-FFF2-40B4-BE49-F238E27FC236}">
                <a16:creationId xmlns:a16="http://schemas.microsoft.com/office/drawing/2014/main" id="{B828FD25-5FD2-42F7-A34C-B8694DB5FE8A}"/>
              </a:ext>
            </a:extLst>
          </p:cNvPr>
          <p:cNvSpPr>
            <a:spLocks noGrp="1"/>
          </p:cNvSpPr>
          <p:nvPr>
            <p:ph type="title"/>
          </p:nvPr>
        </p:nvSpPr>
        <p:spPr>
          <a:xfrm>
            <a:off x="7532835" y="1420706"/>
            <a:ext cx="3466540" cy="4016587"/>
          </a:xfrm>
          <a:solidFill>
            <a:schemeClr val="tx2">
              <a:lumMod val="60000"/>
              <a:lumOff val="40000"/>
            </a:schemeClr>
          </a:solidFill>
        </p:spPr>
        <p:txBody>
          <a:bodyPr vert="horz" lIns="91440" tIns="45720" rIns="91440" bIns="45720" rtlCol="0" anchor="ctr">
            <a:normAutofit/>
          </a:bodyPr>
          <a:lstStyle/>
          <a:p>
            <a:pPr algn="ctr"/>
            <a:r>
              <a:rPr lang="tr-TR" sz="3600" b="1" noProof="0" dirty="0">
                <a:solidFill>
                  <a:schemeClr val="bg1"/>
                </a:solidFill>
              </a:rPr>
              <a:t>Zihinsel Özellikleri</a:t>
            </a:r>
          </a:p>
        </p:txBody>
      </p:sp>
      <p:sp>
        <p:nvSpPr>
          <p:cNvPr id="3" name="Metin Yer Tutucusu 2">
            <a:extLst>
              <a:ext uri="{FF2B5EF4-FFF2-40B4-BE49-F238E27FC236}">
                <a16:creationId xmlns:a16="http://schemas.microsoft.com/office/drawing/2014/main" id="{B7DE8DCE-241A-4026-81F2-BE41143B4F4B}"/>
              </a:ext>
            </a:extLst>
          </p:cNvPr>
          <p:cNvSpPr>
            <a:spLocks noGrp="1"/>
          </p:cNvSpPr>
          <p:nvPr>
            <p:ph type="body" idx="1"/>
          </p:nvPr>
        </p:nvSpPr>
        <p:spPr>
          <a:xfrm>
            <a:off x="1440519" y="1420706"/>
            <a:ext cx="5514758" cy="4016587"/>
          </a:xfrm>
          <a:solidFill>
            <a:schemeClr val="tx1"/>
          </a:solidFill>
        </p:spPr>
        <p:txBody>
          <a:bodyPr vert="horz" lIns="91440" tIns="45720" rIns="91440" bIns="45720" rtlCol="0" anchor="ctr">
            <a:normAutofit/>
          </a:bodyPr>
          <a:lstStyle/>
          <a:p>
            <a:r>
              <a:rPr lang="tr-TR" sz="2400" dirty="0">
                <a:solidFill>
                  <a:schemeClr val="bg1"/>
                </a:solidFill>
              </a:rPr>
              <a:t>  Kendilerinden küçükler ile ilişki kurmayı ve oynamayı tercih ederler. Bu çocukların konuşma, ilgi, zekâ, sosyal ve bilgi seviyeleri akranlarından geri olduğu için kendi seviyelerinde anlaşabileceği takvim yaşları küçük normal zekâ seviyesindeki çocuklarla oynarlar</a:t>
            </a:r>
          </a:p>
        </p:txBody>
      </p:sp>
      <p:cxnSp>
        <p:nvCxnSpPr>
          <p:cNvPr id="18" name="Straight Connector 1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Veri Yer Tutucusu 5">
            <a:extLst>
              <a:ext uri="{FF2B5EF4-FFF2-40B4-BE49-F238E27FC236}">
                <a16:creationId xmlns:a16="http://schemas.microsoft.com/office/drawing/2014/main" id="{9093260C-46BC-4938-8EFB-17A171BDD7F7}"/>
              </a:ext>
            </a:extLst>
          </p:cNvPr>
          <p:cNvSpPr>
            <a:spLocks noGrp="1"/>
          </p:cNvSpPr>
          <p:nvPr>
            <p:ph type="dt" sz="half" idx="10"/>
          </p:nvPr>
        </p:nvSpPr>
        <p:spPr/>
        <p:txBody>
          <a:bodyPr/>
          <a:lstStyle/>
          <a:p>
            <a:r>
              <a:rPr lang="tr-TR"/>
              <a:t>23.11.2021</a:t>
            </a:r>
          </a:p>
        </p:txBody>
      </p:sp>
      <p:sp>
        <p:nvSpPr>
          <p:cNvPr id="7" name="Alt Bilgi Yer Tutucusu 6">
            <a:extLst>
              <a:ext uri="{FF2B5EF4-FFF2-40B4-BE49-F238E27FC236}">
                <a16:creationId xmlns:a16="http://schemas.microsoft.com/office/drawing/2014/main" id="{F807A670-9842-4C54-A362-F005D7D10311}"/>
              </a:ext>
            </a:extLst>
          </p:cNvPr>
          <p:cNvSpPr>
            <a:spLocks noGrp="1"/>
          </p:cNvSpPr>
          <p:nvPr>
            <p:ph type="ftr" sz="quarter" idx="11"/>
          </p:nvPr>
        </p:nvSpPr>
        <p:spPr>
          <a:solidFill>
            <a:srgbClr val="FFC000"/>
          </a:solidFill>
        </p:spPr>
        <p:txBody>
          <a:bodyPr vert="horz" lIns="91440" tIns="45720" rIns="91440" bIns="45720" rtlCol="0" anchor="b"/>
          <a:lstStyle/>
          <a:p>
            <a:r>
              <a:rPr lang="tr-TR"/>
              <a:t>Bayram ACAR SEYHAN REHBERLİK ARAŞTIRMA MERKEZİ</a:t>
            </a:r>
          </a:p>
        </p:txBody>
      </p:sp>
      <p:sp>
        <p:nvSpPr>
          <p:cNvPr id="9" name="Slayt Numarası Yer Tutucusu 8">
            <a:extLst>
              <a:ext uri="{FF2B5EF4-FFF2-40B4-BE49-F238E27FC236}">
                <a16:creationId xmlns:a16="http://schemas.microsoft.com/office/drawing/2014/main" id="{39066F4A-D2E9-4ABF-97B0-8644E1AE567E}"/>
              </a:ext>
            </a:extLst>
          </p:cNvPr>
          <p:cNvSpPr>
            <a:spLocks noGrp="1"/>
          </p:cNvSpPr>
          <p:nvPr>
            <p:ph type="sldNum" sz="quarter" idx="12"/>
          </p:nvPr>
        </p:nvSpPr>
        <p:spPr/>
        <p:txBody>
          <a:bodyPr/>
          <a:lstStyle/>
          <a:p>
            <a:fld id="{2573E00D-5B82-4CCC-92F4-10D9E458446F}" type="slidenum">
              <a:rPr lang="tr-TR" smtClean="0"/>
              <a:t>9</a:t>
            </a:fld>
            <a:endParaRPr lang="tr-TR"/>
          </a:p>
        </p:txBody>
      </p:sp>
    </p:spTree>
    <p:extLst>
      <p:ext uri="{BB962C8B-B14F-4D97-AF65-F5344CB8AC3E}">
        <p14:creationId xmlns:p14="http://schemas.microsoft.com/office/powerpoint/2010/main" val="1722445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Sabun</Template>
  <TotalTime>23</TotalTime>
  <Words>1051</Words>
  <Application>Microsoft Office PowerPoint</Application>
  <PresentationFormat>Geniş ekran</PresentationFormat>
  <Paragraphs>138</Paragraphs>
  <Slides>27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Calibri</vt:lpstr>
      <vt:lpstr>Cambria</vt:lpstr>
      <vt:lpstr>Century Gothic</vt:lpstr>
      <vt:lpstr>Garamond</vt:lpstr>
      <vt:lpstr>Sabun</vt:lpstr>
      <vt:lpstr>ORTA DÜZEYDE ZİHİNSEL YETERSİZLİK</vt:lpstr>
      <vt:lpstr> Bedensel ve Devinimsel Özellikleri </vt:lpstr>
      <vt:lpstr>Zihinsel Özellikleri</vt:lpstr>
      <vt:lpstr>Zihinsel Özellikleri</vt:lpstr>
      <vt:lpstr>Zihinsel Özellikleri</vt:lpstr>
      <vt:lpstr>Zihinsel Özellikleri</vt:lpstr>
      <vt:lpstr>Zihinsel Özellikleri</vt:lpstr>
      <vt:lpstr>Zihinsel Özellikleri</vt:lpstr>
      <vt:lpstr>Zihinsel Özellikleri</vt:lpstr>
      <vt:lpstr>  Zihinsel Özellikleri</vt:lpstr>
      <vt:lpstr>Zihinsel Özellikleri</vt:lpstr>
      <vt:lpstr>Sosyal Özellikleri </vt:lpstr>
      <vt:lpstr>İş ve Çalışma Özellikleri</vt:lpstr>
      <vt:lpstr>İş ve Çalışma Özellikleri</vt:lpstr>
      <vt:lpstr>İş ve Çalışma Özellikleri</vt:lpstr>
      <vt:lpstr>Sınıf Ortamında Öğrenciye Yönelik Rehberlik Faaliyetleri </vt:lpstr>
      <vt:lpstr>Sınıf Ortamında Öğrenciye Yönelik Rehberlik Faaliyetleri </vt:lpstr>
      <vt:lpstr>Sınıf Ortamında Öğrenciye Yönelik Rehberlik Faaliyetleri </vt:lpstr>
      <vt:lpstr>Okul- Öğretmen- Aile- Öğrenci </vt:lpstr>
      <vt:lpstr>Okul- Öğretmen- Aile- Öğrenci </vt:lpstr>
      <vt:lpstr>Okul- Öğretmen- Aile- Öğrenci </vt:lpstr>
      <vt:lpstr>Okul- Öğretmen- Aile- Öğrenci </vt:lpstr>
      <vt:lpstr>Okul- Öğretmen- Aile- Öğrenci </vt:lpstr>
      <vt:lpstr>Okul- Öğretmen- Aile- Öğrenci </vt:lpstr>
      <vt:lpstr>Okul- Öğretmen- Aile- Öğrenci </vt:lpstr>
      <vt:lpstr>OKUL- ÖĞRETMEN- AILE- ÖĞRENCI </vt:lpstr>
      <vt:lpstr>Okul- Öğretmen- Aile- Öğrenci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 DÜZEYDE ZİHİNSEL YETERSİZLİK</dc:title>
  <dc:creator>hüseyin tekin</dc:creator>
  <cp:lastModifiedBy>hüseyin tekin</cp:lastModifiedBy>
  <cp:revision>2</cp:revision>
  <dcterms:created xsi:type="dcterms:W3CDTF">2021-11-23T20:13:16Z</dcterms:created>
  <dcterms:modified xsi:type="dcterms:W3CDTF">2021-11-23T20:36:31Z</dcterms:modified>
</cp:coreProperties>
</file>