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33" r:id="rId1"/>
  </p:sldMasterIdLst>
  <p:sldIdLst>
    <p:sldId id="256" r:id="rId2"/>
    <p:sldId id="257" r:id="rId3"/>
    <p:sldId id="273" r:id="rId4"/>
    <p:sldId id="258" r:id="rId5"/>
    <p:sldId id="259" r:id="rId6"/>
    <p:sldId id="275" r:id="rId7"/>
    <p:sldId id="274" r:id="rId8"/>
    <p:sldId id="276" r:id="rId9"/>
    <p:sldId id="260" r:id="rId10"/>
    <p:sldId id="261" r:id="rId11"/>
    <p:sldId id="277" r:id="rId12"/>
    <p:sldId id="262" r:id="rId13"/>
    <p:sldId id="278" r:id="rId14"/>
    <p:sldId id="263" r:id="rId15"/>
    <p:sldId id="279" r:id="rId16"/>
    <p:sldId id="264" r:id="rId17"/>
    <p:sldId id="265" r:id="rId18"/>
    <p:sldId id="266" r:id="rId19"/>
    <p:sldId id="280" r:id="rId20"/>
    <p:sldId id="267" r:id="rId21"/>
    <p:sldId id="283" r:id="rId22"/>
    <p:sldId id="282" r:id="rId23"/>
    <p:sldId id="281" r:id="rId24"/>
    <p:sldId id="268" r:id="rId25"/>
    <p:sldId id="284" r:id="rId26"/>
    <p:sldId id="270" r:id="rId27"/>
    <p:sldId id="286" r:id="rId28"/>
    <p:sldId id="285" r:id="rId29"/>
    <p:sldId id="271" r:id="rId30"/>
    <p:sldId id="287" r:id="rId31"/>
    <p:sldId id="269" r:id="rId32"/>
    <p:sldId id="288" r:id="rId33"/>
    <p:sldId id="289" r:id="rId34"/>
    <p:sldId id="290" r:id="rId35"/>
    <p:sldId id="272" r:id="rId3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971" autoAdjust="0"/>
    <p:restoredTop sz="94660"/>
  </p:normalViewPr>
  <p:slideViewPr>
    <p:cSldViewPr snapToGrid="0">
      <p:cViewPr varScale="1">
        <p:scale>
          <a:sx n="68" d="100"/>
          <a:sy n="68" d="100"/>
        </p:scale>
        <p:origin x="858"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6843" y="3887812"/>
            <a:ext cx="12195668"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Rectangle 6"/>
          <p:cNvSpPr/>
          <p:nvPr/>
        </p:nvSpPr>
        <p:spPr>
          <a:xfrm>
            <a:off x="-6843" y="2059012"/>
            <a:ext cx="12195668" cy="18288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72440" y="2194560"/>
            <a:ext cx="11247120" cy="1739347"/>
          </a:xfrm>
        </p:spPr>
        <p:txBody>
          <a:bodyPr tIns="45720" bIns="45720" anchor="ctr">
            <a:normAutofit/>
          </a:bodyPr>
          <a:lstStyle>
            <a:lvl1pPr algn="ctr">
              <a:lnSpc>
                <a:spcPct val="80000"/>
              </a:lnSpc>
              <a:defRPr sz="6000" spc="150" baseline="0">
                <a:solidFill>
                  <a:srgbClr val="FFFFFF"/>
                </a:solidFill>
              </a:defRPr>
            </a:lvl1pPr>
          </a:lstStyle>
          <a:p>
            <a:r>
              <a:rPr lang="tr-TR"/>
              <a:t>Asıl başlık stilini düzenlemek için tıklayın</a:t>
            </a:r>
            <a:endParaRPr lang="en-US" dirty="0"/>
          </a:p>
        </p:txBody>
      </p:sp>
      <p:sp>
        <p:nvSpPr>
          <p:cNvPr id="3" name="Subtitle 2"/>
          <p:cNvSpPr>
            <a:spLocks noGrp="1"/>
          </p:cNvSpPr>
          <p:nvPr>
            <p:ph type="subTitle" idx="1"/>
          </p:nvPr>
        </p:nvSpPr>
        <p:spPr>
          <a:xfrm>
            <a:off x="342900" y="3915938"/>
            <a:ext cx="11506200" cy="457200"/>
          </a:xfrm>
        </p:spPr>
        <p:txBody>
          <a:bodyPr>
            <a:normAutofit/>
          </a:bodyPr>
          <a:lstStyle>
            <a:lvl1pPr marL="0" indent="0" algn="ctr">
              <a:buNone/>
              <a:defRPr sz="2000">
                <a:solidFill>
                  <a:srgbClr val="FFFFFF"/>
                </a:solidFill>
              </a:defRPr>
            </a:lvl1pPr>
            <a:lvl2pPr marL="457200" indent="0" algn="ctr">
              <a:buNone/>
              <a:defRPr sz="2000"/>
            </a:lvl2pPr>
            <a:lvl3pPr marL="914400" indent="0" algn="ctr">
              <a:buNone/>
              <a:defRPr sz="20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lvl1pPr>
              <a:defRPr>
                <a:solidFill>
                  <a:schemeClr val="tx1"/>
                </a:solidFill>
              </a:defRPr>
            </a:lvl1pPr>
          </a:lstStyle>
          <a:p>
            <a:fld id="{DD268242-3C4D-4A3C-972D-21CE10B10D06}" type="datetimeFigureOut">
              <a:rPr lang="tr-TR" smtClean="0"/>
              <a:t>24.11.2021</a:t>
            </a:fld>
            <a:endParaRPr lang="tr-TR"/>
          </a:p>
        </p:txBody>
      </p:sp>
      <p:sp>
        <p:nvSpPr>
          <p:cNvPr id="5" name="Footer Placeholder 4"/>
          <p:cNvSpPr>
            <a:spLocks noGrp="1"/>
          </p:cNvSpPr>
          <p:nvPr>
            <p:ph type="ftr" sz="quarter" idx="11"/>
          </p:nvPr>
        </p:nvSpPr>
        <p:spPr/>
        <p:txBody>
          <a:bodyPr/>
          <a:lstStyle>
            <a:lvl1pPr>
              <a:defRPr>
                <a:solidFill>
                  <a:schemeClr val="tx1"/>
                </a:solidFill>
              </a:defRPr>
            </a:lvl1pPr>
          </a:lstStyle>
          <a:p>
            <a:endParaRPr lang="tr-TR"/>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F262B77E-9F6A-43ED-836F-D80DCA7D3D3D}" type="slidenum">
              <a:rPr lang="tr-TR" smtClean="0"/>
              <a:t>‹#›</a:t>
            </a:fld>
            <a:endParaRPr lang="tr-TR"/>
          </a:p>
        </p:txBody>
      </p:sp>
    </p:spTree>
    <p:extLst>
      <p:ext uri="{BB962C8B-B14F-4D97-AF65-F5344CB8AC3E}">
        <p14:creationId xmlns:p14="http://schemas.microsoft.com/office/powerpoint/2010/main" val="23549547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Vertical Text Placeholder 2"/>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DD268242-3C4D-4A3C-972D-21CE10B10D06}" type="datetimeFigureOut">
              <a:rPr lang="tr-TR" smtClean="0"/>
              <a:t>24.11.2021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262B77E-9F6A-43ED-836F-D80DCA7D3D3D}" type="slidenum">
              <a:rPr lang="tr-TR" smtClean="0"/>
              <a:t>‹#›</a:t>
            </a:fld>
            <a:endParaRPr lang="tr-TR"/>
          </a:p>
        </p:txBody>
      </p:sp>
    </p:spTree>
    <p:extLst>
      <p:ext uri="{BB962C8B-B14F-4D97-AF65-F5344CB8AC3E}">
        <p14:creationId xmlns:p14="http://schemas.microsoft.com/office/powerpoint/2010/main" val="38905910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7" name="Rectangle 6"/>
          <p:cNvSpPr/>
          <p:nvPr/>
        </p:nvSpPr>
        <p:spPr>
          <a:xfrm>
            <a:off x="9019312" y="0"/>
            <a:ext cx="27432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9160624" y="274638"/>
            <a:ext cx="2402380" cy="5897562"/>
          </a:xfrm>
        </p:spPr>
        <p:txBody>
          <a:bodyPr vert="eaVert"/>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838199" y="274638"/>
            <a:ext cx="7973291" cy="5897562"/>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a:xfrm>
            <a:off x="838200" y="6422854"/>
            <a:ext cx="2743196" cy="365125"/>
          </a:xfrm>
        </p:spPr>
        <p:txBody>
          <a:bodyPr/>
          <a:lstStyle/>
          <a:p>
            <a:fld id="{DD268242-3C4D-4A3C-972D-21CE10B10D06}" type="datetimeFigureOut">
              <a:rPr lang="tr-TR" smtClean="0"/>
              <a:t>24.11.2021</a:t>
            </a:fld>
            <a:endParaRPr lang="tr-TR"/>
          </a:p>
        </p:txBody>
      </p:sp>
      <p:sp>
        <p:nvSpPr>
          <p:cNvPr id="5" name="Footer Placeholder 4"/>
          <p:cNvSpPr>
            <a:spLocks noGrp="1"/>
          </p:cNvSpPr>
          <p:nvPr>
            <p:ph type="ftr" sz="quarter" idx="11"/>
          </p:nvPr>
        </p:nvSpPr>
        <p:spPr>
          <a:xfrm>
            <a:off x="3776135" y="6422854"/>
            <a:ext cx="4279669" cy="365125"/>
          </a:xfrm>
        </p:spPr>
        <p:txBody>
          <a:bodyPr/>
          <a:lstStyle/>
          <a:p>
            <a:endParaRPr lang="tr-TR"/>
          </a:p>
        </p:txBody>
      </p:sp>
      <p:sp>
        <p:nvSpPr>
          <p:cNvPr id="6" name="Slide Number Placeholder 5"/>
          <p:cNvSpPr>
            <a:spLocks noGrp="1"/>
          </p:cNvSpPr>
          <p:nvPr>
            <p:ph type="sldNum" sz="quarter" idx="12"/>
          </p:nvPr>
        </p:nvSpPr>
        <p:spPr>
          <a:xfrm>
            <a:off x="8073048" y="6422854"/>
            <a:ext cx="879759" cy="365125"/>
          </a:xfrm>
        </p:spPr>
        <p:txBody>
          <a:bodyPr/>
          <a:lstStyle/>
          <a:p>
            <a:fld id="{F262B77E-9F6A-43ED-836F-D80DCA7D3D3D}" type="slidenum">
              <a:rPr lang="tr-TR" smtClean="0"/>
              <a:t>‹#›</a:t>
            </a:fld>
            <a:endParaRPr lang="tr-TR"/>
          </a:p>
        </p:txBody>
      </p:sp>
    </p:spTree>
    <p:extLst>
      <p:ext uri="{BB962C8B-B14F-4D97-AF65-F5344CB8AC3E}">
        <p14:creationId xmlns:p14="http://schemas.microsoft.com/office/powerpoint/2010/main" val="20439082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DD268242-3C4D-4A3C-972D-21CE10B10D06}" type="datetimeFigureOut">
              <a:rPr lang="tr-TR" smtClean="0"/>
              <a:t>24.11.2021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262B77E-9F6A-43ED-836F-D80DCA7D3D3D}" type="slidenum">
              <a:rPr lang="tr-TR" smtClean="0"/>
              <a:t>‹#›</a:t>
            </a:fld>
            <a:endParaRPr lang="tr-TR"/>
          </a:p>
        </p:txBody>
      </p:sp>
    </p:spTree>
    <p:extLst>
      <p:ext uri="{BB962C8B-B14F-4D97-AF65-F5344CB8AC3E}">
        <p14:creationId xmlns:p14="http://schemas.microsoft.com/office/powerpoint/2010/main" val="40399762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 Bilgisi">
    <p:spTree>
      <p:nvGrpSpPr>
        <p:cNvPr id="1" name=""/>
        <p:cNvGrpSpPr/>
        <p:nvPr/>
      </p:nvGrpSpPr>
      <p:grpSpPr>
        <a:xfrm>
          <a:off x="0" y="0"/>
          <a:ext cx="0" cy="0"/>
          <a:chOff x="0" y="0"/>
          <a:chExt cx="0" cy="0"/>
        </a:xfrm>
      </p:grpSpPr>
      <p:sp>
        <p:nvSpPr>
          <p:cNvPr id="7" name="Rectangle 6"/>
          <p:cNvSpPr/>
          <p:nvPr/>
        </p:nvSpPr>
        <p:spPr>
          <a:xfrm>
            <a:off x="-6843" y="2059012"/>
            <a:ext cx="12195668" cy="18288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6843" y="3887812"/>
            <a:ext cx="12195668"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75488" y="2194560"/>
            <a:ext cx="11247120" cy="1737360"/>
          </a:xfrm>
        </p:spPr>
        <p:txBody>
          <a:bodyPr anchor="ctr">
            <a:noAutofit/>
          </a:bodyPr>
          <a:lstStyle>
            <a:lvl1pPr algn="ctr">
              <a:lnSpc>
                <a:spcPct val="80000"/>
              </a:lnSpc>
              <a:defRPr sz="6000" b="0" spc="150" baseline="0">
                <a:solidFill>
                  <a:srgbClr val="FFFFFF"/>
                </a:solidFill>
              </a:defRPr>
            </a:lvl1pPr>
          </a:lstStyle>
          <a:p>
            <a:r>
              <a:rPr lang="tr-TR"/>
              <a:t>Asıl başlık stilini düzenlemek için tıklayın</a:t>
            </a:r>
            <a:endParaRPr lang="en-US" dirty="0"/>
          </a:p>
        </p:txBody>
      </p:sp>
      <p:sp>
        <p:nvSpPr>
          <p:cNvPr id="3" name="Text Placeholder 2"/>
          <p:cNvSpPr>
            <a:spLocks noGrp="1"/>
          </p:cNvSpPr>
          <p:nvPr>
            <p:ph type="body" idx="1"/>
          </p:nvPr>
        </p:nvSpPr>
        <p:spPr>
          <a:xfrm>
            <a:off x="347472" y="3911827"/>
            <a:ext cx="11503152" cy="457200"/>
          </a:xfrm>
        </p:spPr>
        <p:txBody>
          <a:bodyPr anchor="t">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lvl1pPr>
              <a:defRPr>
                <a:solidFill>
                  <a:schemeClr val="tx1"/>
                </a:solidFill>
              </a:defRPr>
            </a:lvl1pPr>
          </a:lstStyle>
          <a:p>
            <a:fld id="{DD268242-3C4D-4A3C-972D-21CE10B10D06}" type="datetimeFigureOut">
              <a:rPr lang="tr-TR" smtClean="0"/>
              <a:t>24.11.2021</a:t>
            </a:fld>
            <a:endParaRPr lang="tr-TR"/>
          </a:p>
        </p:txBody>
      </p:sp>
      <p:sp>
        <p:nvSpPr>
          <p:cNvPr id="5" name="Footer Placeholder 4"/>
          <p:cNvSpPr>
            <a:spLocks noGrp="1"/>
          </p:cNvSpPr>
          <p:nvPr>
            <p:ph type="ftr" sz="quarter" idx="11"/>
          </p:nvPr>
        </p:nvSpPr>
        <p:spPr/>
        <p:txBody>
          <a:bodyPr/>
          <a:lstStyle>
            <a:lvl1pPr>
              <a:defRPr>
                <a:solidFill>
                  <a:schemeClr val="tx1"/>
                </a:solidFill>
              </a:defRPr>
            </a:lvl1pPr>
          </a:lstStyle>
          <a:p>
            <a:endParaRPr lang="tr-TR"/>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F262B77E-9F6A-43ED-836F-D80DCA7D3D3D}" type="slidenum">
              <a:rPr lang="tr-TR" smtClean="0"/>
              <a:t>‹#›</a:t>
            </a:fld>
            <a:endParaRPr lang="tr-TR"/>
          </a:p>
        </p:txBody>
      </p:sp>
    </p:spTree>
    <p:extLst>
      <p:ext uri="{BB962C8B-B14F-4D97-AF65-F5344CB8AC3E}">
        <p14:creationId xmlns:p14="http://schemas.microsoft.com/office/powerpoint/2010/main" val="26227008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sz="half" idx="1"/>
          </p:nvPr>
        </p:nvSpPr>
        <p:spPr>
          <a:xfrm>
            <a:off x="1205344" y="2011680"/>
            <a:ext cx="4754880" cy="420624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6230391" y="2011680"/>
            <a:ext cx="4754880" cy="420624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DD268242-3C4D-4A3C-972D-21CE10B10D06}" type="datetimeFigureOut">
              <a:rPr lang="tr-TR" smtClean="0"/>
              <a:t>24.11.2021</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262B77E-9F6A-43ED-836F-D80DCA7D3D3D}" type="slidenum">
              <a:rPr lang="tr-TR" smtClean="0"/>
              <a:t>‹#›</a:t>
            </a:fld>
            <a:endParaRPr lang="tr-TR"/>
          </a:p>
        </p:txBody>
      </p:sp>
    </p:spTree>
    <p:extLst>
      <p:ext uri="{BB962C8B-B14F-4D97-AF65-F5344CB8AC3E}">
        <p14:creationId xmlns:p14="http://schemas.microsoft.com/office/powerpoint/2010/main" val="563699603"/>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a:t>Asıl başlık stilini düzenlemek için tıklayın</a:t>
            </a:r>
            <a:endParaRPr lang="en-US" dirty="0"/>
          </a:p>
        </p:txBody>
      </p:sp>
      <p:sp>
        <p:nvSpPr>
          <p:cNvPr id="3" name="Text Placeholder 2"/>
          <p:cNvSpPr>
            <a:spLocks noGrp="1"/>
          </p:cNvSpPr>
          <p:nvPr>
            <p:ph type="body" idx="1"/>
          </p:nvPr>
        </p:nvSpPr>
        <p:spPr>
          <a:xfrm>
            <a:off x="1207008" y="1913470"/>
            <a:ext cx="4754880" cy="743094"/>
          </a:xfrm>
        </p:spPr>
        <p:txBody>
          <a:bodyPr anchor="ctr">
            <a:normAutofit/>
          </a:bodyPr>
          <a:lstStyle>
            <a:lvl1pPr marL="0" indent="0">
              <a:buNone/>
              <a:defRPr sz="21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Content Placeholder 3"/>
          <p:cNvSpPr>
            <a:spLocks noGrp="1"/>
          </p:cNvSpPr>
          <p:nvPr>
            <p:ph sz="half" idx="2"/>
          </p:nvPr>
        </p:nvSpPr>
        <p:spPr>
          <a:xfrm>
            <a:off x="1207008" y="2656566"/>
            <a:ext cx="4754880" cy="35661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6231230" y="1913470"/>
            <a:ext cx="4754880" cy="743094"/>
          </a:xfrm>
        </p:spPr>
        <p:txBody>
          <a:bodyPr anchor="ctr">
            <a:normAutofit/>
          </a:bodyPr>
          <a:lstStyle>
            <a:lvl1pPr marL="0" indent="0">
              <a:buNone/>
              <a:defRPr sz="21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Content Placeholder 5"/>
          <p:cNvSpPr>
            <a:spLocks noGrp="1"/>
          </p:cNvSpPr>
          <p:nvPr>
            <p:ph sz="quarter" idx="4"/>
          </p:nvPr>
        </p:nvSpPr>
        <p:spPr>
          <a:xfrm>
            <a:off x="6231230" y="2656564"/>
            <a:ext cx="4754880" cy="35661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DD268242-3C4D-4A3C-972D-21CE10B10D06}" type="datetimeFigureOut">
              <a:rPr lang="tr-TR" smtClean="0"/>
              <a:t>24.11.2021</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F262B77E-9F6A-43ED-836F-D80DCA7D3D3D}" type="slidenum">
              <a:rPr lang="tr-TR" smtClean="0"/>
              <a:t>‹#›</a:t>
            </a:fld>
            <a:endParaRPr lang="tr-TR"/>
          </a:p>
        </p:txBody>
      </p:sp>
    </p:spTree>
    <p:extLst>
      <p:ext uri="{BB962C8B-B14F-4D97-AF65-F5344CB8AC3E}">
        <p14:creationId xmlns:p14="http://schemas.microsoft.com/office/powerpoint/2010/main" val="1626377897"/>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DD268242-3C4D-4A3C-972D-21CE10B10D06}" type="datetimeFigureOut">
              <a:rPr lang="tr-TR" smtClean="0"/>
              <a:t>24.11.2021</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F262B77E-9F6A-43ED-836F-D80DCA7D3D3D}" type="slidenum">
              <a:rPr lang="tr-TR" smtClean="0"/>
              <a:t>‹#›</a:t>
            </a:fld>
            <a:endParaRPr lang="tr-TR"/>
          </a:p>
        </p:txBody>
      </p:sp>
    </p:spTree>
    <p:extLst>
      <p:ext uri="{BB962C8B-B14F-4D97-AF65-F5344CB8AC3E}">
        <p14:creationId xmlns:p14="http://schemas.microsoft.com/office/powerpoint/2010/main" val="30708039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D268242-3C4D-4A3C-972D-21CE10B10D06}" type="datetimeFigureOut">
              <a:rPr lang="tr-TR" smtClean="0"/>
              <a:t>24.11.2021</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F262B77E-9F6A-43ED-836F-D80DCA7D3D3D}" type="slidenum">
              <a:rPr lang="tr-TR" smtClean="0"/>
              <a:t>‹#›</a:t>
            </a:fld>
            <a:endParaRPr lang="tr-TR"/>
          </a:p>
        </p:txBody>
      </p:sp>
    </p:spTree>
    <p:extLst>
      <p:ext uri="{BB962C8B-B14F-4D97-AF65-F5344CB8AC3E}">
        <p14:creationId xmlns:p14="http://schemas.microsoft.com/office/powerpoint/2010/main" val="4423104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idx="1"/>
          </p:nvPr>
        </p:nvSpPr>
        <p:spPr>
          <a:xfrm>
            <a:off x="1207008" y="2120054"/>
            <a:ext cx="6126480" cy="41148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7789023" y="2147486"/>
            <a:ext cx="3200400" cy="3432319"/>
          </a:xfrm>
        </p:spPr>
        <p:txBody>
          <a:bodyPr>
            <a:normAutofit/>
          </a:bodyPr>
          <a:lstStyle>
            <a:lvl1pPr marL="0" indent="0">
              <a:lnSpc>
                <a:spcPct val="95000"/>
              </a:lnSpc>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DD268242-3C4D-4A3C-972D-21CE10B10D06}" type="datetimeFigureOut">
              <a:rPr lang="tr-TR" smtClean="0"/>
              <a:t>24.11.2021</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262B77E-9F6A-43ED-836F-D80DCA7D3D3D}" type="slidenum">
              <a:rPr lang="tr-TR" smtClean="0"/>
              <a:t>‹#›</a:t>
            </a:fld>
            <a:endParaRPr lang="tr-TR"/>
          </a:p>
        </p:txBody>
      </p:sp>
    </p:spTree>
    <p:extLst>
      <p:ext uri="{BB962C8B-B14F-4D97-AF65-F5344CB8AC3E}">
        <p14:creationId xmlns:p14="http://schemas.microsoft.com/office/powerpoint/2010/main" val="1433760845"/>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1280160" y="2211494"/>
            <a:ext cx="6126480" cy="3931920"/>
          </a:xfrm>
          <a:solidFill>
            <a:schemeClr val="tx2">
              <a:lumMod val="60000"/>
              <a:lumOff val="40000"/>
            </a:schemeClr>
          </a:solidFill>
        </p:spPr>
        <p:txBody>
          <a:bodyPr tIns="365760" anchor="t"/>
          <a:lstStyle>
            <a:lvl1pPr marL="0" indent="0" algn="ctr">
              <a:buNone/>
              <a:defRPr sz="3200">
                <a:solidFill>
                  <a:schemeClr val="tx1">
                    <a:lumMod val="50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simgeye tıklayın</a:t>
            </a:r>
            <a:endParaRPr lang="en-US" dirty="0"/>
          </a:p>
        </p:txBody>
      </p:sp>
      <p:sp>
        <p:nvSpPr>
          <p:cNvPr id="4" name="Text Placeholder 3"/>
          <p:cNvSpPr>
            <a:spLocks noGrp="1"/>
          </p:cNvSpPr>
          <p:nvPr>
            <p:ph type="body" sz="half" idx="2"/>
          </p:nvPr>
        </p:nvSpPr>
        <p:spPr>
          <a:xfrm>
            <a:off x="7790688" y="2150621"/>
            <a:ext cx="3200400" cy="3429000"/>
          </a:xfrm>
        </p:spPr>
        <p:txBody>
          <a:bodyPr>
            <a:normAutofit/>
          </a:bodyPr>
          <a:lstStyle>
            <a:lvl1pPr marL="0" indent="0">
              <a:lnSpc>
                <a:spcPct val="95000"/>
              </a:lnSpc>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DD268242-3C4D-4A3C-972D-21CE10B10D06}" type="datetimeFigureOut">
              <a:rPr lang="tr-TR" smtClean="0"/>
              <a:t>24.11.2021</a:t>
            </a:fld>
            <a:endParaRPr lang="tr-T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262B77E-9F6A-43ED-836F-D80DCA7D3D3D}" type="slidenum">
              <a:rPr lang="tr-TR" smtClean="0"/>
              <a:t>‹#›</a:t>
            </a:fld>
            <a:endParaRPr lang="tr-TR"/>
          </a:p>
        </p:txBody>
      </p:sp>
    </p:spTree>
    <p:extLst>
      <p:ext uri="{BB962C8B-B14F-4D97-AF65-F5344CB8AC3E}">
        <p14:creationId xmlns:p14="http://schemas.microsoft.com/office/powerpoint/2010/main" val="28016697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p:nvSpPr>
        <p:spPr>
          <a:xfrm>
            <a:off x="483" y="176109"/>
            <a:ext cx="12188952" cy="164591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202919" y="284176"/>
            <a:ext cx="9784080" cy="1508760"/>
          </a:xfrm>
          <a:prstGeom prst="rect">
            <a:avLst/>
          </a:prstGeom>
        </p:spPr>
        <p:txBody>
          <a:bodyPr vert="horz" lIns="91440" tIns="45720" rIns="91440" bIns="45720" rtlCol="0" anchor="ctr">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1202919" y="2011680"/>
            <a:ext cx="9784080" cy="4206240"/>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1202266" y="6422854"/>
            <a:ext cx="3000894" cy="365125"/>
          </a:xfrm>
          <a:prstGeom prst="rect">
            <a:avLst/>
          </a:prstGeom>
        </p:spPr>
        <p:txBody>
          <a:bodyPr vert="horz" lIns="91440" tIns="45720" rIns="45720" bIns="45720" rtlCol="0" anchor="ctr"/>
          <a:lstStyle>
            <a:lvl1pPr algn="l">
              <a:defRPr sz="1050">
                <a:solidFill>
                  <a:schemeClr val="tx1"/>
                </a:solidFill>
              </a:defRPr>
            </a:lvl1pPr>
          </a:lstStyle>
          <a:p>
            <a:fld id="{DD268242-3C4D-4A3C-972D-21CE10B10D06}" type="datetimeFigureOut">
              <a:rPr lang="tr-TR" smtClean="0"/>
              <a:t>24.11.2021</a:t>
            </a:fld>
            <a:endParaRPr lang="tr-TR"/>
          </a:p>
        </p:txBody>
      </p:sp>
      <p:sp>
        <p:nvSpPr>
          <p:cNvPr id="5" name="Footer Placeholder 4"/>
          <p:cNvSpPr>
            <a:spLocks noGrp="1"/>
          </p:cNvSpPr>
          <p:nvPr>
            <p:ph type="ftr" sz="quarter" idx="3"/>
          </p:nvPr>
        </p:nvSpPr>
        <p:spPr>
          <a:xfrm>
            <a:off x="5596471" y="6422854"/>
            <a:ext cx="5044440" cy="365125"/>
          </a:xfrm>
          <a:prstGeom prst="rect">
            <a:avLst/>
          </a:prstGeom>
        </p:spPr>
        <p:txBody>
          <a:bodyPr vert="horz" lIns="91440" tIns="45720" rIns="91440" bIns="45720" rtlCol="0" anchor="ctr"/>
          <a:lstStyle>
            <a:lvl1pPr algn="r">
              <a:defRPr sz="1050">
                <a:solidFill>
                  <a:schemeClr val="tx1"/>
                </a:solidFill>
              </a:defRPr>
            </a:lvl1pPr>
          </a:lstStyle>
          <a:p>
            <a:endParaRPr lang="tr-TR"/>
          </a:p>
        </p:txBody>
      </p:sp>
      <p:sp>
        <p:nvSpPr>
          <p:cNvPr id="6" name="Slide Number Placeholder 5"/>
          <p:cNvSpPr>
            <a:spLocks noGrp="1"/>
          </p:cNvSpPr>
          <p:nvPr>
            <p:ph type="sldNum" sz="quarter" idx="4"/>
          </p:nvPr>
        </p:nvSpPr>
        <p:spPr>
          <a:xfrm>
            <a:off x="10658927" y="6422854"/>
            <a:ext cx="946264" cy="365125"/>
          </a:xfrm>
          <a:prstGeom prst="rect">
            <a:avLst/>
          </a:prstGeom>
        </p:spPr>
        <p:txBody>
          <a:bodyPr vert="horz" lIns="45720" tIns="45720" rIns="91440" bIns="45720" rtlCol="0" anchor="ctr"/>
          <a:lstStyle>
            <a:lvl1pPr algn="l">
              <a:defRPr sz="1200" b="0">
                <a:solidFill>
                  <a:schemeClr val="tx1"/>
                </a:solidFill>
              </a:defRPr>
            </a:lvl1pPr>
          </a:lstStyle>
          <a:p>
            <a:fld id="{F262B77E-9F6A-43ED-836F-D80DCA7D3D3D}" type="slidenum">
              <a:rPr lang="tr-TR" smtClean="0"/>
              <a:t>‹#›</a:t>
            </a:fld>
            <a:endParaRPr lang="tr-TR"/>
          </a:p>
        </p:txBody>
      </p:sp>
    </p:spTree>
    <p:extLst>
      <p:ext uri="{BB962C8B-B14F-4D97-AF65-F5344CB8AC3E}">
        <p14:creationId xmlns:p14="http://schemas.microsoft.com/office/powerpoint/2010/main" val="3622274481"/>
      </p:ext>
    </p:extLst>
  </p:cSld>
  <p:clrMap bg1="dk1" tx1="lt1" bg2="dk2" tx2="lt2" accent1="accent1" accent2="accent2" accent3="accent3" accent4="accent4" accent5="accent5" accent6="accent6" hlink="hlink" folHlink="folHlink"/>
  <p:sldLayoutIdLst>
    <p:sldLayoutId id="2147483834" r:id="rId1"/>
    <p:sldLayoutId id="2147483835" r:id="rId2"/>
    <p:sldLayoutId id="2147483836" r:id="rId3"/>
    <p:sldLayoutId id="2147483837" r:id="rId4"/>
    <p:sldLayoutId id="2147483838" r:id="rId5"/>
    <p:sldLayoutId id="2147483839" r:id="rId6"/>
    <p:sldLayoutId id="2147483840" r:id="rId7"/>
    <p:sldLayoutId id="2147483841" r:id="rId8"/>
    <p:sldLayoutId id="2147483842" r:id="rId9"/>
    <p:sldLayoutId id="2147483843" r:id="rId10"/>
    <p:sldLayoutId id="2147483844" r:id="rId11"/>
  </p:sldLayoutIdLst>
  <p:txStyles>
    <p:titleStyle>
      <a:lvl1pPr algn="l" defTabSz="914400" rtl="0" eaLnBrk="1" latinLnBrk="0" hangingPunct="1">
        <a:lnSpc>
          <a:spcPct val="85000"/>
        </a:lnSpc>
        <a:spcBef>
          <a:spcPct val="0"/>
        </a:spcBef>
        <a:buNone/>
        <a:defRPr sz="4000" kern="1200" cap="all"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spcAft>
          <a:spcPts val="200"/>
        </a:spcAft>
        <a:buClr>
          <a:schemeClr val="tx1"/>
        </a:buClr>
        <a:buFont typeface="Wingdings" pitchFamily="2" charset="2"/>
        <a:buChar char=""/>
        <a:defRPr sz="2200" kern="1200">
          <a:solidFill>
            <a:schemeClr val="tx1"/>
          </a:solidFill>
          <a:latin typeface="+mn-lt"/>
          <a:ea typeface="+mn-ea"/>
          <a:cs typeface="+mn-cs"/>
        </a:defRPr>
      </a:lvl1pPr>
      <a:lvl2pPr marL="411480" indent="-182880" algn="l" defTabSz="914400" rtl="0" eaLnBrk="1" latinLnBrk="0" hangingPunct="1">
        <a:lnSpc>
          <a:spcPct val="90000"/>
        </a:lnSpc>
        <a:spcBef>
          <a:spcPts val="200"/>
        </a:spcBef>
        <a:spcAft>
          <a:spcPts val="400"/>
        </a:spcAft>
        <a:buClr>
          <a:schemeClr val="tx1"/>
        </a:buClr>
        <a:buFont typeface="Wingdings" pitchFamily="2" charset="2"/>
        <a:buChar char=""/>
        <a:defRPr sz="2000" kern="1200">
          <a:solidFill>
            <a:schemeClr val="tx1"/>
          </a:solidFill>
          <a:latin typeface="+mn-lt"/>
          <a:ea typeface="+mn-ea"/>
          <a:cs typeface="+mn-cs"/>
        </a:defRPr>
      </a:lvl2pPr>
      <a:lvl3pPr marL="640080" indent="-182880" algn="l" defTabSz="914400" rtl="0" eaLnBrk="1" latinLnBrk="0" hangingPunct="1">
        <a:lnSpc>
          <a:spcPct val="90000"/>
        </a:lnSpc>
        <a:spcBef>
          <a:spcPts val="200"/>
        </a:spcBef>
        <a:spcAft>
          <a:spcPts val="400"/>
        </a:spcAft>
        <a:buClr>
          <a:schemeClr val="tx1"/>
        </a:buClr>
        <a:buFont typeface="Wingdings" pitchFamily="2" charset="2"/>
        <a:buChar char=""/>
        <a:defRPr sz="1800" kern="1200">
          <a:solidFill>
            <a:schemeClr val="tx1"/>
          </a:solidFill>
          <a:latin typeface="+mn-lt"/>
          <a:ea typeface="+mn-ea"/>
          <a:cs typeface="+mn-cs"/>
        </a:defRPr>
      </a:lvl3pPr>
      <a:lvl4pPr marL="8686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4pPr>
      <a:lvl5pPr marL="10972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5pPr>
      <a:lvl6pPr marL="12846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6pPr>
      <a:lvl7pPr marL="14718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7pPr>
      <a:lvl8pPr marL="16290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8pPr>
      <a:lvl9pPr marL="18062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dirty="0"/>
              <a:t>İŞİTME YETERSİZLİĞİ OLAN ÖĞRENCİLER</a:t>
            </a:r>
          </a:p>
        </p:txBody>
      </p:sp>
      <p:sp>
        <p:nvSpPr>
          <p:cNvPr id="3" name="Alt Başlık 2"/>
          <p:cNvSpPr>
            <a:spLocks noGrp="1"/>
          </p:cNvSpPr>
          <p:nvPr>
            <p:ph type="subTitle" idx="1"/>
          </p:nvPr>
        </p:nvSpPr>
        <p:spPr>
          <a:xfrm>
            <a:off x="342900" y="3915938"/>
            <a:ext cx="11506200" cy="2287914"/>
          </a:xfrm>
        </p:spPr>
        <p:txBody>
          <a:bodyPr>
            <a:normAutofit/>
          </a:bodyPr>
          <a:lstStyle/>
          <a:p>
            <a:r>
              <a:rPr lang="tr-TR" dirty="0"/>
              <a:t>DEFNE DENİZ SARIKÖSE</a:t>
            </a:r>
          </a:p>
          <a:p>
            <a:r>
              <a:rPr lang="tr-TR" dirty="0"/>
              <a:t>ÖZEL EĞİTİM</a:t>
            </a:r>
          </a:p>
        </p:txBody>
      </p:sp>
    </p:spTree>
    <p:extLst>
      <p:ext uri="{BB962C8B-B14F-4D97-AF65-F5344CB8AC3E}">
        <p14:creationId xmlns:p14="http://schemas.microsoft.com/office/powerpoint/2010/main" val="142691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solidFill>
            <a:srgbClr val="FFC000"/>
          </a:solidFill>
        </p:spPr>
        <p:txBody>
          <a:bodyPr anchor="ctr">
            <a:normAutofit/>
          </a:bodyPr>
          <a:lstStyle/>
          <a:p>
            <a:pPr algn="ctr"/>
            <a:r>
              <a:rPr lang="tr-TR" dirty="0"/>
              <a:t> </a:t>
            </a:r>
            <a:r>
              <a:rPr lang="tr-TR" b="1" dirty="0"/>
              <a:t>Konuşma ve Dil Gelişim: Dil gelişimi hafiften ağıra doğru gecikebilir</a:t>
            </a:r>
            <a:endParaRPr lang="tr-TR" dirty="0"/>
          </a:p>
        </p:txBody>
      </p:sp>
      <p:sp>
        <p:nvSpPr>
          <p:cNvPr id="3" name="İçerik Yer Tutucusu 2"/>
          <p:cNvSpPr>
            <a:spLocks noGrp="1"/>
          </p:cNvSpPr>
          <p:nvPr>
            <p:ph idx="1"/>
          </p:nvPr>
        </p:nvSpPr>
        <p:spPr/>
        <p:txBody>
          <a:bodyPr vert="horz" lIns="91440" tIns="45720" rIns="91440" bIns="45720" rtlCol="0" anchor="ctr">
            <a:normAutofit/>
          </a:bodyPr>
          <a:lstStyle/>
          <a:p>
            <a:r>
              <a:rPr lang="tr-TR" sz="3200" dirty="0"/>
              <a:t>Konuşma ve Dil Gelişim: Dil gelişimi hafiften ağıra doğru gecikebilir. Bu gecikme, onların işitsel bilgi sürecindeki yetersizliğin veya görsel kodlanmış dilin olmaması sonucudur. </a:t>
            </a:r>
          </a:p>
        </p:txBody>
      </p:sp>
    </p:spTree>
    <p:extLst>
      <p:ext uri="{BB962C8B-B14F-4D97-AF65-F5344CB8AC3E}">
        <p14:creationId xmlns:p14="http://schemas.microsoft.com/office/powerpoint/2010/main" val="22664115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solidFill>
            <a:srgbClr val="FFC000"/>
          </a:solidFill>
        </p:spPr>
        <p:txBody>
          <a:bodyPr vert="horz" lIns="91440" tIns="45720" rIns="91440" bIns="45720" rtlCol="0" anchor="ctr">
            <a:normAutofit/>
          </a:bodyPr>
          <a:lstStyle/>
          <a:p>
            <a:pPr algn="ctr"/>
            <a:r>
              <a:rPr lang="tr-TR" dirty="0"/>
              <a:t> Konuşma ve Dil Gelişim: Dil gelişimi hafiften ağıra doğru gecikebilir</a:t>
            </a:r>
          </a:p>
        </p:txBody>
      </p:sp>
      <p:sp>
        <p:nvSpPr>
          <p:cNvPr id="3" name="İçerik Yer Tutucusu 2"/>
          <p:cNvSpPr>
            <a:spLocks noGrp="1"/>
          </p:cNvSpPr>
          <p:nvPr>
            <p:ph idx="1"/>
          </p:nvPr>
        </p:nvSpPr>
        <p:spPr/>
        <p:txBody>
          <a:bodyPr vert="horz" lIns="91440" tIns="45720" rIns="91440" bIns="45720" rtlCol="0" anchor="ctr">
            <a:normAutofit/>
          </a:bodyPr>
          <a:lstStyle/>
          <a:p>
            <a:r>
              <a:rPr lang="tr-TR" sz="3200" dirty="0"/>
              <a:t>Ağır derecede işitme kaybı olanlar gibi, orta derecede işitme kaybı olan çocuklar da konuşulanı duyabilmelerine rağmen konuşmaları olumsuz etkilenir. İşitme kaybına bağlı olarak birçok konuşma sesini duymayabilirler. Konuşma geriliğiyle birlikte eklemleme problemleri, ses kalitesi ve tonlaması da çocuğun anlamasını zorlaştırır.</a:t>
            </a:r>
            <a:br>
              <a:rPr lang="tr-TR" sz="3200" dirty="0"/>
            </a:br>
            <a:endParaRPr lang="tr-TR" sz="3200" dirty="0"/>
          </a:p>
        </p:txBody>
      </p:sp>
    </p:spTree>
    <p:extLst>
      <p:ext uri="{BB962C8B-B14F-4D97-AF65-F5344CB8AC3E}">
        <p14:creationId xmlns:p14="http://schemas.microsoft.com/office/powerpoint/2010/main" val="22600917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solidFill>
            <a:schemeClr val="accent5">
              <a:lumMod val="40000"/>
              <a:lumOff val="60000"/>
            </a:schemeClr>
          </a:solidFill>
        </p:spPr>
        <p:txBody>
          <a:bodyPr vert="horz" lIns="91440" tIns="45720" rIns="91440" bIns="45720" rtlCol="0" anchor="ctr">
            <a:normAutofit/>
          </a:bodyPr>
          <a:lstStyle/>
          <a:p>
            <a:pPr algn="ctr"/>
            <a:r>
              <a:rPr lang="tr-TR" dirty="0"/>
              <a:t>İŞİTME YETERSİZLİĞİ OLAN ÇOCUKLARIN DEĞERLENDİRİLMESİ</a:t>
            </a:r>
          </a:p>
        </p:txBody>
      </p:sp>
      <p:sp>
        <p:nvSpPr>
          <p:cNvPr id="3" name="İçerik Yer Tutucusu 2"/>
          <p:cNvSpPr>
            <a:spLocks noGrp="1"/>
          </p:cNvSpPr>
          <p:nvPr>
            <p:ph idx="1"/>
          </p:nvPr>
        </p:nvSpPr>
        <p:spPr/>
        <p:txBody>
          <a:bodyPr vert="horz" lIns="91440" tIns="45720" rIns="91440" bIns="45720" rtlCol="0" anchor="ctr">
            <a:normAutofit/>
          </a:bodyPr>
          <a:lstStyle/>
          <a:p>
            <a:r>
              <a:rPr lang="tr-TR" sz="3200" dirty="0"/>
              <a:t>Erken tanılama: işitme kaybının erken tanılanmasıyla, çocuğun dil ve iletişim becerilerinde erken müdahale ve bunun sonucunda düzeltme sağlanarak bu becerilerde daha iyi bir gelişim sağlanabilir.</a:t>
            </a:r>
          </a:p>
          <a:p>
            <a:pPr marL="0" indent="0">
              <a:buNone/>
            </a:pPr>
            <a:endParaRPr lang="tr-TR" sz="3200" dirty="0"/>
          </a:p>
        </p:txBody>
      </p:sp>
    </p:spTree>
    <p:extLst>
      <p:ext uri="{BB962C8B-B14F-4D97-AF65-F5344CB8AC3E}">
        <p14:creationId xmlns:p14="http://schemas.microsoft.com/office/powerpoint/2010/main" val="8355844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solidFill>
            <a:srgbClr val="92D050"/>
          </a:solidFill>
        </p:spPr>
        <p:txBody>
          <a:bodyPr vert="horz" lIns="91440" tIns="45720" rIns="91440" bIns="45720" rtlCol="0" anchor="ctr">
            <a:normAutofit/>
          </a:bodyPr>
          <a:lstStyle/>
          <a:p>
            <a:pPr algn="ctr"/>
            <a:r>
              <a:rPr lang="tr-TR" dirty="0"/>
              <a:t>İŞİTME YETERSİZLİĞİ OLAN ÇOCUKLARIN DEĞERLENDİRİLMESİ</a:t>
            </a:r>
          </a:p>
        </p:txBody>
      </p:sp>
      <p:sp>
        <p:nvSpPr>
          <p:cNvPr id="3" name="İçerik Yer Tutucusu 2"/>
          <p:cNvSpPr>
            <a:spLocks noGrp="1"/>
          </p:cNvSpPr>
          <p:nvPr>
            <p:ph idx="1"/>
          </p:nvPr>
        </p:nvSpPr>
        <p:spPr/>
        <p:txBody>
          <a:bodyPr vert="horz" lIns="91440" tIns="45720" rIns="91440" bIns="45720" rtlCol="0" anchor="ctr">
            <a:normAutofit lnSpcReduction="10000"/>
          </a:bodyPr>
          <a:lstStyle/>
          <a:p>
            <a:r>
              <a:rPr lang="tr-TR" sz="3200" dirty="0"/>
              <a:t> Erken tanılama, işitme zorluğu çeken çocukları yaşamları boyunca olumlu etkiler. Erken teşhis ve erken müdahalenin sonuçları şu nedenlerle çok önemlidir: Uygun işitme cihazını en kısa zamanda takma imkânı sağlar 6 aydan önceki müdahale ileriki yıllarda konuşma ve okuma becerilerinin daha iyi olmasını sağlar. Okul öncesi programlar çocuklara gelişim aşamalarında edinecekleri dil becerisini kazandırır. Ailelerin durumu daha iyi anlamalarına ve özel ihtiyaçları olan başka ailelerle tanışmalarına yardımcı olur</a:t>
            </a:r>
          </a:p>
        </p:txBody>
      </p:sp>
    </p:spTree>
    <p:extLst>
      <p:ext uri="{BB962C8B-B14F-4D97-AF65-F5344CB8AC3E}">
        <p14:creationId xmlns:p14="http://schemas.microsoft.com/office/powerpoint/2010/main" val="424184312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solidFill>
            <a:srgbClr val="00B0F0"/>
          </a:solidFill>
        </p:spPr>
        <p:txBody>
          <a:bodyPr vert="horz" lIns="91440" tIns="45720" rIns="91440" bIns="45720" rtlCol="0" anchor="ctr">
            <a:normAutofit/>
          </a:bodyPr>
          <a:lstStyle/>
          <a:p>
            <a:pPr algn="ctr"/>
            <a:r>
              <a:rPr lang="tr-TR" dirty="0"/>
              <a:t>EĞİTSEL DEĞERLENDİRME</a:t>
            </a:r>
          </a:p>
        </p:txBody>
      </p:sp>
      <p:sp>
        <p:nvSpPr>
          <p:cNvPr id="3" name="İçerik Yer Tutucusu 2"/>
          <p:cNvSpPr>
            <a:spLocks noGrp="1"/>
          </p:cNvSpPr>
          <p:nvPr>
            <p:ph idx="1"/>
          </p:nvPr>
        </p:nvSpPr>
        <p:spPr/>
        <p:txBody>
          <a:bodyPr vert="horz" lIns="91440" tIns="45720" rIns="91440" bIns="45720" rtlCol="0" anchor="ctr">
            <a:normAutofit/>
          </a:bodyPr>
          <a:lstStyle/>
          <a:p>
            <a:r>
              <a:rPr lang="tr-TR" sz="3200" dirty="0"/>
              <a:t>İşitme kaybı belirlendikten sonra yapılacak işlem, işitme kaybının öğrencinin diğer gelişme alanlarındaki ve okul öğrenmesindeki etkilerini saptamaktır.</a:t>
            </a:r>
          </a:p>
        </p:txBody>
      </p:sp>
    </p:spTree>
    <p:extLst>
      <p:ext uri="{BB962C8B-B14F-4D97-AF65-F5344CB8AC3E}">
        <p14:creationId xmlns:p14="http://schemas.microsoft.com/office/powerpoint/2010/main" val="401392800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solidFill>
            <a:srgbClr val="00B0F0"/>
          </a:solidFill>
        </p:spPr>
        <p:txBody>
          <a:bodyPr vert="horz" lIns="91440" tIns="45720" rIns="91440" bIns="45720" rtlCol="0" anchor="ctr">
            <a:normAutofit/>
          </a:bodyPr>
          <a:lstStyle/>
          <a:p>
            <a:pPr algn="ctr"/>
            <a:r>
              <a:rPr lang="tr-TR" dirty="0"/>
              <a:t>EĞİTSEL DEĞERLENDİRME</a:t>
            </a:r>
          </a:p>
        </p:txBody>
      </p:sp>
      <p:sp>
        <p:nvSpPr>
          <p:cNvPr id="3" name="İçerik Yer Tutucusu 2"/>
          <p:cNvSpPr>
            <a:spLocks noGrp="1"/>
          </p:cNvSpPr>
          <p:nvPr>
            <p:ph idx="1"/>
          </p:nvPr>
        </p:nvSpPr>
        <p:spPr/>
        <p:txBody>
          <a:bodyPr vert="horz" lIns="91440" tIns="45720" rIns="91440" bIns="45720" rtlCol="0" anchor="ctr">
            <a:normAutofit/>
          </a:bodyPr>
          <a:lstStyle/>
          <a:p>
            <a:r>
              <a:rPr lang="tr-TR" sz="3200" dirty="0"/>
              <a:t>İfade edici ve alıcı dil becerileri: Öğrenci ne kadar anlayabiliyor ve ihtiyaçlarını ne kadar açıklaya biliyor? </a:t>
            </a:r>
            <a:r>
              <a:rPr lang="tr-TR" sz="3200" dirty="0" err="1"/>
              <a:t>Sözdizimsel</a:t>
            </a:r>
            <a:r>
              <a:rPr lang="tr-TR" sz="3200" dirty="0"/>
              <a:t> veya gramer becerileri: Öğrencinin konuşma ve işaret dilini birlikte ne kadar iyi kullandığının belirlenmesi. Sözel olmayan dil yeterliliği: Sosyal ve durumsal olarak jest, mimik ve beden duruşu gibi sözel olmayan iletişim kanallarının kullanımının değerlendirilmesi yapılır.</a:t>
            </a:r>
          </a:p>
        </p:txBody>
      </p:sp>
    </p:spTree>
    <p:extLst>
      <p:ext uri="{BB962C8B-B14F-4D97-AF65-F5344CB8AC3E}">
        <p14:creationId xmlns:p14="http://schemas.microsoft.com/office/powerpoint/2010/main" val="105698873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solidFill>
            <a:srgbClr val="FF0000"/>
          </a:solidFill>
        </p:spPr>
        <p:txBody>
          <a:bodyPr vert="horz" lIns="91440" tIns="45720" rIns="91440" bIns="45720" rtlCol="0" anchor="ctr">
            <a:normAutofit/>
          </a:bodyPr>
          <a:lstStyle/>
          <a:p>
            <a:pPr algn="ctr"/>
            <a:r>
              <a:rPr lang="tr-TR" dirty="0"/>
              <a:t>İŞİTME YETERSİZLİĞİ OLAN ÖĞRENCİLERİN EĞİTİMİ</a:t>
            </a:r>
          </a:p>
        </p:txBody>
      </p:sp>
      <p:sp>
        <p:nvSpPr>
          <p:cNvPr id="3" name="İçerik Yer Tutucusu 2"/>
          <p:cNvSpPr>
            <a:spLocks noGrp="1"/>
          </p:cNvSpPr>
          <p:nvPr>
            <p:ph idx="1"/>
          </p:nvPr>
        </p:nvSpPr>
        <p:spPr/>
        <p:txBody>
          <a:bodyPr vert="horz" lIns="91440" tIns="45720" rIns="91440" bIns="45720" rtlCol="0" anchor="ctr">
            <a:normAutofit/>
          </a:bodyPr>
          <a:lstStyle/>
          <a:p>
            <a:r>
              <a:rPr lang="tr-TR" sz="3200" dirty="0"/>
              <a:t>Özel ve genel eğitimciler, konuşma ve dil patologları, işitme uzmanları, tercümanlar, yardımcı personel, aile üyeleri, arkadaşlar ve toplum üyeleri işitme yetersizliği olan öğrencinin dil, akademik ve sosyal gelişimine katkıda bulunmak için eşgüdümlü çalışmalıdırlar.</a:t>
            </a:r>
          </a:p>
        </p:txBody>
      </p:sp>
    </p:spTree>
    <p:extLst>
      <p:ext uri="{BB962C8B-B14F-4D97-AF65-F5344CB8AC3E}">
        <p14:creationId xmlns:p14="http://schemas.microsoft.com/office/powerpoint/2010/main" val="90270161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solidFill>
            <a:schemeClr val="tx1"/>
          </a:solidFill>
        </p:spPr>
        <p:txBody>
          <a:bodyPr anchor="ctr">
            <a:normAutofit/>
          </a:bodyPr>
          <a:lstStyle/>
          <a:p>
            <a:pPr algn="ctr"/>
            <a:r>
              <a:rPr lang="tr-TR" b="1" dirty="0">
                <a:solidFill>
                  <a:schemeClr val="bg1"/>
                </a:solidFill>
              </a:rPr>
              <a:t>İşitme yetersizliği Olan Öğrenci ve En Az Kısıtlayıcı Ortam</a:t>
            </a:r>
            <a:endParaRPr lang="tr-TR" dirty="0">
              <a:solidFill>
                <a:schemeClr val="bg1"/>
              </a:solidFill>
            </a:endParaRPr>
          </a:p>
        </p:txBody>
      </p:sp>
      <p:sp>
        <p:nvSpPr>
          <p:cNvPr id="3" name="İçerik Yer Tutucusu 2"/>
          <p:cNvSpPr>
            <a:spLocks noGrp="1"/>
          </p:cNvSpPr>
          <p:nvPr>
            <p:ph idx="1"/>
          </p:nvPr>
        </p:nvSpPr>
        <p:spPr/>
        <p:txBody>
          <a:bodyPr/>
          <a:lstStyle/>
          <a:p>
            <a:pPr marL="0" indent="0">
              <a:buNone/>
            </a:pPr>
            <a:r>
              <a:rPr lang="tr-TR" dirty="0"/>
              <a:t>Genel kabul gören anlayışa göre, işitme yetersizliği olan öğrencilerin akranlarıyla birlikte olabileceği genel eğitim sınıfı en iyi yerleştirme olarak görülmektedir. Böylece işitme engelli öğrenciler böyle bir sorunları olmayan akranlarıyla etkileşime girebilecekleri bir ortamda eğitilmiş olacaklar. Ancak bunun iki sakıncası vardır. İşitme engelli öğrenci akranlarıyla iletişim kuramayabilir Yüksek derecede sosyal yalıtım söz konusu olabilir.</a:t>
            </a:r>
          </a:p>
          <a:p>
            <a:pPr marL="0" indent="0">
              <a:buNone/>
            </a:pPr>
            <a:endParaRPr lang="tr-TR" dirty="0"/>
          </a:p>
        </p:txBody>
      </p:sp>
    </p:spTree>
    <p:extLst>
      <p:ext uri="{BB962C8B-B14F-4D97-AF65-F5344CB8AC3E}">
        <p14:creationId xmlns:p14="http://schemas.microsoft.com/office/powerpoint/2010/main" val="292871511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solidFill>
            <a:schemeClr val="bg1">
              <a:lumMod val="85000"/>
            </a:schemeClr>
          </a:solidFill>
        </p:spPr>
        <p:txBody>
          <a:bodyPr vert="horz" lIns="91440" tIns="45720" rIns="91440" bIns="45720" rtlCol="0" anchor="ctr">
            <a:normAutofit/>
          </a:bodyPr>
          <a:lstStyle/>
          <a:p>
            <a:pPr algn="ctr"/>
            <a:r>
              <a:rPr lang="tr-TR" b="1" dirty="0"/>
              <a:t>İletişim Yöntemleri</a:t>
            </a:r>
          </a:p>
        </p:txBody>
      </p:sp>
      <p:sp>
        <p:nvSpPr>
          <p:cNvPr id="3" name="İçerik Yer Tutucusu 2"/>
          <p:cNvSpPr>
            <a:spLocks noGrp="1"/>
          </p:cNvSpPr>
          <p:nvPr>
            <p:ph idx="1"/>
          </p:nvPr>
        </p:nvSpPr>
        <p:spPr/>
        <p:txBody>
          <a:bodyPr vert="horz" lIns="91440" tIns="45720" rIns="91440" bIns="45720" rtlCol="0" anchor="ctr">
            <a:normAutofit/>
          </a:bodyPr>
          <a:lstStyle/>
          <a:p>
            <a:r>
              <a:rPr lang="tr-TR" sz="3200" dirty="0"/>
              <a:t>1. Sözel İletişim Yöntemi: Dili daha güzel kullanmayı öğretir ve çocukları kendi konuşmalarını duymaya cesaretlendirir. Bu yöntem öğrencilerin konuşmayı okumalarına ve konuşmayı öğrenmelerine yardımcı olmak için işitme cihazı kullanmalarını zorunlu kılar. Çocuğun herhangi bir işaret dili kullanmasına izin vermez.</a:t>
            </a:r>
          </a:p>
        </p:txBody>
      </p:sp>
    </p:spTree>
    <p:extLst>
      <p:ext uri="{BB962C8B-B14F-4D97-AF65-F5344CB8AC3E}">
        <p14:creationId xmlns:p14="http://schemas.microsoft.com/office/powerpoint/2010/main" val="178761195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solidFill>
            <a:schemeClr val="bg1">
              <a:lumMod val="85000"/>
            </a:schemeClr>
          </a:solidFill>
        </p:spPr>
        <p:txBody>
          <a:bodyPr anchor="ctr"/>
          <a:lstStyle/>
          <a:p>
            <a:pPr algn="ctr"/>
            <a:r>
              <a:rPr lang="tr-TR" b="1" dirty="0"/>
              <a:t>İletişim Yöntemleri</a:t>
            </a:r>
          </a:p>
        </p:txBody>
      </p:sp>
      <p:sp>
        <p:nvSpPr>
          <p:cNvPr id="3" name="İçerik Yer Tutucusu 2"/>
          <p:cNvSpPr>
            <a:spLocks noGrp="1"/>
          </p:cNvSpPr>
          <p:nvPr>
            <p:ph idx="1"/>
          </p:nvPr>
        </p:nvSpPr>
        <p:spPr/>
        <p:txBody>
          <a:bodyPr vert="horz" lIns="91440" tIns="45720" rIns="91440" bIns="45720" rtlCol="0" anchor="ctr">
            <a:normAutofit/>
          </a:bodyPr>
          <a:lstStyle/>
          <a:p>
            <a:r>
              <a:rPr lang="tr-TR" sz="3200" dirty="0"/>
              <a:t>2. İşaret Dili ile İletişim Yöntemi: Bu yaklaşım işaret dilinin kullanılmasını ve öğrencinin bütün görsel yöntemleri kullanarak bilgi edinmesini sağlar. İşaret dili harflerden daha çok hem sözcükleri hem de kavramları ifade etmek için mimik, beden ve ellerin bileşimi kullanılır. Parmak hecelemesi, alfabedeki harflerin elle sunumunda kullanılır.</a:t>
            </a:r>
          </a:p>
        </p:txBody>
      </p:sp>
    </p:spTree>
    <p:extLst>
      <p:ext uri="{BB962C8B-B14F-4D97-AF65-F5344CB8AC3E}">
        <p14:creationId xmlns:p14="http://schemas.microsoft.com/office/powerpoint/2010/main" val="38014727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Unvan 1"/>
          <p:cNvSpPr>
            <a:spLocks noGrp="1"/>
          </p:cNvSpPr>
          <p:nvPr>
            <p:ph type="title"/>
          </p:nvPr>
        </p:nvSpPr>
        <p:spPr>
          <a:xfrm>
            <a:off x="8339328" y="457200"/>
            <a:ext cx="3090672" cy="1197864"/>
          </a:xfrm>
        </p:spPr>
        <p:txBody>
          <a:bodyPr anchor="ctr">
            <a:normAutofit/>
          </a:bodyPr>
          <a:lstStyle/>
          <a:p>
            <a:pPr algn="ctr"/>
            <a:r>
              <a:rPr lang="tr-TR" sz="1900" b="1" dirty="0">
                <a:solidFill>
                  <a:schemeClr val="bg1"/>
                </a:solidFill>
              </a:rPr>
              <a:t>İşitme yetersizliği olan birey kimdir?</a:t>
            </a:r>
            <a:endParaRPr lang="tr-TR" sz="1900" dirty="0">
              <a:solidFill>
                <a:schemeClr val="bg1"/>
              </a:solidFill>
            </a:endParaRPr>
          </a:p>
        </p:txBody>
      </p:sp>
      <p:sp>
        <p:nvSpPr>
          <p:cNvPr id="3" name="İçerik Yer Tutucusu 2"/>
          <p:cNvSpPr>
            <a:spLocks noGrp="1"/>
          </p:cNvSpPr>
          <p:nvPr>
            <p:ph idx="1"/>
          </p:nvPr>
        </p:nvSpPr>
        <p:spPr>
          <a:xfrm>
            <a:off x="8339328" y="1655065"/>
            <a:ext cx="3090672" cy="4224528"/>
          </a:xfrm>
        </p:spPr>
        <p:txBody>
          <a:bodyPr vert="horz" lIns="91440" tIns="45720" rIns="91440" bIns="45720" rtlCol="0" anchor="ctr">
            <a:normAutofit/>
          </a:bodyPr>
          <a:lstStyle/>
          <a:p>
            <a:r>
              <a:rPr lang="tr-TR" sz="2400" dirty="0">
                <a:solidFill>
                  <a:srgbClr val="FFFFFF"/>
                </a:solidFill>
              </a:rPr>
              <a:t>İşitme duyarlılığının kısmen ya da tamamen kaybından dolayı konuşmayı edinmede, dili kullanma ve iletişimde yaşadığı güçlükler nedeniyle özel eğitim </a:t>
            </a:r>
          </a:p>
        </p:txBody>
      </p:sp>
      <p:pic>
        <p:nvPicPr>
          <p:cNvPr id="5" name="Picture 4" descr="Yeşil pastel arka plan üzerinde soru işaretleri">
            <a:extLst>
              <a:ext uri="{FF2B5EF4-FFF2-40B4-BE49-F238E27FC236}">
                <a16:creationId xmlns:a16="http://schemas.microsoft.com/office/drawing/2014/main" id="{86230007-46A1-4A50-A35A-6A274199918A}"/>
              </a:ext>
            </a:extLst>
          </p:cNvPr>
          <p:cNvPicPr>
            <a:picLocks noChangeAspect="1"/>
          </p:cNvPicPr>
          <p:nvPr/>
        </p:nvPicPr>
        <p:blipFill rotWithShape="1">
          <a:blip r:embed="rId2"/>
          <a:srcRect l="43458" r="3466"/>
          <a:stretch/>
        </p:blipFill>
        <p:spPr>
          <a:xfrm>
            <a:off x="2054726" y="643464"/>
            <a:ext cx="3722674" cy="5260391"/>
          </a:xfrm>
          <a:prstGeom prst="rect">
            <a:avLst/>
          </a:prstGeom>
        </p:spPr>
      </p:pic>
    </p:spTree>
    <p:extLst>
      <p:ext uri="{BB962C8B-B14F-4D97-AF65-F5344CB8AC3E}">
        <p14:creationId xmlns:p14="http://schemas.microsoft.com/office/powerpoint/2010/main" val="400729957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solidFill>
            <a:srgbClr val="92D050"/>
          </a:solidFill>
        </p:spPr>
        <p:txBody>
          <a:bodyPr vert="horz" lIns="91440" tIns="45720" rIns="91440" bIns="45720" rtlCol="0" anchor="ctr">
            <a:normAutofit/>
          </a:bodyPr>
          <a:lstStyle/>
          <a:p>
            <a:pPr algn="ctr"/>
            <a:r>
              <a:rPr lang="tr-TR" b="1" dirty="0"/>
              <a:t>İletişim kurmaya yardımcı teknolojik cihazlar:</a:t>
            </a:r>
          </a:p>
        </p:txBody>
      </p:sp>
      <p:sp>
        <p:nvSpPr>
          <p:cNvPr id="3" name="İçerik Yer Tutucusu 2"/>
          <p:cNvSpPr>
            <a:spLocks noGrp="1"/>
          </p:cNvSpPr>
          <p:nvPr>
            <p:ph idx="1"/>
          </p:nvPr>
        </p:nvSpPr>
        <p:spPr/>
        <p:txBody>
          <a:bodyPr vert="horz" lIns="91440" tIns="45720" rIns="91440" bIns="45720" rtlCol="0" anchor="ctr">
            <a:normAutofit/>
          </a:bodyPr>
          <a:lstStyle/>
          <a:p>
            <a:r>
              <a:rPr lang="tr-TR" sz="3200" dirty="0"/>
              <a:t>Yardımcı dinleme cihazları: Sesi yükseltmeye yarayan cihazlardır. Kulak arkası, kulak içi, kanal içi ve tamamen kanala yerleştirilebilen cihazlardır.</a:t>
            </a:r>
          </a:p>
        </p:txBody>
      </p:sp>
    </p:spTree>
    <p:extLst>
      <p:ext uri="{BB962C8B-B14F-4D97-AF65-F5344CB8AC3E}">
        <p14:creationId xmlns:p14="http://schemas.microsoft.com/office/powerpoint/2010/main" val="294503693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solidFill>
            <a:srgbClr val="92D050"/>
          </a:solidFill>
        </p:spPr>
        <p:txBody>
          <a:bodyPr vert="horz" lIns="91440" tIns="45720" rIns="91440" bIns="45720" rtlCol="0" anchor="ctr">
            <a:normAutofit/>
          </a:bodyPr>
          <a:lstStyle/>
          <a:p>
            <a:pPr algn="ctr"/>
            <a:r>
              <a:rPr lang="tr-TR" b="1" dirty="0"/>
              <a:t>İletişim kurmaya yardımcı teknolojik cihazlar:</a:t>
            </a:r>
          </a:p>
        </p:txBody>
      </p:sp>
      <p:sp>
        <p:nvSpPr>
          <p:cNvPr id="3" name="İçerik Yer Tutucusu 2"/>
          <p:cNvSpPr>
            <a:spLocks noGrp="1"/>
          </p:cNvSpPr>
          <p:nvPr>
            <p:ph idx="1"/>
          </p:nvPr>
        </p:nvSpPr>
        <p:spPr/>
        <p:txBody>
          <a:bodyPr vert="horz" lIns="91440" tIns="45720" rIns="91440" bIns="45720" rtlCol="0" anchor="ctr">
            <a:normAutofit/>
          </a:bodyPr>
          <a:lstStyle/>
          <a:p>
            <a:endParaRPr lang="tr-TR" sz="3200" dirty="0"/>
          </a:p>
          <a:p>
            <a:r>
              <a:rPr lang="tr-TR" sz="3200" dirty="0"/>
              <a:t>Koklea implantı</a:t>
            </a:r>
          </a:p>
        </p:txBody>
      </p:sp>
    </p:spTree>
    <p:extLst>
      <p:ext uri="{BB962C8B-B14F-4D97-AF65-F5344CB8AC3E}">
        <p14:creationId xmlns:p14="http://schemas.microsoft.com/office/powerpoint/2010/main" val="349806276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solidFill>
            <a:srgbClr val="92D050"/>
          </a:solidFill>
        </p:spPr>
        <p:txBody>
          <a:bodyPr vert="horz" lIns="91440" tIns="45720" rIns="91440" bIns="45720" rtlCol="0" anchor="ctr">
            <a:normAutofit/>
          </a:bodyPr>
          <a:lstStyle/>
          <a:p>
            <a:pPr algn="ctr"/>
            <a:r>
              <a:rPr lang="tr-TR" b="1" dirty="0"/>
              <a:t>İletişim kurmaya yardımcı teknolojik cihazlar:</a:t>
            </a:r>
          </a:p>
        </p:txBody>
      </p:sp>
      <p:sp>
        <p:nvSpPr>
          <p:cNvPr id="3" name="İçerik Yer Tutucusu 2"/>
          <p:cNvSpPr>
            <a:spLocks noGrp="1"/>
          </p:cNvSpPr>
          <p:nvPr>
            <p:ph idx="1"/>
          </p:nvPr>
        </p:nvSpPr>
        <p:spPr/>
        <p:txBody>
          <a:bodyPr vert="horz" lIns="91440" tIns="45720" rIns="91440" bIns="45720" rtlCol="0" anchor="ctr">
            <a:normAutofit/>
          </a:bodyPr>
          <a:lstStyle/>
          <a:p>
            <a:r>
              <a:rPr lang="tr-TR" sz="3200" dirty="0"/>
              <a:t>Telekomünikasyon cihazları: kapalı alt yazıları okuma sistemleri, metin telefonları, görüntülü telefonlar vb. Konuşmayı metne çeviren cihazlar: C-</a:t>
            </a:r>
            <a:r>
              <a:rPr lang="tr-TR" sz="3200" dirty="0" err="1"/>
              <a:t>print</a:t>
            </a:r>
            <a:r>
              <a:rPr lang="tr-TR" sz="3200" dirty="0"/>
              <a:t> şu anda kullanılan en hızlı çeviri aracıdır.</a:t>
            </a:r>
          </a:p>
        </p:txBody>
      </p:sp>
    </p:spTree>
    <p:extLst>
      <p:ext uri="{BB962C8B-B14F-4D97-AF65-F5344CB8AC3E}">
        <p14:creationId xmlns:p14="http://schemas.microsoft.com/office/powerpoint/2010/main" val="349374843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solidFill>
            <a:srgbClr val="92D050"/>
          </a:solidFill>
        </p:spPr>
        <p:txBody>
          <a:bodyPr anchor="ctr">
            <a:normAutofit/>
          </a:bodyPr>
          <a:lstStyle/>
          <a:p>
            <a:pPr algn="ctr"/>
            <a:r>
              <a:rPr lang="tr-TR" b="1" dirty="0"/>
              <a:t>İletişim kurmaya yardımcı teknolojik cihazlar:</a:t>
            </a:r>
            <a:endParaRPr lang="tr-TR" dirty="0"/>
          </a:p>
        </p:txBody>
      </p:sp>
      <p:sp>
        <p:nvSpPr>
          <p:cNvPr id="3" name="İçerik Yer Tutucusu 2"/>
          <p:cNvSpPr>
            <a:spLocks noGrp="1"/>
          </p:cNvSpPr>
          <p:nvPr>
            <p:ph idx="1"/>
          </p:nvPr>
        </p:nvSpPr>
        <p:spPr/>
        <p:txBody>
          <a:bodyPr anchor="ctr">
            <a:normAutofit/>
          </a:bodyPr>
          <a:lstStyle/>
          <a:p>
            <a:r>
              <a:rPr lang="tr-TR" sz="3200" dirty="0"/>
              <a:t>Uyarı cihazları: Yüksek gürültülü ortamda çalar saat, kapı zili, telefon gibi önemli sesleri fark etmelerini sağlayan ve bu cihazlara takılan yanıp sönen aparatlardır.</a:t>
            </a:r>
          </a:p>
        </p:txBody>
      </p:sp>
    </p:spTree>
    <p:extLst>
      <p:ext uri="{BB962C8B-B14F-4D97-AF65-F5344CB8AC3E}">
        <p14:creationId xmlns:p14="http://schemas.microsoft.com/office/powerpoint/2010/main" val="25259459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solidFill>
            <a:srgbClr val="00B0F0"/>
          </a:solidFill>
        </p:spPr>
        <p:txBody>
          <a:bodyPr vert="horz" lIns="91440" tIns="45720" rIns="91440" bIns="45720" rtlCol="0" anchor="ctr">
            <a:normAutofit/>
          </a:bodyPr>
          <a:lstStyle/>
          <a:p>
            <a:pPr algn="ctr"/>
            <a:r>
              <a:rPr lang="tr-TR" b="1" dirty="0"/>
              <a:t>ETKİLİ ÖĞRETİMSEL STRATEJİLER KULLANMA</a:t>
            </a:r>
          </a:p>
        </p:txBody>
      </p:sp>
      <p:sp>
        <p:nvSpPr>
          <p:cNvPr id="3" name="İçerik Yer Tutucusu 2"/>
          <p:cNvSpPr>
            <a:spLocks noGrp="1"/>
          </p:cNvSpPr>
          <p:nvPr>
            <p:ph idx="1"/>
          </p:nvPr>
        </p:nvSpPr>
        <p:spPr/>
        <p:txBody>
          <a:bodyPr vert="horz" lIns="91440" tIns="45720" rIns="91440" bIns="45720" rtlCol="0" anchor="ctr">
            <a:normAutofit/>
          </a:bodyPr>
          <a:lstStyle/>
          <a:p>
            <a:r>
              <a:rPr lang="tr-TR" sz="3200" dirty="0"/>
              <a:t>Tüm engellerde olduğu gibi işitme engelinde de erken müdahale çok önemlidir. Erken müdahale ile böyle çocukları olan ailelerde kendine güven geliştirilir. Bebeğe daha erken bir dönemde iletişim kurmasına ve sosyalleşmesine yardımcı olunur.</a:t>
            </a:r>
          </a:p>
        </p:txBody>
      </p:sp>
    </p:spTree>
    <p:extLst>
      <p:ext uri="{BB962C8B-B14F-4D97-AF65-F5344CB8AC3E}">
        <p14:creationId xmlns:p14="http://schemas.microsoft.com/office/powerpoint/2010/main" val="169494318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solidFill>
            <a:srgbClr val="00B0F0"/>
          </a:solidFill>
        </p:spPr>
        <p:txBody>
          <a:bodyPr anchor="ctr">
            <a:normAutofit/>
          </a:bodyPr>
          <a:lstStyle/>
          <a:p>
            <a:pPr algn="ctr"/>
            <a:r>
              <a:rPr lang="tr-TR" b="1" dirty="0"/>
              <a:t>ETKİLİ ÖĞRETİMSEL STRATEJİLER KULLANMA</a:t>
            </a:r>
            <a:endParaRPr lang="tr-TR" dirty="0"/>
          </a:p>
        </p:txBody>
      </p:sp>
      <p:sp>
        <p:nvSpPr>
          <p:cNvPr id="3" name="İçerik Yer Tutucusu 2"/>
          <p:cNvSpPr>
            <a:spLocks noGrp="1"/>
          </p:cNvSpPr>
          <p:nvPr>
            <p:ph idx="1"/>
          </p:nvPr>
        </p:nvSpPr>
        <p:spPr/>
        <p:txBody>
          <a:bodyPr vert="horz" lIns="91440" tIns="45720" rIns="91440" bIns="45720" rtlCol="0" anchor="ctr">
            <a:normAutofit/>
          </a:bodyPr>
          <a:lstStyle/>
          <a:p>
            <a:r>
              <a:rPr lang="tr-TR" sz="3200" dirty="0"/>
              <a:t>Erken müdahale çocuğun dil, sosyal ve akademik becerileri geliştirmesinde çok önemlidir. Erken müdahale programları hem çocukların bir takım becerileri edinmeleri hem de ailelerin çocuklarının gereksinimlerini anlamaları bakımından önemli programlardır. Çocuğun zengin dil ortamına erken girişi önemlidir. Bu program çocuğun doğumundan ana okuluna kadar geçen süreyi kapsar.</a:t>
            </a:r>
          </a:p>
        </p:txBody>
      </p:sp>
    </p:spTree>
    <p:extLst>
      <p:ext uri="{BB962C8B-B14F-4D97-AF65-F5344CB8AC3E}">
        <p14:creationId xmlns:p14="http://schemas.microsoft.com/office/powerpoint/2010/main" val="418330572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solidFill>
            <a:srgbClr val="FF0000"/>
          </a:solidFill>
        </p:spPr>
        <p:txBody>
          <a:bodyPr vert="horz" lIns="91440" tIns="45720" rIns="91440" bIns="45720" rtlCol="0" anchor="ctr">
            <a:normAutofit/>
          </a:bodyPr>
          <a:lstStyle/>
          <a:p>
            <a:pPr algn="ctr"/>
            <a:r>
              <a:rPr lang="tr-TR" b="1" dirty="0"/>
              <a:t>Sınıf ortamının Düzenlenmesi</a:t>
            </a:r>
          </a:p>
        </p:txBody>
      </p:sp>
      <p:sp>
        <p:nvSpPr>
          <p:cNvPr id="3" name="İçerik Yer Tutucusu 2"/>
          <p:cNvSpPr>
            <a:spLocks noGrp="1"/>
          </p:cNvSpPr>
          <p:nvPr>
            <p:ph idx="1"/>
          </p:nvPr>
        </p:nvSpPr>
        <p:spPr/>
        <p:txBody>
          <a:bodyPr vert="horz" lIns="91440" tIns="45720" rIns="91440" bIns="45720" rtlCol="0" anchor="ctr">
            <a:normAutofit/>
          </a:bodyPr>
          <a:lstStyle/>
          <a:p>
            <a:r>
              <a:rPr lang="tr-TR" sz="3200" dirty="0"/>
              <a:t>Genel eğitim sınıflarına devam eden işitme engelli öğrencilerin kendilerini dışlanmış hissettikleri belirlenmiştir. Kaynaştırma eğitimi birçok öğrenci için sorun yaratmaktadır ancak hepsi için değil. Kaynaştırma eğitiminin başarılı olabilmesi için şunların sağlanması gereklidir: Öğrenme planı ve zaman</a:t>
            </a:r>
          </a:p>
        </p:txBody>
      </p:sp>
    </p:spTree>
    <p:extLst>
      <p:ext uri="{BB962C8B-B14F-4D97-AF65-F5344CB8AC3E}">
        <p14:creationId xmlns:p14="http://schemas.microsoft.com/office/powerpoint/2010/main" val="293370740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solidFill>
            <a:srgbClr val="FF0000"/>
          </a:solidFill>
        </p:spPr>
        <p:txBody>
          <a:bodyPr vert="horz" lIns="91440" tIns="45720" rIns="91440" bIns="45720" rtlCol="0" anchor="ctr">
            <a:normAutofit/>
          </a:bodyPr>
          <a:lstStyle/>
          <a:p>
            <a:pPr algn="ctr"/>
            <a:r>
              <a:rPr lang="tr-TR" b="1" dirty="0"/>
              <a:t>Sınıf ortamının Düzenlenmesi</a:t>
            </a:r>
          </a:p>
        </p:txBody>
      </p:sp>
      <p:sp>
        <p:nvSpPr>
          <p:cNvPr id="3" name="İçerik Yer Tutucusu 2"/>
          <p:cNvSpPr>
            <a:spLocks noGrp="1"/>
          </p:cNvSpPr>
          <p:nvPr>
            <p:ph idx="1"/>
          </p:nvPr>
        </p:nvSpPr>
        <p:spPr/>
        <p:txBody>
          <a:bodyPr vert="horz" lIns="91440" tIns="45720" rIns="91440" bIns="45720" rtlCol="0" anchor="ctr">
            <a:normAutofit/>
          </a:bodyPr>
          <a:lstStyle/>
          <a:p>
            <a:r>
              <a:rPr lang="tr-TR" sz="3200" dirty="0"/>
              <a:t>Destek hizmetler: öğrenciye tercüman, sınıf öğretmeni, konuşma ve dil uzmanı, gönüllüler, materyal ve araç gereç desteği sağlama.</a:t>
            </a:r>
          </a:p>
        </p:txBody>
      </p:sp>
    </p:spTree>
    <p:extLst>
      <p:ext uri="{BB962C8B-B14F-4D97-AF65-F5344CB8AC3E}">
        <p14:creationId xmlns:p14="http://schemas.microsoft.com/office/powerpoint/2010/main" val="286854157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solidFill>
            <a:srgbClr val="FF0000"/>
          </a:solidFill>
        </p:spPr>
        <p:txBody>
          <a:bodyPr vert="horz" lIns="91440" tIns="45720" rIns="91440" bIns="45720" rtlCol="0" anchor="ctr">
            <a:normAutofit/>
          </a:bodyPr>
          <a:lstStyle/>
          <a:p>
            <a:pPr algn="ctr"/>
            <a:r>
              <a:rPr lang="tr-TR" b="1" dirty="0"/>
              <a:t>Sınıf ortamının Düzenlenmesi</a:t>
            </a:r>
          </a:p>
        </p:txBody>
      </p:sp>
      <p:sp>
        <p:nvSpPr>
          <p:cNvPr id="3" name="İçerik Yer Tutucusu 2"/>
          <p:cNvSpPr>
            <a:spLocks noGrp="1"/>
          </p:cNvSpPr>
          <p:nvPr>
            <p:ph idx="1"/>
          </p:nvPr>
        </p:nvSpPr>
        <p:spPr/>
        <p:txBody>
          <a:bodyPr vert="horz" lIns="91440" tIns="45720" rIns="91440" bIns="45720" rtlCol="0" anchor="ctr">
            <a:normAutofit/>
          </a:bodyPr>
          <a:lstStyle/>
          <a:p>
            <a:r>
              <a:rPr lang="tr-TR" sz="3200" dirty="0"/>
              <a:t>Anlaşılır plan geliştirme: Bireysel rol ve sorumlulukların açıkça belirlenmesi.</a:t>
            </a:r>
          </a:p>
        </p:txBody>
      </p:sp>
    </p:spTree>
    <p:extLst>
      <p:ext uri="{BB962C8B-B14F-4D97-AF65-F5344CB8AC3E}">
        <p14:creationId xmlns:p14="http://schemas.microsoft.com/office/powerpoint/2010/main" val="58902269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solidFill>
            <a:srgbClr val="FF0000"/>
          </a:solidFill>
        </p:spPr>
        <p:txBody>
          <a:bodyPr vert="horz" lIns="91440" tIns="45720" rIns="91440" bIns="45720" rtlCol="0" anchor="ctr">
            <a:normAutofit/>
          </a:bodyPr>
          <a:lstStyle/>
          <a:p>
            <a:pPr algn="ctr"/>
            <a:r>
              <a:rPr lang="tr-TR" b="1" dirty="0"/>
              <a:t>Sınıf ortamının Düzenlenmesi</a:t>
            </a:r>
          </a:p>
        </p:txBody>
      </p:sp>
      <p:sp>
        <p:nvSpPr>
          <p:cNvPr id="3" name="İçerik Yer Tutucusu 2"/>
          <p:cNvSpPr>
            <a:spLocks noGrp="1"/>
          </p:cNvSpPr>
          <p:nvPr>
            <p:ph idx="1"/>
          </p:nvPr>
        </p:nvSpPr>
        <p:spPr/>
        <p:txBody>
          <a:bodyPr vert="horz" lIns="91440" tIns="45720" rIns="91440" bIns="45720" rtlCol="0" anchor="ctr">
            <a:normAutofit/>
          </a:bodyPr>
          <a:lstStyle/>
          <a:p>
            <a:r>
              <a:rPr lang="tr-TR" sz="3200" dirty="0"/>
              <a:t> İşitme engelli birçok öğrenci cihazlar kullanarak genel eğitim sınıflarında eğitim alabilmektedirler. Ancak okullarda dersler sözel olarak yapıldığı için cihazlara rağmen birçok öğrenci bu tür eğitimden olumsuz etkilenmektedir. Bu nedenle öğretmenlerin işitme engelli öğrencilerin de sınıf etkinliklerine katılabilmelerini sağlayıcı düzenlemeler yapmaları gereklidir.</a:t>
            </a:r>
          </a:p>
        </p:txBody>
      </p:sp>
    </p:spTree>
    <p:extLst>
      <p:ext uri="{BB962C8B-B14F-4D97-AF65-F5344CB8AC3E}">
        <p14:creationId xmlns:p14="http://schemas.microsoft.com/office/powerpoint/2010/main" val="13778686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solidFill>
            <a:schemeClr val="tx1"/>
          </a:solidFill>
        </p:spPr>
        <p:txBody>
          <a:bodyPr vert="horz" lIns="91440" tIns="45720" rIns="91440" bIns="45720" rtlCol="0" anchor="ctr">
            <a:normAutofit/>
          </a:bodyPr>
          <a:lstStyle/>
          <a:p>
            <a:pPr algn="ctr"/>
            <a:r>
              <a:rPr lang="tr-TR" b="1" dirty="0">
                <a:solidFill>
                  <a:schemeClr val="bg1"/>
                </a:solidFill>
              </a:rPr>
              <a:t>İşitme yetersizliği olan birey kimdir?</a:t>
            </a:r>
          </a:p>
        </p:txBody>
      </p:sp>
      <p:sp>
        <p:nvSpPr>
          <p:cNvPr id="3" name="İçerik Yer Tutucusu 2"/>
          <p:cNvSpPr>
            <a:spLocks noGrp="1"/>
          </p:cNvSpPr>
          <p:nvPr>
            <p:ph idx="1"/>
          </p:nvPr>
        </p:nvSpPr>
        <p:spPr/>
        <p:txBody>
          <a:bodyPr vert="horz" lIns="91440" tIns="45720" rIns="91440" bIns="45720" rtlCol="0" anchor="ctr">
            <a:normAutofit/>
          </a:bodyPr>
          <a:lstStyle/>
          <a:p>
            <a:r>
              <a:rPr lang="tr-TR" sz="3200" dirty="0"/>
              <a:t>Her gün duyduğumuz seslerin çoğu 250 ile Hz (saniye başına düşen devir sayısı) arasındadır. Karşılıklı konuşma genellikle 45 </a:t>
            </a:r>
            <a:r>
              <a:rPr lang="tr-TR" sz="3200" dirty="0" err="1"/>
              <a:t>dB</a:t>
            </a:r>
            <a:r>
              <a:rPr lang="tr-TR" sz="3200" dirty="0"/>
              <a:t> ile 50dB(Desibel, çok geniş bir ölçüm aralığını çok daha küçük ve kullanışlı bir aralığa ölçekleyip indirmeye yarayan logaritmik bir orandır.)şiddetindedir. Eğer 20 ile Hz ve 0 ile 120 </a:t>
            </a:r>
            <a:r>
              <a:rPr lang="tr-TR" sz="3200" dirty="0" err="1"/>
              <a:t>db</a:t>
            </a:r>
            <a:r>
              <a:rPr lang="tr-TR" sz="3200" dirty="0"/>
              <a:t> arasında duyuyorsanız normal işitmeye sahipsinizdir.</a:t>
            </a:r>
            <a:br>
              <a:rPr lang="tr-TR" sz="3200" dirty="0"/>
            </a:br>
            <a:endParaRPr lang="tr-TR" sz="3200" dirty="0"/>
          </a:p>
        </p:txBody>
      </p:sp>
    </p:spTree>
    <p:extLst>
      <p:ext uri="{BB962C8B-B14F-4D97-AF65-F5344CB8AC3E}">
        <p14:creationId xmlns:p14="http://schemas.microsoft.com/office/powerpoint/2010/main" val="107428258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solidFill>
            <a:srgbClr val="FF0000"/>
          </a:solidFill>
        </p:spPr>
        <p:txBody>
          <a:bodyPr vert="horz" lIns="91440" tIns="45720" rIns="91440" bIns="45720" rtlCol="0" anchor="ctr">
            <a:normAutofit/>
          </a:bodyPr>
          <a:lstStyle/>
          <a:p>
            <a:pPr algn="ctr"/>
            <a:r>
              <a:rPr lang="tr-TR" b="1" dirty="0"/>
              <a:t>Sınıf ortamının Düzenlenmesi</a:t>
            </a:r>
          </a:p>
        </p:txBody>
      </p:sp>
      <p:sp>
        <p:nvSpPr>
          <p:cNvPr id="3" name="İçerik Yer Tutucusu 2"/>
          <p:cNvSpPr>
            <a:spLocks noGrp="1"/>
          </p:cNvSpPr>
          <p:nvPr>
            <p:ph idx="1"/>
          </p:nvPr>
        </p:nvSpPr>
        <p:spPr/>
        <p:txBody>
          <a:bodyPr anchor="ctr">
            <a:normAutofit/>
          </a:bodyPr>
          <a:lstStyle/>
          <a:p>
            <a:r>
              <a:rPr lang="tr-TR" sz="3200" dirty="0"/>
              <a:t>Öğretmenler sınıfta bulunan bütün öğrenciler için en etkili öğrenme ortamı oluşturmak için özel eğitim uzmanlarından yardım alabilirler. Öğretmenler her çocuğun kendine has ve tek olduğunu unutmamalıdırlar.</a:t>
            </a:r>
          </a:p>
        </p:txBody>
      </p:sp>
    </p:spTree>
    <p:extLst>
      <p:ext uri="{BB962C8B-B14F-4D97-AF65-F5344CB8AC3E}">
        <p14:creationId xmlns:p14="http://schemas.microsoft.com/office/powerpoint/2010/main" val="134321789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solidFill>
            <a:srgbClr val="FFFF00"/>
          </a:solidFill>
        </p:spPr>
        <p:txBody>
          <a:bodyPr>
            <a:normAutofit fontScale="90000"/>
          </a:bodyPr>
          <a:lstStyle/>
          <a:p>
            <a:r>
              <a:rPr lang="tr-TR" b="1" dirty="0">
                <a:solidFill>
                  <a:schemeClr val="bg1"/>
                </a:solidFill>
              </a:rPr>
              <a:t>İŞİTME YETERSİZLİĞİ OLAN ÖĞRENCİLER İÇİN TAVSİYE EDİLEN EĞİTSEL UYGULAMALAR</a:t>
            </a:r>
            <a:endParaRPr lang="tr-TR" dirty="0">
              <a:solidFill>
                <a:schemeClr val="bg1"/>
              </a:solidFill>
            </a:endParaRPr>
          </a:p>
        </p:txBody>
      </p:sp>
      <p:sp>
        <p:nvSpPr>
          <p:cNvPr id="3" name="İçerik Yer Tutucusu 2"/>
          <p:cNvSpPr>
            <a:spLocks noGrp="1"/>
          </p:cNvSpPr>
          <p:nvPr>
            <p:ph idx="1"/>
          </p:nvPr>
        </p:nvSpPr>
        <p:spPr/>
        <p:txBody>
          <a:bodyPr vert="horz" lIns="91440" tIns="45720" rIns="91440" bIns="45720" rtlCol="0" anchor="ctr">
            <a:normAutofit/>
          </a:bodyPr>
          <a:lstStyle/>
          <a:p>
            <a:r>
              <a:rPr lang="tr-TR" sz="3200" dirty="0"/>
              <a:t>Sözcük ve kavram gelişimi</a:t>
            </a:r>
          </a:p>
        </p:txBody>
      </p:sp>
    </p:spTree>
    <p:extLst>
      <p:ext uri="{BB962C8B-B14F-4D97-AF65-F5344CB8AC3E}">
        <p14:creationId xmlns:p14="http://schemas.microsoft.com/office/powerpoint/2010/main" val="144325813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solidFill>
            <a:srgbClr val="FFFF00"/>
          </a:solidFill>
        </p:spPr>
        <p:txBody>
          <a:bodyPr vert="horz" lIns="91440" tIns="45720" rIns="91440" bIns="45720" rtlCol="0" anchor="ctr">
            <a:normAutofit fontScale="90000"/>
          </a:bodyPr>
          <a:lstStyle/>
          <a:p>
            <a:r>
              <a:rPr lang="tr-TR" b="1" dirty="0">
                <a:solidFill>
                  <a:schemeClr val="bg1"/>
                </a:solidFill>
              </a:rPr>
              <a:t>İŞİTME YETERSİZLİĞİ OLAN ÖĞRENCİLER İÇİN TAVSİYE EDİLEN EĞİTSEL UYGULAMALAR</a:t>
            </a:r>
          </a:p>
        </p:txBody>
      </p:sp>
      <p:sp>
        <p:nvSpPr>
          <p:cNvPr id="3" name="İçerik Yer Tutucusu 2"/>
          <p:cNvSpPr>
            <a:spLocks noGrp="1"/>
          </p:cNvSpPr>
          <p:nvPr>
            <p:ph idx="1"/>
          </p:nvPr>
        </p:nvSpPr>
        <p:spPr/>
        <p:txBody>
          <a:bodyPr vert="horz" lIns="91440" tIns="45720" rIns="91440" bIns="45720" rtlCol="0" anchor="ctr">
            <a:normAutofit/>
          </a:bodyPr>
          <a:lstStyle/>
          <a:p>
            <a:r>
              <a:rPr lang="sv-SE" sz="3200"/>
              <a:t>Deneysel </a:t>
            </a:r>
            <a:r>
              <a:rPr lang="sv-SE" sz="3200" dirty="0"/>
              <a:t>öğrenme (soyuttan </a:t>
            </a:r>
            <a:r>
              <a:rPr lang="sv-SE" sz="3200"/>
              <a:t>somuta gidiş</a:t>
            </a:r>
            <a:r>
              <a:rPr lang="sv-SE" sz="3200" dirty="0"/>
              <a:t>)</a:t>
            </a:r>
            <a:endParaRPr lang="tr-TR" sz="3200" dirty="0"/>
          </a:p>
        </p:txBody>
      </p:sp>
    </p:spTree>
    <p:extLst>
      <p:ext uri="{BB962C8B-B14F-4D97-AF65-F5344CB8AC3E}">
        <p14:creationId xmlns:p14="http://schemas.microsoft.com/office/powerpoint/2010/main" val="9985691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solidFill>
            <a:srgbClr val="FFFF00"/>
          </a:solidFill>
        </p:spPr>
        <p:txBody>
          <a:bodyPr vert="horz" lIns="91440" tIns="45720" rIns="91440" bIns="45720" rtlCol="0" anchor="ctr">
            <a:normAutofit fontScale="90000"/>
          </a:bodyPr>
          <a:lstStyle/>
          <a:p>
            <a:r>
              <a:rPr lang="tr-TR" b="1" dirty="0">
                <a:solidFill>
                  <a:schemeClr val="bg1"/>
                </a:solidFill>
              </a:rPr>
              <a:t>İŞİTME YETERSİZLİĞİ OLAN ÖĞRENCİLER İÇİN TAVSİYE EDİLEN EĞİTSEL UYGULAMALAR</a:t>
            </a:r>
          </a:p>
        </p:txBody>
      </p:sp>
      <p:sp>
        <p:nvSpPr>
          <p:cNvPr id="3" name="İçerik Yer Tutucusu 2"/>
          <p:cNvSpPr>
            <a:spLocks noGrp="1"/>
          </p:cNvSpPr>
          <p:nvPr>
            <p:ph idx="1"/>
          </p:nvPr>
        </p:nvSpPr>
        <p:spPr/>
        <p:txBody>
          <a:bodyPr vert="horz" lIns="91440" tIns="45720" rIns="91440" bIns="45720" rtlCol="0" anchor="ctr">
            <a:normAutofit/>
          </a:bodyPr>
          <a:lstStyle/>
          <a:p>
            <a:r>
              <a:rPr lang="tr-TR" sz="3200" dirty="0"/>
              <a:t>Görsel öğretim stratejileri: İşaret, parmak alfabesi ve konuşmayı okuma. Projektörler, ilan panoları, bilgisayarlar ve televizyonlar, resimler, fotoğraflar, slaytlar, bilgisayar grafikleri ve filmleri içeren materyaller.</a:t>
            </a:r>
          </a:p>
        </p:txBody>
      </p:sp>
    </p:spTree>
    <p:extLst>
      <p:ext uri="{BB962C8B-B14F-4D97-AF65-F5344CB8AC3E}">
        <p14:creationId xmlns:p14="http://schemas.microsoft.com/office/powerpoint/2010/main" val="78578408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solidFill>
            <a:srgbClr val="FFFF00"/>
          </a:solidFill>
        </p:spPr>
        <p:txBody>
          <a:bodyPr vert="horz" lIns="91440" tIns="45720" rIns="91440" bIns="45720" rtlCol="0" anchor="ctr">
            <a:normAutofit fontScale="90000"/>
          </a:bodyPr>
          <a:lstStyle/>
          <a:p>
            <a:r>
              <a:rPr lang="tr-TR" b="1" dirty="0">
                <a:solidFill>
                  <a:schemeClr val="bg1"/>
                </a:solidFill>
              </a:rPr>
              <a:t>İŞİTME YETERSİZLİĞİ OLAN ÖĞRENCİLER İÇİN TAVSİYE EDİLEN EĞİTSEL UYGULAMALAR</a:t>
            </a:r>
          </a:p>
        </p:txBody>
      </p:sp>
      <p:sp>
        <p:nvSpPr>
          <p:cNvPr id="3" name="İçerik Yer Tutucusu 2"/>
          <p:cNvSpPr>
            <a:spLocks noGrp="1"/>
          </p:cNvSpPr>
          <p:nvPr>
            <p:ph idx="1"/>
          </p:nvPr>
        </p:nvSpPr>
        <p:spPr/>
        <p:txBody>
          <a:bodyPr vert="horz" lIns="91440" tIns="45720" rIns="91440" bIns="45720" rtlCol="0" anchor="ctr">
            <a:normAutofit/>
          </a:bodyPr>
          <a:lstStyle/>
          <a:p>
            <a:r>
              <a:rPr lang="tr-TR" sz="3200" dirty="0"/>
              <a:t>İşitme yetersizliği olan öğrenciler için yardımlar</a:t>
            </a:r>
            <a:br>
              <a:rPr lang="tr-TR" sz="3200" dirty="0"/>
            </a:br>
            <a:endParaRPr lang="tr-TR" sz="3200" dirty="0"/>
          </a:p>
        </p:txBody>
      </p:sp>
    </p:spTree>
    <p:extLst>
      <p:ext uri="{BB962C8B-B14F-4D97-AF65-F5344CB8AC3E}">
        <p14:creationId xmlns:p14="http://schemas.microsoft.com/office/powerpoint/2010/main" val="185254482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dirty="0"/>
              <a:t>TEŞEKKÜRLER</a:t>
            </a:r>
          </a:p>
        </p:txBody>
      </p:sp>
      <p:pic>
        <p:nvPicPr>
          <p:cNvPr id="5" name="İçerik Yer Tutucusu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534068" y="2011363"/>
            <a:ext cx="9122276" cy="4206875"/>
          </a:xfrm>
        </p:spPr>
      </p:pic>
    </p:spTree>
    <p:extLst>
      <p:ext uri="{BB962C8B-B14F-4D97-AF65-F5344CB8AC3E}">
        <p14:creationId xmlns:p14="http://schemas.microsoft.com/office/powerpoint/2010/main" val="12848717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solidFill>
            <a:srgbClr val="00B0F0"/>
          </a:solidFill>
        </p:spPr>
        <p:txBody>
          <a:bodyPr anchor="ctr"/>
          <a:lstStyle/>
          <a:p>
            <a:pPr algn="ctr"/>
            <a:r>
              <a:rPr lang="tr-TR" b="1" dirty="0"/>
              <a:t>İŞİTME KAYBININ DERECELERİ</a:t>
            </a:r>
            <a:endParaRPr lang="tr-TR" dirty="0"/>
          </a:p>
        </p:txBody>
      </p:sp>
      <p:sp>
        <p:nvSpPr>
          <p:cNvPr id="3" name="İçerik Yer Tutucusu 2"/>
          <p:cNvSpPr>
            <a:spLocks noGrp="1"/>
          </p:cNvSpPr>
          <p:nvPr>
            <p:ph idx="1"/>
          </p:nvPr>
        </p:nvSpPr>
        <p:spPr/>
        <p:txBody>
          <a:bodyPr vert="horz" lIns="91440" tIns="45720" rIns="91440" bIns="45720" rtlCol="0" anchor="ctr">
            <a:normAutofit fontScale="92500"/>
          </a:bodyPr>
          <a:lstStyle/>
          <a:p>
            <a:r>
              <a:rPr lang="tr-TR" sz="3200" dirty="0"/>
              <a:t>26 – 40 </a:t>
            </a:r>
            <a:r>
              <a:rPr lang="tr-TR" sz="3200" dirty="0" err="1"/>
              <a:t>dB</a:t>
            </a:r>
            <a:r>
              <a:rPr lang="tr-TR" sz="3200" dirty="0"/>
              <a:t> – Hafif: Sessiz ortamda bile kısık sesleri anlamakta zorluk çeker.</a:t>
            </a:r>
          </a:p>
          <a:p>
            <a:r>
              <a:rPr lang="tr-TR" sz="3200" dirty="0"/>
              <a:t>41 – 55 </a:t>
            </a:r>
            <a:r>
              <a:rPr lang="tr-TR" sz="3200" dirty="0" err="1"/>
              <a:t>dB</a:t>
            </a:r>
            <a:r>
              <a:rPr lang="tr-TR" sz="3200" dirty="0"/>
              <a:t> – Orta: karşılıklı konuşmada sadece yakın mesafeden anlayabilir.</a:t>
            </a:r>
          </a:p>
          <a:p>
            <a:r>
              <a:rPr lang="tr-TR" sz="3200" dirty="0"/>
              <a:t>56 – 70 </a:t>
            </a:r>
            <a:r>
              <a:rPr lang="tr-TR" sz="3200" dirty="0" err="1"/>
              <a:t>dB</a:t>
            </a:r>
            <a:r>
              <a:rPr lang="tr-TR" sz="3200" dirty="0"/>
              <a:t> – Orta Ağır: Sadece yüksek sesle konuşulanı anlar.</a:t>
            </a:r>
          </a:p>
          <a:p>
            <a:r>
              <a:rPr lang="tr-TR" sz="3200" dirty="0"/>
              <a:t>71 – 90 </a:t>
            </a:r>
            <a:r>
              <a:rPr lang="tr-TR" sz="3200" dirty="0" err="1"/>
              <a:t>dB</a:t>
            </a:r>
            <a:r>
              <a:rPr lang="tr-TR" sz="3200" dirty="0"/>
              <a:t> – Ağır: Yüksek sesle konuşulduğunda bile duyamama ve bazı kelimeleri ayırt edememe.</a:t>
            </a:r>
          </a:p>
          <a:p>
            <a:r>
              <a:rPr lang="tr-TR" sz="3200" dirty="0"/>
              <a:t>91 </a:t>
            </a:r>
            <a:r>
              <a:rPr lang="tr-TR" sz="3200" dirty="0" err="1"/>
              <a:t>dB</a:t>
            </a:r>
            <a:r>
              <a:rPr lang="tr-TR" sz="3200" dirty="0"/>
              <a:t> ve Yukarısı – Çok Ağır: karşılıklı konuşmaları duymaz. </a:t>
            </a:r>
          </a:p>
        </p:txBody>
      </p:sp>
    </p:spTree>
    <p:extLst>
      <p:ext uri="{BB962C8B-B14F-4D97-AF65-F5344CB8AC3E}">
        <p14:creationId xmlns:p14="http://schemas.microsoft.com/office/powerpoint/2010/main" val="40868961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solidFill>
            <a:schemeClr val="accent1">
              <a:lumMod val="20000"/>
              <a:lumOff val="80000"/>
            </a:schemeClr>
          </a:solidFill>
        </p:spPr>
        <p:txBody>
          <a:bodyPr vert="horz" lIns="91440" tIns="45720" rIns="91440" bIns="45720" rtlCol="0" anchor="ctr">
            <a:normAutofit/>
          </a:bodyPr>
          <a:lstStyle/>
          <a:p>
            <a:pPr algn="ctr"/>
            <a:r>
              <a:rPr lang="tr-TR" b="1" dirty="0">
                <a:solidFill>
                  <a:srgbClr val="7030A0"/>
                </a:solidFill>
              </a:rPr>
              <a:t>İNSANLAR NEDEN İŞİTEMEZLER?</a:t>
            </a:r>
          </a:p>
        </p:txBody>
      </p:sp>
      <p:sp>
        <p:nvSpPr>
          <p:cNvPr id="3" name="İçerik Yer Tutucusu 2"/>
          <p:cNvSpPr>
            <a:spLocks noGrp="1"/>
          </p:cNvSpPr>
          <p:nvPr>
            <p:ph idx="1"/>
          </p:nvPr>
        </p:nvSpPr>
        <p:spPr/>
        <p:txBody>
          <a:bodyPr anchor="ctr">
            <a:normAutofit/>
          </a:bodyPr>
          <a:lstStyle/>
          <a:p>
            <a:r>
              <a:rPr lang="tr-TR" sz="3200" dirty="0"/>
              <a:t>Kalıtımsal Nedenler</a:t>
            </a:r>
          </a:p>
        </p:txBody>
      </p:sp>
    </p:spTree>
    <p:extLst>
      <p:ext uri="{BB962C8B-B14F-4D97-AF65-F5344CB8AC3E}">
        <p14:creationId xmlns:p14="http://schemas.microsoft.com/office/powerpoint/2010/main" val="24659607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solidFill>
            <a:schemeClr val="accent1">
              <a:lumMod val="20000"/>
              <a:lumOff val="80000"/>
            </a:schemeClr>
          </a:solidFill>
        </p:spPr>
        <p:txBody>
          <a:bodyPr vert="horz" lIns="91440" tIns="45720" rIns="91440" bIns="45720" rtlCol="0" anchor="ctr">
            <a:normAutofit/>
          </a:bodyPr>
          <a:lstStyle/>
          <a:p>
            <a:pPr algn="ctr"/>
            <a:r>
              <a:rPr lang="tr-TR" b="1" dirty="0">
                <a:solidFill>
                  <a:srgbClr val="7030A0"/>
                </a:solidFill>
              </a:rPr>
              <a:t>İNSANLAR NEDEN İŞİTEMEZLER?</a:t>
            </a:r>
          </a:p>
        </p:txBody>
      </p:sp>
      <p:sp>
        <p:nvSpPr>
          <p:cNvPr id="3" name="İçerik Yer Tutucusu 2"/>
          <p:cNvSpPr>
            <a:spLocks noGrp="1"/>
          </p:cNvSpPr>
          <p:nvPr>
            <p:ph idx="1"/>
          </p:nvPr>
        </p:nvSpPr>
        <p:spPr/>
        <p:txBody>
          <a:bodyPr vert="horz" lIns="91440" tIns="45720" rIns="91440" bIns="45720" rtlCol="0" anchor="ctr">
            <a:normAutofit/>
          </a:bodyPr>
          <a:lstStyle/>
          <a:p>
            <a:r>
              <a:rPr lang="tr-TR" sz="3200" dirty="0"/>
              <a:t>Doğum Öncesi nedenler: Doğumdan önce ve sonra virüs, bakteri ve diğer toksinlere maruz kalma işitme kaybına neden olabilir.</a:t>
            </a:r>
          </a:p>
          <a:p>
            <a:endParaRPr lang="tr-TR" sz="3200" dirty="0"/>
          </a:p>
        </p:txBody>
      </p:sp>
    </p:spTree>
    <p:extLst>
      <p:ext uri="{BB962C8B-B14F-4D97-AF65-F5344CB8AC3E}">
        <p14:creationId xmlns:p14="http://schemas.microsoft.com/office/powerpoint/2010/main" val="42092010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solidFill>
            <a:schemeClr val="accent1">
              <a:lumMod val="20000"/>
              <a:lumOff val="80000"/>
            </a:schemeClr>
          </a:solidFill>
        </p:spPr>
        <p:txBody>
          <a:bodyPr vert="horz" lIns="91440" tIns="45720" rIns="91440" bIns="45720" rtlCol="0" anchor="ctr">
            <a:normAutofit/>
          </a:bodyPr>
          <a:lstStyle/>
          <a:p>
            <a:pPr algn="ctr"/>
            <a:r>
              <a:rPr lang="tr-TR" b="1" dirty="0">
                <a:solidFill>
                  <a:srgbClr val="7030A0"/>
                </a:solidFill>
              </a:rPr>
              <a:t>İNSANLAR NEDEN İŞİTEMEZLER?</a:t>
            </a:r>
          </a:p>
        </p:txBody>
      </p:sp>
      <p:sp>
        <p:nvSpPr>
          <p:cNvPr id="3" name="İçerik Yer Tutucusu 2"/>
          <p:cNvSpPr>
            <a:spLocks noGrp="1"/>
          </p:cNvSpPr>
          <p:nvPr>
            <p:ph idx="1"/>
          </p:nvPr>
        </p:nvSpPr>
        <p:spPr/>
        <p:txBody>
          <a:bodyPr vert="horz" lIns="91440" tIns="45720" rIns="91440" bIns="45720" rtlCol="0" anchor="ctr">
            <a:normAutofit/>
          </a:bodyPr>
          <a:lstStyle/>
          <a:p>
            <a:r>
              <a:rPr lang="tr-TR" sz="3200" dirty="0"/>
              <a:t>Doğum esnasında oksijen azlığı gibi birçok olumsuz durum işitme mekanizmasına özellikle de kulak zarına zarar verebilir.</a:t>
            </a:r>
          </a:p>
        </p:txBody>
      </p:sp>
    </p:spTree>
    <p:extLst>
      <p:ext uri="{BB962C8B-B14F-4D97-AF65-F5344CB8AC3E}">
        <p14:creationId xmlns:p14="http://schemas.microsoft.com/office/powerpoint/2010/main" val="4090507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solidFill>
            <a:schemeClr val="accent1">
              <a:lumMod val="20000"/>
              <a:lumOff val="80000"/>
            </a:schemeClr>
          </a:solidFill>
        </p:spPr>
        <p:txBody>
          <a:bodyPr vert="horz" lIns="91440" tIns="45720" rIns="91440" bIns="45720" rtlCol="0" anchor="ctr">
            <a:normAutofit/>
          </a:bodyPr>
          <a:lstStyle/>
          <a:p>
            <a:pPr algn="ctr"/>
            <a:r>
              <a:rPr lang="tr-TR" b="1" dirty="0">
                <a:solidFill>
                  <a:srgbClr val="7030A0"/>
                </a:solidFill>
              </a:rPr>
              <a:t>İNSANLAR NEDEN İŞİTEMEZLER?</a:t>
            </a:r>
          </a:p>
        </p:txBody>
      </p:sp>
      <p:sp>
        <p:nvSpPr>
          <p:cNvPr id="3" name="İçerik Yer Tutucusu 2"/>
          <p:cNvSpPr>
            <a:spLocks noGrp="1"/>
          </p:cNvSpPr>
          <p:nvPr>
            <p:ph idx="1"/>
          </p:nvPr>
        </p:nvSpPr>
        <p:spPr/>
        <p:txBody>
          <a:bodyPr vert="horz" lIns="91440" tIns="45720" rIns="91440" bIns="45720" rtlCol="0" anchor="ctr">
            <a:normAutofit/>
          </a:bodyPr>
          <a:lstStyle/>
          <a:p>
            <a:r>
              <a:rPr lang="tr-TR" sz="3200" dirty="0"/>
              <a:t>Doğuştan işitme kaybının esas sebebi hamilelik döneminde ve doğumdan hemen sonraki dönemde oluşan enfeksiyondur.</a:t>
            </a:r>
          </a:p>
        </p:txBody>
      </p:sp>
    </p:spTree>
    <p:extLst>
      <p:ext uri="{BB962C8B-B14F-4D97-AF65-F5344CB8AC3E}">
        <p14:creationId xmlns:p14="http://schemas.microsoft.com/office/powerpoint/2010/main" val="15350491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solidFill>
            <a:srgbClr val="FFFF00"/>
          </a:solidFill>
        </p:spPr>
        <p:txBody>
          <a:bodyPr vert="horz" lIns="91440" tIns="45720" rIns="91440" bIns="45720" rtlCol="0" anchor="ctr">
            <a:normAutofit/>
          </a:bodyPr>
          <a:lstStyle/>
          <a:p>
            <a:pPr algn="ctr"/>
            <a:r>
              <a:rPr lang="tr-TR" b="1" dirty="0">
                <a:solidFill>
                  <a:schemeClr val="bg1"/>
                </a:solidFill>
              </a:rPr>
              <a:t> İŞİTME YETERSİZLİĞİ OLAN ÖĞRENCİLERİN ÖZELLİKLERİ</a:t>
            </a:r>
          </a:p>
        </p:txBody>
      </p:sp>
      <p:sp>
        <p:nvSpPr>
          <p:cNvPr id="3" name="İçerik Yer Tutucusu 2"/>
          <p:cNvSpPr>
            <a:spLocks noGrp="1"/>
          </p:cNvSpPr>
          <p:nvPr>
            <p:ph idx="1"/>
          </p:nvPr>
        </p:nvSpPr>
        <p:spPr/>
        <p:txBody>
          <a:bodyPr vert="horz" lIns="91440" tIns="45720" rIns="91440" bIns="45720" rtlCol="0" anchor="ctr">
            <a:normAutofit/>
          </a:bodyPr>
          <a:lstStyle/>
          <a:p>
            <a:r>
              <a:rPr lang="tr-TR" sz="3200" dirty="0"/>
              <a:t>İşitme yetersizliği olan öğrencilerin çoğunluğun </a:t>
            </a:r>
            <a:r>
              <a:rPr lang="tr-TR" sz="3200" dirty="0" err="1"/>
              <a:t>IQ’su</a:t>
            </a:r>
            <a:r>
              <a:rPr lang="tr-TR" sz="3200" dirty="0"/>
              <a:t> genel nüfusun </a:t>
            </a:r>
            <a:r>
              <a:rPr lang="tr-TR" sz="3200" dirty="0" err="1"/>
              <a:t>IQ’su</a:t>
            </a:r>
            <a:r>
              <a:rPr lang="tr-TR" sz="3200" dirty="0"/>
              <a:t> ile aynı düzeydedir. İşitme kaybı çocukların konuşma gelişimine zarar verir. İşitme kaybı olanlarda çoğunlukla konuşma ve dil gelişimi, okuma ve yazma gibi akademik becerilerle ilgili problemleri vardır. Çoğunluğunda bilişsel bir sorun yoktur.</a:t>
            </a:r>
          </a:p>
        </p:txBody>
      </p:sp>
    </p:spTree>
    <p:extLst>
      <p:ext uri="{BB962C8B-B14F-4D97-AF65-F5344CB8AC3E}">
        <p14:creationId xmlns:p14="http://schemas.microsoft.com/office/powerpoint/2010/main" val="405817629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Şeritli">
  <a:themeElements>
    <a:clrScheme name="Şeritli">
      <a:dk1>
        <a:srgbClr val="2C2C2C"/>
      </a:dk1>
      <a:lt1>
        <a:srgbClr val="FFFFFF"/>
      </a:lt1>
      <a:dk2>
        <a:srgbClr val="606060"/>
      </a:dk2>
      <a:lt2>
        <a:srgbClr val="EDEDED"/>
      </a:lt2>
      <a:accent1>
        <a:srgbClr val="FFC000"/>
      </a:accent1>
      <a:accent2>
        <a:srgbClr val="A5D028"/>
      </a:accent2>
      <a:accent3>
        <a:srgbClr val="0CC978"/>
      </a:accent3>
      <a:accent4>
        <a:srgbClr val="099BDD"/>
      </a:accent4>
      <a:accent5>
        <a:srgbClr val="47BFCD"/>
      </a:accent5>
      <a:accent6>
        <a:srgbClr val="DD7C15"/>
      </a:accent6>
      <a:hlink>
        <a:srgbClr val="FF9933"/>
      </a:hlink>
      <a:folHlink>
        <a:srgbClr val="B2B2B2"/>
      </a:folHlink>
    </a:clrScheme>
    <a:fontScheme name="Şeritli">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Şeritli">
      <a:fillStyleLst>
        <a:solidFill>
          <a:schemeClr val="phClr"/>
        </a:solidFill>
        <a:gradFill rotWithShape="1">
          <a:gsLst>
            <a:gs pos="0">
              <a:schemeClr val="phClr">
                <a:tint val="65000"/>
                <a:satMod val="120000"/>
                <a:lumMod val="107000"/>
              </a:schemeClr>
            </a:gs>
            <a:gs pos="50000">
              <a:schemeClr val="phClr">
                <a:tint val="70000"/>
                <a:satMod val="124000"/>
                <a:lumMod val="103000"/>
              </a:schemeClr>
            </a:gs>
            <a:gs pos="100000">
              <a:schemeClr val="phClr">
                <a:tint val="85000"/>
                <a:satMod val="120000"/>
                <a:lumMod val="100000"/>
              </a:schemeClr>
            </a:gs>
          </a:gsLst>
          <a:lin ang="5400000" scaled="0"/>
        </a:gradFill>
        <a:gradFill rotWithShape="1">
          <a:gsLst>
            <a:gs pos="0">
              <a:schemeClr val="phClr">
                <a:tint val="85000"/>
                <a:shade val="98000"/>
                <a:satMod val="110000"/>
                <a:lumMod val="103000"/>
              </a:schemeClr>
            </a:gs>
            <a:gs pos="50000">
              <a:schemeClr val="phClr">
                <a:shade val="85000"/>
                <a:satMod val="105000"/>
                <a:lumMod val="100000"/>
              </a:schemeClr>
            </a:gs>
            <a:gs pos="100000">
              <a:schemeClr val="phClr">
                <a:shade val="60000"/>
                <a:satMod val="12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15875" dir="5400000" algn="ctr" rotWithShape="0">
              <a:srgbClr val="000000">
                <a:alpha val="68000"/>
              </a:srgbClr>
            </a:outerShdw>
          </a:effectLst>
        </a:effectStyle>
        <a:effectStyle>
          <a:effectLst>
            <a:outerShdw blurRad="88900" dist="27940" dir="5400000" algn="ctr" rotWithShape="0">
              <a:srgbClr val="000000">
                <a:alpha val="63000"/>
              </a:srgbClr>
            </a:outerShdw>
          </a:effectLst>
        </a:effectStyle>
      </a:effectStyleLst>
      <a:bgFillStyleLst>
        <a:solidFill>
          <a:schemeClr val="phClr"/>
        </a:solidFill>
        <a:blipFill rotWithShape="1">
          <a:blip xmlns:r="http://schemas.openxmlformats.org/officeDocument/2006/relationships" r:embed="rId1">
            <a:duotone>
              <a:schemeClr val="phClr"/>
              <a:schemeClr val="phClr">
                <a:shade val="91000"/>
                <a:satMod val="105000"/>
              </a:schemeClr>
            </a:duotone>
          </a:blip>
          <a:tile tx="0" ty="0" sx="100000" sy="100000" flip="none" algn="tl"/>
        </a:blipFill>
        <a:gradFill rotWithShape="1">
          <a:gsLst>
            <a:gs pos="0">
              <a:schemeClr val="phClr">
                <a:tint val="100000"/>
                <a:shade val="0"/>
                <a:satMod val="100000"/>
              </a:schemeClr>
            </a:gs>
            <a:gs pos="100000">
              <a:schemeClr val="phClr">
                <a:shade val="10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Banded" id="{98DFF888-2449-4D28-977C-6306C017633E}" vid="{B1D2DA32-AC8B-4194-BF85-FF4A5B40EB50}"/>
    </a:ext>
  </a:extLst>
</a:theme>
</file>

<file path=docProps/app.xml><?xml version="1.0" encoding="utf-8"?>
<Properties xmlns="http://schemas.openxmlformats.org/officeDocument/2006/extended-properties" xmlns:vt="http://schemas.openxmlformats.org/officeDocument/2006/docPropsVTypes">
  <Template>Şeritli</Template>
  <TotalTime>56</TotalTime>
  <Words>1258</Words>
  <Application>Microsoft Office PowerPoint</Application>
  <PresentationFormat>Geniş ekran</PresentationFormat>
  <Paragraphs>75</Paragraphs>
  <Slides>35</Slides>
  <Notes>0</Notes>
  <HiddenSlides>0</HiddenSlides>
  <MMClips>0</MMClips>
  <ScaleCrop>false</ScaleCrop>
  <HeadingPairs>
    <vt:vector size="6" baseType="variant">
      <vt:variant>
        <vt:lpstr>Kullanılan Yazı Tipleri</vt:lpstr>
      </vt:variant>
      <vt:variant>
        <vt:i4>2</vt:i4>
      </vt:variant>
      <vt:variant>
        <vt:lpstr>Tema</vt:lpstr>
      </vt:variant>
      <vt:variant>
        <vt:i4>1</vt:i4>
      </vt:variant>
      <vt:variant>
        <vt:lpstr>Slayt Başlıkları</vt:lpstr>
      </vt:variant>
      <vt:variant>
        <vt:i4>35</vt:i4>
      </vt:variant>
    </vt:vector>
  </HeadingPairs>
  <TitlesOfParts>
    <vt:vector size="38" baseType="lpstr">
      <vt:lpstr>Corbel</vt:lpstr>
      <vt:lpstr>Wingdings</vt:lpstr>
      <vt:lpstr>Şeritli</vt:lpstr>
      <vt:lpstr>İŞİTME YETERSİZLİĞİ OLAN ÖĞRENCİLER</vt:lpstr>
      <vt:lpstr>İşitme yetersizliği olan birey kimdir?</vt:lpstr>
      <vt:lpstr>İşitme yetersizliği olan birey kimdir?</vt:lpstr>
      <vt:lpstr>İŞİTME KAYBININ DERECELERİ</vt:lpstr>
      <vt:lpstr>İNSANLAR NEDEN İŞİTEMEZLER?</vt:lpstr>
      <vt:lpstr>İNSANLAR NEDEN İŞİTEMEZLER?</vt:lpstr>
      <vt:lpstr>İNSANLAR NEDEN İŞİTEMEZLER?</vt:lpstr>
      <vt:lpstr>İNSANLAR NEDEN İŞİTEMEZLER?</vt:lpstr>
      <vt:lpstr> İŞİTME YETERSİZLİĞİ OLAN ÖĞRENCİLERİN ÖZELLİKLERİ</vt:lpstr>
      <vt:lpstr> Konuşma ve Dil Gelişim: Dil gelişimi hafiften ağıra doğru gecikebilir</vt:lpstr>
      <vt:lpstr> Konuşma ve Dil Gelişim: Dil gelişimi hafiften ağıra doğru gecikebilir</vt:lpstr>
      <vt:lpstr>İŞİTME YETERSİZLİĞİ OLAN ÇOCUKLARIN DEĞERLENDİRİLMESİ</vt:lpstr>
      <vt:lpstr>İŞİTME YETERSİZLİĞİ OLAN ÇOCUKLARIN DEĞERLENDİRİLMESİ</vt:lpstr>
      <vt:lpstr>EĞİTSEL DEĞERLENDİRME</vt:lpstr>
      <vt:lpstr>EĞİTSEL DEĞERLENDİRME</vt:lpstr>
      <vt:lpstr>İŞİTME YETERSİZLİĞİ OLAN ÖĞRENCİLERİN EĞİTİMİ</vt:lpstr>
      <vt:lpstr>İşitme yetersizliği Olan Öğrenci ve En Az Kısıtlayıcı Ortam</vt:lpstr>
      <vt:lpstr>İletişim Yöntemleri</vt:lpstr>
      <vt:lpstr>İletişim Yöntemleri</vt:lpstr>
      <vt:lpstr>İletişim kurmaya yardımcı teknolojik cihazlar:</vt:lpstr>
      <vt:lpstr>İletişim kurmaya yardımcı teknolojik cihazlar:</vt:lpstr>
      <vt:lpstr>İletişim kurmaya yardımcı teknolojik cihazlar:</vt:lpstr>
      <vt:lpstr>İletişim kurmaya yardımcı teknolojik cihazlar:</vt:lpstr>
      <vt:lpstr>ETKİLİ ÖĞRETİMSEL STRATEJİLER KULLANMA</vt:lpstr>
      <vt:lpstr>ETKİLİ ÖĞRETİMSEL STRATEJİLER KULLANMA</vt:lpstr>
      <vt:lpstr>Sınıf ortamının Düzenlenmesi</vt:lpstr>
      <vt:lpstr>Sınıf ortamının Düzenlenmesi</vt:lpstr>
      <vt:lpstr>Sınıf ortamının Düzenlenmesi</vt:lpstr>
      <vt:lpstr>Sınıf ortamının Düzenlenmesi</vt:lpstr>
      <vt:lpstr>Sınıf ortamının Düzenlenmesi</vt:lpstr>
      <vt:lpstr>İŞİTME YETERSİZLİĞİ OLAN ÖĞRENCİLER İÇİN TAVSİYE EDİLEN EĞİTSEL UYGULAMALAR</vt:lpstr>
      <vt:lpstr>İŞİTME YETERSİZLİĞİ OLAN ÖĞRENCİLER İÇİN TAVSİYE EDİLEN EĞİTSEL UYGULAMALAR</vt:lpstr>
      <vt:lpstr>İŞİTME YETERSİZLİĞİ OLAN ÖĞRENCİLER İÇİN TAVSİYE EDİLEN EĞİTSEL UYGULAMALAR</vt:lpstr>
      <vt:lpstr>İŞİTME YETERSİZLİĞİ OLAN ÖĞRENCİLER İÇİN TAVSİYE EDİLEN EĞİTSEL UYGULAMALAR</vt:lpstr>
      <vt:lpstr>TEŞEKKÜRLER</vt:lpstr>
    </vt:vector>
  </TitlesOfParts>
  <Company>Silentall Unattended Installer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İŞİTME YETERSİZLİĞİ OLAN ÖĞRENCİLER</dc:title>
  <dc:creator>ronaldinho424</dc:creator>
  <cp:lastModifiedBy>hüseyin tekin</cp:lastModifiedBy>
  <cp:revision>21</cp:revision>
  <dcterms:created xsi:type="dcterms:W3CDTF">2021-05-21T10:11:27Z</dcterms:created>
  <dcterms:modified xsi:type="dcterms:W3CDTF">2021-11-24T03:48:38Z</dcterms:modified>
</cp:coreProperties>
</file>