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1"/>
  </p:notesMasterIdLst>
  <p:sldIdLst>
    <p:sldId id="256" r:id="rId2"/>
    <p:sldId id="257" r:id="rId3"/>
    <p:sldId id="258" r:id="rId4"/>
    <p:sldId id="259" r:id="rId5"/>
    <p:sldId id="284" r:id="rId6"/>
    <p:sldId id="283" r:id="rId7"/>
    <p:sldId id="260" r:id="rId8"/>
    <p:sldId id="282" r:id="rId9"/>
    <p:sldId id="281" r:id="rId10"/>
    <p:sldId id="261" r:id="rId11"/>
    <p:sldId id="279" r:id="rId12"/>
    <p:sldId id="278" r:id="rId13"/>
    <p:sldId id="263" r:id="rId14"/>
    <p:sldId id="264" r:id="rId15"/>
    <p:sldId id="265" r:id="rId16"/>
    <p:sldId id="280" r:id="rId17"/>
    <p:sldId id="266" r:id="rId18"/>
    <p:sldId id="267" r:id="rId19"/>
    <p:sldId id="272" r:id="rId20"/>
    <p:sldId id="273" r:id="rId21"/>
    <p:sldId id="274" r:id="rId22"/>
    <p:sldId id="275" r:id="rId23"/>
    <p:sldId id="276" r:id="rId24"/>
    <p:sldId id="271" r:id="rId25"/>
    <p:sldId id="268" r:id="rId26"/>
    <p:sldId id="269" r:id="rId27"/>
    <p:sldId id="270" r:id="rId28"/>
    <p:sldId id="277" r:id="rId29"/>
    <p:sldId id="26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CCE50-3772-4045-937C-74424F12A9AF}" type="datetimeFigureOut">
              <a:rPr lang="tr-TR" smtClean="0"/>
              <a:t>23.11.2021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2F83D5-47F0-4F96-B488-7D0A3863D088}" type="slidenum">
              <a:rPr lang="tr-TR" smtClean="0"/>
              <a:t>‹#›</a:t>
            </a:fld>
            <a:endParaRPr lang="tr-TR"/>
          </a:p>
        </p:txBody>
      </p:sp>
    </p:spTree>
    <p:extLst>
      <p:ext uri="{BB962C8B-B14F-4D97-AF65-F5344CB8AC3E}">
        <p14:creationId xmlns:p14="http://schemas.microsoft.com/office/powerpoint/2010/main" val="3479926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92F83D5-47F0-4F96-B488-7D0A3863D088}" type="slidenum">
              <a:rPr lang="tr-TR" smtClean="0"/>
              <a:t>1</a:t>
            </a:fld>
            <a:endParaRPr lang="tr-TR"/>
          </a:p>
        </p:txBody>
      </p:sp>
    </p:spTree>
    <p:extLst>
      <p:ext uri="{BB962C8B-B14F-4D97-AF65-F5344CB8AC3E}">
        <p14:creationId xmlns:p14="http://schemas.microsoft.com/office/powerpoint/2010/main" val="1916954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D96D174-D0D2-4B7A-B945-EE0E686521FC}" type="datetimeFigureOut">
              <a:rPr lang="tr-TR" smtClean="0"/>
              <a:t>23.11.2021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37709923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tr-TR"/>
              <a:t>Asıl başlık stilini düzenlemek için tıklayın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a:t>Resim eklemek için simgeye tıklayın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D96D174-D0D2-4B7A-B945-EE0E686521FC}" type="datetimeFigureOut">
              <a:rPr lang="tr-TR" smtClean="0"/>
              <a:t>23.11.2021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475073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D96D174-D0D2-4B7A-B945-EE0E686521FC}" type="datetimeFigureOut">
              <a:rPr lang="tr-TR" smtClean="0"/>
              <a:t>23.11.2021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27855886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tr-TR"/>
              <a:t>Asıl başlık stilini düzenlemek için tıklayın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tr-TR"/>
              <a:t>Asıl metin stillerini düzenlemek için tıklayın</a:t>
            </a:r>
          </a:p>
        </p:txBody>
      </p:sp>
      <p:sp>
        <p:nvSpPr>
          <p:cNvPr id="2" name="Date Placeholder 1"/>
          <p:cNvSpPr>
            <a:spLocks noGrp="1"/>
          </p:cNvSpPr>
          <p:nvPr>
            <p:ph type="dt" sz="half" idx="10"/>
          </p:nvPr>
        </p:nvSpPr>
        <p:spPr/>
        <p:txBody>
          <a:bodyPr/>
          <a:lstStyle/>
          <a:p>
            <a:fld id="{9D96D174-D0D2-4B7A-B945-EE0E686521FC}" type="datetimeFigureOut">
              <a:rPr lang="tr-TR" smtClean="0"/>
              <a:t>23.11.2021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26113630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D96D174-D0D2-4B7A-B945-EE0E686521FC}" type="datetimeFigureOut">
              <a:rPr lang="tr-TR" smtClean="0"/>
              <a:t>23.11.2021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21994414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D96D174-D0D2-4B7A-B945-EE0E686521FC}" type="datetimeFigureOut">
              <a:rPr lang="tr-TR" smtClean="0"/>
              <a:t>23.11.2021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495198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D96D174-D0D2-4B7A-B945-EE0E686521FC}" type="datetimeFigureOut">
              <a:rPr lang="tr-TR" smtClean="0"/>
              <a:t>23.11.2021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15533871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D96D174-D0D2-4B7A-B945-EE0E686521FC}" type="datetimeFigureOut">
              <a:rPr lang="tr-TR" smtClean="0"/>
              <a:t>23.11.2021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32913983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D96D174-D0D2-4B7A-B945-EE0E686521FC}" type="datetimeFigureOut">
              <a:rPr lang="tr-TR" smtClean="0"/>
              <a:t>23.11.2021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39219512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D96D174-D0D2-4B7A-B945-EE0E686521FC}" type="datetimeFigureOut">
              <a:rPr lang="tr-TR" smtClean="0"/>
              <a:t>23.11.2021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18098130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D96D174-D0D2-4B7A-B945-EE0E686521FC}" type="datetimeFigureOut">
              <a:rPr lang="tr-TR" smtClean="0"/>
              <a:t>23.11.2021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27105875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6D174-D0D2-4B7A-B945-EE0E686521FC}" type="datetimeFigureOut">
              <a:rPr lang="tr-TR" smtClean="0"/>
              <a:t>23.11.2021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34654003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tr-TR"/>
              <a:t>Asıl başlık stilini düzenlemek için tıklayın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D96D174-D0D2-4B7A-B945-EE0E686521FC}" type="datetimeFigureOut">
              <a:rPr lang="tr-TR" smtClean="0"/>
              <a:t>23.11.2021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5892613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tr-TR"/>
              <a:t>Asıl başlık stilini düzenlemek için tıklayın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a:t>Resim eklemek için simgeye tıklayın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3885810" y="6041362"/>
            <a:ext cx="976879" cy="365125"/>
          </a:xfrm>
        </p:spPr>
        <p:txBody>
          <a:bodyPr/>
          <a:lstStyle/>
          <a:p>
            <a:fld id="{9D96D174-D0D2-4B7A-B945-EE0E686521FC}" type="datetimeFigureOut">
              <a:rPr lang="tr-TR" smtClean="0"/>
              <a:t>23.11.2021</a:t>
            </a:fld>
            <a:endParaRPr lang="tr-TR"/>
          </a:p>
        </p:txBody>
      </p:sp>
      <p:sp>
        <p:nvSpPr>
          <p:cNvPr id="6" name="Footer Placeholder 5"/>
          <p:cNvSpPr>
            <a:spLocks noGrp="1"/>
          </p:cNvSpPr>
          <p:nvPr>
            <p:ph type="ftr" sz="quarter" idx="11"/>
          </p:nvPr>
        </p:nvSpPr>
        <p:spPr>
          <a:xfrm>
            <a:off x="590396" y="6041362"/>
            <a:ext cx="3295413" cy="365125"/>
          </a:xfrm>
        </p:spPr>
        <p:txBody>
          <a:bodyPr/>
          <a:lstStyle/>
          <a:p>
            <a:endParaRPr lang="tr-TR"/>
          </a:p>
        </p:txBody>
      </p:sp>
      <p:sp>
        <p:nvSpPr>
          <p:cNvPr id="7" name="Slide Number Placeholder 6"/>
          <p:cNvSpPr>
            <a:spLocks noGrp="1"/>
          </p:cNvSpPr>
          <p:nvPr>
            <p:ph type="sldNum" sz="quarter" idx="12"/>
          </p:nvPr>
        </p:nvSpPr>
        <p:spPr>
          <a:xfrm>
            <a:off x="4862689" y="5915888"/>
            <a:ext cx="1062155" cy="490599"/>
          </a:xfrm>
        </p:spPr>
        <p:txBody>
          <a:bodyPr/>
          <a:lstStyle/>
          <a:p>
            <a:fld id="{C89D672A-BC9D-42C7-844F-90BABB945627}" type="slidenum">
              <a:rPr lang="tr-TR" smtClean="0"/>
              <a:t>‹#›</a:t>
            </a:fld>
            <a:endParaRPr lang="tr-TR"/>
          </a:p>
        </p:txBody>
      </p:sp>
    </p:spTree>
    <p:extLst>
      <p:ext uri="{BB962C8B-B14F-4D97-AF65-F5344CB8AC3E}">
        <p14:creationId xmlns:p14="http://schemas.microsoft.com/office/powerpoint/2010/main" val="34077347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tr-T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9D96D174-D0D2-4B7A-B945-EE0E686521FC}" type="datetimeFigureOut">
              <a:rPr lang="tr-TR" smtClean="0"/>
              <a:t>23.11.2021</a:t>
            </a:fld>
            <a:endParaRPr lang="tr-T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C89D672A-BC9D-42C7-844F-90BABB945627}" type="slidenum">
              <a:rPr lang="tr-TR" smtClean="0"/>
              <a:t>‹#›</a:t>
            </a:fld>
            <a:endParaRPr lang="tr-TR"/>
          </a:p>
        </p:txBody>
      </p:sp>
    </p:spTree>
    <p:extLst>
      <p:ext uri="{BB962C8B-B14F-4D97-AF65-F5344CB8AC3E}">
        <p14:creationId xmlns:p14="http://schemas.microsoft.com/office/powerpoint/2010/main" val="2553787"/>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Lst>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stanbul.meb.gov.tr/oer/MEB_Brosur2018/ogretmen/14_hafif_duzeyde_zihinsel_yetersizlik.pdf" TargetMode="External"/><Relationship Id="rId2" Type="http://schemas.openxmlformats.org/officeDocument/2006/relationships/hyperlink" Target="https://orgm.meb.gov.tr/meb_iys_dosyalar/2021_02/04102647_ZYHYNSEL_YETERSYZLYYY_OLAN_BYREYLER_TR.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11">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4" name="Unvan 3"/>
          <p:cNvSpPr>
            <a:spLocks noGrp="1"/>
          </p:cNvSpPr>
          <p:nvPr>
            <p:ph type="title"/>
          </p:nvPr>
        </p:nvSpPr>
        <p:spPr>
          <a:xfrm>
            <a:off x="451515" y="1734857"/>
            <a:ext cx="3765483" cy="3388287"/>
          </a:xfrm>
        </p:spPr>
        <p:txBody>
          <a:bodyPr anchor="ctr">
            <a:normAutofit/>
          </a:bodyPr>
          <a:lstStyle/>
          <a:p>
            <a:pPr>
              <a:lnSpc>
                <a:spcPct val="90000"/>
              </a:lnSpc>
            </a:pPr>
            <a:r>
              <a:rPr lang="tr-TR" b="1"/>
              <a:t> </a:t>
            </a:r>
            <a:br>
              <a:rPr lang="tr-TR" b="1"/>
            </a:br>
            <a:r>
              <a:rPr lang="tr-TR" b="1"/>
              <a:t>ZİHİNSEL YETERSİZLİK</a:t>
            </a:r>
            <a:br>
              <a:rPr lang="tr-TR" b="1"/>
            </a:br>
            <a:r>
              <a:rPr lang="tr-TR" b="1"/>
              <a:t>NEDİR?</a:t>
            </a:r>
            <a:br>
              <a:rPr lang="tr-TR" b="1"/>
            </a:br>
            <a:br>
              <a:rPr lang="tr-TR" b="1"/>
            </a:br>
            <a:r>
              <a:rPr lang="tr-TR" b="1"/>
              <a:t>	</a:t>
            </a:r>
          </a:p>
        </p:txBody>
      </p:sp>
      <p:sp>
        <p:nvSpPr>
          <p:cNvPr id="5" name="İçerik Yer Tutucusu 4"/>
          <p:cNvSpPr>
            <a:spLocks noGrp="1"/>
          </p:cNvSpPr>
          <p:nvPr>
            <p:ph idx="1"/>
          </p:nvPr>
        </p:nvSpPr>
        <p:spPr>
          <a:xfrm>
            <a:off x="6008068" y="978993"/>
            <a:ext cx="5365218" cy="4900014"/>
          </a:xfrm>
          <a:effectLst/>
        </p:spPr>
        <p:txBody>
          <a:bodyPr>
            <a:normAutofit fontScale="92500"/>
          </a:bodyPr>
          <a:lstStyle/>
          <a:p>
            <a:pPr marL="0" indent="0">
              <a:buNone/>
            </a:pPr>
            <a:r>
              <a:rPr lang="tr-TR" sz="3200" dirty="0"/>
              <a:t>	</a:t>
            </a:r>
          </a:p>
          <a:p>
            <a:pPr marL="0" indent="0">
              <a:buNone/>
            </a:pPr>
            <a:r>
              <a:rPr lang="tr-TR" sz="3200" dirty="0"/>
              <a:t>	Zihinsel yetersizlik, hem zihinsel işlevde bulunma hem de pek çok günlük kavramsal, sosyal ve pratik becerileri içeren uyumsal davranışlarda önemli ölçüde sınırlılıklarla tarif edilen ve 18 yaşından önce ortaya çıkan bir yetersizliktir.</a:t>
            </a:r>
          </a:p>
        </p:txBody>
      </p:sp>
    </p:spTree>
    <p:extLst>
      <p:ext uri="{BB962C8B-B14F-4D97-AF65-F5344CB8AC3E}">
        <p14:creationId xmlns:p14="http://schemas.microsoft.com/office/powerpoint/2010/main" val="31054809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Bir çocuğa zihinsel yetersizlik tanısı konulabilmesi için geçerli olan koşullar:</a:t>
            </a: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ormAutofit/>
          </a:bodyPr>
          <a:lstStyle/>
          <a:p>
            <a:pPr marL="0" indent="0" algn="ctr">
              <a:buNone/>
            </a:pPr>
            <a:r>
              <a:rPr lang="tr-TR" sz="3200" dirty="0"/>
              <a:t>III- 18 yaşından önce ortaya çıkma: Yukarıda belirtilen iki durum doğumdan 18 yaşına kadar ortaya çıktığında zihinsel yetersizlik olarak adlandırılır.</a:t>
            </a:r>
          </a:p>
          <a:p>
            <a:pPr marL="0" indent="0" algn="ctr">
              <a:buNone/>
            </a:pPr>
            <a:r>
              <a:rPr lang="tr-TR" sz="3200" dirty="0"/>
              <a:t>	</a:t>
            </a:r>
          </a:p>
        </p:txBody>
      </p:sp>
    </p:spTree>
    <p:extLst>
      <p:ext uri="{BB962C8B-B14F-4D97-AF65-F5344CB8AC3E}">
        <p14:creationId xmlns:p14="http://schemas.microsoft.com/office/powerpoint/2010/main" val="16906332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Bir çocuğa zihinsel yetersizlik tanısı konulabilmesi için geçerli olan koşullar:</a:t>
            </a:r>
          </a:p>
        </p:txBody>
      </p:sp>
      <p:sp>
        <p:nvSpPr>
          <p:cNvPr id="3" name="İçerik Yer Tutucusu 2"/>
          <p:cNvSpPr>
            <a:spLocks noGrp="1"/>
          </p:cNvSpPr>
          <p:nvPr>
            <p:ph idx="1"/>
          </p:nvPr>
        </p:nvSpPr>
        <p:spPr>
          <a:xfrm>
            <a:off x="6008068" y="978993"/>
            <a:ext cx="5365218" cy="4900014"/>
          </a:xfrm>
          <a:effectLst/>
        </p:spPr>
        <p:txBody>
          <a:bodyPr>
            <a:normAutofit/>
          </a:bodyPr>
          <a:lstStyle/>
          <a:p>
            <a:pPr marL="0" indent="0">
              <a:buNone/>
            </a:pPr>
            <a:r>
              <a:rPr lang="tr-TR" sz="2000"/>
              <a:t>	Çocuğunuza zihinsel yetersizlik tanısı konulabilmesi için 0-18 yaş aralığındaki, uygulanan değerlendirmelerde zekâ testinden 70 ZB altında bir puan alması. </a:t>
            </a:r>
          </a:p>
          <a:p>
            <a:pPr marL="0" indent="0">
              <a:buNone/>
            </a:pPr>
            <a:r>
              <a:rPr lang="tr-TR" sz="2000"/>
              <a:t>	</a:t>
            </a:r>
          </a:p>
        </p:txBody>
      </p:sp>
    </p:spTree>
    <p:extLst>
      <p:ext uri="{BB962C8B-B14F-4D97-AF65-F5344CB8AC3E}">
        <p14:creationId xmlns:p14="http://schemas.microsoft.com/office/powerpoint/2010/main" val="13848860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Bir çocuğa zihinsel yetersizlik tanısı konulabilmesi için geçerli olan koşullar:</a:t>
            </a: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ormAutofit/>
          </a:bodyPr>
          <a:lstStyle/>
          <a:p>
            <a:pPr marL="0" indent="0" algn="ctr">
              <a:buNone/>
            </a:pPr>
            <a:r>
              <a:rPr lang="tr-TR" sz="3200" dirty="0"/>
              <a:t>	Çocuğunuzun sadece zihinsel işlevlerinde ya da sadece uyumsal davranışlarında anlamlı düzeyde sınırlılıklarının olması çocuğunuza zihinsel yetersizlik tanısı konulabilmesi için kesinlikle yeterli değildir.</a:t>
            </a:r>
          </a:p>
        </p:txBody>
      </p:sp>
    </p:spTree>
    <p:extLst>
      <p:ext uri="{BB962C8B-B14F-4D97-AF65-F5344CB8AC3E}">
        <p14:creationId xmlns:p14="http://schemas.microsoft.com/office/powerpoint/2010/main" val="27671411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r>
              <a:rPr lang="tr-TR" sz="3700" b="1" dirty="0"/>
              <a:t>Zihinsel Yetersizliğin</a:t>
            </a:r>
            <a:br>
              <a:rPr lang="tr-TR" sz="3700" b="1" dirty="0"/>
            </a:br>
            <a:r>
              <a:rPr lang="tr-TR" sz="3700" b="1" dirty="0"/>
              <a:t>Sınıflandırılması</a:t>
            </a:r>
          </a:p>
        </p:txBody>
      </p:sp>
      <p:sp>
        <p:nvSpPr>
          <p:cNvPr id="3" name="İçerik Yer Tutucusu 2"/>
          <p:cNvSpPr>
            <a:spLocks noGrp="1"/>
          </p:cNvSpPr>
          <p:nvPr>
            <p:ph idx="1"/>
          </p:nvPr>
        </p:nvSpPr>
        <p:spPr>
          <a:xfrm>
            <a:off x="6008068" y="978993"/>
            <a:ext cx="5365218" cy="4900014"/>
          </a:xfrm>
          <a:effectLst/>
        </p:spPr>
        <p:txBody>
          <a:bodyPr>
            <a:normAutofit/>
          </a:bodyPr>
          <a:lstStyle/>
          <a:p>
            <a:endParaRPr lang="tr-TR" sz="2000" b="1" dirty="0"/>
          </a:p>
          <a:p>
            <a:r>
              <a:rPr lang="tr-TR" sz="2000" b="1" dirty="0"/>
              <a:t>Psikolojik Sınıflandırma: </a:t>
            </a:r>
            <a:r>
              <a:rPr lang="tr-TR" sz="2000" dirty="0"/>
              <a:t>Zihinsel yetersizliği olan çocuklar genellikle zekâ testleri ile elde edilen zekâ puanlarına göre sınıflandırılırlar. Zekâ bölümü puanlarına göre sınıflandırmanın yanı sıra eğitsel ve gereksinim duydukları yardımın düzeyine göre de sınıflamalar yapılmaktadır. </a:t>
            </a:r>
          </a:p>
        </p:txBody>
      </p:sp>
    </p:spTree>
    <p:extLst>
      <p:ext uri="{BB962C8B-B14F-4D97-AF65-F5344CB8AC3E}">
        <p14:creationId xmlns:p14="http://schemas.microsoft.com/office/powerpoint/2010/main" val="10701357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r>
              <a:rPr lang="tr-TR" sz="3700" b="1"/>
              <a:t>Zihinsel Yetersizliğin</a:t>
            </a:r>
            <a:br>
              <a:rPr lang="tr-TR" sz="3700" b="1"/>
            </a:br>
            <a:r>
              <a:rPr lang="tr-TR" sz="3700" b="1"/>
              <a:t>Sınıflandırılması</a:t>
            </a:r>
          </a:p>
        </p:txBody>
      </p:sp>
      <p:sp>
        <p:nvSpPr>
          <p:cNvPr id="3" name="İçerik Yer Tutucusu 2"/>
          <p:cNvSpPr>
            <a:spLocks noGrp="1"/>
          </p:cNvSpPr>
          <p:nvPr>
            <p:ph idx="1"/>
          </p:nvPr>
        </p:nvSpPr>
        <p:spPr>
          <a:xfrm>
            <a:off x="6008068" y="978993"/>
            <a:ext cx="5365218" cy="4900014"/>
          </a:xfrm>
          <a:effectLst/>
        </p:spPr>
        <p:txBody>
          <a:bodyPr>
            <a:normAutofit/>
          </a:bodyPr>
          <a:lstStyle/>
          <a:p>
            <a:pPr marL="0" indent="0">
              <a:buNone/>
            </a:pPr>
            <a:r>
              <a:rPr lang="tr-TR" sz="2000" b="1"/>
              <a:t>Zekâ Bölümü Puanına göre Sınıflandırma</a:t>
            </a:r>
          </a:p>
          <a:p>
            <a:pPr marL="0" indent="0">
              <a:buNone/>
            </a:pPr>
            <a:endParaRPr lang="tr-TR" sz="2000" b="1"/>
          </a:p>
          <a:p>
            <a:pPr marL="0" indent="0">
              <a:buNone/>
            </a:pPr>
            <a:r>
              <a:rPr lang="tr-TR" sz="2000" b="1"/>
              <a:t>	Zeka Düzeyi			   Zekâ Bölüm Puanı</a:t>
            </a:r>
          </a:p>
          <a:p>
            <a:pPr marL="0" indent="0">
              <a:buNone/>
            </a:pPr>
            <a:r>
              <a:rPr lang="tr-TR" sz="2000" dirty="0"/>
              <a:t>1</a:t>
            </a:r>
            <a:r>
              <a:rPr lang="tr-TR" sz="2000"/>
              <a:t>- </a:t>
            </a:r>
            <a:r>
              <a:rPr lang="tr-TR" sz="2000" dirty="0"/>
              <a:t>Hafif Düzeyde Zihinsel Yetersizlik 	50-55 puandan 70 Puan arası</a:t>
            </a:r>
          </a:p>
          <a:p>
            <a:pPr marL="0" indent="0">
              <a:buNone/>
            </a:pPr>
            <a:r>
              <a:rPr lang="tr-TR" sz="2000" dirty="0"/>
              <a:t>2- Orta Düzeyde Zihinsel Yetersizlik 		35-40 puandan 50-55 Puan arası </a:t>
            </a:r>
          </a:p>
          <a:p>
            <a:pPr marL="0" indent="0">
              <a:buNone/>
            </a:pPr>
            <a:r>
              <a:rPr lang="tr-TR" sz="2000" dirty="0"/>
              <a:t>3- Ağır Düzeyde Zihinsel Yetersizlik 		20-25 puandan 35-40 Puan arası </a:t>
            </a:r>
          </a:p>
          <a:p>
            <a:pPr marL="0" indent="0">
              <a:buNone/>
            </a:pPr>
            <a:r>
              <a:rPr lang="tr-TR" sz="2000" dirty="0"/>
              <a:t>4- </a:t>
            </a:r>
            <a:r>
              <a:rPr lang="tr-TR" sz="2000"/>
              <a:t>Ileri</a:t>
            </a:r>
            <a:r>
              <a:rPr lang="tr-TR" sz="2000" dirty="0"/>
              <a:t> Düzeyde Zihinsel Yetersizlik 2	20-25 puandan daha aşağı Puanlar</a:t>
            </a:r>
          </a:p>
        </p:txBody>
      </p:sp>
    </p:spTree>
    <p:extLst>
      <p:ext uri="{BB962C8B-B14F-4D97-AF65-F5344CB8AC3E}">
        <p14:creationId xmlns:p14="http://schemas.microsoft.com/office/powerpoint/2010/main" val="41183268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r>
              <a:rPr lang="tr-TR" sz="3700" b="1"/>
              <a:t>Zihinsel Yetersizliğin</a:t>
            </a:r>
            <a:br>
              <a:rPr lang="tr-TR" sz="3700" b="1"/>
            </a:br>
            <a:r>
              <a:rPr lang="tr-TR" sz="3700" b="1"/>
              <a:t>Sınıflandırılması</a:t>
            </a: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fontScale="92500" lnSpcReduction="10000"/>
          </a:bodyPr>
          <a:lstStyle/>
          <a:p>
            <a:pPr marL="0" indent="0">
              <a:buNone/>
            </a:pPr>
            <a:r>
              <a:rPr lang="tr-TR" sz="3200" dirty="0"/>
              <a:t>Eğitsel Sınıflandırma:</a:t>
            </a:r>
          </a:p>
          <a:p>
            <a:pPr marL="0" indent="0">
              <a:buNone/>
            </a:pPr>
            <a:r>
              <a:rPr lang="tr-TR" sz="3200" dirty="0"/>
              <a:t>	Bu sınıflamada zekâ bölümü sınıflaması esas alınarak, zihinsel yetersizliği olan çocuklar; eğitilebilir, öğretilebilir ve ağır derecede zihinsel yetersizliği olan bireyler olarak üç grupta toplanabilir. </a:t>
            </a:r>
          </a:p>
          <a:p>
            <a:pPr marL="0" indent="0">
              <a:buNone/>
            </a:pPr>
            <a:r>
              <a:rPr lang="tr-TR" sz="3200" dirty="0"/>
              <a:t>	</a:t>
            </a:r>
          </a:p>
        </p:txBody>
      </p:sp>
    </p:spTree>
    <p:extLst>
      <p:ext uri="{BB962C8B-B14F-4D97-AF65-F5344CB8AC3E}">
        <p14:creationId xmlns:p14="http://schemas.microsoft.com/office/powerpoint/2010/main" val="11246327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r>
              <a:rPr lang="tr-TR" sz="3700" b="1"/>
              <a:t>Zihinsel Yetersizliğin</a:t>
            </a:r>
            <a:br>
              <a:rPr lang="tr-TR" sz="3700" b="1"/>
            </a:br>
            <a:r>
              <a:rPr lang="tr-TR" sz="3700" b="1"/>
              <a:t>Sınıflandırılması</a:t>
            </a: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fontScale="92500" lnSpcReduction="10000"/>
          </a:bodyPr>
          <a:lstStyle/>
          <a:p>
            <a:pPr marL="0" indent="0">
              <a:buNone/>
            </a:pPr>
            <a:r>
              <a:rPr lang="tr-TR" sz="3200" dirty="0"/>
              <a:t>Eğitsel Sınıflandırma:</a:t>
            </a:r>
          </a:p>
          <a:p>
            <a:pPr marL="0" indent="0">
              <a:buNone/>
            </a:pPr>
            <a:r>
              <a:rPr lang="tr-TR" sz="3200" dirty="0"/>
              <a:t> Hafif derecede zihinsel yetersizliği olan çocuklar eğitilebilir, orta derecede zihinsel yetersizliği olan çocuklar öğretilebilir ve ağır derecede zihinsel yetersizliği olan çocuklar da yine ağır derecede zihinsel yetersizliği olan çocuklar olarak sınıflandırılır</a:t>
            </a:r>
          </a:p>
        </p:txBody>
      </p:sp>
    </p:spTree>
    <p:extLst>
      <p:ext uri="{BB962C8B-B14F-4D97-AF65-F5344CB8AC3E}">
        <p14:creationId xmlns:p14="http://schemas.microsoft.com/office/powerpoint/2010/main" val="28287369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r>
              <a:rPr lang="tr-TR" sz="3700" b="1"/>
              <a:t>Zihinsel Yetersizliğin</a:t>
            </a:r>
            <a:br>
              <a:rPr lang="tr-TR" sz="3700" b="1"/>
            </a:br>
            <a:r>
              <a:rPr lang="tr-TR" sz="3700" b="1"/>
              <a:t>Sınıflandırılması</a:t>
            </a: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lnSpcReduction="10000"/>
          </a:bodyPr>
          <a:lstStyle/>
          <a:p>
            <a:pPr algn="ctr"/>
            <a:r>
              <a:rPr lang="tr-TR" sz="2800" dirty="0"/>
              <a:t>Gereksinim Duyulan Destek Miktarına Göre Yapılan Sınıflama:</a:t>
            </a:r>
          </a:p>
          <a:p>
            <a:pPr algn="ctr"/>
            <a:r>
              <a:rPr lang="tr-TR" sz="2800" dirty="0"/>
              <a:t> Bu sınıflama türünde zihinsel yetersizlikten etkilenen çocuklar gereksinim duydukları yardım düzeyine göre sınıflandırılır. Türkiye’de Özel Eğitim Hizmetleri Yönetmeliğinde bu tür bir sınıflama yapılmaktadır</a:t>
            </a:r>
          </a:p>
        </p:txBody>
      </p:sp>
    </p:spTree>
    <p:extLst>
      <p:ext uri="{BB962C8B-B14F-4D97-AF65-F5344CB8AC3E}">
        <p14:creationId xmlns:p14="http://schemas.microsoft.com/office/powerpoint/2010/main" val="14436657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r>
              <a:rPr lang="tr-TR" b="1"/>
              <a:t>Hafif düzeyde zihinsel yetersizliği olan birey</a:t>
            </a: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a:bodyPr>
          <a:lstStyle/>
          <a:p>
            <a:pPr marL="0" indent="0">
              <a:buNone/>
            </a:pPr>
            <a:r>
              <a:rPr lang="tr-TR" sz="3200" dirty="0"/>
              <a:t>	</a:t>
            </a:r>
          </a:p>
          <a:p>
            <a:pPr marL="0" indent="0">
              <a:buNone/>
            </a:pPr>
            <a:r>
              <a:rPr lang="tr-TR" sz="3200" dirty="0"/>
              <a:t>	Zihinsel işlevler ile kavramsal, sosyal ve pratik uyum becerilerinde hafif düzeydeki yetersizliği nedeniyle özel eğitim ve destek eğitim hizmetine sınırlı düzeyde ihtiyacı olan bireyi,</a:t>
            </a:r>
          </a:p>
          <a:p>
            <a:pPr marL="0" indent="0">
              <a:buNone/>
            </a:pPr>
            <a:endParaRPr lang="tr-TR" sz="3200" dirty="0"/>
          </a:p>
        </p:txBody>
      </p:sp>
    </p:spTree>
    <p:extLst>
      <p:ext uri="{BB962C8B-B14F-4D97-AF65-F5344CB8AC3E}">
        <p14:creationId xmlns:p14="http://schemas.microsoft.com/office/powerpoint/2010/main" val="37323255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b="1"/>
              <a:t>Hafif düzeyde zihinsel yetersizliği olan </a:t>
            </a:r>
            <a:br>
              <a:rPr lang="tr-TR" b="1"/>
            </a:br>
            <a:r>
              <a:rPr lang="tr-TR" b="1"/>
              <a:t>birey özellikleri</a:t>
            </a:r>
            <a:endParaRPr lang="tr-T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a:bodyPr>
          <a:lstStyle/>
          <a:p>
            <a:pPr algn="ctr"/>
            <a:r>
              <a:rPr lang="tr-TR" sz="2800" b="1"/>
              <a:t>Yașıtlarına göre geç ve güç öğrenirler.</a:t>
            </a:r>
          </a:p>
          <a:p>
            <a:pPr algn="ctr"/>
            <a:r>
              <a:rPr lang="tr-TR" sz="2800" b="1"/>
              <a:t> </a:t>
            </a:r>
          </a:p>
          <a:p>
            <a:pPr algn="ctr"/>
            <a:r>
              <a:rPr lang="tr-TR" sz="2800" b="1"/>
              <a:t>Dikkatleri dağınık ve kısa sürelidir. </a:t>
            </a:r>
          </a:p>
        </p:txBody>
      </p:sp>
    </p:spTree>
    <p:extLst>
      <p:ext uri="{BB962C8B-B14F-4D97-AF65-F5344CB8AC3E}">
        <p14:creationId xmlns:p14="http://schemas.microsoft.com/office/powerpoint/2010/main" val="14359089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br>
              <a:rPr lang="tr-TR" b="1"/>
            </a:br>
            <a:r>
              <a:rPr lang="tr-TR" b="1"/>
              <a:t>ZİHİNSEL YETERSİZLİK</a:t>
            </a:r>
            <a:br>
              <a:rPr lang="tr-TR" b="1"/>
            </a:br>
            <a:r>
              <a:rPr lang="tr-TR" b="1"/>
              <a:t>NEDİR?</a:t>
            </a:r>
            <a:br>
              <a:rPr lang="tr-TR" b="1"/>
            </a:br>
            <a:endParaRPr lang="tr-T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fontScale="70000" lnSpcReduction="20000"/>
          </a:bodyPr>
          <a:lstStyle/>
          <a:p>
            <a:pPr marL="0" indent="0">
              <a:buNone/>
            </a:pPr>
            <a:r>
              <a:rPr lang="tr-TR" sz="3200"/>
              <a:t>	</a:t>
            </a:r>
          </a:p>
          <a:p>
            <a:pPr marL="0" indent="0">
              <a:buNone/>
            </a:pPr>
            <a:endParaRPr lang="tr-TR" sz="3200"/>
          </a:p>
          <a:p>
            <a:pPr marL="0" indent="0">
              <a:buNone/>
            </a:pPr>
            <a:r>
              <a:rPr lang="tr-TR" sz="3200"/>
              <a:t>	Zihinsel yetersizlik tanısı, çocuğun ortalamanın altında zihinsel işleve sahip olması, standart zekâ testleri ile ölçülen zekâ puanının 70 ZB altında olması, buna ek olarak en az iki uyumsal becerisinde anlamlı sınırlılıkların olması iletişim, öz bakım, günlük yaşam, kendini yönetme ya da kişiler arası ilişkiler gibi beceri alanlarında en az iki ya da daha fazlasının sınırlı olması ve bu sınırlılıkların 18 yaşından önce ortaya çıkması ile konulur.</a:t>
            </a:r>
          </a:p>
        </p:txBody>
      </p:sp>
    </p:spTree>
    <p:extLst>
      <p:ext uri="{BB962C8B-B14F-4D97-AF65-F5344CB8AC3E}">
        <p14:creationId xmlns:p14="http://schemas.microsoft.com/office/powerpoint/2010/main" val="7682766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b="1"/>
              <a:t>Hafif düzeyde zihinsel yetersizliği olan </a:t>
            </a:r>
            <a:br>
              <a:rPr lang="tr-TR" b="1"/>
            </a:br>
            <a:r>
              <a:rPr lang="tr-TR" b="1"/>
              <a:t>birey özellikleri</a:t>
            </a:r>
            <a:endParaRPr lang="tr-T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a:bodyPr>
          <a:lstStyle/>
          <a:p>
            <a:pPr algn="ctr"/>
            <a:r>
              <a:rPr lang="tr-TR" sz="2800" b="1" dirty="0"/>
              <a:t>Bellekleri zayıftır ve çabuk unuturlar.</a:t>
            </a:r>
          </a:p>
          <a:p>
            <a:pPr marL="0" indent="0" algn="ctr">
              <a:buNone/>
            </a:pPr>
            <a:endParaRPr lang="tr-TR" sz="2800" b="1" dirty="0"/>
          </a:p>
          <a:p>
            <a:pPr algn="ctr"/>
            <a:r>
              <a:rPr lang="tr-TR" sz="2800" b="1" dirty="0"/>
              <a:t>Görsel ve </a:t>
            </a:r>
            <a:r>
              <a:rPr lang="tr-TR" sz="2800" b="1" dirty="0" err="1"/>
              <a:t>ișitsel</a:t>
            </a:r>
            <a:r>
              <a:rPr lang="tr-TR" sz="2800" b="1" dirty="0"/>
              <a:t> algıları zayıftır. </a:t>
            </a:r>
          </a:p>
        </p:txBody>
      </p:sp>
    </p:spTree>
    <p:extLst>
      <p:ext uri="{BB962C8B-B14F-4D97-AF65-F5344CB8AC3E}">
        <p14:creationId xmlns:p14="http://schemas.microsoft.com/office/powerpoint/2010/main" val="31385076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b="1"/>
              <a:t>Hafif düzeyde zihinsel yetersizliği olan </a:t>
            </a:r>
            <a:br>
              <a:rPr lang="tr-TR" b="1"/>
            </a:br>
            <a:r>
              <a:rPr lang="tr-TR" b="1"/>
              <a:t>birey özellikleri</a:t>
            </a:r>
            <a:endParaRPr lang="tr-T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a:bodyPr>
          <a:lstStyle/>
          <a:p>
            <a:pPr algn="ctr"/>
            <a:r>
              <a:rPr lang="tr-TR" sz="2800" b="1" dirty="0"/>
              <a:t>Okuma-yazma, anlama ve temel aritmetik becerileri kazanmada sorun yaşarlar.</a:t>
            </a:r>
          </a:p>
          <a:p>
            <a:pPr marL="0" indent="0" algn="ctr">
              <a:buNone/>
            </a:pPr>
            <a:endParaRPr lang="tr-TR" sz="2800" b="1" dirty="0"/>
          </a:p>
          <a:p>
            <a:pPr algn="ctr"/>
            <a:r>
              <a:rPr lang="tr-TR" sz="2800" b="1" dirty="0"/>
              <a:t>Genelleme yapmakta zorlanır, bir konuda öğrendiği kuralı başka konularda uygulayamaz. </a:t>
            </a:r>
          </a:p>
          <a:p>
            <a:pPr algn="ctr"/>
            <a:endParaRPr lang="tr-TR" sz="2800" b="1" dirty="0"/>
          </a:p>
        </p:txBody>
      </p:sp>
    </p:spTree>
    <p:extLst>
      <p:ext uri="{BB962C8B-B14F-4D97-AF65-F5344CB8AC3E}">
        <p14:creationId xmlns:p14="http://schemas.microsoft.com/office/powerpoint/2010/main" val="40077499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b="1"/>
              <a:t>Hafif düzeyde zihinsel yetersizliği olan </a:t>
            </a:r>
            <a:br>
              <a:rPr lang="tr-TR" b="1"/>
            </a:br>
            <a:r>
              <a:rPr lang="tr-TR" b="1"/>
              <a:t>birey özellikleri</a:t>
            </a:r>
            <a:endParaRPr lang="tr-T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a:bodyPr>
          <a:lstStyle/>
          <a:p>
            <a:pPr algn="ctr"/>
            <a:endParaRPr lang="tr-TR" sz="2800" b="1"/>
          </a:p>
          <a:p>
            <a:pPr algn="ctr"/>
            <a:r>
              <a:rPr lang="tr-TR" sz="2800" b="1"/>
              <a:t>Somut konuları daha kolay öğrenirler. </a:t>
            </a:r>
          </a:p>
          <a:p>
            <a:pPr algn="ctr"/>
            <a:endParaRPr lang="tr-TR" sz="2800" b="1"/>
          </a:p>
          <a:p>
            <a:pPr algn="ctr"/>
            <a:r>
              <a:rPr lang="tr-TR" sz="2800" b="1"/>
              <a:t>İki șey arasındaki benzerlik ve farklılıkları ayırmada güçlük çekerler.</a:t>
            </a:r>
          </a:p>
          <a:p>
            <a:pPr algn="ctr"/>
            <a:endParaRPr lang="tr-TR" sz="2800" b="1"/>
          </a:p>
        </p:txBody>
      </p:sp>
    </p:spTree>
    <p:extLst>
      <p:ext uri="{BB962C8B-B14F-4D97-AF65-F5344CB8AC3E}">
        <p14:creationId xmlns:p14="http://schemas.microsoft.com/office/powerpoint/2010/main" val="29848208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b="1"/>
              <a:t>Hafif düzeyde zihinsel yetersizliği olan </a:t>
            </a:r>
            <a:br>
              <a:rPr lang="tr-TR" b="1"/>
            </a:br>
            <a:r>
              <a:rPr lang="tr-TR" b="1"/>
              <a:t>birey özellikleri</a:t>
            </a:r>
            <a:endParaRPr lang="tr-T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lnSpcReduction="10000"/>
          </a:bodyPr>
          <a:lstStyle/>
          <a:p>
            <a:pPr algn="ctr"/>
            <a:r>
              <a:rPr lang="tr-TR" sz="2800" b="1"/>
              <a:t>Konuşma ve dil bozukluklarına rastlanabilir. </a:t>
            </a:r>
          </a:p>
          <a:p>
            <a:pPr algn="ctr"/>
            <a:endParaRPr lang="tr-TR" sz="2800" b="1"/>
          </a:p>
          <a:p>
            <a:pPr algn="ctr"/>
            <a:r>
              <a:rPr lang="tr-TR" sz="2800" b="1"/>
              <a:t>Genellikle kendilerinden yaşça küçük çocuklarla iletişim kurarlar. </a:t>
            </a:r>
          </a:p>
          <a:p>
            <a:pPr algn="ctr"/>
            <a:endParaRPr lang="tr-TR" sz="2800" b="1"/>
          </a:p>
          <a:p>
            <a:pPr algn="ctr"/>
            <a:r>
              <a:rPr lang="tr-TR" sz="2800" b="1"/>
              <a:t>Oyunlara katılmakta güçlük çeker, oyunda genellikle lidere uyarlar.</a:t>
            </a:r>
          </a:p>
        </p:txBody>
      </p:sp>
    </p:spTree>
    <p:extLst>
      <p:ext uri="{BB962C8B-B14F-4D97-AF65-F5344CB8AC3E}">
        <p14:creationId xmlns:p14="http://schemas.microsoft.com/office/powerpoint/2010/main" val="29340941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Hafif Düzeyde Zihinsel Yetersizliği Olan Bireyleri</a:t>
            </a:r>
            <a:br>
              <a:rPr lang="tr-TR" sz="3700" b="1"/>
            </a:br>
            <a:r>
              <a:rPr lang="tr-TR" sz="3700" b="1"/>
              <a:t>Tıbbi Tanılanma Süreci</a:t>
            </a:r>
            <a:endParaRPr lang="tr-TR" sz="3700"/>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a:bodyPr>
          <a:lstStyle/>
          <a:p>
            <a:pPr algn="ctr"/>
            <a:r>
              <a:rPr lang="tr-TR" sz="2800" b="1"/>
              <a:t>	</a:t>
            </a:r>
          </a:p>
          <a:p>
            <a:pPr algn="ctr"/>
            <a:r>
              <a:rPr lang="tr-TR" sz="2800" b="1"/>
              <a:t>	Türkiye’de 0-18 yaş aralığında tıbbi tanılama, Çocuklar İçin Özel Gereksinim Değerlendirmesi Hakkındaki (ÇÖZGER) Yönetmelik maddelerine göre yapılır.</a:t>
            </a:r>
          </a:p>
        </p:txBody>
      </p:sp>
    </p:spTree>
    <p:extLst>
      <p:ext uri="{BB962C8B-B14F-4D97-AF65-F5344CB8AC3E}">
        <p14:creationId xmlns:p14="http://schemas.microsoft.com/office/powerpoint/2010/main" val="27095272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Hafif Düzeyde Zihinsel Yetersizliği Olan Bireyleri</a:t>
            </a:r>
            <a:br>
              <a:rPr lang="tr-TR" sz="3700" b="1"/>
            </a:br>
            <a:r>
              <a:rPr lang="tr-TR" sz="3700" b="1"/>
              <a:t>Tıbbi Tanılanma Süreci</a:t>
            </a:r>
            <a:endParaRPr lang="tr-TR" sz="3700"/>
          </a:p>
        </p:txBody>
      </p:sp>
      <p:sp>
        <p:nvSpPr>
          <p:cNvPr id="3" name="İçerik Yer Tutucusu 2"/>
          <p:cNvSpPr>
            <a:spLocks noGrp="1"/>
          </p:cNvSpPr>
          <p:nvPr>
            <p:ph idx="1"/>
          </p:nvPr>
        </p:nvSpPr>
        <p:spPr>
          <a:xfrm>
            <a:off x="6008068" y="978993"/>
            <a:ext cx="5365218" cy="4900014"/>
          </a:xfrm>
          <a:effectLst/>
        </p:spPr>
        <p:txBody>
          <a:bodyPr>
            <a:normAutofit/>
          </a:bodyPr>
          <a:lstStyle/>
          <a:p>
            <a:pPr marL="0" indent="0">
              <a:buNone/>
            </a:pPr>
            <a:r>
              <a:rPr lang="tr-TR" sz="2000"/>
              <a:t>	</a:t>
            </a:r>
          </a:p>
          <a:p>
            <a:pPr marL="0" indent="0">
              <a:buNone/>
            </a:pPr>
            <a:r>
              <a:rPr lang="tr-TR" sz="2000"/>
              <a:t>	Zihinsel yetersizliği olan çocuğun tıbbi tanılaması için öncelikle çocuğun zihinsel işlevleri ve uyumsal becerileri değerlendirilir. Bu değerlendirmede zekâ testleri ve uyumsal beceri değerlendirme araçları kullanılır. Türkiye’de yaygın olarak şu ölçekler kullanılmaktadır: </a:t>
            </a:r>
          </a:p>
          <a:p>
            <a:pPr marL="0" indent="0">
              <a:buNone/>
            </a:pPr>
            <a:r>
              <a:rPr lang="tr-TR" sz="2000"/>
              <a:t>• Stanford-Binet Zekâ Ölçeği, </a:t>
            </a:r>
          </a:p>
          <a:p>
            <a:pPr marL="0" indent="0">
              <a:buNone/>
            </a:pPr>
            <a:r>
              <a:rPr lang="tr-TR" sz="2000"/>
              <a:t>• Wechsler Çocuklar Için Zekâ Ölçeği-Gözden Geçirilmiş Formu (WISC-R) zekâ ölçekleri</a:t>
            </a:r>
          </a:p>
        </p:txBody>
      </p:sp>
    </p:spTree>
    <p:extLst>
      <p:ext uri="{BB962C8B-B14F-4D97-AF65-F5344CB8AC3E}">
        <p14:creationId xmlns:p14="http://schemas.microsoft.com/office/powerpoint/2010/main" val="19825480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Hafif Düzeyde Zihinsel Yetersizliği Olan Bireyleri</a:t>
            </a:r>
            <a:br>
              <a:rPr lang="tr-TR" sz="3700" b="1"/>
            </a:br>
            <a:r>
              <a:rPr lang="tr-TR" sz="3700" b="1"/>
              <a:t>Tıbbi Tanılanma Süreci</a:t>
            </a:r>
          </a:p>
        </p:txBody>
      </p:sp>
      <p:sp>
        <p:nvSpPr>
          <p:cNvPr id="3" name="İçerik Yer Tutucusu 2"/>
          <p:cNvSpPr>
            <a:spLocks noGrp="1"/>
          </p:cNvSpPr>
          <p:nvPr>
            <p:ph idx="1"/>
          </p:nvPr>
        </p:nvSpPr>
        <p:spPr>
          <a:xfrm>
            <a:off x="6008068" y="978993"/>
            <a:ext cx="5365218" cy="4900014"/>
          </a:xfrm>
          <a:effectLst/>
        </p:spPr>
        <p:txBody>
          <a:bodyPr>
            <a:normAutofit/>
          </a:bodyPr>
          <a:lstStyle/>
          <a:p>
            <a:pPr marL="0" indent="0">
              <a:buNone/>
            </a:pPr>
            <a:endParaRPr lang="tr-TR" sz="2000"/>
          </a:p>
          <a:p>
            <a:pPr marL="0" indent="0">
              <a:buNone/>
            </a:pPr>
            <a:r>
              <a:rPr lang="tr-TR" sz="2000"/>
              <a:t>	Türkiye’de 0-6 yaş arası çocuklarda uyumsal davranış ölçeği aşağıdaki ölçeklerden yararlanılmaktadır: </a:t>
            </a:r>
          </a:p>
          <a:p>
            <a:pPr marL="0" indent="0">
              <a:buNone/>
            </a:pPr>
            <a:r>
              <a:rPr lang="tr-TR" sz="2000"/>
              <a:t>• Denver Gelişimsel Tarama Ölçeği, </a:t>
            </a:r>
          </a:p>
          <a:p>
            <a:pPr marL="0" indent="0">
              <a:buNone/>
            </a:pPr>
            <a:r>
              <a:rPr lang="tr-TR" sz="2000"/>
              <a:t>• Ankara Gelişim Tarama Envanteri (AGTE) </a:t>
            </a:r>
          </a:p>
          <a:p>
            <a:pPr marL="0" indent="0">
              <a:buNone/>
            </a:pPr>
            <a:r>
              <a:rPr lang="tr-TR" sz="2000"/>
              <a:t>• Gazi Erken Çocukluk Gelişimi Değerlendirme Aracı (GEÇDA)</a:t>
            </a:r>
          </a:p>
        </p:txBody>
      </p:sp>
    </p:spTree>
    <p:extLst>
      <p:ext uri="{BB962C8B-B14F-4D97-AF65-F5344CB8AC3E}">
        <p14:creationId xmlns:p14="http://schemas.microsoft.com/office/powerpoint/2010/main" val="28853200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400" b="1"/>
              <a:t>Hafif Düzeyde Zihinsel Yetersizliği Olan Bireyleri</a:t>
            </a:r>
            <a:br>
              <a:rPr lang="tr-TR" sz="3400" b="1"/>
            </a:br>
            <a:r>
              <a:rPr lang="tr-TR" sz="3400" b="1"/>
              <a:t>Eğitsel Tanılanma Süreci</a:t>
            </a: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a:bodyPr>
          <a:lstStyle/>
          <a:p>
            <a:pPr algn="ctr"/>
            <a:endParaRPr lang="tr-TR" sz="2800" b="1"/>
          </a:p>
          <a:p>
            <a:pPr algn="ctr"/>
            <a:r>
              <a:rPr lang="tr-TR" sz="2800" b="1"/>
              <a:t>	Eğitsel değerlendirme ve tanılama RAM’larda oluşturulan özel eğitim değerlendirme kurullarınca yapılmaktadır.</a:t>
            </a:r>
          </a:p>
        </p:txBody>
      </p:sp>
    </p:spTree>
    <p:extLst>
      <p:ext uri="{BB962C8B-B14F-4D97-AF65-F5344CB8AC3E}">
        <p14:creationId xmlns:p14="http://schemas.microsoft.com/office/powerpoint/2010/main" val="37609597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400" b="1"/>
              <a:t>Hafif Düzeyde Zihinsel Yetersizliği Olan Bireyleri</a:t>
            </a:r>
            <a:br>
              <a:rPr lang="tr-TR" sz="3400" b="1"/>
            </a:br>
            <a:r>
              <a:rPr lang="tr-TR" sz="3400" b="1"/>
              <a:t>Eğitsel Tanılanma Süreci</a:t>
            </a: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t">
            <a:normAutofit fontScale="92500" lnSpcReduction="10000"/>
          </a:bodyPr>
          <a:lstStyle/>
          <a:p>
            <a:pPr algn="ctr"/>
            <a:endParaRPr lang="tr-TR" sz="2800" b="1" dirty="0"/>
          </a:p>
          <a:p>
            <a:pPr algn="ctr"/>
            <a:r>
              <a:rPr lang="tr-TR" sz="2800" b="1" dirty="0"/>
              <a:t>	Eğitsel değerlendirme ve tanılamada amaç, çocuğu etiketlemek, özel eğitim kurumlarına sevk etmek değil; çocuğun eğitsel gereksinimlerini yeterli ölçüde karşılayabilecek kararların alınabilmesini kolaylaştırmak; çocuğun neleri yapıp neleri yapamadığını belirlemek, diğer bir ifadeyle özel eğitim gereksinimini saptamaktır</a:t>
            </a:r>
          </a:p>
        </p:txBody>
      </p:sp>
    </p:spTree>
    <p:extLst>
      <p:ext uri="{BB962C8B-B14F-4D97-AF65-F5344CB8AC3E}">
        <p14:creationId xmlns:p14="http://schemas.microsoft.com/office/powerpoint/2010/main" val="3873197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r>
              <a:rPr lang="tr-TR" b="1"/>
              <a:t>Yararlanılan Kaynak</a:t>
            </a:r>
          </a:p>
        </p:txBody>
      </p:sp>
      <p:sp>
        <p:nvSpPr>
          <p:cNvPr id="3" name="İçerik Yer Tutucusu 2"/>
          <p:cNvSpPr>
            <a:spLocks noGrp="1"/>
          </p:cNvSpPr>
          <p:nvPr>
            <p:ph idx="1"/>
          </p:nvPr>
        </p:nvSpPr>
        <p:spPr>
          <a:xfrm>
            <a:off x="6008068" y="978993"/>
            <a:ext cx="5365218" cy="4900014"/>
          </a:xfrm>
          <a:effectLst/>
        </p:spPr>
        <p:txBody>
          <a:bodyPr>
            <a:normAutofit/>
          </a:bodyPr>
          <a:lstStyle/>
          <a:p>
            <a:pPr marL="0" indent="0">
              <a:buNone/>
            </a:pPr>
            <a:endParaRPr lang="tr-TR" sz="2000" dirty="0"/>
          </a:p>
          <a:p>
            <a:pPr marL="0" indent="0">
              <a:buNone/>
            </a:pPr>
            <a:endParaRPr lang="tr-TR" sz="2000" dirty="0"/>
          </a:p>
          <a:p>
            <a:pPr marL="0" indent="0">
              <a:buNone/>
            </a:pPr>
            <a:r>
              <a:rPr lang="tr-TR" sz="2000" dirty="0">
                <a:hlinkClick r:id="rId2"/>
              </a:rPr>
              <a:t>https://orgm.meb.gov.tr/meb_iys_dosyalar/2021_02/04102647_ZYHYNSEL_YETERSYZLYYY_OLAN_BYREYLER_TR.pdf</a:t>
            </a:r>
            <a:endParaRPr lang="tr-TR" sz="2000" dirty="0"/>
          </a:p>
          <a:p>
            <a:pPr marL="0" indent="0">
              <a:buNone/>
            </a:pPr>
            <a:r>
              <a:rPr lang="tr-TR" sz="2000" dirty="0">
                <a:hlinkClick r:id="rId3"/>
              </a:rPr>
              <a:t>https://istanbul.meb.gov.tr/oer/MEB_Brosur2018/ogretmen/14_hafif_duzeyde_zihinsel_yetersizlik.pdf</a:t>
            </a:r>
            <a:endParaRPr lang="tr-TR" sz="2000" dirty="0"/>
          </a:p>
          <a:p>
            <a:pPr marL="0" indent="0">
              <a:buNone/>
            </a:pPr>
            <a:endParaRPr lang="tr-TR" sz="2000" dirty="0"/>
          </a:p>
        </p:txBody>
      </p:sp>
    </p:spTree>
    <p:extLst>
      <p:ext uri="{BB962C8B-B14F-4D97-AF65-F5344CB8AC3E}">
        <p14:creationId xmlns:p14="http://schemas.microsoft.com/office/powerpoint/2010/main" val="10875723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Bir çocuğa zihinsel yetersizlik tanısı konulabilmesi için geçerli olan koşullar:</a:t>
            </a: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fontScale="85000" lnSpcReduction="20000"/>
          </a:bodyPr>
          <a:lstStyle/>
          <a:p>
            <a:pPr marL="0" indent="0">
              <a:buNone/>
            </a:pPr>
            <a:endParaRPr lang="tr-TR" sz="3200"/>
          </a:p>
          <a:p>
            <a:pPr marL="0" indent="0">
              <a:buNone/>
            </a:pPr>
            <a:r>
              <a:rPr lang="tr-TR" sz="3200"/>
              <a:t>I- Zihinsel işlev düzeyinin ortalamanın altında olması: Bir çocuğun zihinsel işlev düzeyi ya da başka bir ifade ile zekâ düzeyi dolaylı olarak zekâ testleri ile ortaya çıkarılır. Zihinsel işlevlerin ortalamanın altında olması demek, olağan “tipik” gelişim gösteren çocukların yer aldığı puan bölümünün en az iki alt puan bölümünde olması demektir. </a:t>
            </a:r>
          </a:p>
        </p:txBody>
      </p:sp>
    </p:spTree>
    <p:extLst>
      <p:ext uri="{BB962C8B-B14F-4D97-AF65-F5344CB8AC3E}">
        <p14:creationId xmlns:p14="http://schemas.microsoft.com/office/powerpoint/2010/main" val="18366572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Bir çocuğa zihinsel yetersizlik tanısı konulabilmesi için geçerli olan koşullar:</a:t>
            </a: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fontScale="92500" lnSpcReduction="10000"/>
          </a:bodyPr>
          <a:lstStyle/>
          <a:p>
            <a:pPr marL="0" indent="0">
              <a:buNone/>
            </a:pPr>
            <a:r>
              <a:rPr lang="tr-TR" sz="3200"/>
              <a:t>II- Aşağıda belirtilen en az iki uyumsal beceride anlamlı düzeyde farklılık:</a:t>
            </a:r>
          </a:p>
          <a:p>
            <a:pPr marL="0" indent="0">
              <a:buNone/>
            </a:pPr>
            <a:r>
              <a:rPr lang="tr-TR" sz="3200"/>
              <a:t>● Kavramsal Beceriler ;</a:t>
            </a:r>
          </a:p>
          <a:p>
            <a:pPr marL="0" indent="0">
              <a:buNone/>
            </a:pPr>
            <a:r>
              <a:rPr lang="tr-TR" sz="3200"/>
              <a:t>Akıcı ve ifade edici dil </a:t>
            </a:r>
          </a:p>
          <a:p>
            <a:pPr marL="0" indent="0">
              <a:buNone/>
            </a:pPr>
            <a:r>
              <a:rPr lang="tr-TR" sz="3200"/>
              <a:t>Okuma yazma </a:t>
            </a:r>
          </a:p>
          <a:p>
            <a:pPr marL="0" indent="0">
              <a:buNone/>
            </a:pPr>
            <a:r>
              <a:rPr lang="tr-TR" sz="3200"/>
              <a:t>Para kavramı </a:t>
            </a:r>
          </a:p>
          <a:p>
            <a:pPr marL="0" indent="0">
              <a:buNone/>
            </a:pPr>
            <a:r>
              <a:rPr lang="tr-TR" sz="3200"/>
              <a:t>Kendini yönetme becerileri vb.</a:t>
            </a:r>
          </a:p>
        </p:txBody>
      </p:sp>
    </p:spTree>
    <p:extLst>
      <p:ext uri="{BB962C8B-B14F-4D97-AF65-F5344CB8AC3E}">
        <p14:creationId xmlns:p14="http://schemas.microsoft.com/office/powerpoint/2010/main" val="3964947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Bir çocuğa zihinsel yetersizlik tanısı konulabilmesi için geçerli olan koşullar:</a:t>
            </a:r>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chor="ctr">
            <a:normAutofit fontScale="92500" lnSpcReduction="10000"/>
          </a:bodyPr>
          <a:lstStyle/>
          <a:p>
            <a:pPr marL="0" indent="0">
              <a:buNone/>
            </a:pPr>
            <a:endParaRPr lang="tr-TR" sz="3200" dirty="0"/>
          </a:p>
          <a:p>
            <a:pPr marL="0" indent="0">
              <a:buNone/>
            </a:pPr>
            <a:r>
              <a:rPr lang="tr-TR" sz="3200" dirty="0"/>
              <a:t>● Sosyal Beceriler;</a:t>
            </a:r>
          </a:p>
          <a:p>
            <a:pPr marL="0" indent="0">
              <a:buNone/>
            </a:pPr>
            <a:r>
              <a:rPr lang="tr-TR" sz="3200" dirty="0"/>
              <a:t>Kişiler arası ilişkiler </a:t>
            </a:r>
          </a:p>
          <a:p>
            <a:pPr marL="0" indent="0">
              <a:buNone/>
            </a:pPr>
            <a:r>
              <a:rPr lang="tr-TR" sz="3200" dirty="0"/>
              <a:t>Sorumluluk </a:t>
            </a:r>
          </a:p>
          <a:p>
            <a:pPr marL="0" indent="0">
              <a:buNone/>
            </a:pPr>
            <a:r>
              <a:rPr lang="tr-TR" sz="3200" dirty="0"/>
              <a:t>Benlik saygısı </a:t>
            </a:r>
          </a:p>
          <a:p>
            <a:pPr marL="0" indent="0">
              <a:buNone/>
            </a:pPr>
            <a:r>
              <a:rPr lang="tr-TR" sz="3200" dirty="0"/>
              <a:t>Kandırılabilirdik </a:t>
            </a:r>
          </a:p>
          <a:p>
            <a:pPr marL="0" indent="0">
              <a:buNone/>
            </a:pPr>
            <a:r>
              <a:rPr lang="tr-TR" sz="3200" dirty="0"/>
              <a:t>Kurallara uyma </a:t>
            </a:r>
          </a:p>
          <a:p>
            <a:pPr marL="0" indent="0">
              <a:buNone/>
            </a:pPr>
            <a:r>
              <a:rPr lang="tr-TR" sz="3200" dirty="0"/>
              <a:t>Yasalara uyma</a:t>
            </a:r>
          </a:p>
        </p:txBody>
      </p:sp>
    </p:spTree>
    <p:extLst>
      <p:ext uri="{BB962C8B-B14F-4D97-AF65-F5344CB8AC3E}">
        <p14:creationId xmlns:p14="http://schemas.microsoft.com/office/powerpoint/2010/main" val="42437693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Bir çocuğa zihinsel yetersizlik tanısı konulabilmesi için geçerli olan koşullar:</a:t>
            </a:r>
          </a:p>
        </p:txBody>
      </p:sp>
      <p:sp>
        <p:nvSpPr>
          <p:cNvPr id="3" name="İçerik Yer Tutucusu 2"/>
          <p:cNvSpPr>
            <a:spLocks noGrp="1"/>
          </p:cNvSpPr>
          <p:nvPr>
            <p:ph idx="1"/>
          </p:nvPr>
        </p:nvSpPr>
        <p:spPr>
          <a:xfrm>
            <a:off x="6008068" y="978993"/>
            <a:ext cx="5365218" cy="4900014"/>
          </a:xfrm>
          <a:effectLst/>
        </p:spPr>
        <p:txBody>
          <a:bodyPr>
            <a:normAutofit/>
          </a:bodyPr>
          <a:lstStyle/>
          <a:p>
            <a:pPr marL="0" indent="0">
              <a:buNone/>
            </a:pPr>
            <a:r>
              <a:rPr lang="tr-TR" sz="2000" dirty="0"/>
              <a:t>● </a:t>
            </a:r>
            <a:r>
              <a:rPr lang="tr-TR" sz="2000" b="1" dirty="0"/>
              <a:t>Pratik Beceriler</a:t>
            </a:r>
          </a:p>
        </p:txBody>
      </p:sp>
    </p:spTree>
    <p:extLst>
      <p:ext uri="{BB962C8B-B14F-4D97-AF65-F5344CB8AC3E}">
        <p14:creationId xmlns:p14="http://schemas.microsoft.com/office/powerpoint/2010/main" val="40018528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Bir çocuğa zihinsel yetersizlik tanısı konulabilmesi için geçerli olan koşullar:</a:t>
            </a:r>
            <a:endParaRPr lang="tr-TR" sz="3700"/>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ormAutofit/>
          </a:bodyPr>
          <a:lstStyle/>
          <a:p>
            <a:pPr algn="ctr">
              <a:buFont typeface="Wingdings" panose="05000000000000000000" pitchFamily="2" charset="2"/>
              <a:buChar char="Ø"/>
            </a:pPr>
            <a:r>
              <a:rPr lang="tr-TR" sz="3200" dirty="0"/>
              <a:t> Pratik Beceriler;</a:t>
            </a:r>
          </a:p>
          <a:p>
            <a:pPr algn="ctr">
              <a:buFont typeface="Wingdings" panose="05000000000000000000" pitchFamily="2" charset="2"/>
              <a:buChar char="Ø"/>
            </a:pPr>
            <a:r>
              <a:rPr lang="tr-TR" sz="3200" dirty="0"/>
              <a:t>Günlük yaşam etkinlikleri </a:t>
            </a:r>
          </a:p>
          <a:p>
            <a:pPr algn="ctr">
              <a:buFont typeface="Wingdings" panose="05000000000000000000" pitchFamily="2" charset="2"/>
              <a:buChar char="Ø"/>
            </a:pPr>
            <a:r>
              <a:rPr lang="tr-TR" sz="3200" dirty="0"/>
              <a:t>Yemek yeme </a:t>
            </a:r>
          </a:p>
          <a:p>
            <a:pPr algn="ctr">
              <a:buFont typeface="Wingdings" panose="05000000000000000000" pitchFamily="2" charset="2"/>
              <a:buChar char="Ø"/>
            </a:pPr>
            <a:r>
              <a:rPr lang="tr-TR" sz="3200" dirty="0"/>
              <a:t>Tuvalet becerileri </a:t>
            </a:r>
          </a:p>
          <a:p>
            <a:pPr algn="ctr">
              <a:buFont typeface="Wingdings" panose="05000000000000000000" pitchFamily="2" charset="2"/>
              <a:buChar char="Ø"/>
            </a:pPr>
            <a:r>
              <a:rPr lang="tr-TR" sz="3200" dirty="0"/>
              <a:t>- Giyinme becerileri </a:t>
            </a:r>
          </a:p>
          <a:p>
            <a:pPr algn="ctr">
              <a:buFont typeface="Wingdings" panose="05000000000000000000" pitchFamily="2" charset="2"/>
              <a:buChar char="Ø"/>
            </a:pPr>
            <a:endParaRPr lang="tr-TR" sz="3200" dirty="0"/>
          </a:p>
        </p:txBody>
      </p:sp>
    </p:spTree>
    <p:extLst>
      <p:ext uri="{BB962C8B-B14F-4D97-AF65-F5344CB8AC3E}">
        <p14:creationId xmlns:p14="http://schemas.microsoft.com/office/powerpoint/2010/main" val="27675869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Bir çocuğa zihinsel yetersizlik tanısı konulabilmesi için geçerli olan koşullar:</a:t>
            </a:r>
            <a:endParaRPr lang="tr-TR" sz="3700"/>
          </a:p>
        </p:txBody>
      </p:sp>
      <p:sp>
        <p:nvSpPr>
          <p:cNvPr id="3" name="İçerik Yer Tutucusu 2"/>
          <p:cNvSpPr>
            <a:spLocks noGrp="1"/>
          </p:cNvSpPr>
          <p:nvPr>
            <p:ph idx="1"/>
          </p:nvPr>
        </p:nvSpPr>
        <p:spPr>
          <a:xfrm>
            <a:off x="6008068" y="978993"/>
            <a:ext cx="5365218" cy="4900014"/>
          </a:xfrm>
          <a:effectLst/>
        </p:spPr>
        <p:txBody>
          <a:bodyPr vert="horz" lIns="91440" tIns="45720" rIns="91440" bIns="45720" rtlCol="0">
            <a:normAutofit/>
          </a:bodyPr>
          <a:lstStyle/>
          <a:p>
            <a:pPr>
              <a:buFont typeface="Wingdings" panose="05000000000000000000" pitchFamily="2" charset="2"/>
              <a:buChar char="Ø"/>
            </a:pPr>
            <a:r>
              <a:rPr lang="tr-TR" sz="3200" dirty="0"/>
              <a:t>Günlük yaşamın araçlı etkinlikleri</a:t>
            </a:r>
          </a:p>
          <a:p>
            <a:pPr>
              <a:buFont typeface="Wingdings" panose="05000000000000000000" pitchFamily="2" charset="2"/>
              <a:buChar char="Ø"/>
            </a:pPr>
            <a:r>
              <a:rPr lang="tr-TR" sz="3200" dirty="0"/>
              <a:t> - Yemek hazırlama </a:t>
            </a:r>
          </a:p>
          <a:p>
            <a:pPr>
              <a:buFont typeface="Wingdings" panose="05000000000000000000" pitchFamily="2" charset="2"/>
              <a:buChar char="Ø"/>
            </a:pPr>
            <a:r>
              <a:rPr lang="tr-TR" sz="3200" dirty="0"/>
              <a:t>- Ev bakımı</a:t>
            </a:r>
          </a:p>
          <a:p>
            <a:pPr>
              <a:buFont typeface="Wingdings" panose="05000000000000000000" pitchFamily="2" charset="2"/>
              <a:buChar char="Ø"/>
            </a:pPr>
            <a:r>
              <a:rPr lang="tr-TR" sz="3200" dirty="0"/>
              <a:t> - Ulaşım </a:t>
            </a:r>
          </a:p>
          <a:p>
            <a:pPr>
              <a:buFont typeface="Wingdings" panose="05000000000000000000" pitchFamily="2" charset="2"/>
              <a:buChar char="Ø"/>
            </a:pPr>
            <a:endParaRPr lang="tr-TR" sz="3200" dirty="0"/>
          </a:p>
        </p:txBody>
      </p:sp>
    </p:spTree>
    <p:extLst>
      <p:ext uri="{BB962C8B-B14F-4D97-AF65-F5344CB8AC3E}">
        <p14:creationId xmlns:p14="http://schemas.microsoft.com/office/powerpoint/2010/main" val="10491115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Unvan 1"/>
          <p:cNvSpPr>
            <a:spLocks noGrp="1"/>
          </p:cNvSpPr>
          <p:nvPr>
            <p:ph type="title"/>
          </p:nvPr>
        </p:nvSpPr>
        <p:spPr>
          <a:xfrm>
            <a:off x="451515" y="1734857"/>
            <a:ext cx="3765483" cy="3388287"/>
          </a:xfrm>
        </p:spPr>
        <p:txBody>
          <a:bodyPr anchor="ctr">
            <a:normAutofit/>
          </a:bodyPr>
          <a:lstStyle/>
          <a:p>
            <a:pPr>
              <a:lnSpc>
                <a:spcPct val="90000"/>
              </a:lnSpc>
            </a:pPr>
            <a:r>
              <a:rPr lang="tr-TR" sz="3700" b="1"/>
              <a:t>Bir çocuğa zihinsel yetersizlik tanısı konulabilmesi için geçerli olan koşullar:</a:t>
            </a:r>
            <a:endParaRPr lang="tr-TR" sz="3700"/>
          </a:p>
        </p:txBody>
      </p:sp>
      <p:sp>
        <p:nvSpPr>
          <p:cNvPr id="3" name="İçerik Yer Tutucusu 2"/>
          <p:cNvSpPr>
            <a:spLocks noGrp="1"/>
          </p:cNvSpPr>
          <p:nvPr>
            <p:ph idx="1"/>
          </p:nvPr>
        </p:nvSpPr>
        <p:spPr>
          <a:xfrm>
            <a:off x="6008068" y="978993"/>
            <a:ext cx="5365218" cy="4900014"/>
          </a:xfrm>
          <a:effectLst/>
        </p:spPr>
        <p:txBody>
          <a:bodyPr>
            <a:normAutofit/>
          </a:bodyPr>
          <a:lstStyle/>
          <a:p>
            <a:pPr>
              <a:buFont typeface="Wingdings" panose="05000000000000000000" pitchFamily="2" charset="2"/>
              <a:buChar char="ü"/>
            </a:pPr>
            <a:r>
              <a:rPr lang="tr-TR" sz="3600" dirty="0"/>
              <a:t> İlaç alma kullanma </a:t>
            </a:r>
          </a:p>
          <a:p>
            <a:pPr>
              <a:buFont typeface="Wingdings" panose="05000000000000000000" pitchFamily="2" charset="2"/>
              <a:buChar char="ü"/>
            </a:pPr>
            <a:r>
              <a:rPr lang="tr-TR" sz="3600" i="1" dirty="0"/>
              <a:t>Uğraşı becerileri </a:t>
            </a:r>
          </a:p>
          <a:p>
            <a:pPr>
              <a:buFont typeface="Wingdings" panose="05000000000000000000" pitchFamily="2" charset="2"/>
              <a:buChar char="ü"/>
            </a:pPr>
            <a:r>
              <a:rPr lang="tr-TR" sz="3600" i="1" dirty="0"/>
              <a:t>Güvenli ortamlar sağlama</a:t>
            </a:r>
          </a:p>
          <a:p>
            <a:endParaRPr lang="tr-TR" sz="3600" dirty="0"/>
          </a:p>
        </p:txBody>
      </p:sp>
    </p:spTree>
    <p:extLst>
      <p:ext uri="{BB962C8B-B14F-4D97-AF65-F5344CB8AC3E}">
        <p14:creationId xmlns:p14="http://schemas.microsoft.com/office/powerpoint/2010/main" val="27192455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Teklif">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Teklif">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klif">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TM03457503[[fn=Teklif]]</Template>
  <TotalTime>102</TotalTime>
  <Words>1112</Words>
  <Application>Microsoft Office PowerPoint</Application>
  <PresentationFormat>Geniş ekran</PresentationFormat>
  <Paragraphs>124</Paragraphs>
  <Slides>29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Calibri</vt:lpstr>
      <vt:lpstr>Century Gothic</vt:lpstr>
      <vt:lpstr>Wingdings</vt:lpstr>
      <vt:lpstr>Wingdings 2</vt:lpstr>
      <vt:lpstr>Teklif</vt:lpstr>
      <vt:lpstr>  ZİHİNSEL YETERSİZLİK NEDİR?   </vt:lpstr>
      <vt:lpstr> ZİHİNSEL YETERSİZLİK NEDİR? </vt:lpstr>
      <vt:lpstr>Bir çocuğa zihinsel yetersizlik tanısı konulabilmesi için geçerli olan koşullar:</vt:lpstr>
      <vt:lpstr>Bir çocuğa zihinsel yetersizlik tanısı konulabilmesi için geçerli olan koşullar:</vt:lpstr>
      <vt:lpstr>Bir çocuğa zihinsel yetersizlik tanısı konulabilmesi için geçerli olan koşullar:</vt:lpstr>
      <vt:lpstr>Bir çocuğa zihinsel yetersizlik tanısı konulabilmesi için geçerli olan koşullar:</vt:lpstr>
      <vt:lpstr>Bir çocuğa zihinsel yetersizlik tanısı konulabilmesi için geçerli olan koşullar:</vt:lpstr>
      <vt:lpstr>Bir çocuğa zihinsel yetersizlik tanısı konulabilmesi için geçerli olan koşullar:</vt:lpstr>
      <vt:lpstr>Bir çocuğa zihinsel yetersizlik tanısı konulabilmesi için geçerli olan koşullar:</vt:lpstr>
      <vt:lpstr>Bir çocuğa zihinsel yetersizlik tanısı konulabilmesi için geçerli olan koşullar:</vt:lpstr>
      <vt:lpstr>Bir çocuğa zihinsel yetersizlik tanısı konulabilmesi için geçerli olan koşullar:</vt:lpstr>
      <vt:lpstr>Bir çocuğa zihinsel yetersizlik tanısı konulabilmesi için geçerli olan koşullar:</vt:lpstr>
      <vt:lpstr>Zihinsel Yetersizliğin Sınıflandırılması</vt:lpstr>
      <vt:lpstr>Zihinsel Yetersizliğin Sınıflandırılması</vt:lpstr>
      <vt:lpstr>Zihinsel Yetersizliğin Sınıflandırılması</vt:lpstr>
      <vt:lpstr>Zihinsel Yetersizliğin Sınıflandırılması</vt:lpstr>
      <vt:lpstr>Zihinsel Yetersizliğin Sınıflandırılması</vt:lpstr>
      <vt:lpstr>Hafif düzeyde zihinsel yetersizliği olan birey</vt:lpstr>
      <vt:lpstr>Hafif düzeyde zihinsel yetersizliği olan  birey özellikleri</vt:lpstr>
      <vt:lpstr>Hafif düzeyde zihinsel yetersizliği olan  birey özellikleri</vt:lpstr>
      <vt:lpstr>Hafif düzeyde zihinsel yetersizliği olan  birey özellikleri</vt:lpstr>
      <vt:lpstr>Hafif düzeyde zihinsel yetersizliği olan  birey özellikleri</vt:lpstr>
      <vt:lpstr>Hafif düzeyde zihinsel yetersizliği olan  birey özellikleri</vt:lpstr>
      <vt:lpstr>Hafif Düzeyde Zihinsel Yetersizliği Olan Bireyleri Tıbbi Tanılanma Süreci</vt:lpstr>
      <vt:lpstr>Hafif Düzeyde Zihinsel Yetersizliği Olan Bireyleri Tıbbi Tanılanma Süreci</vt:lpstr>
      <vt:lpstr>Hafif Düzeyde Zihinsel Yetersizliği Olan Bireyleri Tıbbi Tanılanma Süreci</vt:lpstr>
      <vt:lpstr>Hafif Düzeyde Zihinsel Yetersizliği Olan Bireyleri Eğitsel Tanılanma Süreci</vt:lpstr>
      <vt:lpstr>Hafif Düzeyde Zihinsel Yetersizliği Olan Bireyleri Eğitsel Tanılanma Süreci</vt:lpstr>
      <vt:lpstr>Yararlanılan Kaynak</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ZİHİNSEL YETERSİZLİK NEDİR?</dc:title>
  <dc:creator>ronaldinho424</dc:creator>
  <cp:lastModifiedBy>hüseyin tekin</cp:lastModifiedBy>
  <cp:revision>36</cp:revision>
  <dcterms:created xsi:type="dcterms:W3CDTF">2021-05-13T20:04:16Z</dcterms:created>
  <dcterms:modified xsi:type="dcterms:W3CDTF">2021-11-23T03:38:51Z</dcterms:modified>
</cp:coreProperties>
</file>