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sldIdLst>
    <p:sldId id="256" r:id="rId2"/>
    <p:sldId id="257" r:id="rId3"/>
    <p:sldId id="262" r:id="rId4"/>
    <p:sldId id="261" r:id="rId5"/>
    <p:sldId id="258" r:id="rId6"/>
    <p:sldId id="259" r:id="rId7"/>
    <p:sldId id="260"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4"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3B2B10-FF48-491A-99AE-94B1A4E05EE5}"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9762D4CB-5F40-465C-8F2E-DD6645A1047F}">
      <dgm:prSet/>
      <dgm:spPr/>
      <dgm:t>
        <a:bodyPr/>
        <a:lstStyle/>
        <a:p>
          <a:r>
            <a:rPr lang="tr-TR"/>
            <a:t>EKPSS/Kuraya, 657 sayılı Devlet Memurları Kanunu’nun değişik 48’inci maddesi 7’inci fıkrası hariç diğer koşulları taşıyan adaylar başvurabilecektir. </a:t>
          </a:r>
          <a:endParaRPr lang="en-US"/>
        </a:p>
      </dgm:t>
    </dgm:pt>
    <dgm:pt modelId="{0B614A1F-FFD2-4B08-B465-D4A0B4E531FD}" type="parTrans" cxnId="{52C2A181-E4C6-4962-9B2C-BDB97208B942}">
      <dgm:prSet/>
      <dgm:spPr/>
      <dgm:t>
        <a:bodyPr/>
        <a:lstStyle/>
        <a:p>
          <a:endParaRPr lang="en-US"/>
        </a:p>
      </dgm:t>
    </dgm:pt>
    <dgm:pt modelId="{CF3D3FA8-8651-4445-9109-DD0903F56CB7}" type="sibTrans" cxnId="{52C2A181-E4C6-4962-9B2C-BDB97208B942}">
      <dgm:prSet/>
      <dgm:spPr/>
      <dgm:t>
        <a:bodyPr/>
        <a:lstStyle/>
        <a:p>
          <a:endParaRPr lang="en-US"/>
        </a:p>
      </dgm:t>
    </dgm:pt>
    <dgm:pt modelId="{C8F47FB2-A510-4155-A324-4D62E6C856B6}">
      <dgm:prSet/>
      <dgm:spPr/>
      <dgm:t>
        <a:bodyPr/>
        <a:lstStyle/>
        <a:p>
          <a:r>
            <a:rPr lang="tr-TR"/>
            <a:t>-EKPSS/kuraya; 07/02/2014 tarihli ve 28906 sayılı Resmî Gazete’de yayımlanarak yürürlüğe giren "Engelli Kamu Personel Seçme Sınavı ve Engellilerin Devlet Memurluğuna Alınmaları Hakkında Yönetmelik” hükümlerine uygun en az %40 ve üzerinde engelli olanlar başvurabileceklerdir (“Çocuklar İçin Özel Gereksinim Değerlendirmesi Hakkında Yönetmelik” kapsamında alınmış “Çocuklar İçin Özel Gereksinim Raporu (ÇÖZGER)” için Özel Gereksinim Kodu 2/Özel Gereksinim Düzeyi “Hafif düzeyde (ÖGV)” ve üzeri olanlar dahil). </a:t>
          </a:r>
          <a:endParaRPr lang="en-US"/>
        </a:p>
      </dgm:t>
    </dgm:pt>
    <dgm:pt modelId="{6014DF2D-12B8-449C-B22B-C6CFE3D78C5E}" type="parTrans" cxnId="{9DFD0F08-959E-495C-A63D-2D2A47B9E0F1}">
      <dgm:prSet/>
      <dgm:spPr/>
      <dgm:t>
        <a:bodyPr/>
        <a:lstStyle/>
        <a:p>
          <a:endParaRPr lang="en-US"/>
        </a:p>
      </dgm:t>
    </dgm:pt>
    <dgm:pt modelId="{B0B0B94E-4B52-4947-B3C8-D5F2887BC17E}" type="sibTrans" cxnId="{9DFD0F08-959E-495C-A63D-2D2A47B9E0F1}">
      <dgm:prSet/>
      <dgm:spPr/>
      <dgm:t>
        <a:bodyPr/>
        <a:lstStyle/>
        <a:p>
          <a:endParaRPr lang="en-US"/>
        </a:p>
      </dgm:t>
    </dgm:pt>
    <dgm:pt modelId="{93CF22CD-F0B6-4CC8-AFFD-CCCC50EB0F96}" type="pres">
      <dgm:prSet presAssocID="{DD3B2B10-FF48-491A-99AE-94B1A4E05EE5}" presName="linear" presStyleCnt="0">
        <dgm:presLayoutVars>
          <dgm:animLvl val="lvl"/>
          <dgm:resizeHandles val="exact"/>
        </dgm:presLayoutVars>
      </dgm:prSet>
      <dgm:spPr/>
    </dgm:pt>
    <dgm:pt modelId="{C37CF364-EF6A-4B9F-8232-538BEC4F76F4}" type="pres">
      <dgm:prSet presAssocID="{9762D4CB-5F40-465C-8F2E-DD6645A1047F}" presName="parentText" presStyleLbl="node1" presStyleIdx="0" presStyleCnt="2">
        <dgm:presLayoutVars>
          <dgm:chMax val="0"/>
          <dgm:bulletEnabled val="1"/>
        </dgm:presLayoutVars>
      </dgm:prSet>
      <dgm:spPr/>
    </dgm:pt>
    <dgm:pt modelId="{03F4A391-A5F4-4459-B667-12D5D83D145F}" type="pres">
      <dgm:prSet presAssocID="{CF3D3FA8-8651-4445-9109-DD0903F56CB7}" presName="spacer" presStyleCnt="0"/>
      <dgm:spPr/>
    </dgm:pt>
    <dgm:pt modelId="{0C5CD526-FDDD-4832-B97C-26B1BD413D00}" type="pres">
      <dgm:prSet presAssocID="{C8F47FB2-A510-4155-A324-4D62E6C856B6}" presName="parentText" presStyleLbl="node1" presStyleIdx="1" presStyleCnt="2">
        <dgm:presLayoutVars>
          <dgm:chMax val="0"/>
          <dgm:bulletEnabled val="1"/>
        </dgm:presLayoutVars>
      </dgm:prSet>
      <dgm:spPr/>
    </dgm:pt>
  </dgm:ptLst>
  <dgm:cxnLst>
    <dgm:cxn modelId="{9DFD0F08-959E-495C-A63D-2D2A47B9E0F1}" srcId="{DD3B2B10-FF48-491A-99AE-94B1A4E05EE5}" destId="{C8F47FB2-A510-4155-A324-4D62E6C856B6}" srcOrd="1" destOrd="0" parTransId="{6014DF2D-12B8-449C-B22B-C6CFE3D78C5E}" sibTransId="{B0B0B94E-4B52-4947-B3C8-D5F2887BC17E}"/>
    <dgm:cxn modelId="{38430F76-3175-49C1-8FBC-E81687713FEF}" type="presOf" srcId="{9762D4CB-5F40-465C-8F2E-DD6645A1047F}" destId="{C37CF364-EF6A-4B9F-8232-538BEC4F76F4}" srcOrd="0" destOrd="0" presId="urn:microsoft.com/office/officeart/2005/8/layout/vList2"/>
    <dgm:cxn modelId="{52C2A181-E4C6-4962-9B2C-BDB97208B942}" srcId="{DD3B2B10-FF48-491A-99AE-94B1A4E05EE5}" destId="{9762D4CB-5F40-465C-8F2E-DD6645A1047F}" srcOrd="0" destOrd="0" parTransId="{0B614A1F-FFD2-4B08-B465-D4A0B4E531FD}" sibTransId="{CF3D3FA8-8651-4445-9109-DD0903F56CB7}"/>
    <dgm:cxn modelId="{9064F599-672C-4B80-BF05-BF2079260A3F}" type="presOf" srcId="{C8F47FB2-A510-4155-A324-4D62E6C856B6}" destId="{0C5CD526-FDDD-4832-B97C-26B1BD413D00}" srcOrd="0" destOrd="0" presId="urn:microsoft.com/office/officeart/2005/8/layout/vList2"/>
    <dgm:cxn modelId="{5A8DEDAE-2B2B-47C6-A681-F032F7F7DF05}" type="presOf" srcId="{DD3B2B10-FF48-491A-99AE-94B1A4E05EE5}" destId="{93CF22CD-F0B6-4CC8-AFFD-CCCC50EB0F96}" srcOrd="0" destOrd="0" presId="urn:microsoft.com/office/officeart/2005/8/layout/vList2"/>
    <dgm:cxn modelId="{CA504FCB-77C7-4904-BBE6-6DF43C25C67B}" type="presParOf" srcId="{93CF22CD-F0B6-4CC8-AFFD-CCCC50EB0F96}" destId="{C37CF364-EF6A-4B9F-8232-538BEC4F76F4}" srcOrd="0" destOrd="0" presId="urn:microsoft.com/office/officeart/2005/8/layout/vList2"/>
    <dgm:cxn modelId="{BDB58F4F-A29E-4A99-A265-BF62E364CCAF}" type="presParOf" srcId="{93CF22CD-F0B6-4CC8-AFFD-CCCC50EB0F96}" destId="{03F4A391-A5F4-4459-B667-12D5D83D145F}" srcOrd="1" destOrd="0" presId="urn:microsoft.com/office/officeart/2005/8/layout/vList2"/>
    <dgm:cxn modelId="{FB92FED2-25C3-4543-93AE-F9EB415F5145}" type="presParOf" srcId="{93CF22CD-F0B6-4CC8-AFFD-CCCC50EB0F96}" destId="{0C5CD526-FDDD-4832-B97C-26B1BD413D0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DF4BE8-944C-42EE-9E08-B3A0B82D7139}"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8D292FB-B073-4ED5-9642-2E278D4BF7D6}">
      <dgm:prSet/>
      <dgm:spPr/>
      <dgm:t>
        <a:bodyPr/>
        <a:lstStyle/>
        <a:p>
          <a:r>
            <a:rPr lang="tr-TR" dirty="0"/>
            <a:t>Genel engelli, görme engelli ve ilköğretime başlama yaşı sonrası işitme engelli olan adaylar için içeriği aynı bir soru kitapçığı olacak ancak engel gruplarına göre farklı sınav uygulamaları yapılacaktır. </a:t>
          </a:r>
          <a:endParaRPr lang="en-US" dirty="0"/>
        </a:p>
      </dgm:t>
    </dgm:pt>
    <dgm:pt modelId="{7FE807EA-0725-47F0-A259-09F21080BAE1}" type="parTrans" cxnId="{FEC7B471-6B70-4DD3-A57C-388B7022649F}">
      <dgm:prSet/>
      <dgm:spPr/>
      <dgm:t>
        <a:bodyPr/>
        <a:lstStyle/>
        <a:p>
          <a:endParaRPr lang="en-US"/>
        </a:p>
      </dgm:t>
    </dgm:pt>
    <dgm:pt modelId="{257AEF8D-235A-4F12-AAD0-7A9A2DBB472B}" type="sibTrans" cxnId="{FEC7B471-6B70-4DD3-A57C-388B7022649F}">
      <dgm:prSet/>
      <dgm:spPr/>
      <dgm:t>
        <a:bodyPr/>
        <a:lstStyle/>
        <a:p>
          <a:endParaRPr lang="en-US"/>
        </a:p>
      </dgm:t>
    </dgm:pt>
    <dgm:pt modelId="{12E71800-DE8B-4403-B806-5D47E26F3FB5}">
      <dgm:prSet/>
      <dgm:spPr/>
      <dgm:t>
        <a:bodyPr/>
        <a:lstStyle/>
        <a:p>
          <a:r>
            <a:rPr lang="tr-TR"/>
            <a:t>İlköğretime başlama yaşı öncesi işitme engelli olan adaylar işitme engelliler için hazırlanan soru kitapçığını kullanacaklardır. </a:t>
          </a:r>
          <a:endParaRPr lang="en-US"/>
        </a:p>
      </dgm:t>
    </dgm:pt>
    <dgm:pt modelId="{37AE23D5-DF5C-4594-B1F2-B389EA4C5E7F}" type="parTrans" cxnId="{9E474F0F-6F43-4E27-89F6-069A1F3C73E8}">
      <dgm:prSet/>
      <dgm:spPr/>
      <dgm:t>
        <a:bodyPr/>
        <a:lstStyle/>
        <a:p>
          <a:endParaRPr lang="en-US"/>
        </a:p>
      </dgm:t>
    </dgm:pt>
    <dgm:pt modelId="{A95ABFA0-BD8F-4ACD-AC82-839B20EE59C9}" type="sibTrans" cxnId="{9E474F0F-6F43-4E27-89F6-069A1F3C73E8}">
      <dgm:prSet/>
      <dgm:spPr/>
      <dgm:t>
        <a:bodyPr/>
        <a:lstStyle/>
        <a:p>
          <a:endParaRPr lang="en-US"/>
        </a:p>
      </dgm:t>
    </dgm:pt>
    <dgm:pt modelId="{21F979D1-F5FD-497B-8998-1450C3EA1E8D}">
      <dgm:prSet/>
      <dgm:spPr/>
      <dgm:t>
        <a:bodyPr/>
        <a:lstStyle/>
        <a:p>
          <a:r>
            <a:rPr lang="tr-TR"/>
            <a:t>Zihinsel engelli olan adaylar zihinsel engelliler için hazırlanan soru kitapçığını kullanacaklardır.</a:t>
          </a:r>
          <a:endParaRPr lang="en-US"/>
        </a:p>
      </dgm:t>
    </dgm:pt>
    <dgm:pt modelId="{086C9D00-DAC5-4E9C-A07C-B964128FF8D0}" type="parTrans" cxnId="{AF69136A-4025-4BBD-B34A-8FA62A512C6D}">
      <dgm:prSet/>
      <dgm:spPr/>
      <dgm:t>
        <a:bodyPr/>
        <a:lstStyle/>
        <a:p>
          <a:endParaRPr lang="en-US"/>
        </a:p>
      </dgm:t>
    </dgm:pt>
    <dgm:pt modelId="{A13D8405-A3AA-4197-94C8-C53A686A277C}" type="sibTrans" cxnId="{AF69136A-4025-4BBD-B34A-8FA62A512C6D}">
      <dgm:prSet/>
      <dgm:spPr/>
      <dgm:t>
        <a:bodyPr/>
        <a:lstStyle/>
        <a:p>
          <a:endParaRPr lang="en-US"/>
        </a:p>
      </dgm:t>
    </dgm:pt>
    <dgm:pt modelId="{9FCA7C67-51CB-43BC-A2E3-7E1011665CC0}">
      <dgm:prSet/>
      <dgm:spPr/>
      <dgm:t>
        <a:bodyPr/>
        <a:lstStyle/>
        <a:p>
          <a:r>
            <a:rPr lang="tr-TR"/>
            <a:t>Cevaplama süresi 60 dakika olacak ancak; engel gruplarına göre farklı sınav uygulamaları yapılacaktır.</a:t>
          </a:r>
          <a:endParaRPr lang="en-US"/>
        </a:p>
      </dgm:t>
    </dgm:pt>
    <dgm:pt modelId="{77C96850-7A13-4AC2-B048-35A3BD2C0A83}" type="parTrans" cxnId="{FCB76633-72CA-47B2-BE08-F05CF352E9F2}">
      <dgm:prSet/>
      <dgm:spPr/>
      <dgm:t>
        <a:bodyPr/>
        <a:lstStyle/>
        <a:p>
          <a:endParaRPr lang="en-US"/>
        </a:p>
      </dgm:t>
    </dgm:pt>
    <dgm:pt modelId="{A4359D19-008D-49AA-AFE5-21EC6D5F321B}" type="sibTrans" cxnId="{FCB76633-72CA-47B2-BE08-F05CF352E9F2}">
      <dgm:prSet/>
      <dgm:spPr/>
      <dgm:t>
        <a:bodyPr/>
        <a:lstStyle/>
        <a:p>
          <a:endParaRPr lang="en-US"/>
        </a:p>
      </dgm:t>
    </dgm:pt>
    <dgm:pt modelId="{6A8DC339-C731-490D-9ED3-A59FE771DCBE}" type="pres">
      <dgm:prSet presAssocID="{B4DF4BE8-944C-42EE-9E08-B3A0B82D7139}" presName="diagram" presStyleCnt="0">
        <dgm:presLayoutVars>
          <dgm:dir/>
          <dgm:resizeHandles val="exact"/>
        </dgm:presLayoutVars>
      </dgm:prSet>
      <dgm:spPr/>
    </dgm:pt>
    <dgm:pt modelId="{F196F61C-F70B-4809-9343-B6DC5BE3F8C1}" type="pres">
      <dgm:prSet presAssocID="{28D292FB-B073-4ED5-9642-2E278D4BF7D6}" presName="node" presStyleLbl="node1" presStyleIdx="0" presStyleCnt="4">
        <dgm:presLayoutVars>
          <dgm:bulletEnabled val="1"/>
        </dgm:presLayoutVars>
      </dgm:prSet>
      <dgm:spPr/>
    </dgm:pt>
    <dgm:pt modelId="{1BE7FA7B-9C2C-403D-B37A-4987376C8819}" type="pres">
      <dgm:prSet presAssocID="{257AEF8D-235A-4F12-AAD0-7A9A2DBB472B}" presName="sibTrans" presStyleCnt="0"/>
      <dgm:spPr/>
    </dgm:pt>
    <dgm:pt modelId="{7A057154-6469-4F70-8AD6-2536238C2E84}" type="pres">
      <dgm:prSet presAssocID="{12E71800-DE8B-4403-B806-5D47E26F3FB5}" presName="node" presStyleLbl="node1" presStyleIdx="1" presStyleCnt="4">
        <dgm:presLayoutVars>
          <dgm:bulletEnabled val="1"/>
        </dgm:presLayoutVars>
      </dgm:prSet>
      <dgm:spPr/>
    </dgm:pt>
    <dgm:pt modelId="{E1A00A9E-2C69-4782-9604-9A912F40A8DC}" type="pres">
      <dgm:prSet presAssocID="{A95ABFA0-BD8F-4ACD-AC82-839B20EE59C9}" presName="sibTrans" presStyleCnt="0"/>
      <dgm:spPr/>
    </dgm:pt>
    <dgm:pt modelId="{5D86E70E-EC44-4D43-9732-1368931B80FE}" type="pres">
      <dgm:prSet presAssocID="{21F979D1-F5FD-497B-8998-1450C3EA1E8D}" presName="node" presStyleLbl="node1" presStyleIdx="2" presStyleCnt="4">
        <dgm:presLayoutVars>
          <dgm:bulletEnabled val="1"/>
        </dgm:presLayoutVars>
      </dgm:prSet>
      <dgm:spPr/>
    </dgm:pt>
    <dgm:pt modelId="{06F54D95-8271-4143-AC0D-139F35455892}" type="pres">
      <dgm:prSet presAssocID="{A13D8405-A3AA-4197-94C8-C53A686A277C}" presName="sibTrans" presStyleCnt="0"/>
      <dgm:spPr/>
    </dgm:pt>
    <dgm:pt modelId="{E014A860-2845-498A-9CA8-EF18179D6DB4}" type="pres">
      <dgm:prSet presAssocID="{9FCA7C67-51CB-43BC-A2E3-7E1011665CC0}" presName="node" presStyleLbl="node1" presStyleIdx="3" presStyleCnt="4">
        <dgm:presLayoutVars>
          <dgm:bulletEnabled val="1"/>
        </dgm:presLayoutVars>
      </dgm:prSet>
      <dgm:spPr/>
    </dgm:pt>
  </dgm:ptLst>
  <dgm:cxnLst>
    <dgm:cxn modelId="{9E474F0F-6F43-4E27-89F6-069A1F3C73E8}" srcId="{B4DF4BE8-944C-42EE-9E08-B3A0B82D7139}" destId="{12E71800-DE8B-4403-B806-5D47E26F3FB5}" srcOrd="1" destOrd="0" parTransId="{37AE23D5-DF5C-4594-B1F2-B389EA4C5E7F}" sibTransId="{A95ABFA0-BD8F-4ACD-AC82-839B20EE59C9}"/>
    <dgm:cxn modelId="{FCB76633-72CA-47B2-BE08-F05CF352E9F2}" srcId="{B4DF4BE8-944C-42EE-9E08-B3A0B82D7139}" destId="{9FCA7C67-51CB-43BC-A2E3-7E1011665CC0}" srcOrd="3" destOrd="0" parTransId="{77C96850-7A13-4AC2-B048-35A3BD2C0A83}" sibTransId="{A4359D19-008D-49AA-AFE5-21EC6D5F321B}"/>
    <dgm:cxn modelId="{76A0E55B-13E2-47FC-93F4-37E5E1F14CDB}" type="presOf" srcId="{28D292FB-B073-4ED5-9642-2E278D4BF7D6}" destId="{F196F61C-F70B-4809-9343-B6DC5BE3F8C1}" srcOrd="0" destOrd="0" presId="urn:microsoft.com/office/officeart/2005/8/layout/default"/>
    <dgm:cxn modelId="{C560E843-9E88-4899-B9F6-1A8F2B96D368}" type="presOf" srcId="{9FCA7C67-51CB-43BC-A2E3-7E1011665CC0}" destId="{E014A860-2845-498A-9CA8-EF18179D6DB4}" srcOrd="0" destOrd="0" presId="urn:microsoft.com/office/officeart/2005/8/layout/default"/>
    <dgm:cxn modelId="{AF69136A-4025-4BBD-B34A-8FA62A512C6D}" srcId="{B4DF4BE8-944C-42EE-9E08-B3A0B82D7139}" destId="{21F979D1-F5FD-497B-8998-1450C3EA1E8D}" srcOrd="2" destOrd="0" parTransId="{086C9D00-DAC5-4E9C-A07C-B964128FF8D0}" sibTransId="{A13D8405-A3AA-4197-94C8-C53A686A277C}"/>
    <dgm:cxn modelId="{FEC7B471-6B70-4DD3-A57C-388B7022649F}" srcId="{B4DF4BE8-944C-42EE-9E08-B3A0B82D7139}" destId="{28D292FB-B073-4ED5-9642-2E278D4BF7D6}" srcOrd="0" destOrd="0" parTransId="{7FE807EA-0725-47F0-A259-09F21080BAE1}" sibTransId="{257AEF8D-235A-4F12-AAD0-7A9A2DBB472B}"/>
    <dgm:cxn modelId="{6E20F09F-2C6F-4352-BADF-BCC6BEBC1072}" type="presOf" srcId="{21F979D1-F5FD-497B-8998-1450C3EA1E8D}" destId="{5D86E70E-EC44-4D43-9732-1368931B80FE}" srcOrd="0" destOrd="0" presId="urn:microsoft.com/office/officeart/2005/8/layout/default"/>
    <dgm:cxn modelId="{4FC01CAC-85AC-4D9E-BDA3-0AE7F5FD303B}" type="presOf" srcId="{12E71800-DE8B-4403-B806-5D47E26F3FB5}" destId="{7A057154-6469-4F70-8AD6-2536238C2E84}" srcOrd="0" destOrd="0" presId="urn:microsoft.com/office/officeart/2005/8/layout/default"/>
    <dgm:cxn modelId="{272653C7-9F47-4E6C-B8DB-CF3CF8B3E6E7}" type="presOf" srcId="{B4DF4BE8-944C-42EE-9E08-B3A0B82D7139}" destId="{6A8DC339-C731-490D-9ED3-A59FE771DCBE}" srcOrd="0" destOrd="0" presId="urn:microsoft.com/office/officeart/2005/8/layout/default"/>
    <dgm:cxn modelId="{7D2A796E-2FAB-4972-9204-A6A5F5C6869F}" type="presParOf" srcId="{6A8DC339-C731-490D-9ED3-A59FE771DCBE}" destId="{F196F61C-F70B-4809-9343-B6DC5BE3F8C1}" srcOrd="0" destOrd="0" presId="urn:microsoft.com/office/officeart/2005/8/layout/default"/>
    <dgm:cxn modelId="{DB84FA2D-525D-4EE1-B4EB-EA48148B9537}" type="presParOf" srcId="{6A8DC339-C731-490D-9ED3-A59FE771DCBE}" destId="{1BE7FA7B-9C2C-403D-B37A-4987376C8819}" srcOrd="1" destOrd="0" presId="urn:microsoft.com/office/officeart/2005/8/layout/default"/>
    <dgm:cxn modelId="{128BC9C4-0371-4FA8-A97B-26B8CF02E859}" type="presParOf" srcId="{6A8DC339-C731-490D-9ED3-A59FE771DCBE}" destId="{7A057154-6469-4F70-8AD6-2536238C2E84}" srcOrd="2" destOrd="0" presId="urn:microsoft.com/office/officeart/2005/8/layout/default"/>
    <dgm:cxn modelId="{D1E4721D-CBCD-4B21-A307-801536730490}" type="presParOf" srcId="{6A8DC339-C731-490D-9ED3-A59FE771DCBE}" destId="{E1A00A9E-2C69-4782-9604-9A912F40A8DC}" srcOrd="3" destOrd="0" presId="urn:microsoft.com/office/officeart/2005/8/layout/default"/>
    <dgm:cxn modelId="{2948E424-9132-460E-A478-24ABB5C8AB1C}" type="presParOf" srcId="{6A8DC339-C731-490D-9ED3-A59FE771DCBE}" destId="{5D86E70E-EC44-4D43-9732-1368931B80FE}" srcOrd="4" destOrd="0" presId="urn:microsoft.com/office/officeart/2005/8/layout/default"/>
    <dgm:cxn modelId="{002833C9-7D25-42AC-BCA8-CCAF0CC8D6B6}" type="presParOf" srcId="{6A8DC339-C731-490D-9ED3-A59FE771DCBE}" destId="{06F54D95-8271-4143-AC0D-139F35455892}" srcOrd="5" destOrd="0" presId="urn:microsoft.com/office/officeart/2005/8/layout/default"/>
    <dgm:cxn modelId="{E11A09A5-F49E-4CC4-8A5E-CF3D77F4ED29}" type="presParOf" srcId="{6A8DC339-C731-490D-9ED3-A59FE771DCBE}" destId="{E014A860-2845-498A-9CA8-EF18179D6DB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CF364-EF6A-4B9F-8232-538BEC4F76F4}">
      <dsp:nvSpPr>
        <dsp:cNvPr id="0" name=""/>
        <dsp:cNvSpPr/>
      </dsp:nvSpPr>
      <dsp:spPr>
        <a:xfrm>
          <a:off x="0" y="43287"/>
          <a:ext cx="9720262" cy="1939275"/>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EKPSS/Kuraya, 657 sayılı Devlet Memurları Kanunu’nun değişik 48’inci maddesi 7’inci fıkrası hariç diğer koşulları taşıyan adaylar başvurabilecektir. </a:t>
          </a:r>
          <a:endParaRPr lang="en-US" sz="2000" kern="1200"/>
        </a:p>
      </dsp:txBody>
      <dsp:txXfrm>
        <a:off x="94668" y="137955"/>
        <a:ext cx="9530926" cy="1749939"/>
      </dsp:txXfrm>
    </dsp:sp>
    <dsp:sp modelId="{0C5CD526-FDDD-4832-B97C-26B1BD413D00}">
      <dsp:nvSpPr>
        <dsp:cNvPr id="0" name=""/>
        <dsp:cNvSpPr/>
      </dsp:nvSpPr>
      <dsp:spPr>
        <a:xfrm>
          <a:off x="0" y="2040162"/>
          <a:ext cx="9720262" cy="1939275"/>
        </a:xfrm>
        <a:prstGeom prst="roundRect">
          <a:avLst/>
        </a:prstGeom>
        <a:gradFill rotWithShape="0">
          <a:gsLst>
            <a:gs pos="0">
              <a:schemeClr val="accent5">
                <a:hueOff val="2356783"/>
                <a:satOff val="-11270"/>
                <a:lumOff val="12353"/>
                <a:alphaOff val="0"/>
                <a:tint val="100000"/>
                <a:shade val="85000"/>
                <a:satMod val="100000"/>
                <a:lumMod val="100000"/>
              </a:schemeClr>
            </a:gs>
            <a:gs pos="100000">
              <a:schemeClr val="accent5">
                <a:hueOff val="2356783"/>
                <a:satOff val="-11270"/>
                <a:lumOff val="1235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-EKPSS/kuraya; 07/02/2014 tarihli ve 28906 sayılı Resmî Gazete’de yayımlanarak yürürlüğe giren "Engelli Kamu Personel Seçme Sınavı ve Engellilerin Devlet Memurluğuna Alınmaları Hakkında Yönetmelik” hükümlerine uygun en az %40 ve üzerinde engelli olanlar başvurabileceklerdir (“Çocuklar İçin Özel Gereksinim Değerlendirmesi Hakkında Yönetmelik” kapsamında alınmış “Çocuklar İçin Özel Gereksinim Raporu (ÇÖZGER)” için Özel Gereksinim Kodu 2/Özel Gereksinim Düzeyi “Hafif düzeyde (ÖGV)” ve üzeri olanlar dahil). </a:t>
          </a:r>
          <a:endParaRPr lang="en-US" sz="2000" kern="1200"/>
        </a:p>
      </dsp:txBody>
      <dsp:txXfrm>
        <a:off x="94668" y="2134830"/>
        <a:ext cx="9530926" cy="1749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6F61C-F70B-4809-9343-B6DC5BE3F8C1}">
      <dsp:nvSpPr>
        <dsp:cNvPr id="0" name=""/>
        <dsp:cNvSpPr/>
      </dsp:nvSpPr>
      <dsp:spPr>
        <a:xfrm>
          <a:off x="201626" y="825"/>
          <a:ext cx="4462028" cy="267721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dirty="0"/>
            <a:t>Genel engelli, görme engelli ve ilköğretime başlama yaşı sonrası işitme engelli olan adaylar için içeriği aynı bir soru kitapçığı olacak ancak engel gruplarına göre farklı sınav uygulamaları yapılacaktır. </a:t>
          </a:r>
          <a:endParaRPr lang="en-US" sz="2600" kern="1200" dirty="0"/>
        </a:p>
      </dsp:txBody>
      <dsp:txXfrm>
        <a:off x="201626" y="825"/>
        <a:ext cx="4462028" cy="2677217"/>
      </dsp:txXfrm>
    </dsp:sp>
    <dsp:sp modelId="{7A057154-6469-4F70-8AD6-2536238C2E84}">
      <dsp:nvSpPr>
        <dsp:cNvPr id="0" name=""/>
        <dsp:cNvSpPr/>
      </dsp:nvSpPr>
      <dsp:spPr>
        <a:xfrm>
          <a:off x="5109857" y="825"/>
          <a:ext cx="4462028" cy="267721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İlköğretime başlama yaşı öncesi işitme engelli olan adaylar işitme engelliler için hazırlanan soru kitapçığını kullanacaklardır. </a:t>
          </a:r>
          <a:endParaRPr lang="en-US" sz="2600" kern="1200"/>
        </a:p>
      </dsp:txBody>
      <dsp:txXfrm>
        <a:off x="5109857" y="825"/>
        <a:ext cx="4462028" cy="2677217"/>
      </dsp:txXfrm>
    </dsp:sp>
    <dsp:sp modelId="{5D86E70E-EC44-4D43-9732-1368931B80FE}">
      <dsp:nvSpPr>
        <dsp:cNvPr id="0" name=""/>
        <dsp:cNvSpPr/>
      </dsp:nvSpPr>
      <dsp:spPr>
        <a:xfrm>
          <a:off x="201626" y="3124245"/>
          <a:ext cx="4462028" cy="267721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Zihinsel engelli olan adaylar zihinsel engelliler için hazırlanan soru kitapçığını kullanacaklardır.</a:t>
          </a:r>
          <a:endParaRPr lang="en-US" sz="2600" kern="1200"/>
        </a:p>
      </dsp:txBody>
      <dsp:txXfrm>
        <a:off x="201626" y="3124245"/>
        <a:ext cx="4462028" cy="2677217"/>
      </dsp:txXfrm>
    </dsp:sp>
    <dsp:sp modelId="{E014A860-2845-498A-9CA8-EF18179D6DB4}">
      <dsp:nvSpPr>
        <dsp:cNvPr id="0" name=""/>
        <dsp:cNvSpPr/>
      </dsp:nvSpPr>
      <dsp:spPr>
        <a:xfrm>
          <a:off x="5109857" y="3124245"/>
          <a:ext cx="4462028" cy="267721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Cevaplama süresi 60 dakika olacak ancak; engel gruplarına göre farklı sınav uygulamaları yapılacaktır.</a:t>
          </a:r>
          <a:endParaRPr lang="en-US" sz="2600" kern="1200"/>
        </a:p>
      </dsp:txBody>
      <dsp:txXfrm>
        <a:off x="5109857" y="3124245"/>
        <a:ext cx="4462028" cy="26772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9334D819-9F07-4261-B09B-9E467E5D9002}"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83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91323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17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1274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34D819-9F07-4261-B09B-9E467E5D9002}" type="datetimeFigureOut">
              <a:rPr lang="en-US" smtClean="0"/>
              <a:pPr/>
              <a:t>11/27/2021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01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557166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5658362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08102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2717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4325419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34D819-9F07-4261-B09B-9E467E5D9002}" type="datetimeFigureOut">
              <a:rPr lang="en-US" smtClean="0"/>
              <a:t>11/27/2021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34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334D819-9F07-4261-B09B-9E467E5D9002}" type="datetimeFigureOut">
              <a:rPr lang="en-US" smtClean="0"/>
              <a:pPr/>
              <a:t>11/27/2021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1766878-3199-4EAB-94E7-2D6D11070E14}"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25845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lay.google.com/store/apps/details?id=com.meb.ekpssmebozel1" TargetMode="External"/><Relationship Id="rId2" Type="http://schemas.openxmlformats.org/officeDocument/2006/relationships/hyperlink" Target="https://apps.apple.com/tr/app/ekpss-meb%C3%B6zel/id1513714758?l=tr" TargetMode="Externa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descr="metin içeren bir resim&#10;&#10;Açıklama otomatik olarak oluşturuldu">
            <a:extLst>
              <a:ext uri="{FF2B5EF4-FFF2-40B4-BE49-F238E27FC236}">
                <a16:creationId xmlns:a16="http://schemas.microsoft.com/office/drawing/2014/main" id="{48836B27-85B7-41B8-9EF9-94DCD2A19628}"/>
              </a:ext>
            </a:extLst>
          </p:cNvPr>
          <p:cNvPicPr>
            <a:picLocks noChangeAspect="1"/>
          </p:cNvPicPr>
          <p:nvPr/>
        </p:nvPicPr>
        <p:blipFill rotWithShape="1">
          <a:blip r:embed="rId2"/>
          <a:srcRect/>
          <a:stretch/>
        </p:blipFill>
        <p:spPr>
          <a:xfrm>
            <a:off x="20" y="10"/>
            <a:ext cx="12191980" cy="6857990"/>
          </a:xfrm>
          <a:prstGeom prst="rect">
            <a:avLst/>
          </a:prstGeom>
        </p:spPr>
      </p:pic>
      <p:sp>
        <p:nvSpPr>
          <p:cNvPr id="38" name="Başlık 37">
            <a:extLst>
              <a:ext uri="{FF2B5EF4-FFF2-40B4-BE49-F238E27FC236}">
                <a16:creationId xmlns:a16="http://schemas.microsoft.com/office/drawing/2014/main" id="{60874B20-6C06-4DC4-B6C9-4BA84C0B6EB5}"/>
              </a:ext>
            </a:extLst>
          </p:cNvPr>
          <p:cNvSpPr>
            <a:spLocks noGrp="1"/>
          </p:cNvSpPr>
          <p:nvPr>
            <p:ph type="ctrTitle"/>
          </p:nvPr>
        </p:nvSpPr>
        <p:spPr>
          <a:xfrm>
            <a:off x="7882128" y="795528"/>
            <a:ext cx="3511296" cy="3008376"/>
          </a:xfrm>
        </p:spPr>
        <p:txBody>
          <a:bodyPr>
            <a:normAutofit/>
          </a:bodyPr>
          <a:lstStyle/>
          <a:p>
            <a:r>
              <a:rPr lang="tr-TR" sz="4800"/>
              <a:t>Engelli kamu personeli seçme sınavı</a:t>
            </a:r>
          </a:p>
        </p:txBody>
      </p:sp>
      <p:sp>
        <p:nvSpPr>
          <p:cNvPr id="18" name="Alt Başlık 17">
            <a:extLst>
              <a:ext uri="{FF2B5EF4-FFF2-40B4-BE49-F238E27FC236}">
                <a16:creationId xmlns:a16="http://schemas.microsoft.com/office/drawing/2014/main" id="{18BFC65A-085C-4192-911F-B635C2BD0E21}"/>
              </a:ext>
            </a:extLst>
          </p:cNvPr>
          <p:cNvSpPr>
            <a:spLocks noGrp="1"/>
          </p:cNvSpPr>
          <p:nvPr>
            <p:ph type="subTitle" idx="1"/>
          </p:nvPr>
        </p:nvSpPr>
        <p:spPr>
          <a:xfrm>
            <a:off x="7882128" y="3895344"/>
            <a:ext cx="3511296" cy="1773936"/>
          </a:xfrm>
        </p:spPr>
        <p:txBody>
          <a:bodyPr>
            <a:normAutofit/>
          </a:bodyPr>
          <a:lstStyle/>
          <a:p>
            <a:r>
              <a:rPr lang="tr-TR"/>
              <a:t>Seyhan rehberlik ve araştırma merkezi</a:t>
            </a:r>
          </a:p>
        </p:txBody>
      </p:sp>
    </p:spTree>
    <p:extLst>
      <p:ext uri="{BB962C8B-B14F-4D97-AF65-F5344CB8AC3E}">
        <p14:creationId xmlns:p14="http://schemas.microsoft.com/office/powerpoint/2010/main" val="88708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700"/>
                                        <p:tgtEl>
                                          <p:spTgt spid="18">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8"/>
                                        </p:tgtEl>
                                        <p:attrNameLst>
                                          <p:attrName>style.visibility</p:attrName>
                                        </p:attrNameLst>
                                      </p:cBhvr>
                                      <p:to>
                                        <p:strVal val="visible"/>
                                      </p:to>
                                    </p:set>
                                    <p:animEffect transition="in" filter="fade">
                                      <p:cBhvr>
                                        <p:cTn id="10" dur="7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E477AA-AABA-47E0-9571-BB51638BC131}"/>
              </a:ext>
            </a:extLst>
          </p:cNvPr>
          <p:cNvSpPr>
            <a:spLocks noGrp="1"/>
          </p:cNvSpPr>
          <p:nvPr>
            <p:ph idx="1"/>
          </p:nvPr>
        </p:nvSpPr>
        <p:spPr/>
        <p:txBody>
          <a:bodyPr/>
          <a:lstStyle/>
          <a:p>
            <a:endParaRPr lang="tr-TR" dirty="0"/>
          </a:p>
        </p:txBody>
      </p:sp>
      <p:graphicFrame>
        <p:nvGraphicFramePr>
          <p:cNvPr id="4" name="Tablo 4">
            <a:extLst>
              <a:ext uri="{FF2B5EF4-FFF2-40B4-BE49-F238E27FC236}">
                <a16:creationId xmlns:a16="http://schemas.microsoft.com/office/drawing/2014/main" id="{1F3CE748-F1A8-4A42-891A-69371B303643}"/>
              </a:ext>
            </a:extLst>
          </p:cNvPr>
          <p:cNvGraphicFramePr>
            <a:graphicFrameLocks/>
          </p:cNvGraphicFramePr>
          <p:nvPr>
            <p:extLst>
              <p:ext uri="{D42A27DB-BD31-4B8C-83A1-F6EECF244321}">
                <p14:modId xmlns:p14="http://schemas.microsoft.com/office/powerpoint/2010/main" val="4236803023"/>
              </p:ext>
            </p:extLst>
          </p:nvPr>
        </p:nvGraphicFramePr>
        <p:xfrm>
          <a:off x="1250952" y="1625751"/>
          <a:ext cx="10179048" cy="1010920"/>
        </p:xfrm>
        <a:graphic>
          <a:graphicData uri="http://schemas.openxmlformats.org/drawingml/2006/table">
            <a:tbl>
              <a:tblPr firstRow="1" bandRow="1">
                <a:tableStyleId>{5C22544A-7EE6-4342-B048-85BDC9FD1C3A}</a:tableStyleId>
              </a:tblPr>
              <a:tblGrid>
                <a:gridCol w="7316001">
                  <a:extLst>
                    <a:ext uri="{9D8B030D-6E8A-4147-A177-3AD203B41FA5}">
                      <a16:colId xmlns:a16="http://schemas.microsoft.com/office/drawing/2014/main" val="1551855111"/>
                    </a:ext>
                  </a:extLst>
                </a:gridCol>
                <a:gridCol w="1189608">
                  <a:extLst>
                    <a:ext uri="{9D8B030D-6E8A-4147-A177-3AD203B41FA5}">
                      <a16:colId xmlns:a16="http://schemas.microsoft.com/office/drawing/2014/main" val="4141768656"/>
                    </a:ext>
                  </a:extLst>
                </a:gridCol>
                <a:gridCol w="1673439">
                  <a:extLst>
                    <a:ext uri="{9D8B030D-6E8A-4147-A177-3AD203B41FA5}">
                      <a16:colId xmlns:a16="http://schemas.microsoft.com/office/drawing/2014/main" val="4213491772"/>
                    </a:ext>
                  </a:extLst>
                </a:gridCol>
              </a:tblGrid>
              <a:tr h="370840">
                <a:tc>
                  <a:txBody>
                    <a:bodyPr/>
                    <a:lstStyle/>
                    <a:p>
                      <a:r>
                        <a:rPr lang="tr-TR" dirty="0"/>
                        <a:t>İşitme Engelli Grubu</a:t>
                      </a:r>
                    </a:p>
                  </a:txBody>
                  <a:tcPr/>
                </a:tc>
                <a:tc>
                  <a:txBody>
                    <a:bodyPr/>
                    <a:lstStyle/>
                    <a:p>
                      <a:r>
                        <a:rPr lang="tr-TR" dirty="0"/>
                        <a:t>Ek Süre</a:t>
                      </a:r>
                    </a:p>
                  </a:txBody>
                  <a:tcPr/>
                </a:tc>
                <a:tc>
                  <a:txBody>
                    <a:bodyPr/>
                    <a:lstStyle/>
                    <a:p>
                      <a:r>
                        <a:rPr lang="tr-TR" dirty="0"/>
                        <a:t>Süre</a:t>
                      </a:r>
                    </a:p>
                  </a:txBody>
                  <a:tcPr/>
                </a:tc>
                <a:extLst>
                  <a:ext uri="{0D108BD9-81ED-4DB2-BD59-A6C34878D82A}">
                    <a16:rowId xmlns:a16="http://schemas.microsoft.com/office/drawing/2014/main" val="1397011151"/>
                  </a:ext>
                </a:extLst>
              </a:tr>
              <a:tr h="370840">
                <a:tc>
                  <a:txBody>
                    <a:bodyPr/>
                    <a:lstStyle/>
                    <a:p>
                      <a:r>
                        <a:rPr lang="tr-TR" dirty="0"/>
                        <a:t>Okuyucu veya okuyucu-işaretleyici yardımı alarak soru kitapçığını hiç okuyamayanlar</a:t>
                      </a:r>
                    </a:p>
                  </a:txBody>
                  <a:tcPr/>
                </a:tc>
                <a:tc>
                  <a:txBody>
                    <a:bodyPr/>
                    <a:lstStyle/>
                    <a:p>
                      <a:pPr algn="ctr"/>
                      <a:r>
                        <a:rPr lang="tr-TR" dirty="0"/>
                        <a:t>20 Dakika</a:t>
                      </a:r>
                    </a:p>
                  </a:txBody>
                  <a:tcPr/>
                </a:tc>
                <a:tc>
                  <a:txBody>
                    <a:bodyPr/>
                    <a:lstStyle/>
                    <a:p>
                      <a:pPr algn="ctr"/>
                      <a:r>
                        <a:rPr lang="tr-TR" dirty="0"/>
                        <a:t>80 Dakika</a:t>
                      </a:r>
                    </a:p>
                  </a:txBody>
                  <a:tcPr/>
                </a:tc>
                <a:extLst>
                  <a:ext uri="{0D108BD9-81ED-4DB2-BD59-A6C34878D82A}">
                    <a16:rowId xmlns:a16="http://schemas.microsoft.com/office/drawing/2014/main" val="1813301378"/>
                  </a:ext>
                </a:extLst>
              </a:tr>
            </a:tbl>
          </a:graphicData>
        </a:graphic>
      </p:graphicFrame>
      <p:graphicFrame>
        <p:nvGraphicFramePr>
          <p:cNvPr id="5" name="Tablo 4">
            <a:extLst>
              <a:ext uri="{FF2B5EF4-FFF2-40B4-BE49-F238E27FC236}">
                <a16:creationId xmlns:a16="http://schemas.microsoft.com/office/drawing/2014/main" id="{DEEC1A30-FE61-46F6-8D08-ED01FAB64EAB}"/>
              </a:ext>
            </a:extLst>
          </p:cNvPr>
          <p:cNvGraphicFramePr>
            <a:graphicFrameLocks/>
          </p:cNvGraphicFramePr>
          <p:nvPr>
            <p:extLst>
              <p:ext uri="{D42A27DB-BD31-4B8C-83A1-F6EECF244321}">
                <p14:modId xmlns:p14="http://schemas.microsoft.com/office/powerpoint/2010/main" val="2047379943"/>
              </p:ext>
            </p:extLst>
          </p:nvPr>
        </p:nvGraphicFramePr>
        <p:xfrm>
          <a:off x="1250952" y="3511119"/>
          <a:ext cx="10179048" cy="1381760"/>
        </p:xfrm>
        <a:graphic>
          <a:graphicData uri="http://schemas.openxmlformats.org/drawingml/2006/table">
            <a:tbl>
              <a:tblPr firstRow="1" bandRow="1">
                <a:tableStyleId>{5C22544A-7EE6-4342-B048-85BDC9FD1C3A}</a:tableStyleId>
              </a:tblPr>
              <a:tblGrid>
                <a:gridCol w="7316001">
                  <a:extLst>
                    <a:ext uri="{9D8B030D-6E8A-4147-A177-3AD203B41FA5}">
                      <a16:colId xmlns:a16="http://schemas.microsoft.com/office/drawing/2014/main" val="1551855111"/>
                    </a:ext>
                  </a:extLst>
                </a:gridCol>
                <a:gridCol w="1189608">
                  <a:extLst>
                    <a:ext uri="{9D8B030D-6E8A-4147-A177-3AD203B41FA5}">
                      <a16:colId xmlns:a16="http://schemas.microsoft.com/office/drawing/2014/main" val="4141768656"/>
                    </a:ext>
                  </a:extLst>
                </a:gridCol>
                <a:gridCol w="1673439">
                  <a:extLst>
                    <a:ext uri="{9D8B030D-6E8A-4147-A177-3AD203B41FA5}">
                      <a16:colId xmlns:a16="http://schemas.microsoft.com/office/drawing/2014/main" val="4213491772"/>
                    </a:ext>
                  </a:extLst>
                </a:gridCol>
              </a:tblGrid>
              <a:tr h="370840">
                <a:tc>
                  <a:txBody>
                    <a:bodyPr/>
                    <a:lstStyle/>
                    <a:p>
                      <a:r>
                        <a:rPr lang="tr-TR" dirty="0"/>
                        <a:t>Zihinsel Engelli Grubu</a:t>
                      </a:r>
                    </a:p>
                  </a:txBody>
                  <a:tcPr/>
                </a:tc>
                <a:tc>
                  <a:txBody>
                    <a:bodyPr/>
                    <a:lstStyle/>
                    <a:p>
                      <a:r>
                        <a:rPr lang="tr-TR" dirty="0"/>
                        <a:t>Ek Süre</a:t>
                      </a:r>
                    </a:p>
                  </a:txBody>
                  <a:tcPr/>
                </a:tc>
                <a:tc>
                  <a:txBody>
                    <a:bodyPr/>
                    <a:lstStyle/>
                    <a:p>
                      <a:r>
                        <a:rPr lang="tr-TR" dirty="0"/>
                        <a:t>Süre</a:t>
                      </a:r>
                    </a:p>
                  </a:txBody>
                  <a:tcPr/>
                </a:tc>
                <a:extLst>
                  <a:ext uri="{0D108BD9-81ED-4DB2-BD59-A6C34878D82A}">
                    <a16:rowId xmlns:a16="http://schemas.microsoft.com/office/drawing/2014/main" val="1397011151"/>
                  </a:ext>
                </a:extLst>
              </a:tr>
              <a:tr h="370840">
                <a:tc>
                  <a:txBody>
                    <a:bodyPr/>
                    <a:lstStyle/>
                    <a:p>
                      <a:r>
                        <a:rPr lang="tr-TR" dirty="0"/>
                        <a:t>Okuyucu veya okuyucu-işaretleyici yardımı alarak soru kitapçığını hiç okuyamayanlar (Sadece (varsa) şekilli sorularda soru kitapçığına bakabilirler.)</a:t>
                      </a:r>
                    </a:p>
                  </a:txBody>
                  <a:tcPr/>
                </a:tc>
                <a:tc>
                  <a:txBody>
                    <a:bodyPr/>
                    <a:lstStyle/>
                    <a:p>
                      <a:pPr algn="ctr"/>
                      <a:r>
                        <a:rPr lang="tr-TR" dirty="0"/>
                        <a:t>40 Dakika</a:t>
                      </a:r>
                    </a:p>
                  </a:txBody>
                  <a:tcPr/>
                </a:tc>
                <a:tc>
                  <a:txBody>
                    <a:bodyPr/>
                    <a:lstStyle/>
                    <a:p>
                      <a:pPr algn="ctr"/>
                      <a:r>
                        <a:rPr lang="tr-TR" dirty="0"/>
                        <a:t>100 Dakika</a:t>
                      </a:r>
                    </a:p>
                  </a:txBody>
                  <a:tcPr/>
                </a:tc>
                <a:extLst>
                  <a:ext uri="{0D108BD9-81ED-4DB2-BD59-A6C34878D82A}">
                    <a16:rowId xmlns:a16="http://schemas.microsoft.com/office/drawing/2014/main" val="1813301378"/>
                  </a:ext>
                </a:extLst>
              </a:tr>
              <a:tr h="370840">
                <a:tc>
                  <a:txBody>
                    <a:bodyPr/>
                    <a:lstStyle/>
                    <a:p>
                      <a:r>
                        <a:rPr lang="tr-TR" dirty="0"/>
                        <a:t>Soruları kendisi okuyabilenler - (Sadece işaretleyici yardımı alanlar dâhil)</a:t>
                      </a:r>
                    </a:p>
                  </a:txBody>
                  <a:tcPr/>
                </a:tc>
                <a:tc>
                  <a:txBody>
                    <a:bodyPr/>
                    <a:lstStyle/>
                    <a:p>
                      <a:pPr algn="ctr"/>
                      <a:r>
                        <a:rPr lang="tr-TR" dirty="0"/>
                        <a:t>20 Dakika</a:t>
                      </a:r>
                    </a:p>
                  </a:txBody>
                  <a:tcPr/>
                </a:tc>
                <a:tc>
                  <a:txBody>
                    <a:bodyPr/>
                    <a:lstStyle/>
                    <a:p>
                      <a:pPr algn="ctr"/>
                      <a:r>
                        <a:rPr lang="tr-TR" dirty="0"/>
                        <a:t>80 Dakika</a:t>
                      </a:r>
                    </a:p>
                  </a:txBody>
                  <a:tcPr/>
                </a:tc>
                <a:extLst>
                  <a:ext uri="{0D108BD9-81ED-4DB2-BD59-A6C34878D82A}">
                    <a16:rowId xmlns:a16="http://schemas.microsoft.com/office/drawing/2014/main" val="256550807"/>
                  </a:ext>
                </a:extLst>
              </a:tr>
            </a:tbl>
          </a:graphicData>
        </a:graphic>
      </p:graphicFrame>
    </p:spTree>
    <p:extLst>
      <p:ext uri="{BB962C8B-B14F-4D97-AF65-F5344CB8AC3E}">
        <p14:creationId xmlns:p14="http://schemas.microsoft.com/office/powerpoint/2010/main" val="182425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4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CA4C5E2-8F56-4F6D-9E38-99DFEDB7F0B1}"/>
              </a:ext>
            </a:extLst>
          </p:cNvPr>
          <p:cNvSpPr>
            <a:spLocks noGrp="1"/>
          </p:cNvSpPr>
          <p:nvPr>
            <p:ph type="title"/>
          </p:nvPr>
        </p:nvSpPr>
        <p:spPr>
          <a:xfrm>
            <a:off x="524256" y="4767072"/>
            <a:ext cx="6594189" cy="1625210"/>
          </a:xfrm>
        </p:spPr>
        <p:txBody>
          <a:bodyPr>
            <a:normAutofit/>
          </a:bodyPr>
          <a:lstStyle/>
          <a:p>
            <a:pPr algn="r"/>
            <a:r>
              <a:rPr lang="tr-TR" sz="3900" i="0">
                <a:solidFill>
                  <a:srgbClr val="FFFFFF"/>
                </a:solidFill>
                <a:effectLst/>
              </a:rPr>
              <a:t>ÖZEL EĞİTİM ÖĞRENCİLERİNİN EKPSS'YE HAZIRLIĞI İÇİN MOBİL UYGULAMA</a:t>
            </a:r>
            <a:endParaRPr lang="tr-TR" sz="3900">
              <a:solidFill>
                <a:srgbClr val="FFFFFF"/>
              </a:solidFill>
            </a:endParaRPr>
          </a:p>
        </p:txBody>
      </p:sp>
      <p:pic>
        <p:nvPicPr>
          <p:cNvPr id="5" name="İçerik Yer Tutucusu 4">
            <a:extLst>
              <a:ext uri="{FF2B5EF4-FFF2-40B4-BE49-F238E27FC236}">
                <a16:creationId xmlns:a16="http://schemas.microsoft.com/office/drawing/2014/main" id="{28F09A7E-5359-4851-92AB-E1FAF390B30E}"/>
              </a:ext>
            </a:extLst>
          </p:cNvPr>
          <p:cNvPicPr>
            <a:picLocks noChangeAspect="1"/>
          </p:cNvPicPr>
          <p:nvPr/>
        </p:nvPicPr>
        <p:blipFill rotWithShape="1">
          <a:blip r:embed="rId2"/>
          <a:srcRect l="20522" r="-1" b="-1"/>
          <a:stretch/>
        </p:blipFill>
        <p:spPr>
          <a:xfrm>
            <a:off x="327547" y="321733"/>
            <a:ext cx="7058306" cy="4107392"/>
          </a:xfrm>
          <a:prstGeom prst="rect">
            <a:avLst/>
          </a:prstGeom>
        </p:spPr>
      </p:pic>
      <p:sp>
        <p:nvSpPr>
          <p:cNvPr id="19"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69E81051-BFC8-4722-B453-49A41BD9F3C7}"/>
              </a:ext>
            </a:extLst>
          </p:cNvPr>
          <p:cNvSpPr>
            <a:spLocks noGrp="1"/>
          </p:cNvSpPr>
          <p:nvPr>
            <p:ph idx="1"/>
          </p:nvPr>
        </p:nvSpPr>
        <p:spPr>
          <a:xfrm>
            <a:off x="8029319" y="917725"/>
            <a:ext cx="3424739" cy="4852362"/>
          </a:xfrm>
        </p:spPr>
        <p:txBody>
          <a:bodyPr anchor="ctr">
            <a:normAutofit/>
          </a:bodyPr>
          <a:lstStyle/>
          <a:p>
            <a:r>
              <a:rPr lang="tr-TR" sz="1900" b="0" i="0">
                <a:solidFill>
                  <a:srgbClr val="FFFFFF"/>
                </a:solidFill>
                <a:effectLst/>
                <a:latin typeface="MyriadPro"/>
              </a:rPr>
              <a:t>Millî Eğitim Bakanlığı Özel Eğitim ve Rehberlik Hizmetleri Genel Müdürlüğü, özel eğitim öğrenci ve mezunlarının Engelli Kamu Personeli Seçme Sınavı'na (EKPSS) hazırlık sürecinde destek sağlayacak bir mobil uygulamayı hayata geçirdi. Ders anlatımları, soru çözümü videoları gibi EKPSS hazırlık sürecini kolaylaştırmayı hedefleyen pek çok içeriğin yanı sıra uygulama, interaktif kullanım özelliğine de sahip. Öğrenciler, çözmekte zorlandığı soruları uygulama üzerinden Milli Eğitim Bakanlığı uzmanlarına göndererek cevaplara ulaşabilecek.</a:t>
            </a:r>
            <a:endParaRPr lang="en-US" sz="1900">
              <a:solidFill>
                <a:srgbClr val="FFFFFF"/>
              </a:solidFill>
            </a:endParaRPr>
          </a:p>
        </p:txBody>
      </p:sp>
    </p:spTree>
    <p:extLst>
      <p:ext uri="{BB962C8B-B14F-4D97-AF65-F5344CB8AC3E}">
        <p14:creationId xmlns:p14="http://schemas.microsoft.com/office/powerpoint/2010/main" val="3563160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AB60E56-5C52-43AB-B98B-F8EF2DE43A46}"/>
              </a:ext>
            </a:extLst>
          </p:cNvPr>
          <p:cNvSpPr>
            <a:spLocks noGrp="1"/>
          </p:cNvSpPr>
          <p:nvPr>
            <p:ph idx="4294967295"/>
          </p:nvPr>
        </p:nvSpPr>
        <p:spPr>
          <a:xfrm>
            <a:off x="0" y="2687638"/>
            <a:ext cx="5322888" cy="3022600"/>
          </a:xfrm>
        </p:spPr>
        <p:txBody>
          <a:bodyPr vert="horz" lIns="91440" tIns="45720" rIns="91440" bIns="45720" rtlCol="0" anchor="ctr">
            <a:normAutofit/>
          </a:bodyPr>
          <a:lstStyle/>
          <a:p>
            <a:r>
              <a:rPr lang="en-US" sz="1800" b="0" i="0" dirty="0" err="1">
                <a:effectLst/>
              </a:rPr>
              <a:t>Sınav</a:t>
            </a:r>
            <a:r>
              <a:rPr lang="en-US" sz="1800" b="0" i="0" dirty="0">
                <a:effectLst/>
              </a:rPr>
              <a:t> </a:t>
            </a:r>
            <a:r>
              <a:rPr lang="en-US" sz="1800" b="0" i="0" dirty="0" err="1">
                <a:effectLst/>
              </a:rPr>
              <a:t>kapsamındaki</a:t>
            </a:r>
            <a:r>
              <a:rPr lang="en-US" sz="1800" b="0" i="0" dirty="0">
                <a:effectLst/>
              </a:rPr>
              <a:t> </a:t>
            </a:r>
            <a:r>
              <a:rPr lang="en-US" sz="1800" b="0" i="0" dirty="0" err="1">
                <a:effectLst/>
              </a:rPr>
              <a:t>Türkçe</a:t>
            </a:r>
            <a:r>
              <a:rPr lang="en-US" sz="1800" b="0" i="0" dirty="0">
                <a:effectLst/>
              </a:rPr>
              <a:t>, </a:t>
            </a:r>
            <a:r>
              <a:rPr lang="en-US" sz="1800" b="0" i="0" dirty="0" err="1">
                <a:effectLst/>
              </a:rPr>
              <a:t>matematik</a:t>
            </a:r>
            <a:r>
              <a:rPr lang="en-US" sz="1800" b="0" i="0" dirty="0">
                <a:effectLst/>
              </a:rPr>
              <a:t>, </a:t>
            </a:r>
            <a:r>
              <a:rPr lang="en-US" sz="1800" b="0" i="0" dirty="0" err="1">
                <a:effectLst/>
              </a:rPr>
              <a:t>tarih</a:t>
            </a:r>
            <a:r>
              <a:rPr lang="en-US" sz="1800" b="0" i="0" dirty="0">
                <a:effectLst/>
              </a:rPr>
              <a:t>, </a:t>
            </a:r>
            <a:r>
              <a:rPr lang="en-US" sz="1800" b="0" i="0" dirty="0" err="1">
                <a:effectLst/>
              </a:rPr>
              <a:t>coğrafya</a:t>
            </a:r>
            <a:r>
              <a:rPr lang="en-US" sz="1800" b="0" i="0" dirty="0">
                <a:effectLst/>
              </a:rPr>
              <a:t>, </a:t>
            </a:r>
            <a:r>
              <a:rPr lang="en-US" sz="1800" b="0" i="0" dirty="0" err="1">
                <a:effectLst/>
              </a:rPr>
              <a:t>vatandaşlık</a:t>
            </a:r>
            <a:r>
              <a:rPr lang="en-US" sz="1800" b="0" i="0" dirty="0">
                <a:effectLst/>
              </a:rPr>
              <a:t> </a:t>
            </a:r>
            <a:r>
              <a:rPr lang="en-US" sz="1800" b="0" i="0" dirty="0" err="1">
                <a:effectLst/>
              </a:rPr>
              <a:t>ve</a:t>
            </a:r>
            <a:r>
              <a:rPr lang="en-US" sz="1800" b="0" i="0" dirty="0">
                <a:effectLst/>
              </a:rPr>
              <a:t> </a:t>
            </a:r>
            <a:r>
              <a:rPr lang="en-US" sz="1800" b="0" i="0" dirty="0" err="1">
                <a:effectLst/>
              </a:rPr>
              <a:t>güncel</a:t>
            </a:r>
            <a:r>
              <a:rPr lang="en-US" sz="1800" b="0" i="0" dirty="0">
                <a:effectLst/>
              </a:rPr>
              <a:t> </a:t>
            </a:r>
            <a:r>
              <a:rPr lang="en-US" sz="1800" b="0" i="0" dirty="0" err="1">
                <a:effectLst/>
              </a:rPr>
              <a:t>bilgiler</a:t>
            </a:r>
            <a:r>
              <a:rPr lang="en-US" sz="1800" b="0" i="0" dirty="0">
                <a:effectLst/>
              </a:rPr>
              <a:t> </a:t>
            </a:r>
            <a:r>
              <a:rPr lang="en-US" sz="1800" b="0" i="0" dirty="0" err="1">
                <a:effectLst/>
              </a:rPr>
              <a:t>alanındaki</a:t>
            </a:r>
            <a:r>
              <a:rPr lang="en-US" sz="1800" b="0" i="0" dirty="0">
                <a:effectLst/>
              </a:rPr>
              <a:t> </a:t>
            </a:r>
            <a:r>
              <a:rPr lang="en-US" sz="1800" b="0" i="0" dirty="0" err="1">
                <a:effectLst/>
              </a:rPr>
              <a:t>ders</a:t>
            </a:r>
            <a:r>
              <a:rPr lang="en-US" sz="1800" b="0" i="0" dirty="0">
                <a:effectLst/>
              </a:rPr>
              <a:t> </a:t>
            </a:r>
            <a:r>
              <a:rPr lang="en-US" sz="1800" b="0" i="0" dirty="0" err="1">
                <a:effectLst/>
              </a:rPr>
              <a:t>konuları</a:t>
            </a:r>
            <a:r>
              <a:rPr lang="en-US" sz="1800" b="0" i="0" dirty="0">
                <a:effectLst/>
              </a:rPr>
              <a:t> </a:t>
            </a:r>
            <a:r>
              <a:rPr lang="en-US" sz="1800" b="0" i="0" dirty="0" err="1">
                <a:effectLst/>
              </a:rPr>
              <a:t>özel</a:t>
            </a:r>
            <a:r>
              <a:rPr lang="en-US" sz="1800" b="0" i="0" dirty="0">
                <a:effectLst/>
              </a:rPr>
              <a:t> </a:t>
            </a:r>
            <a:r>
              <a:rPr lang="en-US" sz="1800" b="0" i="0" dirty="0" err="1">
                <a:effectLst/>
              </a:rPr>
              <a:t>eğitim</a:t>
            </a:r>
            <a:r>
              <a:rPr lang="en-US" sz="1800" b="0" i="0" dirty="0">
                <a:effectLst/>
              </a:rPr>
              <a:t> </a:t>
            </a:r>
            <a:r>
              <a:rPr lang="en-US" sz="1800" b="0" i="0" dirty="0" err="1">
                <a:effectLst/>
              </a:rPr>
              <a:t>ihtiyacı</a:t>
            </a:r>
            <a:r>
              <a:rPr lang="en-US" sz="1800" b="0" i="0" dirty="0">
                <a:effectLst/>
              </a:rPr>
              <a:t> </a:t>
            </a:r>
            <a:r>
              <a:rPr lang="en-US" sz="1800" b="0" i="0" dirty="0" err="1">
                <a:effectLst/>
              </a:rPr>
              <a:t>olan</a:t>
            </a:r>
            <a:r>
              <a:rPr lang="en-US" sz="1800" b="0" i="0" dirty="0">
                <a:effectLst/>
              </a:rPr>
              <a:t> </a:t>
            </a:r>
            <a:r>
              <a:rPr lang="en-US" sz="1800" b="0" i="0" dirty="0" err="1">
                <a:effectLst/>
              </a:rPr>
              <a:t>bireylerin</a:t>
            </a:r>
            <a:r>
              <a:rPr lang="en-US" sz="1800" b="0" i="0" dirty="0">
                <a:effectLst/>
              </a:rPr>
              <a:t> </a:t>
            </a:r>
            <a:r>
              <a:rPr lang="en-US" sz="1800" b="0" i="0" dirty="0" err="1">
                <a:effectLst/>
              </a:rPr>
              <a:t>öğrenme</a:t>
            </a:r>
            <a:r>
              <a:rPr lang="en-US" sz="1800" b="0" i="0" dirty="0">
                <a:effectLst/>
              </a:rPr>
              <a:t> </a:t>
            </a:r>
            <a:r>
              <a:rPr lang="en-US" sz="1800" b="0" i="0" dirty="0" err="1">
                <a:effectLst/>
              </a:rPr>
              <a:t>özellikleri</a:t>
            </a:r>
            <a:r>
              <a:rPr lang="en-US" sz="1800" b="0" i="0" dirty="0">
                <a:effectLst/>
              </a:rPr>
              <a:t> </a:t>
            </a:r>
            <a:r>
              <a:rPr lang="en-US" sz="1800" b="0" i="0" dirty="0" err="1">
                <a:effectLst/>
              </a:rPr>
              <a:t>dikkate</a:t>
            </a:r>
            <a:r>
              <a:rPr lang="en-US" sz="1800" b="0" i="0" dirty="0">
                <a:effectLst/>
              </a:rPr>
              <a:t> </a:t>
            </a:r>
            <a:r>
              <a:rPr lang="en-US" sz="1800" b="0" i="0" dirty="0" err="1">
                <a:effectLst/>
              </a:rPr>
              <a:t>alınarak</a:t>
            </a:r>
            <a:r>
              <a:rPr lang="en-US" sz="1800" b="0" i="0" dirty="0">
                <a:effectLst/>
              </a:rPr>
              <a:t> </a:t>
            </a:r>
            <a:r>
              <a:rPr lang="en-US" sz="1800" b="0" i="0" dirty="0" err="1">
                <a:effectLst/>
              </a:rPr>
              <a:t>hazırlandı</a:t>
            </a:r>
            <a:r>
              <a:rPr lang="en-US" sz="1800" b="0" i="0" dirty="0">
                <a:effectLst/>
              </a:rPr>
              <a:t>. </a:t>
            </a:r>
            <a:r>
              <a:rPr lang="en-US" sz="1800" b="0" i="0" dirty="0" err="1">
                <a:effectLst/>
              </a:rPr>
              <a:t>Ayrıca</a:t>
            </a:r>
            <a:r>
              <a:rPr lang="en-US" sz="1800" b="0" i="0" dirty="0">
                <a:effectLst/>
              </a:rPr>
              <a:t>, </a:t>
            </a:r>
            <a:r>
              <a:rPr lang="en-US" sz="1800" b="0" i="0" dirty="0" err="1">
                <a:effectLst/>
              </a:rPr>
              <a:t>ara</a:t>
            </a:r>
            <a:r>
              <a:rPr lang="en-US" sz="1800" b="0" i="0" dirty="0">
                <a:effectLst/>
              </a:rPr>
              <a:t> </a:t>
            </a:r>
            <a:r>
              <a:rPr lang="en-US" sz="1800" b="0" i="0" dirty="0" err="1">
                <a:effectLst/>
              </a:rPr>
              <a:t>yüzün</a:t>
            </a:r>
            <a:r>
              <a:rPr lang="en-US" sz="1800" b="0" i="0" dirty="0">
                <a:effectLst/>
              </a:rPr>
              <a:t> </a:t>
            </a:r>
            <a:r>
              <a:rPr lang="en-US" sz="1800" b="0" i="0" dirty="0" err="1">
                <a:effectLst/>
              </a:rPr>
              <a:t>basit</a:t>
            </a:r>
            <a:r>
              <a:rPr lang="en-US" sz="1800" b="0" i="0" dirty="0">
                <a:effectLst/>
              </a:rPr>
              <a:t> </a:t>
            </a:r>
            <a:r>
              <a:rPr lang="en-US" sz="1800" b="0" i="0" dirty="0" err="1">
                <a:effectLst/>
              </a:rPr>
              <a:t>ve</a:t>
            </a:r>
            <a:r>
              <a:rPr lang="en-US" sz="1800" b="0" i="0" dirty="0">
                <a:effectLst/>
              </a:rPr>
              <a:t> </a:t>
            </a:r>
            <a:r>
              <a:rPr lang="en-US" sz="1800" b="0" i="0" dirty="0" err="1">
                <a:effectLst/>
              </a:rPr>
              <a:t>kullanışlı</a:t>
            </a:r>
            <a:r>
              <a:rPr lang="en-US" sz="1800" b="0" i="0" dirty="0">
                <a:effectLst/>
              </a:rPr>
              <a:t> </a:t>
            </a:r>
            <a:r>
              <a:rPr lang="en-US" sz="1800" b="0" i="0" dirty="0" err="1">
                <a:effectLst/>
              </a:rPr>
              <a:t>olmasına</a:t>
            </a:r>
            <a:r>
              <a:rPr lang="en-US" sz="1800" b="0" i="0" dirty="0">
                <a:effectLst/>
              </a:rPr>
              <a:t> </a:t>
            </a:r>
            <a:r>
              <a:rPr lang="en-US" sz="1800" b="0" i="0" dirty="0" err="1">
                <a:effectLst/>
              </a:rPr>
              <a:t>özen</a:t>
            </a:r>
            <a:r>
              <a:rPr lang="en-US" sz="1800" b="0" i="0" dirty="0">
                <a:effectLst/>
              </a:rPr>
              <a:t> </a:t>
            </a:r>
            <a:r>
              <a:rPr lang="en-US" sz="1800" b="0" i="0" dirty="0" err="1">
                <a:effectLst/>
              </a:rPr>
              <a:t>gösterildi</a:t>
            </a:r>
            <a:r>
              <a:rPr lang="en-US" sz="1800" b="0" i="0" dirty="0">
                <a:effectLst/>
              </a:rPr>
              <a:t>.</a:t>
            </a:r>
          </a:p>
          <a:p>
            <a:endParaRPr lang="en-US" sz="1800" dirty="0"/>
          </a:p>
        </p:txBody>
      </p:sp>
      <p:pic>
        <p:nvPicPr>
          <p:cNvPr id="5" name="Resim 4">
            <a:extLst>
              <a:ext uri="{FF2B5EF4-FFF2-40B4-BE49-F238E27FC236}">
                <a16:creationId xmlns:a16="http://schemas.microsoft.com/office/drawing/2014/main" id="{8C549344-2FAE-4C1C-A6E3-C99B76E1272C}"/>
              </a:ext>
            </a:extLst>
          </p:cNvPr>
          <p:cNvPicPr>
            <a:picLocks noChangeAspect="1"/>
          </p:cNvPicPr>
          <p:nvPr/>
        </p:nvPicPr>
        <p:blipFill rotWithShape="1">
          <a:blip r:embed="rId2"/>
          <a:srcRect t="3913" b="20679"/>
          <a:stretch/>
        </p:blipFill>
        <p:spPr>
          <a:xfrm>
            <a:off x="6712008" y="765325"/>
            <a:ext cx="5117056" cy="5110821"/>
          </a:xfrm>
          <a:prstGeom prst="rect">
            <a:avLst/>
          </a:prstGeom>
        </p:spPr>
      </p:pic>
    </p:spTree>
    <p:extLst>
      <p:ext uri="{BB962C8B-B14F-4D97-AF65-F5344CB8AC3E}">
        <p14:creationId xmlns:p14="http://schemas.microsoft.com/office/powerpoint/2010/main" val="2279085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çerik Yer Tutucusu 4" descr="metin, elektronik eşyalar, ekran görüntüsü içeren bir resim&#10;&#10;Açıklama otomatik olarak oluşturuldu">
            <a:extLst>
              <a:ext uri="{FF2B5EF4-FFF2-40B4-BE49-F238E27FC236}">
                <a16:creationId xmlns:a16="http://schemas.microsoft.com/office/drawing/2014/main" id="{D4B7A71F-FDDD-4A99-986C-CA3401660BAB}"/>
              </a:ext>
            </a:extLst>
          </p:cNvPr>
          <p:cNvPicPr>
            <a:picLocks noChangeAspect="1"/>
          </p:cNvPicPr>
          <p:nvPr/>
        </p:nvPicPr>
        <p:blipFill rotWithShape="1">
          <a:blip r:embed="rId2"/>
          <a:srcRect r="3" b="25593"/>
          <a:stretch/>
        </p:blipFill>
        <p:spPr>
          <a:xfrm>
            <a:off x="1330302" y="960214"/>
            <a:ext cx="4925473" cy="4919472"/>
          </a:xfrm>
          <a:prstGeom prst="rect">
            <a:avLst/>
          </a:prstGeom>
          <a:ln w="12700">
            <a:noFill/>
          </a:ln>
        </p:spPr>
      </p:pic>
      <p:sp>
        <p:nvSpPr>
          <p:cNvPr id="9" name="Content Placeholder 8">
            <a:extLst>
              <a:ext uri="{FF2B5EF4-FFF2-40B4-BE49-F238E27FC236}">
                <a16:creationId xmlns:a16="http://schemas.microsoft.com/office/drawing/2014/main" id="{27A471AB-7298-4B8D-A842-04523D043420}"/>
              </a:ext>
            </a:extLst>
          </p:cNvPr>
          <p:cNvSpPr>
            <a:spLocks noGrp="1"/>
          </p:cNvSpPr>
          <p:nvPr>
            <p:ph idx="1"/>
          </p:nvPr>
        </p:nvSpPr>
        <p:spPr>
          <a:xfrm>
            <a:off x="7293817" y="2338388"/>
            <a:ext cx="4099607" cy="3678237"/>
          </a:xfrm>
        </p:spPr>
        <p:txBody>
          <a:bodyPr>
            <a:normAutofit/>
          </a:bodyPr>
          <a:lstStyle/>
          <a:p>
            <a:pPr>
              <a:buClr>
                <a:srgbClr val="0085F8"/>
              </a:buClr>
            </a:pPr>
            <a:r>
              <a:rPr lang="tr-TR" b="0" i="0" dirty="0">
                <a:effectLst/>
              </a:rPr>
              <a:t>Görme engelli bireyler için içerikler, ekran okuyucu programların </a:t>
            </a:r>
            <a:r>
              <a:rPr lang="tr-TR" b="0" i="0" dirty="0" err="1">
                <a:effectLst/>
              </a:rPr>
              <a:t>sesletim</a:t>
            </a:r>
            <a:r>
              <a:rPr lang="tr-TR" b="0" i="0" dirty="0">
                <a:effectLst/>
              </a:rPr>
              <a:t> yapabildikleri metin formatı şeklinde hazırlandı. Okuma programlarının seslendiremediği </a:t>
            </a:r>
            <a:r>
              <a:rPr lang="tr-TR" b="0" i="0" dirty="0" err="1">
                <a:effectLst/>
              </a:rPr>
              <a:t>terimsel</a:t>
            </a:r>
            <a:r>
              <a:rPr lang="tr-TR" b="0" i="0" dirty="0">
                <a:effectLst/>
              </a:rPr>
              <a:t> ifadeler mp3 formatında hazırlanarak uygulamaya eklendi.   </a:t>
            </a:r>
          </a:p>
          <a:p>
            <a:pPr marL="0" indent="0">
              <a:buClr>
                <a:srgbClr val="0085F8"/>
              </a:buClr>
              <a:buNone/>
            </a:pPr>
            <a:endParaRPr lang="en-US" dirty="0"/>
          </a:p>
        </p:txBody>
      </p:sp>
    </p:spTree>
    <p:extLst>
      <p:ext uri="{BB962C8B-B14F-4D97-AF65-F5344CB8AC3E}">
        <p14:creationId xmlns:p14="http://schemas.microsoft.com/office/powerpoint/2010/main" val="9473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80353D0-3B65-4516-A58C-2C781D27F200}"/>
              </a:ext>
            </a:extLst>
          </p:cNvPr>
          <p:cNvSpPr>
            <a:spLocks noGrp="1"/>
          </p:cNvSpPr>
          <p:nvPr>
            <p:ph idx="4294967295"/>
          </p:nvPr>
        </p:nvSpPr>
        <p:spPr>
          <a:xfrm>
            <a:off x="0" y="2687638"/>
            <a:ext cx="5322888" cy="3022600"/>
          </a:xfrm>
        </p:spPr>
        <p:txBody>
          <a:bodyPr vert="horz" lIns="91440" tIns="45720" rIns="91440" bIns="45720" rtlCol="0" anchor="ctr">
            <a:normAutofit lnSpcReduction="10000"/>
          </a:bodyPr>
          <a:lstStyle/>
          <a:p>
            <a:r>
              <a:rPr lang="en-US" sz="1500" b="0" i="0">
                <a:effectLst/>
              </a:rPr>
              <a:t>Zihin engelli bireylerin ders konularını etkili öğrenebilmeleri için tüm içerikler zenginleştirildi.  Sayfalar sade ve dikkat dağıtmayacak şekilde tasarlandı. Her ders konusunu pekiştiren konu örnekleri, konu sonu değerlendirme soruları, konuyla ilgili soru çözüm videoları uygulamaya eklendi.</a:t>
            </a:r>
          </a:p>
          <a:p>
            <a:pPr marL="0"/>
            <a:endParaRPr lang="en-US" sz="1500" b="0" i="0">
              <a:effectLst/>
            </a:endParaRPr>
          </a:p>
          <a:p>
            <a:r>
              <a:rPr lang="en-US" sz="1500" b="0" i="0">
                <a:effectLst/>
              </a:rPr>
              <a:t>Ücretsiz Uygulamayı linklerden indirebilirsiniz:</a:t>
            </a:r>
          </a:p>
          <a:p>
            <a:r>
              <a:rPr lang="en-US" sz="1500" b="0" i="0">
                <a:effectLst/>
              </a:rPr>
              <a:t>IOS:</a:t>
            </a:r>
            <a:r>
              <a:rPr lang="en-US" sz="1500" b="0" i="0" u="none" strike="noStrike">
                <a:effectLst/>
                <a:hlinkClick r:id="rId2"/>
              </a:rPr>
              <a:t>https://apps.apple.com/tr/app/ekpss-meb%C3%B6zel/id1513714758?l=tr</a:t>
            </a:r>
            <a:endParaRPr lang="en-US" sz="1500" b="0" i="0">
              <a:effectLst/>
            </a:endParaRPr>
          </a:p>
          <a:p>
            <a:r>
              <a:rPr lang="en-US" sz="1500" b="0" i="0">
                <a:effectLst/>
              </a:rPr>
              <a:t>Android: </a:t>
            </a:r>
            <a:r>
              <a:rPr lang="en-US" sz="1500" b="0" i="0" u="none" strike="noStrike">
                <a:effectLst/>
                <a:hlinkClick r:id="rId3"/>
              </a:rPr>
              <a:t>https://play.google.com/store/apps/details?id=com.meb.ekpssmebozel1</a:t>
            </a:r>
            <a:endParaRPr lang="en-US" sz="1500" b="0" i="0">
              <a:effectLst/>
            </a:endParaRPr>
          </a:p>
          <a:p>
            <a:endParaRPr lang="en-US" sz="1500" b="0" i="0">
              <a:effectLst/>
            </a:endParaRPr>
          </a:p>
          <a:p>
            <a:pPr marL="0"/>
            <a:endParaRPr lang="en-US" sz="1500"/>
          </a:p>
        </p:txBody>
      </p:sp>
      <p:pic>
        <p:nvPicPr>
          <p:cNvPr id="5" name="İçerik Yer Tutucusu 4">
            <a:extLst>
              <a:ext uri="{FF2B5EF4-FFF2-40B4-BE49-F238E27FC236}">
                <a16:creationId xmlns:a16="http://schemas.microsoft.com/office/drawing/2014/main" id="{A726AFC7-0AAE-40CC-BBD4-AEF882EBA616}"/>
              </a:ext>
            </a:extLst>
          </p:cNvPr>
          <p:cNvPicPr>
            <a:picLocks noChangeAspect="1"/>
          </p:cNvPicPr>
          <p:nvPr/>
        </p:nvPicPr>
        <p:blipFill rotWithShape="1">
          <a:blip r:embed="rId4"/>
          <a:srcRect r="-2" b="26338"/>
          <a:stretch/>
        </p:blipFill>
        <p:spPr>
          <a:xfrm>
            <a:off x="6712008" y="765311"/>
            <a:ext cx="5117056" cy="5110848"/>
          </a:xfrm>
          <a:prstGeom prst="rect">
            <a:avLst/>
          </a:prstGeom>
        </p:spPr>
      </p:pic>
    </p:spTree>
    <p:extLst>
      <p:ext uri="{BB962C8B-B14F-4D97-AF65-F5344CB8AC3E}">
        <p14:creationId xmlns:p14="http://schemas.microsoft.com/office/powerpoint/2010/main" val="741204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E02B92-2B19-4AA6-B1DB-F0EF282BB382}"/>
              </a:ext>
            </a:extLst>
          </p:cNvPr>
          <p:cNvSpPr>
            <a:spLocks noGrp="1"/>
          </p:cNvSpPr>
          <p:nvPr>
            <p:ph idx="1"/>
          </p:nvPr>
        </p:nvSpPr>
        <p:spPr>
          <a:xfrm>
            <a:off x="1024128" y="2286000"/>
            <a:ext cx="4429615" cy="3931920"/>
          </a:xfrm>
        </p:spPr>
        <p:txBody>
          <a:bodyPr>
            <a:normAutofit/>
          </a:bodyPr>
          <a:lstStyle/>
          <a:p>
            <a:pPr marL="228600" marR="0" indent="-228600">
              <a:spcBef>
                <a:spcPts val="0"/>
              </a:spcBef>
              <a:spcAft>
                <a:spcPts val="600"/>
              </a:spcAft>
            </a:pPr>
            <a:r>
              <a:rPr lang="tr-TR" i="1" kern="1400">
                <a:ln>
                  <a:noFill/>
                </a:ln>
                <a:effectLst/>
                <a:latin typeface="Symbol" panose="05050102010706020507" pitchFamily="18" charset="2"/>
              </a:rPr>
              <a:t>·</a:t>
            </a:r>
            <a:r>
              <a:rPr lang="tr-TR" i="1" kern="1400">
                <a:ln>
                  <a:noFill/>
                </a:ln>
                <a:effectLst/>
                <a:latin typeface="Georgia" panose="02040502050405020303" pitchFamily="18" charset="0"/>
              </a:rPr>
              <a:t> Mevcut bilgiler 2020 EKPSS Kılavuzuna ait olup</a:t>
            </a:r>
            <a:r>
              <a:rPr lang="tr-TR" b="1" i="0" kern="1400">
                <a:ln>
                  <a:noFill/>
                </a:ln>
                <a:effectLst/>
                <a:latin typeface="Georgia" panose="02040502050405020303" pitchFamily="18" charset="0"/>
              </a:rPr>
              <a:t> </a:t>
            </a:r>
            <a:r>
              <a:rPr lang="tr-TR" i="1" kern="1400">
                <a:ln>
                  <a:noFill/>
                </a:ln>
                <a:effectLst/>
                <a:latin typeface="Georgia" panose="02040502050405020303" pitchFamily="18" charset="0"/>
              </a:rPr>
              <a:t>EKPSS 'ye ve KURA' ya başvuru şartı değişebilmektedir. Sınava başvuru ve tercihler ile ilgili güncel bilgiler ÖSYM'nin https:/ais.osym.gov.tr/ sayfasından takip edilebilir. </a:t>
            </a:r>
          </a:p>
        </p:txBody>
      </p:sp>
      <p:pic>
        <p:nvPicPr>
          <p:cNvPr id="4" name="Resim 3">
            <a:extLst>
              <a:ext uri="{FF2B5EF4-FFF2-40B4-BE49-F238E27FC236}">
                <a16:creationId xmlns:a16="http://schemas.microsoft.com/office/drawing/2014/main" id="{44D89CD5-0CB1-427B-B643-CF9B9F92C664}"/>
              </a:ext>
            </a:extLst>
          </p:cNvPr>
          <p:cNvPicPr>
            <a:picLocks noChangeAspect="1"/>
          </p:cNvPicPr>
          <p:nvPr/>
        </p:nvPicPr>
        <p:blipFill>
          <a:blip r:embed="rId2"/>
          <a:stretch>
            <a:fillRect/>
          </a:stretch>
        </p:blipFill>
        <p:spPr>
          <a:xfrm>
            <a:off x="6096000" y="953376"/>
            <a:ext cx="5455921" cy="4951248"/>
          </a:xfrm>
          <a:prstGeom prst="rect">
            <a:avLst/>
          </a:prstGeom>
        </p:spPr>
      </p:pic>
    </p:spTree>
    <p:extLst>
      <p:ext uri="{BB962C8B-B14F-4D97-AF65-F5344CB8AC3E}">
        <p14:creationId xmlns:p14="http://schemas.microsoft.com/office/powerpoint/2010/main" val="419202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BFB7AEF-EBE4-4D09-8CB7-8EABCB3BE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4A03FDE-1C11-4765-A378-A843BF4D75A0}"/>
              </a:ext>
            </a:extLst>
          </p:cNvPr>
          <p:cNvSpPr>
            <a:spLocks noGrp="1"/>
          </p:cNvSpPr>
          <p:nvPr>
            <p:ph type="title"/>
          </p:nvPr>
        </p:nvSpPr>
        <p:spPr>
          <a:xfrm>
            <a:off x="840998" y="965200"/>
            <a:ext cx="4689938" cy="4815596"/>
          </a:xfrm>
        </p:spPr>
        <p:txBody>
          <a:bodyPr>
            <a:normAutofit/>
          </a:bodyPr>
          <a:lstStyle/>
          <a:p>
            <a:pPr algn="r"/>
            <a:r>
              <a:rPr lang="tr-TR" i="0" dirty="0">
                <a:solidFill>
                  <a:srgbClr val="FFFFFF"/>
                </a:solidFill>
                <a:effectLst/>
              </a:rPr>
              <a:t>EKPSS: Engelli Kamu Personeli Seçme Sınavı</a:t>
            </a:r>
            <a:br>
              <a:rPr lang="tr-TR" i="0" dirty="0">
                <a:solidFill>
                  <a:srgbClr val="FFFFFF"/>
                </a:solidFill>
                <a:effectLst/>
                <a:latin typeface="Oswald"/>
              </a:rPr>
            </a:br>
            <a:endParaRPr lang="tr-TR">
              <a:solidFill>
                <a:srgbClr val="FFFFFF"/>
              </a:solidFill>
            </a:endParaRPr>
          </a:p>
        </p:txBody>
      </p:sp>
      <p:sp>
        <p:nvSpPr>
          <p:cNvPr id="7"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271B21E5-FC0C-4FCA-930E-C4D6C579CDAC}"/>
              </a:ext>
            </a:extLst>
          </p:cNvPr>
          <p:cNvSpPr>
            <a:spLocks noGrp="1"/>
          </p:cNvSpPr>
          <p:nvPr>
            <p:ph idx="1"/>
          </p:nvPr>
        </p:nvSpPr>
        <p:spPr>
          <a:xfrm>
            <a:off x="6661065" y="974875"/>
            <a:ext cx="4724573" cy="4852362"/>
          </a:xfrm>
        </p:spPr>
        <p:txBody>
          <a:bodyPr anchor="ctr">
            <a:normAutofit/>
          </a:bodyPr>
          <a:lstStyle/>
          <a:p>
            <a:pPr marL="0" indent="0">
              <a:buNone/>
            </a:pPr>
            <a:r>
              <a:rPr lang="tr-TR" sz="1700" b="0" i="0">
                <a:solidFill>
                  <a:srgbClr val="FFFFFF"/>
                </a:solidFill>
                <a:effectLst/>
                <a:latin typeface="Oswald"/>
              </a:rPr>
              <a:t> </a:t>
            </a:r>
            <a:r>
              <a:rPr lang="tr-TR" sz="1700" b="0" i="0">
                <a:solidFill>
                  <a:srgbClr val="FFFFFF"/>
                </a:solidFill>
                <a:effectLst/>
                <a:latin typeface="Georgia" panose="02040502050405020303" pitchFamily="18" charset="0"/>
              </a:rPr>
              <a:t>"Engelli Kamu Personel Seçme Sınavı ve Engellilerin Devlet Memurluğuna Alınmaları Hakkında Yönetmelik” ile buna bağlı olarak Aile ve Sosyal Politikalar Bakanlığı, Sağlık Bakanlığı, Devlet Personel Başkanlığı ile Ölçme, Seçme ve Yerleştirme Merkezi Başkanlığı (ÖSYM) arasında yapılan “Protokol” hükümlerine göre ÖSYM tarafından hazırlanan , EKPSS, başvuru, sınavın uygulanması ve sınav sonuçlarının değerlendirilmesi adımlarından oluşan sınav sistemidir.</a:t>
            </a:r>
          </a:p>
          <a:p>
            <a:pPr marL="0" indent="0">
              <a:buNone/>
            </a:pPr>
            <a:r>
              <a:rPr lang="tr-TR" sz="1700">
                <a:solidFill>
                  <a:srgbClr val="FFFFFF"/>
                </a:solidFill>
                <a:latin typeface="Georgia" panose="02040502050405020303" pitchFamily="18" charset="0"/>
              </a:rPr>
              <a:t>EKPSS sadece engelli adayların girebileceği bir sınavdır.</a:t>
            </a:r>
          </a:p>
          <a:p>
            <a:pPr marL="0" indent="0">
              <a:buNone/>
            </a:pPr>
            <a:r>
              <a:rPr lang="tr-TR" sz="1700">
                <a:solidFill>
                  <a:srgbClr val="FFFFFF"/>
                </a:solidFill>
                <a:latin typeface="Georgia" panose="02040502050405020303" pitchFamily="18" charset="0"/>
              </a:rPr>
              <a:t>Bu sınavda ÖSYM’nin genel sınav uygulamalarından farklı sınav uygulamaları bulunmaktadır.</a:t>
            </a:r>
          </a:p>
        </p:txBody>
      </p:sp>
    </p:spTree>
    <p:extLst>
      <p:ext uri="{BB962C8B-B14F-4D97-AF65-F5344CB8AC3E}">
        <p14:creationId xmlns:p14="http://schemas.microsoft.com/office/powerpoint/2010/main" val="385086402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A1D018-0D25-48F9-BEC1-839F4139E295}"/>
              </a:ext>
            </a:extLst>
          </p:cNvPr>
          <p:cNvSpPr>
            <a:spLocks noGrp="1"/>
          </p:cNvSpPr>
          <p:nvPr>
            <p:ph type="title"/>
          </p:nvPr>
        </p:nvSpPr>
        <p:spPr/>
        <p:txBody>
          <a:bodyPr>
            <a:normAutofit/>
          </a:bodyPr>
          <a:lstStyle/>
          <a:p>
            <a:r>
              <a:rPr lang="tr-TR"/>
              <a:t>Ekpss’ye kimler başvurabilir?</a:t>
            </a:r>
          </a:p>
        </p:txBody>
      </p:sp>
      <p:graphicFrame>
        <p:nvGraphicFramePr>
          <p:cNvPr id="5" name="İçerik Yer Tutucusu 2">
            <a:extLst>
              <a:ext uri="{FF2B5EF4-FFF2-40B4-BE49-F238E27FC236}">
                <a16:creationId xmlns:a16="http://schemas.microsoft.com/office/drawing/2014/main" id="{A8C43E57-E20E-421F-9C94-214624BA3D97}"/>
              </a:ext>
            </a:extLst>
          </p:cNvPr>
          <p:cNvGraphicFramePr>
            <a:graphicFrameLocks noGrp="1"/>
          </p:cNvGraphicFramePr>
          <p:nvPr>
            <p:ph idx="1"/>
            <p:extLst>
              <p:ext uri="{D42A27DB-BD31-4B8C-83A1-F6EECF244321}">
                <p14:modId xmlns:p14="http://schemas.microsoft.com/office/powerpoint/2010/main" val="745697953"/>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433082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BFB7AEF-EBE4-4D09-8CB7-8EABCB3BE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14187E8-5FAC-4DCD-965F-ADC4F8984D49}"/>
              </a:ext>
            </a:extLst>
          </p:cNvPr>
          <p:cNvSpPr>
            <a:spLocks noGrp="1"/>
          </p:cNvSpPr>
          <p:nvPr>
            <p:ph type="title"/>
          </p:nvPr>
        </p:nvSpPr>
        <p:spPr>
          <a:xfrm>
            <a:off x="840998" y="965200"/>
            <a:ext cx="4689938" cy="4815596"/>
          </a:xfrm>
        </p:spPr>
        <p:txBody>
          <a:bodyPr>
            <a:normAutofit/>
          </a:bodyPr>
          <a:lstStyle/>
          <a:p>
            <a:pPr algn="r"/>
            <a:r>
              <a:rPr lang="tr-TR">
                <a:solidFill>
                  <a:srgbClr val="FFFFFF"/>
                </a:solidFill>
              </a:rPr>
              <a:t>Ekpss’nin geçerlilik süresi</a:t>
            </a:r>
          </a:p>
        </p:txBody>
      </p:sp>
      <p:sp>
        <p:nvSpPr>
          <p:cNvPr id="7"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FF8CEE06-BDA1-4638-A75C-CBC2BEC38C2D}"/>
              </a:ext>
            </a:extLst>
          </p:cNvPr>
          <p:cNvSpPr>
            <a:spLocks noGrp="1"/>
          </p:cNvSpPr>
          <p:nvPr>
            <p:ph idx="1"/>
          </p:nvPr>
        </p:nvSpPr>
        <p:spPr>
          <a:xfrm>
            <a:off x="6661065" y="974875"/>
            <a:ext cx="4724573" cy="4852362"/>
          </a:xfrm>
        </p:spPr>
        <p:txBody>
          <a:bodyPr anchor="ctr">
            <a:normAutofit/>
          </a:bodyPr>
          <a:lstStyle/>
          <a:p>
            <a:r>
              <a:rPr lang="tr-TR">
                <a:solidFill>
                  <a:srgbClr val="FFFFFF"/>
                </a:solidFill>
              </a:rPr>
              <a:t>02.02.2018 tarihli ve 30320 sayılı “Engelli Kamu Personel Seçme Sınavı ve Engellilerin Devlet Memurluğuna Alınmaları Hakkında Yönetmelikte Değişiklik Yapılmasına Dair Yönetmelik” gereği, EKPSS sonuçları sınavın yapıldığı tarihten itibaren dört yıl geçerlidir. Kura yöntemiyle yerleşmek isteyen adayların kayıtları iki yılda bir alınacaktır. Kura kaydı yaptıran adaylar, dört yıl içerisinde gerçekleştirilen engelli memur alımlarına başvurabileceklerdir.</a:t>
            </a:r>
          </a:p>
        </p:txBody>
      </p:sp>
    </p:spTree>
    <p:extLst>
      <p:ext uri="{BB962C8B-B14F-4D97-AF65-F5344CB8AC3E}">
        <p14:creationId xmlns:p14="http://schemas.microsoft.com/office/powerpoint/2010/main" val="199440943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FB7AEF-EBE4-4D09-8CB7-8EABCB3BE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568802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FE53CB1-CF59-4418-911B-5AC1859350F1}"/>
              </a:ext>
            </a:extLst>
          </p:cNvPr>
          <p:cNvSpPr>
            <a:spLocks noGrp="1"/>
          </p:cNvSpPr>
          <p:nvPr>
            <p:ph type="title"/>
          </p:nvPr>
        </p:nvSpPr>
        <p:spPr>
          <a:xfrm>
            <a:off x="840998" y="965200"/>
            <a:ext cx="4689938" cy="4815596"/>
          </a:xfrm>
        </p:spPr>
        <p:txBody>
          <a:bodyPr>
            <a:normAutofit/>
          </a:bodyPr>
          <a:lstStyle/>
          <a:p>
            <a:pPr algn="r"/>
            <a:r>
              <a:rPr lang="tr-TR">
                <a:solidFill>
                  <a:srgbClr val="FFFFFF"/>
                </a:solidFill>
              </a:rPr>
              <a:t>Sınavda uygulanacak testler</a:t>
            </a:r>
          </a:p>
        </p:txBody>
      </p:sp>
      <p:sp>
        <p:nvSpPr>
          <p:cNvPr id="12"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D02F80A-424C-4653-ADEC-E4AFD8DCF28B}"/>
              </a:ext>
            </a:extLst>
          </p:cNvPr>
          <p:cNvSpPr>
            <a:spLocks noGrp="1"/>
          </p:cNvSpPr>
          <p:nvPr>
            <p:ph idx="1"/>
          </p:nvPr>
        </p:nvSpPr>
        <p:spPr>
          <a:xfrm>
            <a:off x="6661065" y="974875"/>
            <a:ext cx="4724573" cy="4852362"/>
          </a:xfrm>
        </p:spPr>
        <p:txBody>
          <a:bodyPr anchor="ctr">
            <a:normAutofit/>
          </a:bodyPr>
          <a:lstStyle/>
          <a:p>
            <a:pPr marL="0" indent="0">
              <a:buNone/>
            </a:pPr>
            <a:r>
              <a:rPr lang="tr-TR">
                <a:solidFill>
                  <a:srgbClr val="FFFFFF"/>
                </a:solidFill>
              </a:rPr>
              <a:t>Sınavda adaylara engel gruplarına ve öğrenim düzeylerine(Ortaöğretim, Ön Lisans ve Lisans) uygun </a:t>
            </a:r>
            <a:r>
              <a:rPr lang="tr-TR" b="1">
                <a:solidFill>
                  <a:srgbClr val="FFFFFF"/>
                </a:solidFill>
              </a:rPr>
              <a:t>Genel Yetenek ve Genel Kültür Testleri </a:t>
            </a:r>
            <a:r>
              <a:rPr lang="tr-TR">
                <a:solidFill>
                  <a:srgbClr val="FFFFFF"/>
                </a:solidFill>
              </a:rPr>
              <a:t>uygulanacaktır.  Adayların engel gruplarına ve öğrenim düzeylerine uygun hazırlanmış testler, adayların engel durumlarına göre sınav uyarlamaları ile gerçekleştirilecektir.</a:t>
            </a:r>
          </a:p>
          <a:p>
            <a:r>
              <a:rPr lang="tr-TR">
                <a:solidFill>
                  <a:srgbClr val="FFFFFF"/>
                </a:solidFill>
              </a:rPr>
              <a:t>EKPSS Genel, Görme ve İşitme-2 testi</a:t>
            </a:r>
          </a:p>
          <a:p>
            <a:r>
              <a:rPr lang="tr-TR">
                <a:solidFill>
                  <a:srgbClr val="FFFFFF"/>
                </a:solidFill>
              </a:rPr>
              <a:t>EKPSS İşitme-1 Testi</a:t>
            </a:r>
          </a:p>
          <a:p>
            <a:r>
              <a:rPr lang="tr-TR">
                <a:solidFill>
                  <a:srgbClr val="FFFFFF"/>
                </a:solidFill>
              </a:rPr>
              <a:t>EKPSS Zihinsel Engelli Testi</a:t>
            </a:r>
          </a:p>
        </p:txBody>
      </p:sp>
    </p:spTree>
    <p:extLst>
      <p:ext uri="{BB962C8B-B14F-4D97-AF65-F5344CB8AC3E}">
        <p14:creationId xmlns:p14="http://schemas.microsoft.com/office/powerpoint/2010/main" val="34629082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D8B390-7A65-4E5B-9643-1D8D9E62D145}"/>
              </a:ext>
            </a:extLst>
          </p:cNvPr>
          <p:cNvSpPr>
            <a:spLocks noGrp="1"/>
          </p:cNvSpPr>
          <p:nvPr>
            <p:ph type="title"/>
          </p:nvPr>
        </p:nvSpPr>
        <p:spPr>
          <a:xfrm>
            <a:off x="1010061" y="48566"/>
            <a:ext cx="9720072" cy="1499616"/>
          </a:xfrm>
        </p:spPr>
        <p:txBody>
          <a:bodyPr/>
          <a:lstStyle/>
          <a:p>
            <a:r>
              <a:rPr lang="tr-TR" dirty="0"/>
              <a:t>Soru sayısı ve cevaplama süresi</a:t>
            </a:r>
          </a:p>
        </p:txBody>
      </p:sp>
      <p:sp>
        <p:nvSpPr>
          <p:cNvPr id="3" name="İçerik Yer Tutucusu 2">
            <a:extLst>
              <a:ext uri="{FF2B5EF4-FFF2-40B4-BE49-F238E27FC236}">
                <a16:creationId xmlns:a16="http://schemas.microsoft.com/office/drawing/2014/main" id="{F99997AD-F14A-4257-9557-1803FF37463C}"/>
              </a:ext>
            </a:extLst>
          </p:cNvPr>
          <p:cNvSpPr>
            <a:spLocks noGrp="1"/>
          </p:cNvSpPr>
          <p:nvPr>
            <p:ph idx="1"/>
          </p:nvPr>
        </p:nvSpPr>
        <p:spPr>
          <a:xfrm>
            <a:off x="1251678" y="1208527"/>
            <a:ext cx="10178322" cy="5423092"/>
          </a:xfrm>
        </p:spPr>
        <p:txBody>
          <a:bodyPr>
            <a:normAutofit/>
          </a:bodyPr>
          <a:lstStyle/>
          <a:p>
            <a:pPr marL="0" indent="0">
              <a:buNone/>
            </a:pPr>
            <a:r>
              <a:rPr lang="tr-TR" dirty="0"/>
              <a:t>Testlerde toplam 60 soru bulunacak ve sınav süresi 60 dakika olacaktır.</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graphicFrame>
        <p:nvGraphicFramePr>
          <p:cNvPr id="4" name="Tablo 4">
            <a:extLst>
              <a:ext uri="{FF2B5EF4-FFF2-40B4-BE49-F238E27FC236}">
                <a16:creationId xmlns:a16="http://schemas.microsoft.com/office/drawing/2014/main" id="{0511E2D9-D6F3-4D43-B41C-35CCDAC82C64}"/>
              </a:ext>
            </a:extLst>
          </p:cNvPr>
          <p:cNvGraphicFramePr>
            <a:graphicFrameLocks noGrp="1"/>
          </p:cNvGraphicFramePr>
          <p:nvPr>
            <p:extLst>
              <p:ext uri="{D42A27DB-BD31-4B8C-83A1-F6EECF244321}">
                <p14:modId xmlns:p14="http://schemas.microsoft.com/office/powerpoint/2010/main" val="3054581353"/>
              </p:ext>
            </p:extLst>
          </p:nvPr>
        </p:nvGraphicFramePr>
        <p:xfrm>
          <a:off x="4647567" y="1744270"/>
          <a:ext cx="6907814" cy="1107440"/>
        </p:xfrm>
        <a:graphic>
          <a:graphicData uri="http://schemas.openxmlformats.org/drawingml/2006/table">
            <a:tbl>
              <a:tblPr firstRow="1" bandRow="1">
                <a:tableStyleId>{5C22544A-7EE6-4342-B048-85BDC9FD1C3A}</a:tableStyleId>
              </a:tblPr>
              <a:tblGrid>
                <a:gridCol w="5318711">
                  <a:extLst>
                    <a:ext uri="{9D8B030D-6E8A-4147-A177-3AD203B41FA5}">
                      <a16:colId xmlns:a16="http://schemas.microsoft.com/office/drawing/2014/main" val="2296025361"/>
                    </a:ext>
                  </a:extLst>
                </a:gridCol>
                <a:gridCol w="1589103">
                  <a:extLst>
                    <a:ext uri="{9D8B030D-6E8A-4147-A177-3AD203B41FA5}">
                      <a16:colId xmlns:a16="http://schemas.microsoft.com/office/drawing/2014/main" val="2428173084"/>
                    </a:ext>
                  </a:extLst>
                </a:gridCol>
              </a:tblGrid>
              <a:tr h="370840">
                <a:tc>
                  <a:txBody>
                    <a:bodyPr/>
                    <a:lstStyle/>
                    <a:p>
                      <a:r>
                        <a:rPr lang="tr-TR" dirty="0"/>
                        <a:t>Genel Yetenek Testi</a:t>
                      </a:r>
                    </a:p>
                  </a:txBody>
                  <a:tcPr/>
                </a:tc>
                <a:tc>
                  <a:txBody>
                    <a:bodyPr/>
                    <a:lstStyle/>
                    <a:p>
                      <a:r>
                        <a:rPr lang="tr-TR" dirty="0"/>
                        <a:t>Soru Sayısı</a:t>
                      </a:r>
                    </a:p>
                  </a:txBody>
                  <a:tcPr/>
                </a:tc>
                <a:extLst>
                  <a:ext uri="{0D108BD9-81ED-4DB2-BD59-A6C34878D82A}">
                    <a16:rowId xmlns:a16="http://schemas.microsoft.com/office/drawing/2014/main" val="97488083"/>
                  </a:ext>
                </a:extLst>
              </a:tr>
              <a:tr h="370840">
                <a:tc>
                  <a:txBody>
                    <a:bodyPr/>
                    <a:lstStyle/>
                    <a:p>
                      <a:r>
                        <a:rPr lang="tr-TR" dirty="0"/>
                        <a:t>Türkçe</a:t>
                      </a:r>
                    </a:p>
                  </a:txBody>
                  <a:tcPr/>
                </a:tc>
                <a:tc>
                  <a:txBody>
                    <a:bodyPr/>
                    <a:lstStyle/>
                    <a:p>
                      <a:pPr algn="ctr"/>
                      <a:r>
                        <a:rPr lang="tr-TR" dirty="0"/>
                        <a:t>15</a:t>
                      </a:r>
                    </a:p>
                  </a:txBody>
                  <a:tcPr/>
                </a:tc>
                <a:extLst>
                  <a:ext uri="{0D108BD9-81ED-4DB2-BD59-A6C34878D82A}">
                    <a16:rowId xmlns:a16="http://schemas.microsoft.com/office/drawing/2014/main" val="3515513324"/>
                  </a:ext>
                </a:extLst>
              </a:tr>
              <a:tr h="214264">
                <a:tc>
                  <a:txBody>
                    <a:bodyPr/>
                    <a:lstStyle/>
                    <a:p>
                      <a:r>
                        <a:rPr lang="tr-TR" dirty="0"/>
                        <a:t>Matematik</a:t>
                      </a:r>
                    </a:p>
                  </a:txBody>
                  <a:tcPr/>
                </a:tc>
                <a:tc>
                  <a:txBody>
                    <a:bodyPr/>
                    <a:lstStyle/>
                    <a:p>
                      <a:pPr algn="ctr"/>
                      <a:r>
                        <a:rPr lang="tr-TR" dirty="0"/>
                        <a:t>15</a:t>
                      </a:r>
                    </a:p>
                  </a:txBody>
                  <a:tcPr/>
                </a:tc>
                <a:extLst>
                  <a:ext uri="{0D108BD9-81ED-4DB2-BD59-A6C34878D82A}">
                    <a16:rowId xmlns:a16="http://schemas.microsoft.com/office/drawing/2014/main" val="1051381515"/>
                  </a:ext>
                </a:extLst>
              </a:tr>
            </a:tbl>
          </a:graphicData>
        </a:graphic>
      </p:graphicFrame>
      <p:graphicFrame>
        <p:nvGraphicFramePr>
          <p:cNvPr id="5" name="Tablo 5">
            <a:extLst>
              <a:ext uri="{FF2B5EF4-FFF2-40B4-BE49-F238E27FC236}">
                <a16:creationId xmlns:a16="http://schemas.microsoft.com/office/drawing/2014/main" id="{FE3F626C-6507-41A4-A33F-330B11906DE4}"/>
              </a:ext>
            </a:extLst>
          </p:cNvPr>
          <p:cNvGraphicFramePr>
            <a:graphicFrameLocks noGrp="1"/>
          </p:cNvGraphicFramePr>
          <p:nvPr>
            <p:extLst>
              <p:ext uri="{D42A27DB-BD31-4B8C-83A1-F6EECF244321}">
                <p14:modId xmlns:p14="http://schemas.microsoft.com/office/powerpoint/2010/main" val="921135191"/>
              </p:ext>
            </p:extLst>
          </p:nvPr>
        </p:nvGraphicFramePr>
        <p:xfrm>
          <a:off x="4638261" y="2851710"/>
          <a:ext cx="6917120" cy="2746836"/>
        </p:xfrm>
        <a:graphic>
          <a:graphicData uri="http://schemas.openxmlformats.org/drawingml/2006/table">
            <a:tbl>
              <a:tblPr firstRow="1" bandRow="1">
                <a:tableStyleId>{5C22544A-7EE6-4342-B048-85BDC9FD1C3A}</a:tableStyleId>
              </a:tblPr>
              <a:tblGrid>
                <a:gridCol w="5325876">
                  <a:extLst>
                    <a:ext uri="{9D8B030D-6E8A-4147-A177-3AD203B41FA5}">
                      <a16:colId xmlns:a16="http://schemas.microsoft.com/office/drawing/2014/main" val="3840713187"/>
                    </a:ext>
                  </a:extLst>
                </a:gridCol>
                <a:gridCol w="1591244">
                  <a:extLst>
                    <a:ext uri="{9D8B030D-6E8A-4147-A177-3AD203B41FA5}">
                      <a16:colId xmlns:a16="http://schemas.microsoft.com/office/drawing/2014/main" val="3558135436"/>
                    </a:ext>
                  </a:extLst>
                </a:gridCol>
              </a:tblGrid>
              <a:tr h="361647">
                <a:tc>
                  <a:txBody>
                    <a:bodyPr/>
                    <a:lstStyle/>
                    <a:p>
                      <a:r>
                        <a:rPr lang="tr-TR" dirty="0"/>
                        <a:t>Genel Kültür Testi</a:t>
                      </a:r>
                    </a:p>
                  </a:txBody>
                  <a:tcPr/>
                </a:tc>
                <a:tc>
                  <a:txBody>
                    <a:bodyPr/>
                    <a:lstStyle/>
                    <a:p>
                      <a:r>
                        <a:rPr lang="tr-TR" dirty="0"/>
                        <a:t>Soru Sayısı</a:t>
                      </a:r>
                    </a:p>
                  </a:txBody>
                  <a:tcPr/>
                </a:tc>
                <a:extLst>
                  <a:ext uri="{0D108BD9-81ED-4DB2-BD59-A6C34878D82A}">
                    <a16:rowId xmlns:a16="http://schemas.microsoft.com/office/drawing/2014/main" val="3448810668"/>
                  </a:ext>
                </a:extLst>
              </a:tr>
              <a:tr h="366669">
                <a:tc>
                  <a:txBody>
                    <a:bodyPr/>
                    <a:lstStyle/>
                    <a:p>
                      <a:r>
                        <a:rPr lang="tr-TR" dirty="0"/>
                        <a:t>Atatürk İlkeleri ve İnkılap Tarihi</a:t>
                      </a:r>
                    </a:p>
                  </a:txBody>
                  <a:tcPr/>
                </a:tc>
                <a:tc>
                  <a:txBody>
                    <a:bodyPr/>
                    <a:lstStyle/>
                    <a:p>
                      <a:pPr algn="ctr"/>
                      <a:r>
                        <a:rPr lang="tr-TR" dirty="0"/>
                        <a:t>10</a:t>
                      </a:r>
                    </a:p>
                  </a:txBody>
                  <a:tcPr/>
                </a:tc>
                <a:extLst>
                  <a:ext uri="{0D108BD9-81ED-4DB2-BD59-A6C34878D82A}">
                    <a16:rowId xmlns:a16="http://schemas.microsoft.com/office/drawing/2014/main" val="4055213205"/>
                  </a:ext>
                </a:extLst>
              </a:tr>
              <a:tr h="366669">
                <a:tc>
                  <a:txBody>
                    <a:bodyPr/>
                    <a:lstStyle/>
                    <a:p>
                      <a:r>
                        <a:rPr lang="tr-TR" dirty="0"/>
                        <a:t>Temel Yurttaşlık Bilgisi</a:t>
                      </a:r>
                    </a:p>
                  </a:txBody>
                  <a:tcPr/>
                </a:tc>
                <a:tc>
                  <a:txBody>
                    <a:bodyPr/>
                    <a:lstStyle/>
                    <a:p>
                      <a:pPr algn="ctr"/>
                      <a:r>
                        <a:rPr lang="tr-TR" dirty="0"/>
                        <a:t>6</a:t>
                      </a:r>
                    </a:p>
                  </a:txBody>
                  <a:tcPr/>
                </a:tc>
                <a:extLst>
                  <a:ext uri="{0D108BD9-81ED-4DB2-BD59-A6C34878D82A}">
                    <a16:rowId xmlns:a16="http://schemas.microsoft.com/office/drawing/2014/main" val="374810490"/>
                  </a:ext>
                </a:extLst>
              </a:tr>
              <a:tr h="366669">
                <a:tc>
                  <a:txBody>
                    <a:bodyPr/>
                    <a:lstStyle/>
                    <a:p>
                      <a:r>
                        <a:rPr lang="tr-TR" dirty="0"/>
                        <a:t>Türk Kültür ve Medeniyetleri</a:t>
                      </a:r>
                    </a:p>
                  </a:txBody>
                  <a:tcPr/>
                </a:tc>
                <a:tc>
                  <a:txBody>
                    <a:bodyPr/>
                    <a:lstStyle/>
                    <a:p>
                      <a:pPr algn="ctr"/>
                      <a:r>
                        <a:rPr lang="tr-TR" dirty="0"/>
                        <a:t>3</a:t>
                      </a:r>
                    </a:p>
                  </a:txBody>
                  <a:tcPr/>
                </a:tc>
                <a:extLst>
                  <a:ext uri="{0D108BD9-81ED-4DB2-BD59-A6C34878D82A}">
                    <a16:rowId xmlns:a16="http://schemas.microsoft.com/office/drawing/2014/main" val="1412027937"/>
                  </a:ext>
                </a:extLst>
              </a:tr>
              <a:tr h="366669">
                <a:tc>
                  <a:txBody>
                    <a:bodyPr/>
                    <a:lstStyle/>
                    <a:p>
                      <a:r>
                        <a:rPr lang="tr-TR" dirty="0"/>
                        <a:t>Türkiye Coğrafyası</a:t>
                      </a:r>
                    </a:p>
                  </a:txBody>
                  <a:tcPr/>
                </a:tc>
                <a:tc>
                  <a:txBody>
                    <a:bodyPr/>
                    <a:lstStyle/>
                    <a:p>
                      <a:pPr algn="ctr"/>
                      <a:r>
                        <a:rPr lang="tr-TR" dirty="0"/>
                        <a:t>5</a:t>
                      </a:r>
                    </a:p>
                  </a:txBody>
                  <a:tcPr/>
                </a:tc>
                <a:extLst>
                  <a:ext uri="{0D108BD9-81ED-4DB2-BD59-A6C34878D82A}">
                    <a16:rowId xmlns:a16="http://schemas.microsoft.com/office/drawing/2014/main" val="2144361094"/>
                  </a:ext>
                </a:extLst>
              </a:tr>
              <a:tr h="904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dk1"/>
                          </a:solidFill>
                          <a:effectLst/>
                          <a:latin typeface="+mn-lt"/>
                          <a:ea typeface="+mn-ea"/>
                          <a:cs typeface="+mn-cs"/>
                        </a:rPr>
                        <a:t>Türkiye ve Dünya ile İlgili Kültürel ve   Güncel Sosyoekonomik Konular           </a:t>
                      </a:r>
                    </a:p>
                    <a:p>
                      <a:endParaRPr lang="tr-TR" dirty="0"/>
                    </a:p>
                  </a:txBody>
                  <a:tcPr/>
                </a:tc>
                <a:tc>
                  <a:txBody>
                    <a:bodyPr/>
                    <a:lstStyle/>
                    <a:p>
                      <a:pPr algn="ctr"/>
                      <a:r>
                        <a:rPr lang="tr-TR" dirty="0"/>
                        <a:t>6</a:t>
                      </a:r>
                    </a:p>
                  </a:txBody>
                  <a:tcPr/>
                </a:tc>
                <a:extLst>
                  <a:ext uri="{0D108BD9-81ED-4DB2-BD59-A6C34878D82A}">
                    <a16:rowId xmlns:a16="http://schemas.microsoft.com/office/drawing/2014/main" val="2250798497"/>
                  </a:ext>
                </a:extLst>
              </a:tr>
            </a:tbl>
          </a:graphicData>
        </a:graphic>
      </p:graphicFrame>
    </p:spTree>
    <p:extLst>
      <p:ext uri="{BB962C8B-B14F-4D97-AF65-F5344CB8AC3E}">
        <p14:creationId xmlns:p14="http://schemas.microsoft.com/office/powerpoint/2010/main" val="2613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9">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id="{9A5CCDEB-16D0-4E32-86FF-F9DE44F68E36}"/>
              </a:ext>
            </a:extLst>
          </p:cNvPr>
          <p:cNvGraphicFramePr>
            <a:graphicFrameLocks noGrp="1"/>
          </p:cNvGraphicFramePr>
          <p:nvPr>
            <p:ph idx="4294967295"/>
            <p:extLst>
              <p:ext uri="{D42A27DB-BD31-4B8C-83A1-F6EECF244321}">
                <p14:modId xmlns:p14="http://schemas.microsoft.com/office/powerpoint/2010/main" val="719872298"/>
              </p:ext>
            </p:extLst>
          </p:nvPr>
        </p:nvGraphicFramePr>
        <p:xfrm>
          <a:off x="970687" y="506438"/>
          <a:ext cx="9773513" cy="580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1525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 name="Straight Connector 8">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7" name="Rectangle 10">
            <a:extLst>
              <a:ext uri="{FF2B5EF4-FFF2-40B4-BE49-F238E27FC236}">
                <a16:creationId xmlns:a16="http://schemas.microsoft.com/office/drawing/2014/main" id="{883F9AA6-0DA9-4F38-AA8A-C355838EB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12">
            <a:extLst>
              <a:ext uri="{FF2B5EF4-FFF2-40B4-BE49-F238E27FC236}">
                <a16:creationId xmlns:a16="http://schemas.microsoft.com/office/drawing/2014/main" id="{5C45FA27-EB18-4E04-8C96-68F7A0BC1D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6213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4" name="Tablo 4">
            <a:extLst>
              <a:ext uri="{FF2B5EF4-FFF2-40B4-BE49-F238E27FC236}">
                <a16:creationId xmlns:a16="http://schemas.microsoft.com/office/drawing/2014/main" id="{09B78E02-0BE0-4FA5-804E-B12BC1922C4B}"/>
              </a:ext>
            </a:extLst>
          </p:cNvPr>
          <p:cNvGraphicFramePr>
            <a:graphicFrameLocks noGrp="1"/>
          </p:cNvGraphicFramePr>
          <p:nvPr>
            <p:ph idx="4294967295"/>
            <p:extLst>
              <p:ext uri="{D42A27DB-BD31-4B8C-83A1-F6EECF244321}">
                <p14:modId xmlns:p14="http://schemas.microsoft.com/office/powerpoint/2010/main" val="3943787682"/>
              </p:ext>
            </p:extLst>
          </p:nvPr>
        </p:nvGraphicFramePr>
        <p:xfrm>
          <a:off x="1247644" y="992221"/>
          <a:ext cx="9272852" cy="3616294"/>
        </p:xfrm>
        <a:graphic>
          <a:graphicData uri="http://schemas.openxmlformats.org/drawingml/2006/table">
            <a:tbl>
              <a:tblPr firstRow="1" bandRow="1">
                <a:tableStyleId>{5C22544A-7EE6-4342-B048-85BDC9FD1C3A}</a:tableStyleId>
              </a:tblPr>
              <a:tblGrid>
                <a:gridCol w="6587469">
                  <a:extLst>
                    <a:ext uri="{9D8B030D-6E8A-4147-A177-3AD203B41FA5}">
                      <a16:colId xmlns:a16="http://schemas.microsoft.com/office/drawing/2014/main" val="1551855111"/>
                    </a:ext>
                  </a:extLst>
                </a:gridCol>
                <a:gridCol w="1128262">
                  <a:extLst>
                    <a:ext uri="{9D8B030D-6E8A-4147-A177-3AD203B41FA5}">
                      <a16:colId xmlns:a16="http://schemas.microsoft.com/office/drawing/2014/main" val="4141768656"/>
                    </a:ext>
                  </a:extLst>
                </a:gridCol>
                <a:gridCol w="1557121">
                  <a:extLst>
                    <a:ext uri="{9D8B030D-6E8A-4147-A177-3AD203B41FA5}">
                      <a16:colId xmlns:a16="http://schemas.microsoft.com/office/drawing/2014/main" val="4213491772"/>
                    </a:ext>
                  </a:extLst>
                </a:gridCol>
              </a:tblGrid>
              <a:tr h="442488">
                <a:tc>
                  <a:txBody>
                    <a:bodyPr/>
                    <a:lstStyle/>
                    <a:p>
                      <a:r>
                        <a:rPr lang="tr-TR" sz="2000"/>
                        <a:t>Genel Engelli Grubu</a:t>
                      </a:r>
                    </a:p>
                  </a:txBody>
                  <a:tcPr marL="104540" marR="104540" marT="50597" marB="50597"/>
                </a:tc>
                <a:tc>
                  <a:txBody>
                    <a:bodyPr/>
                    <a:lstStyle/>
                    <a:p>
                      <a:r>
                        <a:rPr lang="tr-TR" sz="2000"/>
                        <a:t>Ek Süre</a:t>
                      </a:r>
                    </a:p>
                  </a:txBody>
                  <a:tcPr marL="104540" marR="104540" marT="50597" marB="50597"/>
                </a:tc>
                <a:tc>
                  <a:txBody>
                    <a:bodyPr/>
                    <a:lstStyle/>
                    <a:p>
                      <a:r>
                        <a:rPr lang="tr-TR" sz="2000"/>
                        <a:t>Süre</a:t>
                      </a:r>
                    </a:p>
                  </a:txBody>
                  <a:tcPr marL="104540" marR="104540" marT="50597" marB="50597"/>
                </a:tc>
                <a:extLst>
                  <a:ext uri="{0D108BD9-81ED-4DB2-BD59-A6C34878D82A}">
                    <a16:rowId xmlns:a16="http://schemas.microsoft.com/office/drawing/2014/main" val="1397011151"/>
                  </a:ext>
                </a:extLst>
              </a:tr>
              <a:tr h="750212">
                <a:tc>
                  <a:txBody>
                    <a:bodyPr/>
                    <a:lstStyle/>
                    <a:p>
                      <a:r>
                        <a:rPr lang="tr-TR" sz="2000" dirty="0"/>
                        <a:t>Ortopedik, Ruhsal ve Duygusal, Süreğen (kronik) Hastalıklara Sahip Engelliler</a:t>
                      </a:r>
                    </a:p>
                  </a:txBody>
                  <a:tcPr marL="104540" marR="104540" marT="50597" marB="50597"/>
                </a:tc>
                <a:tc>
                  <a:txBody>
                    <a:bodyPr/>
                    <a:lstStyle/>
                    <a:p>
                      <a:pPr algn="ctr"/>
                      <a:endParaRPr lang="tr-TR" sz="2000"/>
                    </a:p>
                  </a:txBody>
                  <a:tcPr marL="104540" marR="104540" marT="50597" marB="50597"/>
                </a:tc>
                <a:tc>
                  <a:txBody>
                    <a:bodyPr/>
                    <a:lstStyle/>
                    <a:p>
                      <a:pPr algn="ctr"/>
                      <a:r>
                        <a:rPr lang="tr-TR" sz="2000"/>
                        <a:t>60 Dakika</a:t>
                      </a:r>
                    </a:p>
                  </a:txBody>
                  <a:tcPr marL="104540" marR="104540" marT="50597" marB="50597"/>
                </a:tc>
                <a:extLst>
                  <a:ext uri="{0D108BD9-81ED-4DB2-BD59-A6C34878D82A}">
                    <a16:rowId xmlns:a16="http://schemas.microsoft.com/office/drawing/2014/main" val="1813301378"/>
                  </a:ext>
                </a:extLst>
              </a:tr>
              <a:tr h="1673382">
                <a:tc>
                  <a:txBody>
                    <a:bodyPr/>
                    <a:lstStyle/>
                    <a:p>
                      <a:r>
                        <a:rPr lang="tr-TR" sz="2000"/>
                        <a:t>Yaygın Gelişimsel Bozukluğu Olanlar (otizm spektrum bozukluğu (OSB), Asperger, RETT Sendromu, Dezintegratif Bozukluk vb.), Özgül/Özel Öğrenme Güçlüğü Olanlar (Dikkat Eksikliği, Hiperaktivite, disleksi vb. olanlar), Dil ve Konuşma Bozukluğu Olanlar </a:t>
                      </a:r>
                    </a:p>
                  </a:txBody>
                  <a:tcPr marL="104540" marR="104540" marT="50597" marB="50597"/>
                </a:tc>
                <a:tc>
                  <a:txBody>
                    <a:bodyPr/>
                    <a:lstStyle/>
                    <a:p>
                      <a:pPr algn="ctr"/>
                      <a:endParaRPr lang="tr-TR" sz="2000"/>
                    </a:p>
                    <a:p>
                      <a:pPr algn="ctr"/>
                      <a:r>
                        <a:rPr lang="tr-TR" sz="2000"/>
                        <a:t>20 Dakika</a:t>
                      </a:r>
                    </a:p>
                  </a:txBody>
                  <a:tcPr marL="104540" marR="104540" marT="50597" marB="50597"/>
                </a:tc>
                <a:tc>
                  <a:txBody>
                    <a:bodyPr/>
                    <a:lstStyle/>
                    <a:p>
                      <a:pPr algn="ctr"/>
                      <a:endParaRPr lang="tr-TR" sz="2000"/>
                    </a:p>
                    <a:p>
                      <a:pPr algn="ctr"/>
                      <a:r>
                        <a:rPr lang="tr-TR" sz="2000"/>
                        <a:t>80 Dakika</a:t>
                      </a:r>
                    </a:p>
                  </a:txBody>
                  <a:tcPr marL="104540" marR="104540" marT="50597" marB="50597"/>
                </a:tc>
                <a:extLst>
                  <a:ext uri="{0D108BD9-81ED-4DB2-BD59-A6C34878D82A}">
                    <a16:rowId xmlns:a16="http://schemas.microsoft.com/office/drawing/2014/main" val="256550807"/>
                  </a:ext>
                </a:extLst>
              </a:tr>
              <a:tr h="750212">
                <a:tc>
                  <a:txBody>
                    <a:bodyPr/>
                    <a:lstStyle/>
                    <a:p>
                      <a:r>
                        <a:rPr lang="tr-TR" sz="2000"/>
                        <a:t>Okuyucu veya okuyucu-işaretleyici yardımı alarak soru kitapçığını hiç okuyamayan CP hastaları </a:t>
                      </a:r>
                    </a:p>
                  </a:txBody>
                  <a:tcPr marL="104540" marR="104540" marT="50597" marB="50597"/>
                </a:tc>
                <a:tc>
                  <a:txBody>
                    <a:bodyPr/>
                    <a:lstStyle/>
                    <a:p>
                      <a:pPr algn="ctr"/>
                      <a:r>
                        <a:rPr lang="tr-TR" sz="2000"/>
                        <a:t>40 Dakika</a:t>
                      </a:r>
                    </a:p>
                  </a:txBody>
                  <a:tcPr marL="104540" marR="104540" marT="50597" marB="50597"/>
                </a:tc>
                <a:tc>
                  <a:txBody>
                    <a:bodyPr/>
                    <a:lstStyle/>
                    <a:p>
                      <a:pPr algn="ctr"/>
                      <a:r>
                        <a:rPr lang="tr-TR" sz="2000"/>
                        <a:t>100 Dakika</a:t>
                      </a:r>
                    </a:p>
                  </a:txBody>
                  <a:tcPr marL="104540" marR="104540" marT="50597" marB="50597"/>
                </a:tc>
                <a:extLst>
                  <a:ext uri="{0D108BD9-81ED-4DB2-BD59-A6C34878D82A}">
                    <a16:rowId xmlns:a16="http://schemas.microsoft.com/office/drawing/2014/main" val="1778642954"/>
                  </a:ext>
                </a:extLst>
              </a:tr>
            </a:tbl>
          </a:graphicData>
        </a:graphic>
      </p:graphicFrame>
    </p:spTree>
    <p:extLst>
      <p:ext uri="{BB962C8B-B14F-4D97-AF65-F5344CB8AC3E}">
        <p14:creationId xmlns:p14="http://schemas.microsoft.com/office/powerpoint/2010/main" val="325474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o 4">
            <a:extLst>
              <a:ext uri="{FF2B5EF4-FFF2-40B4-BE49-F238E27FC236}">
                <a16:creationId xmlns:a16="http://schemas.microsoft.com/office/drawing/2014/main" id="{8BF7AEC4-9BFC-4052-B0CB-120D85A9C4C5}"/>
              </a:ext>
            </a:extLst>
          </p:cNvPr>
          <p:cNvGraphicFramePr>
            <a:graphicFrameLocks/>
          </p:cNvGraphicFramePr>
          <p:nvPr>
            <p:extLst>
              <p:ext uri="{D42A27DB-BD31-4B8C-83A1-F6EECF244321}">
                <p14:modId xmlns:p14="http://schemas.microsoft.com/office/powerpoint/2010/main" val="2124195511"/>
              </p:ext>
            </p:extLst>
          </p:nvPr>
        </p:nvGraphicFramePr>
        <p:xfrm>
          <a:off x="804333" y="962260"/>
          <a:ext cx="10583332" cy="4933479"/>
        </p:xfrm>
        <a:graphic>
          <a:graphicData uri="http://schemas.openxmlformats.org/drawingml/2006/table">
            <a:tbl>
              <a:tblPr firstRow="1" bandRow="1">
                <a:solidFill>
                  <a:schemeClr val="bg1"/>
                </a:solidFill>
                <a:tableStyleId>{5C22544A-7EE6-4342-B048-85BDC9FD1C3A}</a:tableStyleId>
              </a:tblPr>
              <a:tblGrid>
                <a:gridCol w="7431412">
                  <a:extLst>
                    <a:ext uri="{9D8B030D-6E8A-4147-A177-3AD203B41FA5}">
                      <a16:colId xmlns:a16="http://schemas.microsoft.com/office/drawing/2014/main" val="1551855111"/>
                    </a:ext>
                  </a:extLst>
                </a:gridCol>
                <a:gridCol w="1392586">
                  <a:extLst>
                    <a:ext uri="{9D8B030D-6E8A-4147-A177-3AD203B41FA5}">
                      <a16:colId xmlns:a16="http://schemas.microsoft.com/office/drawing/2014/main" val="4141768656"/>
                    </a:ext>
                  </a:extLst>
                </a:gridCol>
                <a:gridCol w="1759334">
                  <a:extLst>
                    <a:ext uri="{9D8B030D-6E8A-4147-A177-3AD203B41FA5}">
                      <a16:colId xmlns:a16="http://schemas.microsoft.com/office/drawing/2014/main" val="4213491772"/>
                    </a:ext>
                  </a:extLst>
                </a:gridCol>
              </a:tblGrid>
              <a:tr h="621059">
                <a:tc>
                  <a:txBody>
                    <a:bodyPr/>
                    <a:lstStyle/>
                    <a:p>
                      <a:r>
                        <a:rPr lang="tr-TR" sz="2000" b="0" cap="none" spc="0">
                          <a:solidFill>
                            <a:schemeClr val="bg1"/>
                          </a:solidFill>
                        </a:rPr>
                        <a:t>Görme Engelli Grubu</a:t>
                      </a:r>
                    </a:p>
                  </a:txBody>
                  <a:tcPr marL="170572" marR="146368" marT="131210" marB="131210"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r>
                        <a:rPr lang="tr-TR" sz="2000" b="0" cap="none" spc="0">
                          <a:solidFill>
                            <a:schemeClr val="bg1"/>
                          </a:solidFill>
                        </a:rPr>
                        <a:t>Ek Süre</a:t>
                      </a:r>
                    </a:p>
                  </a:txBody>
                  <a:tcPr marL="170572" marR="146368" marT="131210" marB="131210"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r>
                        <a:rPr lang="tr-TR" sz="2000" b="0" cap="none" spc="0">
                          <a:solidFill>
                            <a:schemeClr val="bg1"/>
                          </a:solidFill>
                        </a:rPr>
                        <a:t>Süre</a:t>
                      </a:r>
                    </a:p>
                  </a:txBody>
                  <a:tcPr marL="170572" marR="146368" marT="131210" marB="131210"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397011151"/>
                  </a:ext>
                </a:extLst>
              </a:tr>
              <a:tr h="927214">
                <a:tc>
                  <a:txBody>
                    <a:bodyPr/>
                    <a:lstStyle/>
                    <a:p>
                      <a:r>
                        <a:rPr lang="tr-TR" sz="2000" cap="none" spc="0">
                          <a:solidFill>
                            <a:schemeClr val="tx1"/>
                          </a:solidFill>
                        </a:rPr>
                        <a:t>Okuyucu veya okuyucu-işaretleyici yardımı alarak soru kitapçığını hiç okuyamayanlar</a:t>
                      </a:r>
                    </a:p>
                  </a:txBody>
                  <a:tcPr marL="170572" marR="146368" marT="131210" marB="131210">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a:r>
                        <a:rPr lang="tr-TR" sz="2000" cap="none" spc="0">
                          <a:solidFill>
                            <a:schemeClr val="tx1"/>
                          </a:solidFill>
                        </a:rPr>
                        <a:t>40 Dakika</a:t>
                      </a:r>
                    </a:p>
                  </a:txBody>
                  <a:tcPr marL="170572" marR="146368" marT="131210" marB="131210">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a:r>
                        <a:rPr lang="tr-TR" sz="2000" cap="none" spc="0">
                          <a:solidFill>
                            <a:schemeClr val="tx1"/>
                          </a:solidFill>
                        </a:rPr>
                        <a:t>100 Dakika</a:t>
                      </a:r>
                    </a:p>
                  </a:txBody>
                  <a:tcPr marL="170572" marR="146368" marT="131210" marB="131210">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813301378"/>
                  </a:ext>
                </a:extLst>
              </a:tr>
              <a:tr h="927214">
                <a:tc>
                  <a:txBody>
                    <a:bodyPr/>
                    <a:lstStyle/>
                    <a:p>
                      <a:r>
                        <a:rPr lang="tr-TR" sz="2000" cap="none" spc="0">
                          <a:solidFill>
                            <a:schemeClr val="tx1"/>
                          </a:solidFill>
                        </a:rPr>
                        <a:t>Soruları kendisi okuyabilenler - (Sadece işaretleyici yardımı alanlar dâhil)</a:t>
                      </a:r>
                    </a:p>
                  </a:txBody>
                  <a:tcPr marL="170572" marR="146368" marT="131210" marB="13121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a:endParaRPr lang="tr-TR" sz="2000" cap="none" spc="0">
                        <a:solidFill>
                          <a:schemeClr val="tx1"/>
                        </a:solidFill>
                      </a:endParaRPr>
                    </a:p>
                  </a:txBody>
                  <a:tcPr marL="170572" marR="146368" marT="131210" marB="131210">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a:r>
                        <a:rPr lang="tr-TR" sz="2000" cap="none" spc="0">
                          <a:solidFill>
                            <a:schemeClr val="tx1"/>
                          </a:solidFill>
                        </a:rPr>
                        <a:t>60 Dakika</a:t>
                      </a:r>
                    </a:p>
                  </a:txBody>
                  <a:tcPr marL="170572" marR="146368" marT="131210" marB="131210">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56550807"/>
                  </a:ext>
                </a:extLst>
              </a:tr>
              <a:tr h="2457992">
                <a:tc>
                  <a:txBody>
                    <a:bodyPr/>
                    <a:lstStyle/>
                    <a:p>
                      <a:r>
                        <a:rPr lang="tr-TR" sz="2000" cap="none" spc="0">
                          <a:solidFill>
                            <a:schemeClr val="tx1"/>
                          </a:solidFill>
                        </a:rPr>
                        <a:t>Soruları kendisi okuyabilecek durumda olan (sınavda okuyucu yardımı talep etmeyen) ancak, Engelli Sağlık Kurulu Raporlarında Görme Sistemi, Göz Hastalıkları, Görme Bozukluğu vb. oranı % 25 ve üzerinde olan az gören adaylar ile Çocuklar İçin Özel Gereksinim Raporunda (ÇÖZGER) özel gereksinim düzeyi “Özel gereksinimi vardır (ÖGV)”/ Özel Gereksinim Kodu “1” ve üzeri olan adaylar</a:t>
                      </a:r>
                    </a:p>
                  </a:txBody>
                  <a:tcPr marL="170572" marR="146368" marT="131210" marB="131210">
                    <a:lnL w="19050" cap="flat" cmpd="sng" algn="ctr">
                      <a:solidFill>
                        <a:schemeClr val="tx1"/>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tc>
                  <a:txBody>
                    <a:bodyPr/>
                    <a:lstStyle/>
                    <a:p>
                      <a:pPr algn="ctr"/>
                      <a:endParaRPr lang="tr-TR" sz="2000" cap="none" spc="0">
                        <a:solidFill>
                          <a:schemeClr val="tx1"/>
                        </a:solidFill>
                      </a:endParaRPr>
                    </a:p>
                    <a:p>
                      <a:pPr algn="ctr"/>
                      <a:endParaRPr lang="tr-TR" sz="2000" cap="none" spc="0">
                        <a:solidFill>
                          <a:schemeClr val="tx1"/>
                        </a:solidFill>
                      </a:endParaRPr>
                    </a:p>
                    <a:p>
                      <a:pPr algn="ctr"/>
                      <a:r>
                        <a:rPr lang="tr-TR" sz="2000" cap="none" spc="0">
                          <a:solidFill>
                            <a:schemeClr val="tx1"/>
                          </a:solidFill>
                        </a:rPr>
                        <a:t>30 Dakika</a:t>
                      </a:r>
                    </a:p>
                  </a:txBody>
                  <a:tcPr marL="170572" marR="146368" marT="131210" marB="131210">
                    <a:lnL w="19050" cap="flat" cmpd="sng" algn="ctr">
                      <a:solidFill>
                        <a:schemeClr val="tx1"/>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tc>
                  <a:txBody>
                    <a:bodyPr/>
                    <a:lstStyle/>
                    <a:p>
                      <a:pPr algn="ctr"/>
                      <a:endParaRPr lang="tr-TR" sz="2000" cap="none" spc="0">
                        <a:solidFill>
                          <a:schemeClr val="tx1"/>
                        </a:solidFill>
                      </a:endParaRPr>
                    </a:p>
                    <a:p>
                      <a:pPr algn="ctr"/>
                      <a:endParaRPr lang="tr-TR" sz="2000" cap="none" spc="0">
                        <a:solidFill>
                          <a:schemeClr val="tx1"/>
                        </a:solidFill>
                      </a:endParaRPr>
                    </a:p>
                    <a:p>
                      <a:pPr algn="ctr"/>
                      <a:r>
                        <a:rPr lang="tr-TR" sz="2000" cap="none" spc="0">
                          <a:solidFill>
                            <a:schemeClr val="tx1"/>
                          </a:solidFill>
                        </a:rPr>
                        <a:t>90 Dakika</a:t>
                      </a:r>
                    </a:p>
                  </a:txBody>
                  <a:tcPr marL="170572" marR="146368" marT="131210" marB="131210">
                    <a:lnL w="19050" cap="flat" cmpd="sng" algn="ctr">
                      <a:solidFill>
                        <a:schemeClr val="tx1"/>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1778642954"/>
                  </a:ext>
                </a:extLst>
              </a:tr>
            </a:tbl>
          </a:graphicData>
        </a:graphic>
      </p:graphicFrame>
    </p:spTree>
    <p:extLst>
      <p:ext uri="{BB962C8B-B14F-4D97-AF65-F5344CB8AC3E}">
        <p14:creationId xmlns:p14="http://schemas.microsoft.com/office/powerpoint/2010/main" val="2625299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TotalTime>
  <Words>996</Words>
  <Application>Microsoft Office PowerPoint</Application>
  <PresentationFormat>Geniş ekran</PresentationFormat>
  <Paragraphs>104</Paragraphs>
  <Slides>15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15</vt:i4>
      </vt:variant>
    </vt:vector>
  </HeadingPairs>
  <TitlesOfParts>
    <vt:vector size="23" baseType="lpstr">
      <vt:lpstr>Georgia</vt:lpstr>
      <vt:lpstr>MyriadPro</vt:lpstr>
      <vt:lpstr>Oswald</vt:lpstr>
      <vt:lpstr>Symbol</vt:lpstr>
      <vt:lpstr>Tw Cen MT</vt:lpstr>
      <vt:lpstr>Tw Cen MT Condensed</vt:lpstr>
      <vt:lpstr>Wingdings 3</vt:lpstr>
      <vt:lpstr>Entegral</vt:lpstr>
      <vt:lpstr>Engelli kamu personeli seçme sınavı</vt:lpstr>
      <vt:lpstr>EKPSS: Engelli Kamu Personeli Seçme Sınavı </vt:lpstr>
      <vt:lpstr>Ekpss’ye kimler başvurabilir?</vt:lpstr>
      <vt:lpstr>Ekpss’nin geçerlilik süresi</vt:lpstr>
      <vt:lpstr>Sınavda uygulanacak testler</vt:lpstr>
      <vt:lpstr>Soru sayısı ve cevaplama süresi</vt:lpstr>
      <vt:lpstr>PowerPoint Sunusu</vt:lpstr>
      <vt:lpstr>PowerPoint Sunusu</vt:lpstr>
      <vt:lpstr>PowerPoint Sunusu</vt:lpstr>
      <vt:lpstr>PowerPoint Sunusu</vt:lpstr>
      <vt:lpstr>ÖZEL EĞİTİM ÖĞRENCİLERİNİN EKPSS'YE HAZIRLIĞI İÇİN MOBİL UYGULAMA</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Ekpss engelli kamu personeli seçme sınavı</dc:title>
  <dc:creator>Hayrunisa IŞIL</dc:creator>
  <cp:lastModifiedBy>hüseyin tekin</cp:lastModifiedBy>
  <cp:revision>15</cp:revision>
  <dcterms:created xsi:type="dcterms:W3CDTF">2021-05-22T14:55:35Z</dcterms:created>
  <dcterms:modified xsi:type="dcterms:W3CDTF">2021-11-27T06:49:58Z</dcterms:modified>
</cp:coreProperties>
</file>