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10" r:id="rId49"/>
    <p:sldId id="311" r:id="rId50"/>
    <p:sldId id="31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-21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A2724-B51F-4B13-AD87-ECC0D371A26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2F02E3-5F32-465D-98E8-9D41A7A491D2}">
      <dgm:prSet/>
      <dgm:spPr/>
      <dgm:t>
        <a:bodyPr/>
        <a:lstStyle/>
        <a:p>
          <a:r>
            <a:rPr lang="tr-TR" b="0" i="0" baseline="0" dirty="0"/>
            <a:t>Geç ve güç öğrenirler</a:t>
          </a:r>
          <a:endParaRPr lang="en-US" dirty="0"/>
        </a:p>
      </dgm:t>
    </dgm:pt>
    <dgm:pt modelId="{C323E49A-8980-4BB3-AE39-FD6D064E1DC1}" type="parTrans" cxnId="{F75C1247-2EBD-40B4-BE04-5E7B37302004}">
      <dgm:prSet/>
      <dgm:spPr/>
      <dgm:t>
        <a:bodyPr/>
        <a:lstStyle/>
        <a:p>
          <a:endParaRPr lang="en-US"/>
        </a:p>
      </dgm:t>
    </dgm:pt>
    <dgm:pt modelId="{FC842306-1B45-4865-A371-69D271506FCA}" type="sibTrans" cxnId="{F75C1247-2EBD-40B4-BE04-5E7B37302004}">
      <dgm:prSet/>
      <dgm:spPr/>
      <dgm:t>
        <a:bodyPr/>
        <a:lstStyle/>
        <a:p>
          <a:endParaRPr lang="en-US"/>
        </a:p>
      </dgm:t>
    </dgm:pt>
    <dgm:pt modelId="{5C024418-1D1B-4452-B86C-60C199158F85}">
      <dgm:prSet/>
      <dgm:spPr/>
      <dgm:t>
        <a:bodyPr/>
        <a:lstStyle/>
        <a:p>
          <a:r>
            <a:rPr lang="tr-TR" b="0" i="0" baseline="0"/>
            <a:t>- genelleme yapamazlar</a:t>
          </a:r>
          <a:endParaRPr lang="en-US"/>
        </a:p>
      </dgm:t>
    </dgm:pt>
    <dgm:pt modelId="{35B60D52-E87A-4E79-B9FD-0C41A9832D36}" type="parTrans" cxnId="{6020D712-45D6-4F76-B1D0-AB63AA593D80}">
      <dgm:prSet/>
      <dgm:spPr/>
      <dgm:t>
        <a:bodyPr/>
        <a:lstStyle/>
        <a:p>
          <a:endParaRPr lang="en-US"/>
        </a:p>
      </dgm:t>
    </dgm:pt>
    <dgm:pt modelId="{6491C269-25DA-40FB-A918-87DCF54498F2}" type="sibTrans" cxnId="{6020D712-45D6-4F76-B1D0-AB63AA593D80}">
      <dgm:prSet/>
      <dgm:spPr/>
      <dgm:t>
        <a:bodyPr/>
        <a:lstStyle/>
        <a:p>
          <a:endParaRPr lang="en-US"/>
        </a:p>
      </dgm:t>
    </dgm:pt>
    <dgm:pt modelId="{54BDC1E9-FD6F-463C-B7DE-97AB6108EB24}" type="pres">
      <dgm:prSet presAssocID="{634A2724-B51F-4B13-AD87-ECC0D371A26D}" presName="linear" presStyleCnt="0">
        <dgm:presLayoutVars>
          <dgm:animLvl val="lvl"/>
          <dgm:resizeHandles val="exact"/>
        </dgm:presLayoutVars>
      </dgm:prSet>
      <dgm:spPr/>
    </dgm:pt>
    <dgm:pt modelId="{BB3F40E1-10BD-4CC3-BE77-1F730206BF55}" type="pres">
      <dgm:prSet presAssocID="{D82F02E3-5F32-465D-98E8-9D41A7A491D2}" presName="parentText" presStyleLbl="node1" presStyleIdx="0" presStyleCnt="2" custLinFactX="-8048" custLinFactY="-4393" custLinFactNeighborX="-100000" custLinFactNeighborY="-100000">
        <dgm:presLayoutVars>
          <dgm:chMax val="0"/>
          <dgm:bulletEnabled val="1"/>
        </dgm:presLayoutVars>
      </dgm:prSet>
      <dgm:spPr/>
    </dgm:pt>
    <dgm:pt modelId="{AD1D6CCA-1F67-4EF3-83F1-E186DFD1B3A6}" type="pres">
      <dgm:prSet presAssocID="{FC842306-1B45-4865-A371-69D271506FCA}" presName="spacer" presStyleCnt="0"/>
      <dgm:spPr/>
    </dgm:pt>
    <dgm:pt modelId="{D5986F72-395E-4DD0-A48F-41A3FBA090D8}" type="pres">
      <dgm:prSet presAssocID="{5C024418-1D1B-4452-B86C-60C199158F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20D712-45D6-4F76-B1D0-AB63AA593D80}" srcId="{634A2724-B51F-4B13-AD87-ECC0D371A26D}" destId="{5C024418-1D1B-4452-B86C-60C199158F85}" srcOrd="1" destOrd="0" parTransId="{35B60D52-E87A-4E79-B9FD-0C41A9832D36}" sibTransId="{6491C269-25DA-40FB-A918-87DCF54498F2}"/>
    <dgm:cxn modelId="{F75C1247-2EBD-40B4-BE04-5E7B37302004}" srcId="{634A2724-B51F-4B13-AD87-ECC0D371A26D}" destId="{D82F02E3-5F32-465D-98E8-9D41A7A491D2}" srcOrd="0" destOrd="0" parTransId="{C323E49A-8980-4BB3-AE39-FD6D064E1DC1}" sibTransId="{FC842306-1B45-4865-A371-69D271506FCA}"/>
    <dgm:cxn modelId="{10C14656-48F9-42D8-8C2C-67895984FAFF}" type="presOf" srcId="{D82F02E3-5F32-465D-98E8-9D41A7A491D2}" destId="{BB3F40E1-10BD-4CC3-BE77-1F730206BF55}" srcOrd="0" destOrd="0" presId="urn:microsoft.com/office/officeart/2005/8/layout/vList2"/>
    <dgm:cxn modelId="{9E7023E5-D72C-4DA1-B625-C186ADFACDA8}" type="presOf" srcId="{634A2724-B51F-4B13-AD87-ECC0D371A26D}" destId="{54BDC1E9-FD6F-463C-B7DE-97AB6108EB24}" srcOrd="0" destOrd="0" presId="urn:microsoft.com/office/officeart/2005/8/layout/vList2"/>
    <dgm:cxn modelId="{1BDE1EF8-8F07-4298-BEDB-84E3DA837955}" type="presOf" srcId="{5C024418-1D1B-4452-B86C-60C199158F85}" destId="{D5986F72-395E-4DD0-A48F-41A3FBA090D8}" srcOrd="0" destOrd="0" presId="urn:microsoft.com/office/officeart/2005/8/layout/vList2"/>
    <dgm:cxn modelId="{F3C5D730-2390-483C-966A-2A2ED0D4798B}" type="presParOf" srcId="{54BDC1E9-FD6F-463C-B7DE-97AB6108EB24}" destId="{BB3F40E1-10BD-4CC3-BE77-1F730206BF55}" srcOrd="0" destOrd="0" presId="urn:microsoft.com/office/officeart/2005/8/layout/vList2"/>
    <dgm:cxn modelId="{0B644593-01F7-4C2A-8B4D-49F324B0253A}" type="presParOf" srcId="{54BDC1E9-FD6F-463C-B7DE-97AB6108EB24}" destId="{AD1D6CCA-1F67-4EF3-83F1-E186DFD1B3A6}" srcOrd="1" destOrd="0" presId="urn:microsoft.com/office/officeart/2005/8/layout/vList2"/>
    <dgm:cxn modelId="{FD9F0766-C4E7-4BA0-8D7C-68F37D24C1D6}" type="presParOf" srcId="{54BDC1E9-FD6F-463C-B7DE-97AB6108EB24}" destId="{D5986F72-395E-4DD0-A48F-41A3FBA090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B05C5-C1DB-47B6-9AAE-3800AF3EC8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78B274-B83C-4971-925E-4FFE0DF0AB05}">
      <dgm:prSet/>
      <dgm:spPr/>
      <dgm:t>
        <a:bodyPr/>
        <a:lstStyle/>
        <a:p>
          <a:r>
            <a:rPr lang="en-US" b="0" i="0" baseline="0" dirty="0"/>
            <a:t>- </a:t>
          </a:r>
          <a:r>
            <a:rPr lang="en-US" b="0" i="0" baseline="0" dirty="0" err="1"/>
            <a:t>bilgilerini</a:t>
          </a:r>
          <a:r>
            <a:rPr lang="en-US" b="0" i="0" baseline="0" dirty="0"/>
            <a:t> </a:t>
          </a:r>
          <a:r>
            <a:rPr lang="en-US" b="0" i="0" baseline="0" dirty="0" err="1"/>
            <a:t>benzer</a:t>
          </a:r>
          <a:r>
            <a:rPr lang="en-US" b="0" i="0" baseline="0" dirty="0"/>
            <a:t> </a:t>
          </a:r>
          <a:r>
            <a:rPr lang="en-US" b="0" i="0" baseline="0" dirty="0" err="1"/>
            <a:t>durumlara</a:t>
          </a:r>
          <a:r>
            <a:rPr lang="en-US" b="0" i="0" baseline="0" dirty="0"/>
            <a:t> transfer </a:t>
          </a:r>
          <a:r>
            <a:rPr lang="en-US" b="0" i="0" baseline="0" dirty="0" err="1"/>
            <a:t>edemezler</a:t>
          </a:r>
          <a:endParaRPr lang="en-US" dirty="0"/>
        </a:p>
      </dgm:t>
    </dgm:pt>
    <dgm:pt modelId="{60164090-881C-45BA-8A1C-93D5DF6B77BE}" type="parTrans" cxnId="{5375703C-89CB-4D21-8BB1-912B66140651}">
      <dgm:prSet/>
      <dgm:spPr/>
      <dgm:t>
        <a:bodyPr/>
        <a:lstStyle/>
        <a:p>
          <a:endParaRPr lang="en-US"/>
        </a:p>
      </dgm:t>
    </dgm:pt>
    <dgm:pt modelId="{3F0776A1-347E-4EBA-9340-E48DC7F53C61}" type="sibTrans" cxnId="{5375703C-89CB-4D21-8BB1-912B66140651}">
      <dgm:prSet/>
      <dgm:spPr/>
      <dgm:t>
        <a:bodyPr/>
        <a:lstStyle/>
        <a:p>
          <a:endParaRPr lang="en-US"/>
        </a:p>
      </dgm:t>
    </dgm:pt>
    <dgm:pt modelId="{DCDB803D-5D58-4A04-909F-F1F3B2583D2D}">
      <dgm:prSet/>
      <dgm:spPr/>
      <dgm:t>
        <a:bodyPr/>
        <a:lstStyle/>
        <a:p>
          <a:r>
            <a:rPr lang="en-US" b="0" i="0" baseline="0"/>
            <a:t>- dikkatleri kısa süreli ve dağınıktır</a:t>
          </a:r>
          <a:endParaRPr lang="en-US"/>
        </a:p>
      </dgm:t>
    </dgm:pt>
    <dgm:pt modelId="{A1C8FE0D-AAAD-4B7E-84CE-831DFF0FE455}" type="parTrans" cxnId="{F58C1A1A-0BC7-402E-8467-09AB84DB9C81}">
      <dgm:prSet/>
      <dgm:spPr/>
      <dgm:t>
        <a:bodyPr/>
        <a:lstStyle/>
        <a:p>
          <a:endParaRPr lang="en-US"/>
        </a:p>
      </dgm:t>
    </dgm:pt>
    <dgm:pt modelId="{13BBB421-D022-4C64-8F25-D82123F3DE53}" type="sibTrans" cxnId="{F58C1A1A-0BC7-402E-8467-09AB84DB9C81}">
      <dgm:prSet/>
      <dgm:spPr/>
      <dgm:t>
        <a:bodyPr/>
        <a:lstStyle/>
        <a:p>
          <a:endParaRPr lang="en-US"/>
        </a:p>
      </dgm:t>
    </dgm:pt>
    <dgm:pt modelId="{75015F28-BD83-46B3-ABD5-CFA40B3EA563}" type="pres">
      <dgm:prSet presAssocID="{DACB05C5-C1DB-47B6-9AAE-3800AF3EC872}" presName="linear" presStyleCnt="0">
        <dgm:presLayoutVars>
          <dgm:animLvl val="lvl"/>
          <dgm:resizeHandles val="exact"/>
        </dgm:presLayoutVars>
      </dgm:prSet>
      <dgm:spPr/>
    </dgm:pt>
    <dgm:pt modelId="{C0588BB7-D9EA-4728-8E5A-DA07FFDC7DB9}" type="pres">
      <dgm:prSet presAssocID="{C578B274-B83C-4971-925E-4FFE0DF0AB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B98CAE-B8FD-4696-AA60-93389F294237}" type="pres">
      <dgm:prSet presAssocID="{3F0776A1-347E-4EBA-9340-E48DC7F53C61}" presName="spacer" presStyleCnt="0"/>
      <dgm:spPr/>
    </dgm:pt>
    <dgm:pt modelId="{56B67B8A-12CF-43CA-BFA6-18163E6AB950}" type="pres">
      <dgm:prSet presAssocID="{DCDB803D-5D58-4A04-909F-F1F3B2583D2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58C1A1A-0BC7-402E-8467-09AB84DB9C81}" srcId="{DACB05C5-C1DB-47B6-9AAE-3800AF3EC872}" destId="{DCDB803D-5D58-4A04-909F-F1F3B2583D2D}" srcOrd="1" destOrd="0" parTransId="{A1C8FE0D-AAAD-4B7E-84CE-831DFF0FE455}" sibTransId="{13BBB421-D022-4C64-8F25-D82123F3DE53}"/>
    <dgm:cxn modelId="{012EB71A-56BD-40F6-B5CB-F4D9E3009FF0}" type="presOf" srcId="{DACB05C5-C1DB-47B6-9AAE-3800AF3EC872}" destId="{75015F28-BD83-46B3-ABD5-CFA40B3EA563}" srcOrd="0" destOrd="0" presId="urn:microsoft.com/office/officeart/2005/8/layout/vList2"/>
    <dgm:cxn modelId="{D06C9B1F-F204-456F-BB07-4867CB5C663F}" type="presOf" srcId="{C578B274-B83C-4971-925E-4FFE0DF0AB05}" destId="{C0588BB7-D9EA-4728-8E5A-DA07FFDC7DB9}" srcOrd="0" destOrd="0" presId="urn:microsoft.com/office/officeart/2005/8/layout/vList2"/>
    <dgm:cxn modelId="{CC5AC22B-2772-40F3-8E1C-5DB1F93122DF}" type="presOf" srcId="{DCDB803D-5D58-4A04-909F-F1F3B2583D2D}" destId="{56B67B8A-12CF-43CA-BFA6-18163E6AB950}" srcOrd="0" destOrd="0" presId="urn:microsoft.com/office/officeart/2005/8/layout/vList2"/>
    <dgm:cxn modelId="{5375703C-89CB-4D21-8BB1-912B66140651}" srcId="{DACB05C5-C1DB-47B6-9AAE-3800AF3EC872}" destId="{C578B274-B83C-4971-925E-4FFE0DF0AB05}" srcOrd="0" destOrd="0" parTransId="{60164090-881C-45BA-8A1C-93D5DF6B77BE}" sibTransId="{3F0776A1-347E-4EBA-9340-E48DC7F53C61}"/>
    <dgm:cxn modelId="{13F4C317-14F2-43E2-80B3-8478810B1EB3}" type="presParOf" srcId="{75015F28-BD83-46B3-ABD5-CFA40B3EA563}" destId="{C0588BB7-D9EA-4728-8E5A-DA07FFDC7DB9}" srcOrd="0" destOrd="0" presId="urn:microsoft.com/office/officeart/2005/8/layout/vList2"/>
    <dgm:cxn modelId="{6244318A-C037-4925-9600-2A4E7A2C32E6}" type="presParOf" srcId="{75015F28-BD83-46B3-ABD5-CFA40B3EA563}" destId="{0AB98CAE-B8FD-4696-AA60-93389F294237}" srcOrd="1" destOrd="0" presId="urn:microsoft.com/office/officeart/2005/8/layout/vList2"/>
    <dgm:cxn modelId="{96BEBA76-6A0B-4072-9FA5-732C279CEAA9}" type="presParOf" srcId="{75015F28-BD83-46B3-ABD5-CFA40B3EA563}" destId="{56B67B8A-12CF-43CA-BFA6-18163E6AB9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A7AF5-98D9-4396-9DF5-E8927BC0BDEB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DBC6DB-411A-4213-8816-329A4C651885}">
      <dgm:prSet/>
      <dgm:spPr/>
      <dgm:t>
        <a:bodyPr/>
        <a:lstStyle/>
        <a:p>
          <a:r>
            <a:rPr lang="tr-TR" b="0" i="0" baseline="0" dirty="0"/>
            <a:t>İzlediğiniz için teşekkürler</a:t>
          </a:r>
          <a:endParaRPr lang="en-US" dirty="0"/>
        </a:p>
      </dgm:t>
    </dgm:pt>
    <dgm:pt modelId="{B817A8C5-ECB6-4323-B3D2-3803129D31DA}" type="parTrans" cxnId="{5EEB4965-6B2A-4E2E-B77E-BB839A07AB08}">
      <dgm:prSet/>
      <dgm:spPr/>
      <dgm:t>
        <a:bodyPr/>
        <a:lstStyle/>
        <a:p>
          <a:endParaRPr lang="en-US"/>
        </a:p>
      </dgm:t>
    </dgm:pt>
    <dgm:pt modelId="{6D19EDCA-C704-4AD1-B4E5-B0FA294092A6}" type="sibTrans" cxnId="{5EEB4965-6B2A-4E2E-B77E-BB839A07AB08}">
      <dgm:prSet/>
      <dgm:spPr/>
      <dgm:t>
        <a:bodyPr/>
        <a:lstStyle/>
        <a:p>
          <a:endParaRPr lang="en-US"/>
        </a:p>
      </dgm:t>
    </dgm:pt>
    <dgm:pt modelId="{11D4E93D-62FF-4B9A-98D7-EFA31DDAC106}">
      <dgm:prSet/>
      <dgm:spPr/>
      <dgm:t>
        <a:bodyPr/>
        <a:lstStyle/>
        <a:p>
          <a:r>
            <a:rPr lang="tr-TR" b="0" i="0" baseline="0"/>
            <a:t>Hazırlayan</a:t>
          </a:r>
          <a:endParaRPr lang="en-US"/>
        </a:p>
      </dgm:t>
    </dgm:pt>
    <dgm:pt modelId="{C32C4146-97BF-46E0-AF26-8A5C96F2AA68}" type="parTrans" cxnId="{69E825AF-B5E2-45B0-BDCC-3483575B2D07}">
      <dgm:prSet/>
      <dgm:spPr/>
      <dgm:t>
        <a:bodyPr/>
        <a:lstStyle/>
        <a:p>
          <a:endParaRPr lang="en-US"/>
        </a:p>
      </dgm:t>
    </dgm:pt>
    <dgm:pt modelId="{51D66E21-5EB2-45B3-813B-86BA1C496300}" type="sibTrans" cxnId="{69E825AF-B5E2-45B0-BDCC-3483575B2D07}">
      <dgm:prSet/>
      <dgm:spPr/>
      <dgm:t>
        <a:bodyPr/>
        <a:lstStyle/>
        <a:p>
          <a:endParaRPr lang="en-US"/>
        </a:p>
      </dgm:t>
    </dgm:pt>
    <dgm:pt modelId="{20D3C0AD-7D52-4B35-9BD3-D6590F6CA1B8}">
      <dgm:prSet/>
      <dgm:spPr>
        <a:solidFill>
          <a:srgbClr val="FFFF00"/>
        </a:solidFill>
      </dgm:spPr>
      <dgm:t>
        <a:bodyPr/>
        <a:lstStyle/>
        <a:p>
          <a:r>
            <a:rPr lang="tr-TR" b="1" i="0" baseline="0" dirty="0"/>
            <a:t>BURHAN BAŞKAN</a:t>
          </a:r>
          <a:endParaRPr lang="en-US" b="1" dirty="0"/>
        </a:p>
      </dgm:t>
    </dgm:pt>
    <dgm:pt modelId="{99B13306-BB26-4B09-B318-E1F60BECA844}" type="parTrans" cxnId="{0CD79778-43FD-4D78-BCA3-3577FA375D6B}">
      <dgm:prSet/>
      <dgm:spPr/>
      <dgm:t>
        <a:bodyPr/>
        <a:lstStyle/>
        <a:p>
          <a:endParaRPr lang="en-US"/>
        </a:p>
      </dgm:t>
    </dgm:pt>
    <dgm:pt modelId="{7BBE4370-014D-414C-86FC-45185E751C6F}" type="sibTrans" cxnId="{0CD79778-43FD-4D78-BCA3-3577FA375D6B}">
      <dgm:prSet/>
      <dgm:spPr/>
      <dgm:t>
        <a:bodyPr/>
        <a:lstStyle/>
        <a:p>
          <a:endParaRPr lang="en-US"/>
        </a:p>
      </dgm:t>
    </dgm:pt>
    <dgm:pt modelId="{FC611C24-6EC9-48F9-AF97-233B600FBE6D}">
      <dgm:prSet/>
      <dgm:spPr/>
      <dgm:t>
        <a:bodyPr/>
        <a:lstStyle/>
        <a:p>
          <a:r>
            <a:rPr lang="tr-TR" b="0" i="0" baseline="0"/>
            <a:t>Özel eğitim öğretmeni</a:t>
          </a:r>
          <a:endParaRPr lang="en-US"/>
        </a:p>
      </dgm:t>
    </dgm:pt>
    <dgm:pt modelId="{C30FD3B7-26D2-466F-8F1C-E8C4C7B7C56E}" type="parTrans" cxnId="{1FC9AB00-8042-472B-923D-C3EF21D176C1}">
      <dgm:prSet/>
      <dgm:spPr/>
      <dgm:t>
        <a:bodyPr/>
        <a:lstStyle/>
        <a:p>
          <a:endParaRPr lang="en-US"/>
        </a:p>
      </dgm:t>
    </dgm:pt>
    <dgm:pt modelId="{A81B8D58-2CBD-43C0-898F-8729877A8BB6}" type="sibTrans" cxnId="{1FC9AB00-8042-472B-923D-C3EF21D176C1}">
      <dgm:prSet/>
      <dgm:spPr/>
      <dgm:t>
        <a:bodyPr/>
        <a:lstStyle/>
        <a:p>
          <a:endParaRPr lang="en-US"/>
        </a:p>
      </dgm:t>
    </dgm:pt>
    <dgm:pt modelId="{43E2DBD3-BE78-494C-B0C5-6978A8C52BB8}" type="pres">
      <dgm:prSet presAssocID="{880A7AF5-98D9-4396-9DF5-E8927BC0BDE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67101AD-6670-49D6-B340-C6782EE084C1}" type="pres">
      <dgm:prSet presAssocID="{FC611C24-6EC9-48F9-AF97-233B600FBE6D}" presName="Accent4" presStyleCnt="0"/>
      <dgm:spPr/>
    </dgm:pt>
    <dgm:pt modelId="{BBAFD2C8-A078-4F86-A00C-1606DE0D215A}" type="pres">
      <dgm:prSet presAssocID="{FC611C24-6EC9-48F9-AF97-233B600FBE6D}" presName="Accent" presStyleLbl="node1" presStyleIdx="0" presStyleCnt="8"/>
      <dgm:spPr/>
    </dgm:pt>
    <dgm:pt modelId="{4676487F-99BA-44E7-A7AC-ED79904F2849}" type="pres">
      <dgm:prSet presAssocID="{FC611C24-6EC9-48F9-AF97-233B600FBE6D}" presName="ParentBackground4" presStyleCnt="0"/>
      <dgm:spPr/>
    </dgm:pt>
    <dgm:pt modelId="{3357313F-7635-4AB3-BB8D-3A16BD1B0B34}" type="pres">
      <dgm:prSet presAssocID="{FC611C24-6EC9-48F9-AF97-233B600FBE6D}" presName="ParentBackground" presStyleLbl="node1" presStyleIdx="1" presStyleCnt="8"/>
      <dgm:spPr/>
    </dgm:pt>
    <dgm:pt modelId="{DA67FCA5-9D1A-4B5F-82C2-57651844DB50}" type="pres">
      <dgm:prSet presAssocID="{FC611C24-6EC9-48F9-AF97-233B600FBE6D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861C4248-8831-4DC0-B96E-AFE21420AD05}" type="pres">
      <dgm:prSet presAssocID="{20D3C0AD-7D52-4B35-9BD3-D6590F6CA1B8}" presName="Accent3" presStyleCnt="0"/>
      <dgm:spPr/>
    </dgm:pt>
    <dgm:pt modelId="{3917B5D3-E9F7-46C7-BCA6-FE1D9B3BFA7F}" type="pres">
      <dgm:prSet presAssocID="{20D3C0AD-7D52-4B35-9BD3-D6590F6CA1B8}" presName="Accent" presStyleLbl="node1" presStyleIdx="2" presStyleCnt="8"/>
      <dgm:spPr/>
    </dgm:pt>
    <dgm:pt modelId="{CB40EC83-F71F-4D55-8968-FE4D6D65EB59}" type="pres">
      <dgm:prSet presAssocID="{20D3C0AD-7D52-4B35-9BD3-D6590F6CA1B8}" presName="ParentBackground3" presStyleCnt="0"/>
      <dgm:spPr/>
    </dgm:pt>
    <dgm:pt modelId="{5D52E890-FEAE-4FDB-B046-7D6973566793}" type="pres">
      <dgm:prSet presAssocID="{20D3C0AD-7D52-4B35-9BD3-D6590F6CA1B8}" presName="ParentBackground" presStyleLbl="node1" presStyleIdx="3" presStyleCnt="8" custLinFactNeighborX="2009" custLinFactNeighborY="-1340"/>
      <dgm:spPr/>
    </dgm:pt>
    <dgm:pt modelId="{38ABD2F4-12DB-407F-BC3B-BA12EADB00F3}" type="pres">
      <dgm:prSet presAssocID="{20D3C0AD-7D52-4B35-9BD3-D6590F6CA1B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BDB8FA2-6E0E-446B-8CD4-FAE9F71CA5AA}" type="pres">
      <dgm:prSet presAssocID="{11D4E93D-62FF-4B9A-98D7-EFA31DDAC106}" presName="Accent2" presStyleCnt="0"/>
      <dgm:spPr/>
    </dgm:pt>
    <dgm:pt modelId="{8044D400-AE0A-4AE8-960E-24509503BA54}" type="pres">
      <dgm:prSet presAssocID="{11D4E93D-62FF-4B9A-98D7-EFA31DDAC106}" presName="Accent" presStyleLbl="node1" presStyleIdx="4" presStyleCnt="8"/>
      <dgm:spPr/>
    </dgm:pt>
    <dgm:pt modelId="{A42B7098-1736-49A1-9AA8-0F4E881BD2A0}" type="pres">
      <dgm:prSet presAssocID="{11D4E93D-62FF-4B9A-98D7-EFA31DDAC106}" presName="ParentBackground2" presStyleCnt="0"/>
      <dgm:spPr/>
    </dgm:pt>
    <dgm:pt modelId="{5D2566AB-06F8-41D7-9AF2-C50C5571ECE4}" type="pres">
      <dgm:prSet presAssocID="{11D4E93D-62FF-4B9A-98D7-EFA31DDAC106}" presName="ParentBackground" presStyleLbl="node1" presStyleIdx="5" presStyleCnt="8"/>
      <dgm:spPr/>
    </dgm:pt>
    <dgm:pt modelId="{32486ED9-C178-4140-A512-7928957525A8}" type="pres">
      <dgm:prSet presAssocID="{11D4E93D-62FF-4B9A-98D7-EFA31DDAC106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B6E4D85-44BF-43BA-AA52-22E39C335C0D}" type="pres">
      <dgm:prSet presAssocID="{F5DBC6DB-411A-4213-8816-329A4C651885}" presName="Accent1" presStyleCnt="0"/>
      <dgm:spPr/>
    </dgm:pt>
    <dgm:pt modelId="{D8332930-CD8A-4D86-8D71-E7DB3364ABA3}" type="pres">
      <dgm:prSet presAssocID="{F5DBC6DB-411A-4213-8816-329A4C651885}" presName="Accent" presStyleLbl="node1" presStyleIdx="6" presStyleCnt="8"/>
      <dgm:spPr/>
    </dgm:pt>
    <dgm:pt modelId="{ED35CBE6-EACB-4AE7-9EAF-C027ACCE1E84}" type="pres">
      <dgm:prSet presAssocID="{F5DBC6DB-411A-4213-8816-329A4C651885}" presName="ParentBackground1" presStyleCnt="0"/>
      <dgm:spPr/>
    </dgm:pt>
    <dgm:pt modelId="{3BED6B8C-F65D-45F4-8AEC-42D08A8FF2C8}" type="pres">
      <dgm:prSet presAssocID="{F5DBC6DB-411A-4213-8816-329A4C651885}" presName="ParentBackground" presStyleLbl="node1" presStyleIdx="7" presStyleCnt="8"/>
      <dgm:spPr/>
    </dgm:pt>
    <dgm:pt modelId="{5CDEC5E0-E73C-4228-9EC3-F77A28B2CF9C}" type="pres">
      <dgm:prSet presAssocID="{F5DBC6DB-411A-4213-8816-329A4C651885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8591700-DAF5-49B8-8D9B-CBDD920B6E89}" type="presOf" srcId="{FC611C24-6EC9-48F9-AF97-233B600FBE6D}" destId="{3357313F-7635-4AB3-BB8D-3A16BD1B0B34}" srcOrd="0" destOrd="0" presId="urn:microsoft.com/office/officeart/2018/layout/CircleProcess"/>
    <dgm:cxn modelId="{1FC9AB00-8042-472B-923D-C3EF21D176C1}" srcId="{880A7AF5-98D9-4396-9DF5-E8927BC0BDEB}" destId="{FC611C24-6EC9-48F9-AF97-233B600FBE6D}" srcOrd="3" destOrd="0" parTransId="{C30FD3B7-26D2-466F-8F1C-E8C4C7B7C56E}" sibTransId="{A81B8D58-2CBD-43C0-898F-8729877A8BB6}"/>
    <dgm:cxn modelId="{8BBA2309-6491-491B-8C2E-F84CC9618205}" type="presOf" srcId="{880A7AF5-98D9-4396-9DF5-E8927BC0BDEB}" destId="{43E2DBD3-BE78-494C-B0C5-6978A8C52BB8}" srcOrd="0" destOrd="0" presId="urn:microsoft.com/office/officeart/2018/layout/CircleProcess"/>
    <dgm:cxn modelId="{6507E81C-0636-424C-8C22-A9D1BE5878AA}" type="presOf" srcId="{11D4E93D-62FF-4B9A-98D7-EFA31DDAC106}" destId="{32486ED9-C178-4140-A512-7928957525A8}" srcOrd="1" destOrd="0" presId="urn:microsoft.com/office/officeart/2018/layout/CircleProcess"/>
    <dgm:cxn modelId="{3AE1BC3D-F315-41F0-A54B-2E52CFA13677}" type="presOf" srcId="{20D3C0AD-7D52-4B35-9BD3-D6590F6CA1B8}" destId="{5D52E890-FEAE-4FDB-B046-7D6973566793}" srcOrd="0" destOrd="0" presId="urn:microsoft.com/office/officeart/2018/layout/CircleProcess"/>
    <dgm:cxn modelId="{E657585F-E1AA-4823-8EFF-70259D22883B}" type="presOf" srcId="{FC611C24-6EC9-48F9-AF97-233B600FBE6D}" destId="{DA67FCA5-9D1A-4B5F-82C2-57651844DB50}" srcOrd="1" destOrd="0" presId="urn:microsoft.com/office/officeart/2018/layout/CircleProcess"/>
    <dgm:cxn modelId="{5EEB4965-6B2A-4E2E-B77E-BB839A07AB08}" srcId="{880A7AF5-98D9-4396-9DF5-E8927BC0BDEB}" destId="{F5DBC6DB-411A-4213-8816-329A4C651885}" srcOrd="0" destOrd="0" parTransId="{B817A8C5-ECB6-4323-B3D2-3803129D31DA}" sibTransId="{6D19EDCA-C704-4AD1-B4E5-B0FA294092A6}"/>
    <dgm:cxn modelId="{BCCE7E4A-E329-4D6F-8F25-53B4184C6794}" type="presOf" srcId="{F5DBC6DB-411A-4213-8816-329A4C651885}" destId="{3BED6B8C-F65D-45F4-8AEC-42D08A8FF2C8}" srcOrd="0" destOrd="0" presId="urn:microsoft.com/office/officeart/2018/layout/CircleProcess"/>
    <dgm:cxn modelId="{0CD79778-43FD-4D78-BCA3-3577FA375D6B}" srcId="{880A7AF5-98D9-4396-9DF5-E8927BC0BDEB}" destId="{20D3C0AD-7D52-4B35-9BD3-D6590F6CA1B8}" srcOrd="2" destOrd="0" parTransId="{99B13306-BB26-4B09-B318-E1F60BECA844}" sibTransId="{7BBE4370-014D-414C-86FC-45185E751C6F}"/>
    <dgm:cxn modelId="{B809DF81-CD2F-48AB-8A60-437C7B087ADA}" type="presOf" srcId="{20D3C0AD-7D52-4B35-9BD3-D6590F6CA1B8}" destId="{38ABD2F4-12DB-407F-BC3B-BA12EADB00F3}" srcOrd="1" destOrd="0" presId="urn:microsoft.com/office/officeart/2018/layout/CircleProcess"/>
    <dgm:cxn modelId="{69E825AF-B5E2-45B0-BDCC-3483575B2D07}" srcId="{880A7AF5-98D9-4396-9DF5-E8927BC0BDEB}" destId="{11D4E93D-62FF-4B9A-98D7-EFA31DDAC106}" srcOrd="1" destOrd="0" parTransId="{C32C4146-97BF-46E0-AF26-8A5C96F2AA68}" sibTransId="{51D66E21-5EB2-45B3-813B-86BA1C496300}"/>
    <dgm:cxn modelId="{C2A5BAC5-B85A-4C49-A512-ADD84B4B54FA}" type="presOf" srcId="{F5DBC6DB-411A-4213-8816-329A4C651885}" destId="{5CDEC5E0-E73C-4228-9EC3-F77A28B2CF9C}" srcOrd="1" destOrd="0" presId="urn:microsoft.com/office/officeart/2018/layout/CircleProcess"/>
    <dgm:cxn modelId="{77D976FC-AEC2-4DFA-B14F-1829473B1445}" type="presOf" srcId="{11D4E93D-62FF-4B9A-98D7-EFA31DDAC106}" destId="{5D2566AB-06F8-41D7-9AF2-C50C5571ECE4}" srcOrd="0" destOrd="0" presId="urn:microsoft.com/office/officeart/2018/layout/CircleProcess"/>
    <dgm:cxn modelId="{48B468F3-AAD0-4D61-801F-EB8B79A848FC}" type="presParOf" srcId="{43E2DBD3-BE78-494C-B0C5-6978A8C52BB8}" destId="{967101AD-6670-49D6-B340-C6782EE084C1}" srcOrd="0" destOrd="0" presId="urn:microsoft.com/office/officeart/2018/layout/CircleProcess"/>
    <dgm:cxn modelId="{91C912C5-FE50-4DD4-975A-B487FFEB9EAD}" type="presParOf" srcId="{967101AD-6670-49D6-B340-C6782EE084C1}" destId="{BBAFD2C8-A078-4F86-A00C-1606DE0D215A}" srcOrd="0" destOrd="0" presId="urn:microsoft.com/office/officeart/2018/layout/CircleProcess"/>
    <dgm:cxn modelId="{5BA09E2E-8EFF-4AC7-85CB-ADBDD93E26AD}" type="presParOf" srcId="{43E2DBD3-BE78-494C-B0C5-6978A8C52BB8}" destId="{4676487F-99BA-44E7-A7AC-ED79904F2849}" srcOrd="1" destOrd="0" presId="urn:microsoft.com/office/officeart/2018/layout/CircleProcess"/>
    <dgm:cxn modelId="{C053E260-5DA7-464E-8182-C382DF8A67E2}" type="presParOf" srcId="{4676487F-99BA-44E7-A7AC-ED79904F2849}" destId="{3357313F-7635-4AB3-BB8D-3A16BD1B0B34}" srcOrd="0" destOrd="0" presId="urn:microsoft.com/office/officeart/2018/layout/CircleProcess"/>
    <dgm:cxn modelId="{320D4AA6-0629-4A0D-A3DB-AA90AFBB4434}" type="presParOf" srcId="{43E2DBD3-BE78-494C-B0C5-6978A8C52BB8}" destId="{DA67FCA5-9D1A-4B5F-82C2-57651844DB50}" srcOrd="2" destOrd="0" presId="urn:microsoft.com/office/officeart/2018/layout/CircleProcess"/>
    <dgm:cxn modelId="{76520F20-97AF-4DCA-9A9F-F41047F68347}" type="presParOf" srcId="{43E2DBD3-BE78-494C-B0C5-6978A8C52BB8}" destId="{861C4248-8831-4DC0-B96E-AFE21420AD05}" srcOrd="3" destOrd="0" presId="urn:microsoft.com/office/officeart/2018/layout/CircleProcess"/>
    <dgm:cxn modelId="{178E3A50-411D-49E5-92B3-2BE8013F60E5}" type="presParOf" srcId="{861C4248-8831-4DC0-B96E-AFE21420AD05}" destId="{3917B5D3-E9F7-46C7-BCA6-FE1D9B3BFA7F}" srcOrd="0" destOrd="0" presId="urn:microsoft.com/office/officeart/2018/layout/CircleProcess"/>
    <dgm:cxn modelId="{5FC2CC1D-21D3-4F64-9F4F-AA760331E4CF}" type="presParOf" srcId="{43E2DBD3-BE78-494C-B0C5-6978A8C52BB8}" destId="{CB40EC83-F71F-4D55-8968-FE4D6D65EB59}" srcOrd="4" destOrd="0" presId="urn:microsoft.com/office/officeart/2018/layout/CircleProcess"/>
    <dgm:cxn modelId="{100B35B6-B75C-479F-8016-44E1B2099DBB}" type="presParOf" srcId="{CB40EC83-F71F-4D55-8968-FE4D6D65EB59}" destId="{5D52E890-FEAE-4FDB-B046-7D6973566793}" srcOrd="0" destOrd="0" presId="urn:microsoft.com/office/officeart/2018/layout/CircleProcess"/>
    <dgm:cxn modelId="{020D9FDB-252F-4A2F-BB16-C9D02D691220}" type="presParOf" srcId="{43E2DBD3-BE78-494C-B0C5-6978A8C52BB8}" destId="{38ABD2F4-12DB-407F-BC3B-BA12EADB00F3}" srcOrd="5" destOrd="0" presId="urn:microsoft.com/office/officeart/2018/layout/CircleProcess"/>
    <dgm:cxn modelId="{171B550E-C0F7-4D41-B938-A5C7A7902B3E}" type="presParOf" srcId="{43E2DBD3-BE78-494C-B0C5-6978A8C52BB8}" destId="{CBDB8FA2-6E0E-446B-8CD4-FAE9F71CA5AA}" srcOrd="6" destOrd="0" presId="urn:microsoft.com/office/officeart/2018/layout/CircleProcess"/>
    <dgm:cxn modelId="{15F4934A-F77E-4912-8A81-1A49327CA568}" type="presParOf" srcId="{CBDB8FA2-6E0E-446B-8CD4-FAE9F71CA5AA}" destId="{8044D400-AE0A-4AE8-960E-24509503BA54}" srcOrd="0" destOrd="0" presId="urn:microsoft.com/office/officeart/2018/layout/CircleProcess"/>
    <dgm:cxn modelId="{DC372F97-D9B3-41D9-B57A-71FF96D906B4}" type="presParOf" srcId="{43E2DBD3-BE78-494C-B0C5-6978A8C52BB8}" destId="{A42B7098-1736-49A1-9AA8-0F4E881BD2A0}" srcOrd="7" destOrd="0" presId="urn:microsoft.com/office/officeart/2018/layout/CircleProcess"/>
    <dgm:cxn modelId="{EF30BA55-93EF-4055-9BEE-2DE4C6BCEB23}" type="presParOf" srcId="{A42B7098-1736-49A1-9AA8-0F4E881BD2A0}" destId="{5D2566AB-06F8-41D7-9AF2-C50C5571ECE4}" srcOrd="0" destOrd="0" presId="urn:microsoft.com/office/officeart/2018/layout/CircleProcess"/>
    <dgm:cxn modelId="{633454C7-E982-4DE9-A96A-E9C5B0F870C7}" type="presParOf" srcId="{43E2DBD3-BE78-494C-B0C5-6978A8C52BB8}" destId="{32486ED9-C178-4140-A512-7928957525A8}" srcOrd="8" destOrd="0" presId="urn:microsoft.com/office/officeart/2018/layout/CircleProcess"/>
    <dgm:cxn modelId="{78E4339D-0708-44DC-B545-8D81D13E7E8F}" type="presParOf" srcId="{43E2DBD3-BE78-494C-B0C5-6978A8C52BB8}" destId="{CB6E4D85-44BF-43BA-AA52-22E39C335C0D}" srcOrd="9" destOrd="0" presId="urn:microsoft.com/office/officeart/2018/layout/CircleProcess"/>
    <dgm:cxn modelId="{9A847CE7-5F53-423D-8D52-2CE5B8F88EE0}" type="presParOf" srcId="{CB6E4D85-44BF-43BA-AA52-22E39C335C0D}" destId="{D8332930-CD8A-4D86-8D71-E7DB3364ABA3}" srcOrd="0" destOrd="0" presId="urn:microsoft.com/office/officeart/2018/layout/CircleProcess"/>
    <dgm:cxn modelId="{8BF1FCC3-B2ED-4E1F-BEF9-C9EBA3FCAAED}" type="presParOf" srcId="{43E2DBD3-BE78-494C-B0C5-6978A8C52BB8}" destId="{ED35CBE6-EACB-4AE7-9EAF-C027ACCE1E84}" srcOrd="10" destOrd="0" presId="urn:microsoft.com/office/officeart/2018/layout/CircleProcess"/>
    <dgm:cxn modelId="{CB493624-9A93-43B5-B6B5-A6627DC3E988}" type="presParOf" srcId="{ED35CBE6-EACB-4AE7-9EAF-C027ACCE1E84}" destId="{3BED6B8C-F65D-45F4-8AEC-42D08A8FF2C8}" srcOrd="0" destOrd="0" presId="urn:microsoft.com/office/officeart/2018/layout/CircleProcess"/>
    <dgm:cxn modelId="{59F15B0C-778F-4DBA-9A58-7C958120BCD7}" type="presParOf" srcId="{43E2DBD3-BE78-494C-B0C5-6978A8C52BB8}" destId="{5CDEC5E0-E73C-4228-9EC3-F77A28B2CF9C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F40E1-10BD-4CC3-BE77-1F730206BF55}">
      <dsp:nvSpPr>
        <dsp:cNvPr id="0" name=""/>
        <dsp:cNvSpPr/>
      </dsp:nvSpPr>
      <dsp:spPr>
        <a:xfrm>
          <a:off x="0" y="0"/>
          <a:ext cx="4218452" cy="16216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0" i="0" kern="1200" baseline="0" dirty="0"/>
            <a:t>Geç ve güç öğrenirler</a:t>
          </a:r>
          <a:endParaRPr lang="en-US" sz="4200" kern="1200" dirty="0"/>
        </a:p>
      </dsp:txBody>
      <dsp:txXfrm>
        <a:off x="79161" y="79161"/>
        <a:ext cx="4060130" cy="1463297"/>
      </dsp:txXfrm>
    </dsp:sp>
    <dsp:sp modelId="{D5986F72-395E-4DD0-A48F-41A3FBA090D8}">
      <dsp:nvSpPr>
        <dsp:cNvPr id="0" name=""/>
        <dsp:cNvSpPr/>
      </dsp:nvSpPr>
      <dsp:spPr>
        <a:xfrm>
          <a:off x="0" y="1772795"/>
          <a:ext cx="4218452" cy="1621619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0" i="0" kern="1200" baseline="0"/>
            <a:t>- genelleme yapamazlar</a:t>
          </a:r>
          <a:endParaRPr lang="en-US" sz="4200" kern="1200"/>
        </a:p>
      </dsp:txBody>
      <dsp:txXfrm>
        <a:off x="79161" y="1851956"/>
        <a:ext cx="4060130" cy="146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88BB7-D9EA-4728-8E5A-DA07FFDC7DB9}">
      <dsp:nvSpPr>
        <dsp:cNvPr id="0" name=""/>
        <dsp:cNvSpPr/>
      </dsp:nvSpPr>
      <dsp:spPr>
        <a:xfrm>
          <a:off x="0" y="805705"/>
          <a:ext cx="3394220" cy="1632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/>
            <a:t>- </a:t>
          </a:r>
          <a:r>
            <a:rPr lang="en-US" sz="3100" b="0" i="0" kern="1200" baseline="0" dirty="0" err="1"/>
            <a:t>bilgilerini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benzer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durumlara</a:t>
          </a:r>
          <a:r>
            <a:rPr lang="en-US" sz="3100" b="0" i="0" kern="1200" baseline="0" dirty="0"/>
            <a:t> transfer </a:t>
          </a:r>
          <a:r>
            <a:rPr lang="en-US" sz="3100" b="0" i="0" kern="1200" baseline="0" dirty="0" err="1"/>
            <a:t>edemezler</a:t>
          </a:r>
          <a:endParaRPr lang="en-US" sz="3100" kern="1200" dirty="0"/>
        </a:p>
      </dsp:txBody>
      <dsp:txXfrm>
        <a:off x="79675" y="885380"/>
        <a:ext cx="3234870" cy="1472800"/>
      </dsp:txXfrm>
    </dsp:sp>
    <dsp:sp modelId="{56B67B8A-12CF-43CA-BFA6-18163E6AB950}">
      <dsp:nvSpPr>
        <dsp:cNvPr id="0" name=""/>
        <dsp:cNvSpPr/>
      </dsp:nvSpPr>
      <dsp:spPr>
        <a:xfrm>
          <a:off x="0" y="2527135"/>
          <a:ext cx="3394220" cy="1632150"/>
        </a:xfrm>
        <a:prstGeom prst="round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/>
            <a:t>- dikkatleri kısa süreli ve dağınıktır</a:t>
          </a:r>
          <a:endParaRPr lang="en-US" sz="3100" kern="1200"/>
        </a:p>
      </dsp:txBody>
      <dsp:txXfrm>
        <a:off x="79675" y="2606810"/>
        <a:ext cx="3234870" cy="147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D2C8-A078-4F86-A00C-1606DE0D215A}">
      <dsp:nvSpPr>
        <dsp:cNvPr id="0" name=""/>
        <dsp:cNvSpPr/>
      </dsp:nvSpPr>
      <dsp:spPr>
        <a:xfrm>
          <a:off x="7854097" y="849403"/>
          <a:ext cx="2250349" cy="22504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7313F-7635-4AB3-BB8D-3A16BD1B0B34}">
      <dsp:nvSpPr>
        <dsp:cNvPr id="0" name=""/>
        <dsp:cNvSpPr/>
      </dsp:nvSpPr>
      <dsp:spPr>
        <a:xfrm>
          <a:off x="7929366" y="924431"/>
          <a:ext cx="2100776" cy="2100407"/>
        </a:xfrm>
        <a:prstGeom prst="ellipse">
          <a:avLst/>
        </a:prstGeom>
        <a:solidFill>
          <a:schemeClr val="accent2">
            <a:hueOff val="-484711"/>
            <a:satOff val="1598"/>
            <a:lumOff val="17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Özel eğitim öğretmeni</a:t>
          </a:r>
          <a:endParaRPr lang="en-US" sz="2400" kern="1200"/>
        </a:p>
      </dsp:txBody>
      <dsp:txXfrm>
        <a:off x="8229476" y="1224546"/>
        <a:ext cx="1500554" cy="1500177"/>
      </dsp:txXfrm>
    </dsp:sp>
    <dsp:sp modelId="{3917B5D3-E9F7-46C7-BCA6-FE1D9B3BFA7F}">
      <dsp:nvSpPr>
        <dsp:cNvPr id="0" name=""/>
        <dsp:cNvSpPr/>
      </dsp:nvSpPr>
      <dsp:spPr>
        <a:xfrm rot="2700000">
          <a:off x="5518810" y="849244"/>
          <a:ext cx="2250386" cy="2250386"/>
        </a:xfrm>
        <a:prstGeom prst="teardrop">
          <a:avLst>
            <a:gd name="adj" fmla="val 100000"/>
          </a:avLst>
        </a:prstGeom>
        <a:solidFill>
          <a:schemeClr val="accent2">
            <a:hueOff val="-969422"/>
            <a:satOff val="3196"/>
            <a:lumOff val="34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2E890-FEAE-4FDB-B046-7D6973566793}">
      <dsp:nvSpPr>
        <dsp:cNvPr id="0" name=""/>
        <dsp:cNvSpPr/>
      </dsp:nvSpPr>
      <dsp:spPr>
        <a:xfrm>
          <a:off x="5645952" y="896286"/>
          <a:ext cx="2100776" cy="2100407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0" kern="1200" baseline="0" dirty="0"/>
            <a:t>BURHAN BAŞKAN</a:t>
          </a:r>
          <a:endParaRPr lang="en-US" sz="2400" b="1" kern="1200" dirty="0"/>
        </a:p>
      </dsp:txBody>
      <dsp:txXfrm>
        <a:off x="5946063" y="1196400"/>
        <a:ext cx="1500554" cy="1500177"/>
      </dsp:txXfrm>
    </dsp:sp>
    <dsp:sp modelId="{8044D400-AE0A-4AE8-960E-24509503BA54}">
      <dsp:nvSpPr>
        <dsp:cNvPr id="0" name=""/>
        <dsp:cNvSpPr/>
      </dsp:nvSpPr>
      <dsp:spPr>
        <a:xfrm rot="2700000">
          <a:off x="3202842" y="849244"/>
          <a:ext cx="2250386" cy="2250386"/>
        </a:xfrm>
        <a:prstGeom prst="teardrop">
          <a:avLst>
            <a:gd name="adj" fmla="val 100000"/>
          </a:avLst>
        </a:prstGeom>
        <a:solidFill>
          <a:schemeClr val="accent2">
            <a:hueOff val="-1938843"/>
            <a:satOff val="6391"/>
            <a:lumOff val="68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66AB-06F8-41D7-9AF2-C50C5571ECE4}">
      <dsp:nvSpPr>
        <dsp:cNvPr id="0" name=""/>
        <dsp:cNvSpPr/>
      </dsp:nvSpPr>
      <dsp:spPr>
        <a:xfrm>
          <a:off x="3278129" y="924431"/>
          <a:ext cx="2100776" cy="2100407"/>
        </a:xfrm>
        <a:prstGeom prst="ellipse">
          <a:avLst/>
        </a:prstGeom>
        <a:solidFill>
          <a:schemeClr val="accent2">
            <a:hueOff val="-2423554"/>
            <a:satOff val="7989"/>
            <a:lumOff val="85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/>
            <a:t>Hazırlayan</a:t>
          </a:r>
          <a:endParaRPr lang="en-US" sz="2400" kern="1200"/>
        </a:p>
      </dsp:txBody>
      <dsp:txXfrm>
        <a:off x="3578240" y="1224546"/>
        <a:ext cx="1500554" cy="1500177"/>
      </dsp:txXfrm>
    </dsp:sp>
    <dsp:sp modelId="{D8332930-CD8A-4D86-8D71-E7DB3364ABA3}">
      <dsp:nvSpPr>
        <dsp:cNvPr id="0" name=""/>
        <dsp:cNvSpPr/>
      </dsp:nvSpPr>
      <dsp:spPr>
        <a:xfrm rot="2700000">
          <a:off x="877223" y="849244"/>
          <a:ext cx="2250386" cy="2250386"/>
        </a:xfrm>
        <a:prstGeom prst="teardrop">
          <a:avLst>
            <a:gd name="adj" fmla="val 100000"/>
          </a:avLst>
        </a:prstGeom>
        <a:solidFill>
          <a:schemeClr val="accent2">
            <a:hueOff val="-2908265"/>
            <a:satOff val="9587"/>
            <a:lumOff val="102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D6B8C-F65D-45F4-8AEC-42D08A8FF2C8}">
      <dsp:nvSpPr>
        <dsp:cNvPr id="0" name=""/>
        <dsp:cNvSpPr/>
      </dsp:nvSpPr>
      <dsp:spPr>
        <a:xfrm>
          <a:off x="952511" y="924431"/>
          <a:ext cx="2100776" cy="2100407"/>
        </a:xfrm>
        <a:prstGeom prst="ellipse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baseline="0" dirty="0"/>
            <a:t>İzlediğiniz için teşekkürler</a:t>
          </a:r>
          <a:endParaRPr lang="en-US" sz="2400" kern="1200" dirty="0"/>
        </a:p>
      </dsp:txBody>
      <dsp:txXfrm>
        <a:off x="1252622" y="1224546"/>
        <a:ext cx="1500554" cy="150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94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3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27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D1DD08-4386-4C4C-9B9A-C5E5EB06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A275B6-ECC7-4D65-B465-7F1E70C5C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44673B-8E5E-4F5D-A480-5BCA163C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B52E-483F-4350-BC01-276603FEF38A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97431F-C852-4355-9EF3-ED33CF99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3F4F57-21D3-471D-B6BD-B1B951B9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35D-039E-44B8-9F43-CB30B055C3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35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4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1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1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0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5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0B81-55A7-4BFB-A689-8F3A9B049C2D}" type="datetimeFigureOut">
              <a:rPr lang="tr-TR" smtClean="0"/>
              <a:t>23.11.2021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2B994AA-5750-4C80-A793-7A5D75CE942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60A0730-DDA3-4D11-8ACF-10567DF9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tr-TR" b="0" i="0" u="none" strike="noStrike" kern="1200" cap="all" baseline="0" noProof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T.C. MİLLÎ EĞİTİM BAKANLIĞI</a:t>
            </a:r>
            <a:br>
              <a:rPr lang="tr-TR" b="0" i="0" u="none" strike="noStrike" kern="1200" cap="all" baseline="0" noProof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tr-TR" b="0" i="0" u="none" strike="noStrike" kern="1200" cap="all" baseline="0" noProof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Seyhan Rehberlik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299911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C6A73C-BA27-4A1A-9E09-DBB7DA0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CF333C-4E93-470F-954B-1D1D253F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Her işte bağımlı olmayı seçerler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Arkadaşlık kurmada zorluk çekerler ve kurdukları dostluklar kısa ömürlüdür</a:t>
            </a:r>
          </a:p>
        </p:txBody>
      </p:sp>
    </p:spTree>
    <p:extLst>
      <p:ext uri="{BB962C8B-B14F-4D97-AF65-F5344CB8AC3E}">
        <p14:creationId xmlns:p14="http://schemas.microsoft.com/office/powerpoint/2010/main" val="302245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7B8E7B9-B5AC-47CA-970D-246926A6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602A58-1CBC-49A4-BE48-DFA6E8D6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6649" y="1240076"/>
            <a:ext cx="5971473" cy="491646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Kendilerine güvenleri çok azdır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Sosyal becerileri azdır</a:t>
            </a:r>
          </a:p>
        </p:txBody>
      </p:sp>
    </p:spTree>
    <p:extLst>
      <p:ext uri="{BB962C8B-B14F-4D97-AF65-F5344CB8AC3E}">
        <p14:creationId xmlns:p14="http://schemas.microsoft.com/office/powerpoint/2010/main" val="312096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289A30-45AA-4E9A-9A6E-E0B40987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51" y="1240077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8632F4-38B6-4B1C-B20E-6595C9C2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kurallara uymakta zorluk çekerler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-bunlar birazcık okuma yazma öğrenebilirler</a:t>
            </a:r>
          </a:p>
        </p:txBody>
      </p:sp>
    </p:spTree>
    <p:extLst>
      <p:ext uri="{BB962C8B-B14F-4D97-AF65-F5344CB8AC3E}">
        <p14:creationId xmlns:p14="http://schemas.microsoft.com/office/powerpoint/2010/main" val="342396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9CE7C5-F006-4296-800E-7907AD2A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Ağır Düzeydeki Zihinsel Engelli Çocuklar Genel Özellikleri 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FEB3FFC-BBFD-456C-A4E6-64C3001B0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-Bunlar çoğunlukla monoton ve el becerilerine dayanan işler öğretilebilir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-Toplum içinde birisinin rehberliği altında yaşayabilirler</a:t>
            </a:r>
          </a:p>
        </p:txBody>
      </p:sp>
    </p:spTree>
    <p:extLst>
      <p:ext uri="{BB962C8B-B14F-4D97-AF65-F5344CB8AC3E}">
        <p14:creationId xmlns:p14="http://schemas.microsoft.com/office/powerpoint/2010/main" val="31825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0B5F2BC-D362-4CD2-911B-B1B17585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 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8DBF75-26EC-4019-A0D5-D2908540E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340" y="1240076"/>
            <a:ext cx="6074082" cy="491646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1. Çocuk kısa ve basit komutlara alıştırılmalıdır. Olumsuzdan daha çok, </a:t>
            </a:r>
          </a:p>
          <a:p>
            <a:pPr marL="0" indent="0">
              <a:buNone/>
            </a:pPr>
            <a:r>
              <a:rPr lang="tr-TR" sz="3600" dirty="0"/>
              <a:t>Olumlu ifadeler kullanılmalıdır.</a:t>
            </a:r>
          </a:p>
        </p:txBody>
      </p:sp>
    </p:spTree>
    <p:extLst>
      <p:ext uri="{BB962C8B-B14F-4D97-AF65-F5344CB8AC3E}">
        <p14:creationId xmlns:p14="http://schemas.microsoft.com/office/powerpoint/2010/main" val="299580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0AB4276-AD6C-4918-B90C-165B03FC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4" y="1240077"/>
            <a:ext cx="2564622" cy="458452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1B9CB8-6013-4A92-856F-769251FB7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2. Acele ve telaşlı ifadeler yerine sakin ifadeler kullanılmalıdır.</a:t>
            </a:r>
          </a:p>
        </p:txBody>
      </p:sp>
    </p:spTree>
    <p:extLst>
      <p:ext uri="{BB962C8B-B14F-4D97-AF65-F5344CB8AC3E}">
        <p14:creationId xmlns:p14="http://schemas.microsoft.com/office/powerpoint/2010/main" val="31198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A25365A-A66A-462C-A4A4-78AD475B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156EE3-9CE4-4CD8-AF01-22633039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3. Etkinlikler seviyeye uygun, somut ağırlıklı ve basit olmalıdır.</a:t>
            </a:r>
          </a:p>
        </p:txBody>
      </p:sp>
    </p:spTree>
    <p:extLst>
      <p:ext uri="{BB962C8B-B14F-4D97-AF65-F5344CB8AC3E}">
        <p14:creationId xmlns:p14="http://schemas.microsoft.com/office/powerpoint/2010/main" val="25140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946386-50C5-4389-9849-A5AD6CA8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456A43-E765-487B-AAA5-6ED3F077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tr-TR" sz="3600" noProof="1"/>
              <a:t>4. Öğrencinin başarılı çalışmaları mutlaka görülmeli, değer verilmeli ve gerekirse ödüllendirilmelidir. Bu becerilerini daha da geliştirmeleri için desteklenmeli ve aileye gerekli rehberlik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240196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7173FD-5545-4ED1-B328-FAB79FA1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F335A8-7B94-4306-AA48-0E8CF3FD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5. Öğretilebilir çocukların öğrenmelerinde, yaparak ve yaşayarak öğrenme daha etkili ve sürekli olmaktadır. Çocuğun grup çalışmalarına katılımını sağlayıcı etkinliklerde bulunması desteklenmelidir.</a:t>
            </a:r>
          </a:p>
        </p:txBody>
      </p:sp>
    </p:spTree>
    <p:extLst>
      <p:ext uri="{BB962C8B-B14F-4D97-AF65-F5344CB8AC3E}">
        <p14:creationId xmlns:p14="http://schemas.microsoft.com/office/powerpoint/2010/main" val="110662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529A069-31F3-4168-AC58-4CFC1BD9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2C8800-513B-46B6-B0C0-1C174735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6. Etkinliklere çocuğun gelişim seviyesine uygun araç gereç ve çalışmalarla başlanılmalıdır.</a:t>
            </a:r>
          </a:p>
        </p:txBody>
      </p:sp>
    </p:spTree>
    <p:extLst>
      <p:ext uri="{BB962C8B-B14F-4D97-AF65-F5344CB8AC3E}">
        <p14:creationId xmlns:p14="http://schemas.microsoft.com/office/powerpoint/2010/main" val="26160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D6E164AD-0642-47C0-923B-195684FD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tr-TR" u="none" strike="noStrike" baseline="0" noProof="0" dirty="0"/>
              <a:t>Ağır düzeyde zihinsel yetersizlik</a:t>
            </a:r>
          </a:p>
        </p:txBody>
      </p:sp>
      <p:pic>
        <p:nvPicPr>
          <p:cNvPr id="56" name="Graphic 6" descr="Brain in head">
            <a:extLst>
              <a:ext uri="{FF2B5EF4-FFF2-40B4-BE49-F238E27FC236}">
                <a16:creationId xmlns:a16="http://schemas.microsoft.com/office/drawing/2014/main" id="{B9FE8B6E-9BA1-44AB-BB8D-DE3F21E00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438" y="1649879"/>
            <a:ext cx="2799103" cy="2799103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C4E5D5-1D06-4E9A-9AA1-1BE66137A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tr-TR" b="0" i="0" u="none" strike="noStrike" baseline="0" noProof="0" dirty="0"/>
              <a:t>Zihinsel yetersizliklerin %3-4’ünü oluşturur. Zekâ bölümleri 20-34 arasında olup bireyin öz bakım becerilerinin öğretimi de dahil olmak üzere yaşam boyu süren, yaşamın her alanında tutarlı ve daha yoğun özel eğitim ile destek hizmete ihtiyacı olması durumudur.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3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4916A7-8580-42D3-96AA-72FAC148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8616EC-5802-4FCC-BF7D-97CD649D1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7. Becerilerin kazandırılmasında doğru davranışların verilmesi gerekir. Çocukların düzgün konuşmalarını isteyen öğretmen her şeyden önce kendisi düzgün konuşmalıdır.</a:t>
            </a:r>
          </a:p>
        </p:txBody>
      </p:sp>
    </p:spTree>
    <p:extLst>
      <p:ext uri="{BB962C8B-B14F-4D97-AF65-F5344CB8AC3E}">
        <p14:creationId xmlns:p14="http://schemas.microsoft.com/office/powerpoint/2010/main" val="410255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B3D035-6C87-4729-8A5C-8576942C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Öğretmenleri, Sınıf İçinde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5ADC5A-6F80-4AE0-99F7-838520DC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3600" dirty="0"/>
              <a:t>8. Öğrencilere gerekli ve yeterli bireysel çalışma alışkanlıklarını kazandırabilmek için başlama, devam, değerlendirmede öğretmen daima öğrencileri ile birlikte olmalıdır.</a:t>
            </a:r>
          </a:p>
        </p:txBody>
      </p:sp>
    </p:spTree>
    <p:extLst>
      <p:ext uri="{BB962C8B-B14F-4D97-AF65-F5344CB8AC3E}">
        <p14:creationId xmlns:p14="http://schemas.microsoft.com/office/powerpoint/2010/main" val="710632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3AEAB59-EFFE-459A-A19D-52D3F772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01" y="1240077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D5792E-25FF-4FC1-9DE7-76447CA9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Çocuğunuzu kabul edin: anne baba olarak birbirinizi suçlamayın. Suçlu aramayın. Onu olduğu gibi kabul edin. Gelişimi için gerekli ilginizi ve şefkatinizi esirgemeyin. Sevgi ve şefkatin beden ve ruhsal gelişim üzerinde büyük etkisi vardır.</a:t>
            </a:r>
          </a:p>
        </p:txBody>
      </p:sp>
    </p:spTree>
    <p:extLst>
      <p:ext uri="{BB962C8B-B14F-4D97-AF65-F5344CB8AC3E}">
        <p14:creationId xmlns:p14="http://schemas.microsoft.com/office/powerpoint/2010/main" val="264413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0877967-EDBB-4239-B314-05F5F0D5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2F992B-DED3-4026-95FA-A40F5FA78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Çocuğunuzu suçlamayın: onu aileye verilmiş bir ceza olarak görmeyin.</a:t>
            </a:r>
          </a:p>
        </p:txBody>
      </p:sp>
    </p:spTree>
    <p:extLst>
      <p:ext uri="{BB962C8B-B14F-4D97-AF65-F5344CB8AC3E}">
        <p14:creationId xmlns:p14="http://schemas.microsoft.com/office/powerpoint/2010/main" val="598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1055CF4-58FD-42A8-BFB6-E2FA5C2F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563ADE-4B88-4EA5-A8EF-F9D75747C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Çocuğunuzdan utanç duymayın: utanç duymadan sokağa çıkmasına, arkadaşlarıyla oynamasına yardımcı olun. Özellikle yüz, beden, diş, saç, tırnak temizliğine, giysilerinin düzgün ve temiz olmasına dikkat edin.</a:t>
            </a:r>
          </a:p>
        </p:txBody>
      </p:sp>
    </p:spTree>
    <p:extLst>
      <p:ext uri="{BB962C8B-B14F-4D97-AF65-F5344CB8AC3E}">
        <p14:creationId xmlns:p14="http://schemas.microsoft.com/office/powerpoint/2010/main" val="130365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5ABDCAB-8FF6-4230-AE47-BA27042F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FEF55E-0E83-41C9-AD0C-C680CFC0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Çocuğunuzu beceriksiz bulmayın: “sen onu yapamazsın” diyerek atılımını engellemeyin. Elinden geldiği kadar yapmasına imkân verin.</a:t>
            </a:r>
          </a:p>
        </p:txBody>
      </p:sp>
    </p:spTree>
    <p:extLst>
      <p:ext uri="{BB962C8B-B14F-4D97-AF65-F5344CB8AC3E}">
        <p14:creationId xmlns:p14="http://schemas.microsoft.com/office/powerpoint/2010/main" val="1474441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E75006-1767-4A50-8B2C-65202B84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661983-4772-4E49-B880-F60BC48B9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Çocuğunuzu çok şey yapmaya zorlamayın: onun zekaca geriliği nedeniyle yeteneklerinin sınırlı olduğunu kabul edin.</a:t>
            </a:r>
          </a:p>
        </p:txBody>
      </p:sp>
    </p:spTree>
    <p:extLst>
      <p:ext uri="{BB962C8B-B14F-4D97-AF65-F5344CB8AC3E}">
        <p14:creationId xmlns:p14="http://schemas.microsoft.com/office/powerpoint/2010/main" val="2200049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0A296CD-7E07-425F-95DD-179E95C4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7BB3AC-08C2-4AE0-A7E9-E52E476EE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Var olan yeteneklerini en iyi kullanılabilir duruma getiriniz.</a:t>
            </a:r>
          </a:p>
        </p:txBody>
      </p:sp>
    </p:spTree>
    <p:extLst>
      <p:ext uri="{BB962C8B-B14F-4D97-AF65-F5344CB8AC3E}">
        <p14:creationId xmlns:p14="http://schemas.microsoft.com/office/powerpoint/2010/main" val="22936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E35F8B0-6891-4F40-836F-F48DC505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4E67EF-851A-45AA-8A5B-30B136474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Öğretilebilir düzeydeki çocuklar başkalarının istediklerini değil, ilgi duydukları şeyleri öğrenirler.</a:t>
            </a:r>
          </a:p>
        </p:txBody>
      </p:sp>
    </p:spTree>
    <p:extLst>
      <p:ext uri="{BB962C8B-B14F-4D97-AF65-F5344CB8AC3E}">
        <p14:creationId xmlns:p14="http://schemas.microsoft.com/office/powerpoint/2010/main" val="358016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B7510F-CF00-42F5-AF2D-61743CEA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D3FB49-4182-49EB-AFE2-7A327E7C2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Pratik hayatta kendine yetecek kadar temel beceri ve alışkanlıkları kazandırmak gerekir. (Örneğin; yemek yeme, tuvalet alışkanlığı vb. Kazandırma)</a:t>
            </a:r>
          </a:p>
        </p:txBody>
      </p:sp>
    </p:spTree>
    <p:extLst>
      <p:ext uri="{BB962C8B-B14F-4D97-AF65-F5344CB8AC3E}">
        <p14:creationId xmlns:p14="http://schemas.microsoft.com/office/powerpoint/2010/main" val="242568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EE314B-C06B-4A53-B3F1-3E618A37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 zihinsel yetersizlik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CB0D75-DFA8-4341-B678-F6973EC0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buNone/>
            </a:pPr>
            <a:r>
              <a:rPr lang="tr-TR" b="0" i="0" u="none" strike="noStrike" baseline="0" noProof="0" dirty="0"/>
              <a:t>Erken çocukluk yıllarında konuşma becerisini ya çok az kazanırlar ya da kazanamazlar. Okul döneminde konuşmayı öğrenebilirler ancak, temel bakım düzeyinde eğitilebilirler. Yetişkinlikte yaşamda yakın bir denetim ile basit işleri yapabilirler.</a:t>
            </a:r>
          </a:p>
        </p:txBody>
      </p:sp>
    </p:spTree>
    <p:extLst>
      <p:ext uri="{BB962C8B-B14F-4D97-AF65-F5344CB8AC3E}">
        <p14:creationId xmlns:p14="http://schemas.microsoft.com/office/powerpoint/2010/main" val="143637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65C2A2-3A6F-4696-87AD-3C79CCE6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A66DDA-E3D5-46E5-BD82-C3ADB6B0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 evdeki faaliyetlere katılmasını sağlayın. (Örneğin; yattığı yatağı</a:t>
            </a:r>
          </a:p>
          <a:p>
            <a:pPr marL="0" indent="0">
              <a:buNone/>
            </a:pPr>
            <a:r>
              <a:rPr lang="tr-TR" sz="2800" dirty="0"/>
              <a:t> Düzeltmesi, masaya bardak ve tabak yerleştirme vb.)</a:t>
            </a:r>
          </a:p>
        </p:txBody>
      </p:sp>
    </p:spTree>
    <p:extLst>
      <p:ext uri="{BB962C8B-B14F-4D97-AF65-F5344CB8AC3E}">
        <p14:creationId xmlns:p14="http://schemas.microsoft.com/office/powerpoint/2010/main" val="168714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D265786-F9A6-4988-B0A6-C4F3DF08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C41608-3441-4094-BC30-003B812D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277" y="1208952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Boş zamanlarını yararlı bir şekilde değerlendirmesini sağlayıcı faaliyetlerde bulunmasını sağlayın. (Örneğin; televizyon izlemek, arkadaşlarıyla oyun oynamak vb.)</a:t>
            </a:r>
          </a:p>
        </p:txBody>
      </p:sp>
    </p:spTree>
    <p:extLst>
      <p:ext uri="{BB962C8B-B14F-4D97-AF65-F5344CB8AC3E}">
        <p14:creationId xmlns:p14="http://schemas.microsoft.com/office/powerpoint/2010/main" val="3476921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1B6116-FD18-45DF-9DC6-A853B8D2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5FDE28-CA3C-4211-9B43-524E4DA1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Güven sarsıcı durumlardan (sözlerle, isteklerden) kaçınılmalıdır. Çocuğu başkalarıyla kıyaslamayın, davranışlarından ötürü eleştirmeyin.</a:t>
            </a:r>
          </a:p>
        </p:txBody>
      </p:sp>
    </p:spTree>
    <p:extLst>
      <p:ext uri="{BB962C8B-B14F-4D97-AF65-F5344CB8AC3E}">
        <p14:creationId xmlns:p14="http://schemas.microsoft.com/office/powerpoint/2010/main" val="410504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9CDDCC8-31CF-45F8-8492-7DEAD2AB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BA179A-89F9-4F8E-A6C4-CFF4B381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Aşırı koruyucu ve kollayıcı tavırlarla bağımsızlıklarının engellenmesini, kötüye kullanılmasını, istismar edilmesini önleyici tedbirler almak gerekir.</a:t>
            </a:r>
          </a:p>
        </p:txBody>
      </p:sp>
    </p:spTree>
    <p:extLst>
      <p:ext uri="{BB962C8B-B14F-4D97-AF65-F5344CB8AC3E}">
        <p14:creationId xmlns:p14="http://schemas.microsoft.com/office/powerpoint/2010/main" val="2094942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F8E98FC-875E-48DB-95A1-CFD71CEB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Ağır Düzeyde Zihinsel Yetersizliği Olan Öğrencilerin Aileleri Neler Yapmalıdırlar?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34A8B9-7E27-48C4-9E1F-B72528C1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Çocuğunuzun başarılı çalışmaları mutlaka görülmeli, değer verilmeli gerekirse ödüllendirilmelidir.</a:t>
            </a:r>
          </a:p>
        </p:txBody>
      </p:sp>
    </p:spTree>
    <p:extLst>
      <p:ext uri="{BB962C8B-B14F-4D97-AF65-F5344CB8AC3E}">
        <p14:creationId xmlns:p14="http://schemas.microsoft.com/office/powerpoint/2010/main" val="4103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7CD17EB-F4F5-4BC8-927B-8BC1363C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</a:rPr>
              <a:t>AĞIR DÜZEYDE ZİHİNSEL YETERSİZLİĞİ OLAN BİREYLERİN YARARLANDIĞI EĞİTİM ORTAMLARI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7DCAA1-C2A1-49E6-814C-584DAC88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800" dirty="0"/>
              <a:t> Ülkemizde ağır düzeyde zihinsel yetersizliği olan bireylerin yararlandığı eğitim ortamları; eğitim ve uygulama okulları ile iş eğitim merkezleridir.</a:t>
            </a:r>
          </a:p>
        </p:txBody>
      </p:sp>
    </p:spTree>
    <p:extLst>
      <p:ext uri="{BB962C8B-B14F-4D97-AF65-F5344CB8AC3E}">
        <p14:creationId xmlns:p14="http://schemas.microsoft.com/office/powerpoint/2010/main" val="2042358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DDAC2-772E-4370-BB82-868EF7BD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523D89-829A-4924-9E03-4F6316C1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tr-TR" sz="2200" b="0" i="0" u="none" strike="noStrike" baseline="0" noProof="0" dirty="0"/>
              <a:t>A) genel eğitim programlarından yararlanamayan, okul öncesi ve zorunlu ilköğretim çağındaki, ağır ve orta düzeyde zihinsel yetersizliği olan bireyler için açılan gündüzlü özel eğitim kurumlarıdır.</a:t>
            </a:r>
          </a:p>
        </p:txBody>
      </p:sp>
      <p:pic>
        <p:nvPicPr>
          <p:cNvPr id="7" name="Graphic 6" descr="Sınıf">
            <a:extLst>
              <a:ext uri="{FF2B5EF4-FFF2-40B4-BE49-F238E27FC236}">
                <a16:creationId xmlns:a16="http://schemas.microsoft.com/office/drawing/2014/main" id="{AFD4C857-027B-49B5-A27A-17281CEE6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7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7F290A-8C47-40DF-AA42-15762930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23468"/>
            <a:ext cx="4818888" cy="1476801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788355-2B0C-484F-93CD-D2C2224B5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tr-TR" sz="2200" b="0" i="0" u="none" strike="noStrike" baseline="0" noProof="0" dirty="0"/>
              <a:t>B) bu okullarda; öğrencilerin, öz bakım ve temel yaşam becerileri ile işlevsel akademik becerilerini geliştirmek ve topluma uyumlarını sağlamak amacıyla gelişimsel eğitim programları uygulamaktadır.</a:t>
            </a:r>
          </a:p>
        </p:txBody>
      </p:sp>
      <p:pic>
        <p:nvPicPr>
          <p:cNvPr id="7" name="Graphic 6" descr="Sınıf">
            <a:extLst>
              <a:ext uri="{FF2B5EF4-FFF2-40B4-BE49-F238E27FC236}">
                <a16:creationId xmlns:a16="http://schemas.microsoft.com/office/drawing/2014/main" id="{1A2DAC2D-8CB8-4236-AF54-7FA128DA9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EC4ABE-246B-4814-9675-B802ED5C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A34A60-D03B-475B-A4BA-AC362732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tr-TR" sz="2200" b="0" i="0" u="none" strike="noStrike" baseline="0" noProof="0" dirty="0"/>
              <a:t>C) sınıf mevcutları, okul öncesi eğitim sınıflarında en fazla altı, diğer sınıflarda ise en fazla sekiz öğrenciden oluşmaktadır.</a:t>
            </a:r>
          </a:p>
        </p:txBody>
      </p:sp>
      <p:pic>
        <p:nvPicPr>
          <p:cNvPr id="7" name="Graphic 6" descr="Sınıf">
            <a:extLst>
              <a:ext uri="{FF2B5EF4-FFF2-40B4-BE49-F238E27FC236}">
                <a16:creationId xmlns:a16="http://schemas.microsoft.com/office/drawing/2014/main" id="{F0252A21-BAC2-4917-8871-D0247AE6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0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ACDE3A-1B41-4FF3-8C83-B454A1AC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B01D4D-E862-4907-8F4B-AA683B41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>
              <a:buNone/>
            </a:pPr>
            <a:r>
              <a:rPr lang="tr-TR" sz="2200" b="0" i="0" u="none" strike="noStrike" baseline="0" noProof="0" dirty="0"/>
              <a:t>D) okul öncesi eğitimi sınıfından altıncı sınıfa kadar sınıflarda iki özel eğitim öğretmeni; yedinci ve sekizinci sınıflarda ise, bir özel eğitim öğretmeni ile bir usta öğretici veya iki özel eğitim öğretmeni görevlendirilmektedir.</a:t>
            </a:r>
          </a:p>
        </p:txBody>
      </p:sp>
      <p:pic>
        <p:nvPicPr>
          <p:cNvPr id="5" name="Picture 4" descr="Oyuncak plastik rakamlar">
            <a:extLst>
              <a:ext uri="{FF2B5EF4-FFF2-40B4-BE49-F238E27FC236}">
                <a16:creationId xmlns:a16="http://schemas.microsoft.com/office/drawing/2014/main" id="{DDADD1C5-F4F6-4BCB-8354-C152F258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5" r="3041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097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1B31AAE-2637-48F5-A8C9-BE83AFE9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86" y="1240077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tr-TR" b="0" i="0" u="none" strike="noStrike" kern="1200" cap="all" noProof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Ağır düzeyde zihinsel yetersizlik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E1E058-8677-4BD0-88E0-71F125F2F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dirty="0"/>
              <a:t>Bu çocuklar bağımsız yaşam becerileri öğrenebilirler. Ancak akademik becerileri öğrenmede güçlük çekerler. Dil ve konuşma gelişimlerinde gecikme, ilk basamaklarda takılma, basmakalıp konuşma, eklemleme bozukluğu, ses bozukluğu, kekemelik yaygın şekilde görülmektedir.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1168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2FB684A5-053C-4D62-A9FD-692F12570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E5AA8FD-4C3F-4056-9C82-B08CC398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31520"/>
            <a:ext cx="5649349" cy="3230880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51D17A-B74E-4880-BDB1-3D142714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>
              <a:buNone/>
            </a:pPr>
            <a:r>
              <a:rPr lang="tr-TR" sz="2400" b="0" i="0" u="none" strike="noStrike" kern="1200" baseline="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E) iş eğitim dersi atölye öğretmenlerince okutulmaktadır.</a:t>
            </a:r>
          </a:p>
        </p:txBody>
      </p:sp>
    </p:spTree>
    <p:extLst>
      <p:ext uri="{BB962C8B-B14F-4D97-AF65-F5344CB8AC3E}">
        <p14:creationId xmlns:p14="http://schemas.microsoft.com/office/powerpoint/2010/main" val="1827940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E27CB2-CCE3-44CA-9A1A-AE59F8D0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  <a:solidFill>
            <a:srgbClr val="00B0F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r-TR" sz="2400" b="1" noProof="0" dirty="0"/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27D9EC-59C7-4D7A-9F93-982463F7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buNone/>
            </a:pPr>
            <a:r>
              <a:rPr lang="tr-TR" sz="2200" b="0" i="0" u="none" strike="noStrike" baseline="0" noProof="0" dirty="0"/>
              <a:t>F) okul programı bireysel yeterliliklerine dayalı gelişim özellikleri doğrultusunda bireyselleştirilmektedir.</a:t>
            </a:r>
          </a:p>
        </p:txBody>
      </p:sp>
      <p:pic>
        <p:nvPicPr>
          <p:cNvPr id="5" name="Picture 4" descr="Kağıt ajandaya bir randevuyu kaydetme">
            <a:extLst>
              <a:ext uri="{FF2B5EF4-FFF2-40B4-BE49-F238E27FC236}">
                <a16:creationId xmlns:a16="http://schemas.microsoft.com/office/drawing/2014/main" id="{26B47B4B-FBD9-4754-92CF-B17C0390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86" b="500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5346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421123-4975-4E78-AD75-E409C753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CD4CC6-EE65-4296-A922-D69B2FF2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buNone/>
            </a:pPr>
            <a:r>
              <a:rPr lang="tr-TR" sz="2200" b="0" i="0" u="none" strike="noStrike" baseline="0" noProof="0" dirty="0"/>
              <a:t>G) öğretmenler, her çocuğun bireyselleştirilmiş eğitim programına göre hem grup eğitimi hem de birebir eğitim yapmaktadırlar.</a:t>
            </a:r>
          </a:p>
        </p:txBody>
      </p:sp>
      <p:pic>
        <p:nvPicPr>
          <p:cNvPr id="5" name="Picture 4" descr="Oyuncak plastik rakamlar">
            <a:extLst>
              <a:ext uri="{FF2B5EF4-FFF2-40B4-BE49-F238E27FC236}">
                <a16:creationId xmlns:a16="http://schemas.microsoft.com/office/drawing/2014/main" id="{878E1CD7-C8C7-4C29-9AA6-7AF89E0F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09" b="20479"/>
          <a:stretch/>
        </p:blipFill>
        <p:spPr>
          <a:xfrm>
            <a:off x="20" y="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8932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6CD8AA-720F-4199-B177-7E77A301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AĞIR DÜZEYDE ZİHİNSEL YETERSİZLİĞİ OLAN BİREYLER İÇİN AÇILAN EĞİTİM VE UYGULAMA OKULLARI: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BFB24-A529-4CF0-A701-D4849531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tr-TR" sz="2200" b="0" i="0" u="none" strike="noStrike" baseline="0" noProof="0" dirty="0"/>
              <a:t>H) öğrenci, bireysel yeterliliklerine dayalı gelişim özellikleri dikkate alınarak uygun sınıfa yerleştirilmektedir.</a:t>
            </a:r>
          </a:p>
        </p:txBody>
      </p:sp>
      <p:pic>
        <p:nvPicPr>
          <p:cNvPr id="5" name="Picture 4" descr="Tek bir kırmızı parçası olan beyaz bulmaca">
            <a:extLst>
              <a:ext uri="{FF2B5EF4-FFF2-40B4-BE49-F238E27FC236}">
                <a16:creationId xmlns:a16="http://schemas.microsoft.com/office/drawing/2014/main" id="{28F6B06F-E2FA-4D67-BE16-60EB287E0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1666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Kitaplar">
            <a:extLst>
              <a:ext uri="{FF2B5EF4-FFF2-40B4-BE49-F238E27FC236}">
                <a16:creationId xmlns:a16="http://schemas.microsoft.com/office/drawing/2014/main" id="{DC5D643E-A89E-4560-BD36-DD753294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B09C538-B4AB-4767-9A75-3FB2D0BC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1800" b="1" dirty="0">
                <a:highlight>
                  <a:srgbClr val="FFFF00"/>
                </a:highlight>
              </a:rPr>
              <a:t>1) Ağır Düzeyde Zihinsel Yetersizliği Olan Bireyler İçin Açılan Eğitim ve Uygulama Okulları: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0907909-50B4-4A6C-87CB-7EF8B3E62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>
              <a:buNone/>
            </a:pPr>
            <a:r>
              <a:rPr lang="tr-TR" sz="2400" b="0" i="0" u="none" strike="noStrike" kern="1200" baseline="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İ) eğitim süresi 8 yıldır.</a:t>
            </a:r>
          </a:p>
        </p:txBody>
      </p:sp>
    </p:spTree>
    <p:extLst>
      <p:ext uri="{BB962C8B-B14F-4D97-AF65-F5344CB8AC3E}">
        <p14:creationId xmlns:p14="http://schemas.microsoft.com/office/powerpoint/2010/main" val="7046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0035A-3F25-44EB-9A4F-260BDD61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2) IŞ EĞITIM MERKEZLERI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0AE1CC-E698-4AC4-8C88-9E8FA3F1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>
              <a:buNone/>
            </a:pPr>
            <a:r>
              <a:rPr lang="tr-TR" sz="2000" b="0" i="0" u="none" strike="noStrike" baseline="0" noProof="0" dirty="0"/>
              <a:t>A) eğitim uygulama okullarını bitiren veya zorunlu eğitim çağı dışında kalan zihinsel yetersizliği olanlar ve / veya genel eğitim programlarından yararlanamayan özel eğitim gerektiren bireylerin; temel yaşam becerilerini geliştirmek, öğrenme gereksinimlerini karşılamak, topluma uyumlarını sağlamak, onları işe hazırlamak amacıyla farklı konu ve sürelerde meslek kurslarının düzenlendiği, gün-düzlük özel eğitim kurumlarıdır.</a:t>
            </a:r>
          </a:p>
        </p:txBody>
      </p:sp>
      <p:pic>
        <p:nvPicPr>
          <p:cNvPr id="7" name="Graphic 6" descr="Eğitim">
            <a:extLst>
              <a:ext uri="{FF2B5EF4-FFF2-40B4-BE49-F238E27FC236}">
                <a16:creationId xmlns:a16="http://schemas.microsoft.com/office/drawing/2014/main" id="{6DCB67B8-4D38-454F-8139-11776C902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6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1AB59F23-999D-4EB4-B4D6-37B80400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452" y="812507"/>
            <a:ext cx="5448946" cy="1041248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tr-TR" u="none" strike="noStrike" baseline="0" noProof="0" dirty="0">
                <a:solidFill>
                  <a:schemeClr val="bg1"/>
                </a:solidFill>
              </a:rPr>
              <a:t>2) IŞ EĞITIM MERKEZLERI</a:t>
            </a:r>
          </a:p>
        </p:txBody>
      </p:sp>
      <p:pic>
        <p:nvPicPr>
          <p:cNvPr id="7" name="Graphic 6" descr="Sınıf">
            <a:extLst>
              <a:ext uri="{FF2B5EF4-FFF2-40B4-BE49-F238E27FC236}">
                <a16:creationId xmlns:a16="http://schemas.microsoft.com/office/drawing/2014/main" id="{69ED4C56-E634-4315-B2A1-C0A8BB1B5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438" y="1649879"/>
            <a:ext cx="2799103" cy="2799103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00F25D-9680-4778-8493-F7E05FD1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8043" y="2015732"/>
            <a:ext cx="55503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/>
            <a:r>
              <a:rPr lang="tr-TR" b="0" i="0" u="none" strike="noStrike" baseline="0" noProof="0" dirty="0"/>
              <a:t>B) sınıflarda bir özel eğitim öğretmeni ile bir atölye öğretmeni / usta öğretici veya iki özel eğitim öğretmeni görevlendirilmektedir.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57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1179FF-E955-436F-8DD3-89C09F32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2) IŞ EĞITIM MERKEZLERI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1D8A4E-8619-452D-813D-59DAB7C62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908" y="5650118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>
              <a:buNone/>
            </a:pPr>
            <a:r>
              <a:rPr lang="tr-TR" sz="1800" b="0" i="0" u="none" strike="noStrike" baseline="0" noProof="0" dirty="0">
                <a:solidFill>
                  <a:srgbClr val="FFFFFF"/>
                </a:solidFill>
              </a:rPr>
              <a:t>C) merkezde etkinlik süresi günde toplam altı ders saatidir.</a:t>
            </a:r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C3C395C7-8BB7-466C-A013-BA86E4110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8528" y="640078"/>
            <a:ext cx="3609141" cy="36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5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EFC00D-292C-4623-BFA5-D4539BDF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2) IŞ EĞITIM MERKEZLERI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3E7608-4861-41D2-97F5-58BCCE18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buNone/>
            </a:pPr>
            <a:r>
              <a:rPr lang="tr-TR" sz="24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eğitim süresi 3 yıldır.</a:t>
            </a:r>
          </a:p>
        </p:txBody>
      </p:sp>
      <p:pic>
        <p:nvPicPr>
          <p:cNvPr id="7" name="Graphic 6" descr="Okul binası">
            <a:extLst>
              <a:ext uri="{FF2B5EF4-FFF2-40B4-BE49-F238E27FC236}">
                <a16:creationId xmlns:a16="http://schemas.microsoft.com/office/drawing/2014/main" id="{75BE5D9B-305E-4AD0-A647-BDD2C5AC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42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CA7518-87A6-451E-A8A7-3C923CF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2) iş eğitim merkezleri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AFF0A6-F2DB-4128-A5F9-A79B22F61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>
              <a:buNone/>
            </a:pPr>
            <a:r>
              <a:rPr lang="tr-TR" sz="3600" b="0" i="0" u="none" strike="noStrike" baseline="0" noProof="0" dirty="0"/>
              <a:t>E) bir kurs programını tamamlayan kursiyer, farklı bir kurs programından da yararlanabilmektedir.</a:t>
            </a:r>
          </a:p>
          <a:p>
            <a:pPr marL="0" marR="0" lvl="0" indent="0" algn="ctr">
              <a:buNone/>
            </a:pPr>
            <a:endParaRPr lang="tr-TR" sz="3600" b="0" i="0" u="none" strike="noStrike" baseline="0" noProof="0" dirty="0"/>
          </a:p>
        </p:txBody>
      </p:sp>
      <p:pic>
        <p:nvPicPr>
          <p:cNvPr id="5" name="Picture 4" descr="Boş bir sınıftaki sandalyeler">
            <a:extLst>
              <a:ext uri="{FF2B5EF4-FFF2-40B4-BE49-F238E27FC236}">
                <a16:creationId xmlns:a16="http://schemas.microsoft.com/office/drawing/2014/main" id="{06A18433-17FA-4563-AE95-32E458540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9" r="2615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299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E7C7BE-BE74-4E70-862A-3566C6788A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graphicFrame>
        <p:nvGraphicFramePr>
          <p:cNvPr id="5" name="Metin Yer Tutucusu 2">
            <a:extLst>
              <a:ext uri="{FF2B5EF4-FFF2-40B4-BE49-F238E27FC236}">
                <a16:creationId xmlns:a16="http://schemas.microsoft.com/office/drawing/2014/main" id="{D88F0F06-D0DB-4E91-A143-25572E282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140852"/>
              </p:ext>
            </p:extLst>
          </p:nvPr>
        </p:nvGraphicFramePr>
        <p:xfrm>
          <a:off x="6836898" y="2015731"/>
          <a:ext cx="4218452" cy="342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910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Metin Yer Tutucusu 2">
            <a:extLst>
              <a:ext uri="{FF2B5EF4-FFF2-40B4-BE49-F238E27FC236}">
                <a16:creationId xmlns:a16="http://schemas.microsoft.com/office/drawing/2014/main" id="{C4EA4B93-F298-4500-9CDF-057669D49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54314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34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FC6A24-32A6-4CEE-80F5-D7BCF6C506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graphicFrame>
        <p:nvGraphicFramePr>
          <p:cNvPr id="14" name="Metin Yer Tutucusu 2">
            <a:extLst>
              <a:ext uri="{FF2B5EF4-FFF2-40B4-BE49-F238E27FC236}">
                <a16:creationId xmlns:a16="http://schemas.microsoft.com/office/drawing/2014/main" id="{9A6B7DEE-D63B-4327-A8D0-05824AD97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020371"/>
              </p:ext>
            </p:extLst>
          </p:nvPr>
        </p:nvGraphicFramePr>
        <p:xfrm>
          <a:off x="4554924" y="1334541"/>
          <a:ext cx="3394220" cy="496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9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077A8-1C2E-4E88-87E1-2A66534F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DC3D0C-EBC4-48E8-8D4B-7E19E62E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Kolayca yorulurlar ve dayanıksızdırlar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Yakın şeylerle ilgilidirler, uzak geleceğe aldırış etmezler</a:t>
            </a:r>
          </a:p>
        </p:txBody>
      </p:sp>
    </p:spTree>
    <p:extLst>
      <p:ext uri="{BB962C8B-B14F-4D97-AF65-F5344CB8AC3E}">
        <p14:creationId xmlns:p14="http://schemas.microsoft.com/office/powerpoint/2010/main" val="131565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EEB18D0-E83B-4ADE-9AB6-30E18E09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8F71F6-6196-40ED-9327-C7C7628D6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Algı ve tepkileri basittir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Çabuk unuturlar</a:t>
            </a:r>
          </a:p>
        </p:txBody>
      </p:sp>
    </p:spTree>
    <p:extLst>
      <p:ext uri="{BB962C8B-B14F-4D97-AF65-F5344CB8AC3E}">
        <p14:creationId xmlns:p14="http://schemas.microsoft.com/office/powerpoint/2010/main" val="70147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07BEB92-75FC-44EA-A6A2-91B58AB8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Ağır Düzeydeki Zihinsel Engelli Çocuklar Genel Özellikleri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CA93AD-94E6-4377-BE89-07BCDC93D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594" y="1240077"/>
            <a:ext cx="6034827" cy="4916465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İlgileri çok değişkendir sürekli değişir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- Oyunlarda kendilerinden küçüklerle oynamayı tercih ederler</a:t>
            </a:r>
          </a:p>
        </p:txBody>
      </p:sp>
    </p:spTree>
    <p:extLst>
      <p:ext uri="{BB962C8B-B14F-4D97-AF65-F5344CB8AC3E}">
        <p14:creationId xmlns:p14="http://schemas.microsoft.com/office/powerpoint/2010/main" val="155573487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</TotalTime>
  <Words>1433</Words>
  <Application>Microsoft Office PowerPoint</Application>
  <PresentationFormat>Geniş ekran</PresentationFormat>
  <Paragraphs>112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3" baseType="lpstr">
      <vt:lpstr>Arial</vt:lpstr>
      <vt:lpstr>Gill Sans MT</vt:lpstr>
      <vt:lpstr>Galeri</vt:lpstr>
      <vt:lpstr>T.C. MİLLÎ EĞİTİM BAKANLIĞI Seyhan Rehberlik ve Araştırma Merkezi</vt:lpstr>
      <vt:lpstr>Ağır düzeyde zihinsel yetersizlik</vt:lpstr>
      <vt:lpstr>Ağır düzeyde zihinsel yetersizlik</vt:lpstr>
      <vt:lpstr>Ağır düzeyde zihinsel yetersizlik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Ağır Düzeydeki Zihinsel Engelli Çocuklar Genel Özellikleri </vt:lpstr>
      <vt:lpstr> 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Öğretmenleri, Sınıf İçinde Neler Yapmalıdırlar?</vt:lpstr>
      <vt:lpstr>Ağır Düzeyde Zihinsel Yetersizliği Olan Öğrencilerin Aileleri 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Ağır Düzeyde Zihinsel Yetersizliği Olan Öğrencilerin Aileleri Neler Yapmalıdırlar?</vt:lpstr>
      <vt:lpstr>AĞIR DÜZEYDE ZİHİNSEL YETERSİZLİĞİ OLAN BİREYLERİN YARARLANDIĞI EĞİTİM ORTAMLARI</vt:lpstr>
      <vt:lpstr>1) Ağır Düzeyde Zihinsel Yetersizliği Olan Bireyler İçin Açılan Eğitim ve Uygulama Okulları:</vt:lpstr>
      <vt:lpstr>1) Ağır Düzeyde Zihinsel Yetersizliği Olan Bireyler İçin Açılan Eğitim ve Uygulama Okulları:</vt:lpstr>
      <vt:lpstr>1) Ağır Düzeyde Zihinsel Yetersizliği Olan Bireyler İçin Açılan Eğitim ve Uygulama Okulları:</vt:lpstr>
      <vt:lpstr>1) Ağır Düzeyde Zihinsel Yetersizliği Olan Bireyler İçin Açılan Eğitim ve Uygulama Okulları:</vt:lpstr>
      <vt:lpstr>1) Ağır Düzeyde Zihinsel Yetersizliği Olan Bireyler İçin Açılan Eğitim ve Uygulama Okulları:</vt:lpstr>
      <vt:lpstr>1) Ağır Düzeyde Zihinsel Yetersizliği Olan Bireyler İçin Açılan Eğitim ve Uygulama Okulları:</vt:lpstr>
      <vt:lpstr>1) Ağır Düzeyde Zihinsel Yetersizliği Olan Bireyler İçin Açılan Eğitim ve Uygulama Okulları:</vt:lpstr>
      <vt:lpstr>1) AĞIR DÜZEYDE ZİHİNSEL YETERSİZLİĞİ OLAN BİREYLER İÇİN AÇILAN EĞİTİM VE UYGULAMA OKULLARI:</vt:lpstr>
      <vt:lpstr>1) Ağır Düzeyde Zihinsel Yetersizliği Olan Bireyler İçin Açılan Eğitim ve Uygulama Okulları:</vt:lpstr>
      <vt:lpstr>2) IŞ EĞITIM MERKEZLERI</vt:lpstr>
      <vt:lpstr>2) IŞ EĞITIM MERKEZLERI</vt:lpstr>
      <vt:lpstr>2) IŞ EĞITIM MERKEZLERI</vt:lpstr>
      <vt:lpstr>2) IŞ EĞITIM MERKEZLERI</vt:lpstr>
      <vt:lpstr>2) iş eğitim merkezleri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MİLLÎ EĞİTİM BAKANLIĞI Seyhan Rehberlik ve Araştırma Merkezi</dc:title>
  <dc:creator>hüseyin tekin</dc:creator>
  <cp:lastModifiedBy>hüseyin tekin</cp:lastModifiedBy>
  <cp:revision>1</cp:revision>
  <dcterms:created xsi:type="dcterms:W3CDTF">2021-11-23T18:48:49Z</dcterms:created>
  <dcterms:modified xsi:type="dcterms:W3CDTF">2021-11-23T19:49:16Z</dcterms:modified>
</cp:coreProperties>
</file>