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99" r:id="rId5"/>
    <p:sldId id="258" r:id="rId6"/>
    <p:sldId id="259" r:id="rId7"/>
    <p:sldId id="260" r:id="rId8"/>
    <p:sldId id="261" r:id="rId9"/>
    <p:sldId id="276" r:id="rId10"/>
    <p:sldId id="277" r:id="rId11"/>
    <p:sldId id="262" r:id="rId12"/>
    <p:sldId id="263" r:id="rId13"/>
    <p:sldId id="265" r:id="rId14"/>
    <p:sldId id="266" r:id="rId15"/>
    <p:sldId id="278" r:id="rId16"/>
    <p:sldId id="279" r:id="rId17"/>
    <p:sldId id="280" r:id="rId18"/>
    <p:sldId id="281" r:id="rId19"/>
    <p:sldId id="282" r:id="rId20"/>
    <p:sldId id="283" r:id="rId21"/>
    <p:sldId id="284" r:id="rId22"/>
    <p:sldId id="285" r:id="rId23"/>
    <p:sldId id="286" r:id="rId24"/>
    <p:sldId id="288" r:id="rId25"/>
    <p:sldId id="289" r:id="rId26"/>
    <p:sldId id="290" r:id="rId27"/>
    <p:sldId id="291" r:id="rId28"/>
    <p:sldId id="292" r:id="rId29"/>
    <p:sldId id="293" r:id="rId30"/>
    <p:sldId id="269" r:id="rId31"/>
    <p:sldId id="270" r:id="rId32"/>
    <p:sldId id="271" r:id="rId33"/>
    <p:sldId id="272" r:id="rId34"/>
    <p:sldId id="273" r:id="rId35"/>
    <p:sldId id="274" r:id="rId36"/>
    <p:sldId id="275" r:id="rId37"/>
    <p:sldId id="294" r:id="rId38"/>
    <p:sldId id="295" r:id="rId39"/>
    <p:sldId id="296" r:id="rId40"/>
    <p:sldId id="297" r:id="rId41"/>
    <p:sldId id="298" r:id="rId42"/>
    <p:sldId id="28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3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1BE90-7014-468B-9474-E2DEF2FE3121}"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tr-TR"/>
        </a:p>
      </dgm:t>
    </dgm:pt>
    <dgm:pt modelId="{8CC64DF9-F5D1-42BC-B1EE-A34CD603BE72}">
      <dgm:prSet phldrT="[Metin]" custT="1"/>
      <dgm:spPr/>
      <dgm:t>
        <a:bodyPr/>
        <a:lstStyle/>
        <a:p>
          <a:r>
            <a:rPr lang="tr-TR" sz="2600" dirty="0" smtClean="0"/>
            <a:t>sözlü veya yazılı dili anlama ya da </a:t>
          </a:r>
          <a:r>
            <a:rPr lang="tr-TR" sz="2600" dirty="0" smtClean="0"/>
            <a:t>kullanmada</a:t>
          </a:r>
          <a:endParaRPr lang="tr-TR" sz="2600" dirty="0" smtClean="0"/>
        </a:p>
      </dgm:t>
    </dgm:pt>
    <dgm:pt modelId="{314E4F87-7CD6-483B-8428-FE3DDBE73268}" type="parTrans" cxnId="{5898DD87-1D59-4D04-A91B-4F98D9334A42}">
      <dgm:prSet/>
      <dgm:spPr/>
      <dgm:t>
        <a:bodyPr/>
        <a:lstStyle/>
        <a:p>
          <a:endParaRPr lang="tr-TR"/>
        </a:p>
      </dgm:t>
    </dgm:pt>
    <dgm:pt modelId="{89B6F7BC-AFB6-416E-9E11-64E0F0D932AE}" type="sibTrans" cxnId="{5898DD87-1D59-4D04-A91B-4F98D9334A42}">
      <dgm:prSet/>
      <dgm:spPr/>
      <dgm:t>
        <a:bodyPr/>
        <a:lstStyle/>
        <a:p>
          <a:endParaRPr lang="tr-TR"/>
        </a:p>
      </dgm:t>
    </dgm:pt>
    <dgm:pt modelId="{814187CA-2E4A-4152-9A79-63AB4D7649BF}">
      <dgm:prSet phldrT="[Metin]" custT="1"/>
      <dgm:spPr/>
      <dgm:t>
        <a:bodyPr/>
        <a:lstStyle/>
        <a:p>
          <a:r>
            <a:rPr lang="tr-TR" sz="2600" dirty="0" smtClean="0"/>
            <a:t>matematiksel işlemleri </a:t>
          </a:r>
          <a:r>
            <a:rPr lang="tr-TR" sz="2600" dirty="0" smtClean="0"/>
            <a:t>yapmada</a:t>
          </a:r>
          <a:endParaRPr lang="tr-TR" sz="2600" dirty="0" smtClean="0"/>
        </a:p>
      </dgm:t>
    </dgm:pt>
    <dgm:pt modelId="{18F754A9-85B5-41E6-A144-DC568C4B3BB0}" type="parTrans" cxnId="{D6E076BA-2537-45F3-9D72-5301BFAED14A}">
      <dgm:prSet/>
      <dgm:spPr/>
      <dgm:t>
        <a:bodyPr/>
        <a:lstStyle/>
        <a:p>
          <a:endParaRPr lang="tr-TR"/>
        </a:p>
      </dgm:t>
    </dgm:pt>
    <dgm:pt modelId="{57DF95C3-CF43-4DEC-B1FF-0178970052CD}" type="sibTrans" cxnId="{D6E076BA-2537-45F3-9D72-5301BFAED14A}">
      <dgm:prSet/>
      <dgm:spPr/>
      <dgm:t>
        <a:bodyPr/>
        <a:lstStyle/>
        <a:p>
          <a:endParaRPr lang="tr-TR"/>
        </a:p>
      </dgm:t>
    </dgm:pt>
    <dgm:pt modelId="{1BE53F9B-C386-4CA5-9264-35809E1BE8D2}">
      <dgm:prSet phldrT="[Metin]" custT="1"/>
      <dgm:spPr/>
      <dgm:t>
        <a:bodyPr/>
        <a:lstStyle/>
        <a:p>
          <a:r>
            <a:rPr lang="tr-TR" sz="2600" dirty="0" smtClean="0"/>
            <a:t>hareketleri koordine etme ya da </a:t>
          </a:r>
        </a:p>
      </dgm:t>
    </dgm:pt>
    <dgm:pt modelId="{EAD28852-3830-496D-8307-9ACBFC855A10}" type="parTrans" cxnId="{B0DF69B4-F7F3-4F37-9A1C-7BC3E64D9F11}">
      <dgm:prSet/>
      <dgm:spPr/>
      <dgm:t>
        <a:bodyPr/>
        <a:lstStyle/>
        <a:p>
          <a:endParaRPr lang="tr-TR"/>
        </a:p>
      </dgm:t>
    </dgm:pt>
    <dgm:pt modelId="{B89FABA1-E51B-4DFE-B9FD-944E5E6B33C1}" type="sibTrans" cxnId="{B0DF69B4-F7F3-4F37-9A1C-7BC3E64D9F11}">
      <dgm:prSet/>
      <dgm:spPr/>
      <dgm:t>
        <a:bodyPr/>
        <a:lstStyle/>
        <a:p>
          <a:endParaRPr lang="tr-TR"/>
        </a:p>
      </dgm:t>
    </dgm:pt>
    <dgm:pt modelId="{5CE56275-6443-4A5A-BA14-6459BF82344C}">
      <dgm:prSet custT="1"/>
      <dgm:spPr/>
      <dgm:t>
        <a:bodyPr/>
        <a:lstStyle/>
        <a:p>
          <a:r>
            <a:rPr lang="tr-TR" sz="2600" dirty="0" smtClean="0"/>
            <a:t>dikkati yöneltme becerilerini olumsuz etkileyen bir </a:t>
          </a:r>
          <a:r>
            <a:rPr lang="tr-TR" sz="2600" dirty="0" smtClean="0"/>
            <a:t>yetersizliktir </a:t>
          </a:r>
          <a:endParaRPr lang="tr-TR" sz="2600" dirty="0"/>
        </a:p>
      </dgm:t>
    </dgm:pt>
    <dgm:pt modelId="{823B5D2F-962C-422D-B10C-8BED22167993}" type="parTrans" cxnId="{9CB40A88-4579-4549-AEBD-5A848B42F602}">
      <dgm:prSet/>
      <dgm:spPr/>
      <dgm:t>
        <a:bodyPr/>
        <a:lstStyle/>
        <a:p>
          <a:endParaRPr lang="tr-TR"/>
        </a:p>
      </dgm:t>
    </dgm:pt>
    <dgm:pt modelId="{86D2E43F-1DFB-446C-B787-F3DF97E19BFB}" type="sibTrans" cxnId="{9CB40A88-4579-4549-AEBD-5A848B42F602}">
      <dgm:prSet/>
      <dgm:spPr/>
      <dgm:t>
        <a:bodyPr/>
        <a:lstStyle/>
        <a:p>
          <a:endParaRPr lang="tr-TR"/>
        </a:p>
      </dgm:t>
    </dgm:pt>
    <dgm:pt modelId="{169DE4CD-AC1E-4754-B7C5-273130EA4A9E}" type="pres">
      <dgm:prSet presAssocID="{B8C1BE90-7014-468B-9474-E2DEF2FE3121}" presName="outerComposite" presStyleCnt="0">
        <dgm:presLayoutVars>
          <dgm:chMax val="5"/>
          <dgm:dir/>
          <dgm:resizeHandles val="exact"/>
        </dgm:presLayoutVars>
      </dgm:prSet>
      <dgm:spPr/>
      <dgm:t>
        <a:bodyPr/>
        <a:lstStyle/>
        <a:p>
          <a:endParaRPr lang="tr-TR"/>
        </a:p>
      </dgm:t>
    </dgm:pt>
    <dgm:pt modelId="{4330E69A-FD6B-4231-AD9E-182BCDDFE827}" type="pres">
      <dgm:prSet presAssocID="{B8C1BE90-7014-468B-9474-E2DEF2FE3121}" presName="dummyMaxCanvas" presStyleCnt="0">
        <dgm:presLayoutVars/>
      </dgm:prSet>
      <dgm:spPr/>
    </dgm:pt>
    <dgm:pt modelId="{FAAD721A-E12C-4EBD-9949-8945795D3FDA}" type="pres">
      <dgm:prSet presAssocID="{B8C1BE90-7014-468B-9474-E2DEF2FE3121}" presName="FourNodes_1" presStyleLbl="node1" presStyleIdx="0" presStyleCnt="4">
        <dgm:presLayoutVars>
          <dgm:bulletEnabled val="1"/>
        </dgm:presLayoutVars>
      </dgm:prSet>
      <dgm:spPr/>
      <dgm:t>
        <a:bodyPr/>
        <a:lstStyle/>
        <a:p>
          <a:endParaRPr lang="tr-TR"/>
        </a:p>
      </dgm:t>
    </dgm:pt>
    <dgm:pt modelId="{52FB181A-AAD9-4432-BD05-0FF7BAD11FC8}" type="pres">
      <dgm:prSet presAssocID="{B8C1BE90-7014-468B-9474-E2DEF2FE3121}" presName="FourNodes_2" presStyleLbl="node1" presStyleIdx="1" presStyleCnt="4">
        <dgm:presLayoutVars>
          <dgm:bulletEnabled val="1"/>
        </dgm:presLayoutVars>
      </dgm:prSet>
      <dgm:spPr/>
      <dgm:t>
        <a:bodyPr/>
        <a:lstStyle/>
        <a:p>
          <a:endParaRPr lang="tr-TR"/>
        </a:p>
      </dgm:t>
    </dgm:pt>
    <dgm:pt modelId="{D5119AEF-028F-470E-A619-2A1AC271489D}" type="pres">
      <dgm:prSet presAssocID="{B8C1BE90-7014-468B-9474-E2DEF2FE3121}" presName="FourNodes_3" presStyleLbl="node1" presStyleIdx="2" presStyleCnt="4">
        <dgm:presLayoutVars>
          <dgm:bulletEnabled val="1"/>
        </dgm:presLayoutVars>
      </dgm:prSet>
      <dgm:spPr/>
      <dgm:t>
        <a:bodyPr/>
        <a:lstStyle/>
        <a:p>
          <a:endParaRPr lang="tr-TR"/>
        </a:p>
      </dgm:t>
    </dgm:pt>
    <dgm:pt modelId="{404BCF65-1C00-4631-8DD6-930A5E50A6D8}" type="pres">
      <dgm:prSet presAssocID="{B8C1BE90-7014-468B-9474-E2DEF2FE3121}" presName="FourNodes_4" presStyleLbl="node1" presStyleIdx="3" presStyleCnt="4">
        <dgm:presLayoutVars>
          <dgm:bulletEnabled val="1"/>
        </dgm:presLayoutVars>
      </dgm:prSet>
      <dgm:spPr/>
      <dgm:t>
        <a:bodyPr/>
        <a:lstStyle/>
        <a:p>
          <a:endParaRPr lang="tr-TR"/>
        </a:p>
      </dgm:t>
    </dgm:pt>
    <dgm:pt modelId="{6E44B406-344B-4C5E-989B-601A7CA4AB91}" type="pres">
      <dgm:prSet presAssocID="{B8C1BE90-7014-468B-9474-E2DEF2FE3121}" presName="FourConn_1-2" presStyleLbl="fgAccFollowNode1" presStyleIdx="0" presStyleCnt="3">
        <dgm:presLayoutVars>
          <dgm:bulletEnabled val="1"/>
        </dgm:presLayoutVars>
      </dgm:prSet>
      <dgm:spPr/>
      <dgm:t>
        <a:bodyPr/>
        <a:lstStyle/>
        <a:p>
          <a:endParaRPr lang="tr-TR"/>
        </a:p>
      </dgm:t>
    </dgm:pt>
    <dgm:pt modelId="{F77AA549-3451-4CB5-A434-6C8512BF9B99}" type="pres">
      <dgm:prSet presAssocID="{B8C1BE90-7014-468B-9474-E2DEF2FE3121}" presName="FourConn_2-3" presStyleLbl="fgAccFollowNode1" presStyleIdx="1" presStyleCnt="3">
        <dgm:presLayoutVars>
          <dgm:bulletEnabled val="1"/>
        </dgm:presLayoutVars>
      </dgm:prSet>
      <dgm:spPr/>
      <dgm:t>
        <a:bodyPr/>
        <a:lstStyle/>
        <a:p>
          <a:endParaRPr lang="tr-TR"/>
        </a:p>
      </dgm:t>
    </dgm:pt>
    <dgm:pt modelId="{3DE99961-CB0D-4D3A-9991-AFB0619E50B8}" type="pres">
      <dgm:prSet presAssocID="{B8C1BE90-7014-468B-9474-E2DEF2FE3121}" presName="FourConn_3-4" presStyleLbl="fgAccFollowNode1" presStyleIdx="2" presStyleCnt="3">
        <dgm:presLayoutVars>
          <dgm:bulletEnabled val="1"/>
        </dgm:presLayoutVars>
      </dgm:prSet>
      <dgm:spPr/>
      <dgm:t>
        <a:bodyPr/>
        <a:lstStyle/>
        <a:p>
          <a:endParaRPr lang="tr-TR"/>
        </a:p>
      </dgm:t>
    </dgm:pt>
    <dgm:pt modelId="{BBBCD622-4E71-48BB-BD5F-65DAEE1D9A19}" type="pres">
      <dgm:prSet presAssocID="{B8C1BE90-7014-468B-9474-E2DEF2FE3121}" presName="FourNodes_1_text" presStyleLbl="node1" presStyleIdx="3" presStyleCnt="4">
        <dgm:presLayoutVars>
          <dgm:bulletEnabled val="1"/>
        </dgm:presLayoutVars>
      </dgm:prSet>
      <dgm:spPr/>
      <dgm:t>
        <a:bodyPr/>
        <a:lstStyle/>
        <a:p>
          <a:endParaRPr lang="tr-TR"/>
        </a:p>
      </dgm:t>
    </dgm:pt>
    <dgm:pt modelId="{817A0DC2-ABD0-4600-9BB0-3F64C070C707}" type="pres">
      <dgm:prSet presAssocID="{B8C1BE90-7014-468B-9474-E2DEF2FE3121}" presName="FourNodes_2_text" presStyleLbl="node1" presStyleIdx="3" presStyleCnt="4">
        <dgm:presLayoutVars>
          <dgm:bulletEnabled val="1"/>
        </dgm:presLayoutVars>
      </dgm:prSet>
      <dgm:spPr/>
      <dgm:t>
        <a:bodyPr/>
        <a:lstStyle/>
        <a:p>
          <a:endParaRPr lang="tr-TR"/>
        </a:p>
      </dgm:t>
    </dgm:pt>
    <dgm:pt modelId="{887DA076-97B2-4C45-A626-6203E7F1F487}" type="pres">
      <dgm:prSet presAssocID="{B8C1BE90-7014-468B-9474-E2DEF2FE3121}" presName="FourNodes_3_text" presStyleLbl="node1" presStyleIdx="3" presStyleCnt="4">
        <dgm:presLayoutVars>
          <dgm:bulletEnabled val="1"/>
        </dgm:presLayoutVars>
      </dgm:prSet>
      <dgm:spPr/>
      <dgm:t>
        <a:bodyPr/>
        <a:lstStyle/>
        <a:p>
          <a:endParaRPr lang="tr-TR"/>
        </a:p>
      </dgm:t>
    </dgm:pt>
    <dgm:pt modelId="{5548E25B-189D-46EF-8912-F8E37D2E396A}" type="pres">
      <dgm:prSet presAssocID="{B8C1BE90-7014-468B-9474-E2DEF2FE3121}" presName="FourNodes_4_text" presStyleLbl="node1" presStyleIdx="3" presStyleCnt="4">
        <dgm:presLayoutVars>
          <dgm:bulletEnabled val="1"/>
        </dgm:presLayoutVars>
      </dgm:prSet>
      <dgm:spPr/>
      <dgm:t>
        <a:bodyPr/>
        <a:lstStyle/>
        <a:p>
          <a:endParaRPr lang="tr-TR"/>
        </a:p>
      </dgm:t>
    </dgm:pt>
  </dgm:ptLst>
  <dgm:cxnLst>
    <dgm:cxn modelId="{9CB40A88-4579-4549-AEBD-5A848B42F602}" srcId="{B8C1BE90-7014-468B-9474-E2DEF2FE3121}" destId="{5CE56275-6443-4A5A-BA14-6459BF82344C}" srcOrd="3" destOrd="0" parTransId="{823B5D2F-962C-422D-B10C-8BED22167993}" sibTransId="{86D2E43F-1DFB-446C-B787-F3DF97E19BFB}"/>
    <dgm:cxn modelId="{D6E076BA-2537-45F3-9D72-5301BFAED14A}" srcId="{B8C1BE90-7014-468B-9474-E2DEF2FE3121}" destId="{814187CA-2E4A-4152-9A79-63AB4D7649BF}" srcOrd="1" destOrd="0" parTransId="{18F754A9-85B5-41E6-A144-DC568C4B3BB0}" sibTransId="{57DF95C3-CF43-4DEC-B1FF-0178970052CD}"/>
    <dgm:cxn modelId="{99E04DBD-8F1F-4512-B3D6-1A96AC931236}" type="presOf" srcId="{1BE53F9B-C386-4CA5-9264-35809E1BE8D2}" destId="{887DA076-97B2-4C45-A626-6203E7F1F487}" srcOrd="1" destOrd="0" presId="urn:microsoft.com/office/officeart/2005/8/layout/vProcess5"/>
    <dgm:cxn modelId="{B0DF69B4-F7F3-4F37-9A1C-7BC3E64D9F11}" srcId="{B8C1BE90-7014-468B-9474-E2DEF2FE3121}" destId="{1BE53F9B-C386-4CA5-9264-35809E1BE8D2}" srcOrd="2" destOrd="0" parTransId="{EAD28852-3830-496D-8307-9ACBFC855A10}" sibTransId="{B89FABA1-E51B-4DFE-B9FD-944E5E6B33C1}"/>
    <dgm:cxn modelId="{0F2CE626-F374-4E44-ACBC-5D7FB461B4E1}" type="presOf" srcId="{5CE56275-6443-4A5A-BA14-6459BF82344C}" destId="{404BCF65-1C00-4631-8DD6-930A5E50A6D8}" srcOrd="0" destOrd="0" presId="urn:microsoft.com/office/officeart/2005/8/layout/vProcess5"/>
    <dgm:cxn modelId="{484288DD-FE7F-4754-8F7D-445D33CB09E2}" type="presOf" srcId="{89B6F7BC-AFB6-416E-9E11-64E0F0D932AE}" destId="{6E44B406-344B-4C5E-989B-601A7CA4AB91}" srcOrd="0" destOrd="0" presId="urn:microsoft.com/office/officeart/2005/8/layout/vProcess5"/>
    <dgm:cxn modelId="{F1926625-2297-4368-967D-047A1275BF0C}" type="presOf" srcId="{B8C1BE90-7014-468B-9474-E2DEF2FE3121}" destId="{169DE4CD-AC1E-4754-B7C5-273130EA4A9E}" srcOrd="0" destOrd="0" presId="urn:microsoft.com/office/officeart/2005/8/layout/vProcess5"/>
    <dgm:cxn modelId="{447E95C7-2A15-411C-A068-21BB674D3364}" type="presOf" srcId="{8CC64DF9-F5D1-42BC-B1EE-A34CD603BE72}" destId="{FAAD721A-E12C-4EBD-9949-8945795D3FDA}" srcOrd="0" destOrd="0" presId="urn:microsoft.com/office/officeart/2005/8/layout/vProcess5"/>
    <dgm:cxn modelId="{D44627B6-89D6-42A8-874E-F33EB79FB751}" type="presOf" srcId="{1BE53F9B-C386-4CA5-9264-35809E1BE8D2}" destId="{D5119AEF-028F-470E-A619-2A1AC271489D}" srcOrd="0" destOrd="0" presId="urn:microsoft.com/office/officeart/2005/8/layout/vProcess5"/>
    <dgm:cxn modelId="{7C99F67F-022D-4D01-BC0C-3DBC5134F338}" type="presOf" srcId="{B89FABA1-E51B-4DFE-B9FD-944E5E6B33C1}" destId="{3DE99961-CB0D-4D3A-9991-AFB0619E50B8}" srcOrd="0" destOrd="0" presId="urn:microsoft.com/office/officeart/2005/8/layout/vProcess5"/>
    <dgm:cxn modelId="{1EA2E3B9-EC66-42B7-ADA0-6E07D22EC428}" type="presOf" srcId="{814187CA-2E4A-4152-9A79-63AB4D7649BF}" destId="{52FB181A-AAD9-4432-BD05-0FF7BAD11FC8}" srcOrd="0" destOrd="0" presId="urn:microsoft.com/office/officeart/2005/8/layout/vProcess5"/>
    <dgm:cxn modelId="{5898DD87-1D59-4D04-A91B-4F98D9334A42}" srcId="{B8C1BE90-7014-468B-9474-E2DEF2FE3121}" destId="{8CC64DF9-F5D1-42BC-B1EE-A34CD603BE72}" srcOrd="0" destOrd="0" parTransId="{314E4F87-7CD6-483B-8428-FE3DDBE73268}" sibTransId="{89B6F7BC-AFB6-416E-9E11-64E0F0D932AE}"/>
    <dgm:cxn modelId="{19505A5F-5FAD-43CB-8D77-43E45B64804A}" type="presOf" srcId="{57DF95C3-CF43-4DEC-B1FF-0178970052CD}" destId="{F77AA549-3451-4CB5-A434-6C8512BF9B99}" srcOrd="0" destOrd="0" presId="urn:microsoft.com/office/officeart/2005/8/layout/vProcess5"/>
    <dgm:cxn modelId="{F5AD5490-5A6F-4271-AF6B-EE37CCA97B34}" type="presOf" srcId="{8CC64DF9-F5D1-42BC-B1EE-A34CD603BE72}" destId="{BBBCD622-4E71-48BB-BD5F-65DAEE1D9A19}" srcOrd="1" destOrd="0" presId="urn:microsoft.com/office/officeart/2005/8/layout/vProcess5"/>
    <dgm:cxn modelId="{39D903CB-6A42-4BBE-9D28-846ABFA2A0B8}" type="presOf" srcId="{5CE56275-6443-4A5A-BA14-6459BF82344C}" destId="{5548E25B-189D-46EF-8912-F8E37D2E396A}" srcOrd="1" destOrd="0" presId="urn:microsoft.com/office/officeart/2005/8/layout/vProcess5"/>
    <dgm:cxn modelId="{79736061-5E1D-4BEC-A0C3-A1FC89129446}" type="presOf" srcId="{814187CA-2E4A-4152-9A79-63AB4D7649BF}" destId="{817A0DC2-ABD0-4600-9BB0-3F64C070C707}" srcOrd="1" destOrd="0" presId="urn:microsoft.com/office/officeart/2005/8/layout/vProcess5"/>
    <dgm:cxn modelId="{969812EE-6C9F-4C0D-8031-66CFEBFE84B1}" type="presParOf" srcId="{169DE4CD-AC1E-4754-B7C5-273130EA4A9E}" destId="{4330E69A-FD6B-4231-AD9E-182BCDDFE827}" srcOrd="0" destOrd="0" presId="urn:microsoft.com/office/officeart/2005/8/layout/vProcess5"/>
    <dgm:cxn modelId="{45ED6FB6-730D-4A11-917D-019B8494D44F}" type="presParOf" srcId="{169DE4CD-AC1E-4754-B7C5-273130EA4A9E}" destId="{FAAD721A-E12C-4EBD-9949-8945795D3FDA}" srcOrd="1" destOrd="0" presId="urn:microsoft.com/office/officeart/2005/8/layout/vProcess5"/>
    <dgm:cxn modelId="{7801ADD6-C88E-47A8-BF03-7FD3337605F6}" type="presParOf" srcId="{169DE4CD-AC1E-4754-B7C5-273130EA4A9E}" destId="{52FB181A-AAD9-4432-BD05-0FF7BAD11FC8}" srcOrd="2" destOrd="0" presId="urn:microsoft.com/office/officeart/2005/8/layout/vProcess5"/>
    <dgm:cxn modelId="{A6B1A620-69DE-41FB-87C5-9EB7202B444A}" type="presParOf" srcId="{169DE4CD-AC1E-4754-B7C5-273130EA4A9E}" destId="{D5119AEF-028F-470E-A619-2A1AC271489D}" srcOrd="3" destOrd="0" presId="urn:microsoft.com/office/officeart/2005/8/layout/vProcess5"/>
    <dgm:cxn modelId="{E44689E9-EF02-4D16-823A-B64D85F5F9AD}" type="presParOf" srcId="{169DE4CD-AC1E-4754-B7C5-273130EA4A9E}" destId="{404BCF65-1C00-4631-8DD6-930A5E50A6D8}" srcOrd="4" destOrd="0" presId="urn:microsoft.com/office/officeart/2005/8/layout/vProcess5"/>
    <dgm:cxn modelId="{9604CFDB-CCFC-4D96-9D08-1658892E71A1}" type="presParOf" srcId="{169DE4CD-AC1E-4754-B7C5-273130EA4A9E}" destId="{6E44B406-344B-4C5E-989B-601A7CA4AB91}" srcOrd="5" destOrd="0" presId="urn:microsoft.com/office/officeart/2005/8/layout/vProcess5"/>
    <dgm:cxn modelId="{34FDFFE2-9CCA-4C19-B35F-2DD6EA616C8E}" type="presParOf" srcId="{169DE4CD-AC1E-4754-B7C5-273130EA4A9E}" destId="{F77AA549-3451-4CB5-A434-6C8512BF9B99}" srcOrd="6" destOrd="0" presId="urn:microsoft.com/office/officeart/2005/8/layout/vProcess5"/>
    <dgm:cxn modelId="{39E11059-18AA-4CB8-9DB6-B246541015E0}" type="presParOf" srcId="{169DE4CD-AC1E-4754-B7C5-273130EA4A9E}" destId="{3DE99961-CB0D-4D3A-9991-AFB0619E50B8}" srcOrd="7" destOrd="0" presId="urn:microsoft.com/office/officeart/2005/8/layout/vProcess5"/>
    <dgm:cxn modelId="{D10A324F-FCE2-4516-9173-B8FC55CD9B31}" type="presParOf" srcId="{169DE4CD-AC1E-4754-B7C5-273130EA4A9E}" destId="{BBBCD622-4E71-48BB-BD5F-65DAEE1D9A19}" srcOrd="8" destOrd="0" presId="urn:microsoft.com/office/officeart/2005/8/layout/vProcess5"/>
    <dgm:cxn modelId="{270029AB-95F3-4515-9C31-1517C35AC31D}" type="presParOf" srcId="{169DE4CD-AC1E-4754-B7C5-273130EA4A9E}" destId="{817A0DC2-ABD0-4600-9BB0-3F64C070C707}" srcOrd="9" destOrd="0" presId="urn:microsoft.com/office/officeart/2005/8/layout/vProcess5"/>
    <dgm:cxn modelId="{F6AF48B6-1BD5-4E04-8688-342C7E485CA6}" type="presParOf" srcId="{169DE4CD-AC1E-4754-B7C5-273130EA4A9E}" destId="{887DA076-97B2-4C45-A626-6203E7F1F487}" srcOrd="10" destOrd="0" presId="urn:microsoft.com/office/officeart/2005/8/layout/vProcess5"/>
    <dgm:cxn modelId="{4AE26610-12CC-4FFB-98F2-C1947D1FE250}" type="presParOf" srcId="{169DE4CD-AC1E-4754-B7C5-273130EA4A9E}" destId="{5548E25B-189D-46EF-8912-F8E37D2E396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AC504E-2CAD-4B35-B33A-6455F34599F3}"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tr-TR"/>
        </a:p>
      </dgm:t>
    </dgm:pt>
    <dgm:pt modelId="{B04C5324-2C98-490A-88A3-7C574A1E28F7}">
      <dgm:prSet phldrT="[Metin]" custT="1"/>
      <dgm:spPr/>
      <dgm:t>
        <a:bodyPr/>
        <a:lstStyle/>
        <a:p>
          <a:r>
            <a:rPr lang="tr-TR" sz="2600" dirty="0" smtClean="0"/>
            <a:t>ÖÖG çok küçük yaşlarda oluşmaya başlayabilmekte</a:t>
          </a:r>
        </a:p>
      </dgm:t>
    </dgm:pt>
    <dgm:pt modelId="{E7DB6DC0-0930-4F44-BD51-DB8C558EEAAC}" type="parTrans" cxnId="{7BD7E359-90A5-47CF-8466-7F1E64D4693A}">
      <dgm:prSet/>
      <dgm:spPr/>
      <dgm:t>
        <a:bodyPr/>
        <a:lstStyle/>
        <a:p>
          <a:endParaRPr lang="tr-TR"/>
        </a:p>
      </dgm:t>
    </dgm:pt>
    <dgm:pt modelId="{E28A76E0-4825-4775-B37E-6B07261DA43A}" type="sibTrans" cxnId="{7BD7E359-90A5-47CF-8466-7F1E64D4693A}">
      <dgm:prSet/>
      <dgm:spPr/>
      <dgm:t>
        <a:bodyPr/>
        <a:lstStyle/>
        <a:p>
          <a:endParaRPr lang="tr-TR"/>
        </a:p>
      </dgm:t>
    </dgm:pt>
    <dgm:pt modelId="{6463797D-0BE1-4B3A-ABA7-5F1CA8CCCFA6}">
      <dgm:prSet phldrT="[Metin]" custT="1"/>
      <dgm:spPr/>
      <dgm:t>
        <a:bodyPr/>
        <a:lstStyle/>
        <a:p>
          <a:r>
            <a:rPr lang="tr-TR" sz="2600" dirty="0" smtClean="0"/>
            <a:t>Genellikle çocuk okul çağına gelene kadar fark edilmemekte</a:t>
          </a:r>
        </a:p>
      </dgm:t>
    </dgm:pt>
    <dgm:pt modelId="{847829C7-F0C1-40D0-AF16-E9F63BC40CE7}" type="parTrans" cxnId="{BDD03CE8-70D7-43AA-8BC7-46DC7DBDB430}">
      <dgm:prSet/>
      <dgm:spPr/>
      <dgm:t>
        <a:bodyPr/>
        <a:lstStyle/>
        <a:p>
          <a:endParaRPr lang="tr-TR"/>
        </a:p>
      </dgm:t>
    </dgm:pt>
    <dgm:pt modelId="{8C0BCC49-DFBE-4C20-AEBF-C247F80DE5D2}" type="sibTrans" cxnId="{BDD03CE8-70D7-43AA-8BC7-46DC7DBDB430}">
      <dgm:prSet/>
      <dgm:spPr/>
      <dgm:t>
        <a:bodyPr/>
        <a:lstStyle/>
        <a:p>
          <a:endParaRPr lang="tr-TR"/>
        </a:p>
      </dgm:t>
    </dgm:pt>
    <dgm:pt modelId="{AF99A0E0-4653-4E0F-AADE-11FF7A5865BF}" type="pres">
      <dgm:prSet presAssocID="{48AC504E-2CAD-4B35-B33A-6455F34599F3}" presName="linear" presStyleCnt="0">
        <dgm:presLayoutVars>
          <dgm:animLvl val="lvl"/>
          <dgm:resizeHandles val="exact"/>
        </dgm:presLayoutVars>
      </dgm:prSet>
      <dgm:spPr/>
      <dgm:t>
        <a:bodyPr/>
        <a:lstStyle/>
        <a:p>
          <a:endParaRPr lang="tr-TR"/>
        </a:p>
      </dgm:t>
    </dgm:pt>
    <dgm:pt modelId="{F92CD1E6-4BA9-410E-AA49-F0B60BCF5CA2}" type="pres">
      <dgm:prSet presAssocID="{B04C5324-2C98-490A-88A3-7C574A1E28F7}" presName="parentText" presStyleLbl="node1" presStyleIdx="0" presStyleCnt="2">
        <dgm:presLayoutVars>
          <dgm:chMax val="0"/>
          <dgm:bulletEnabled val="1"/>
        </dgm:presLayoutVars>
      </dgm:prSet>
      <dgm:spPr/>
      <dgm:t>
        <a:bodyPr/>
        <a:lstStyle/>
        <a:p>
          <a:endParaRPr lang="tr-TR"/>
        </a:p>
      </dgm:t>
    </dgm:pt>
    <dgm:pt modelId="{24E3AD9E-225E-46BE-A2BD-31D096531A7D}" type="pres">
      <dgm:prSet presAssocID="{E28A76E0-4825-4775-B37E-6B07261DA43A}" presName="spacer" presStyleCnt="0"/>
      <dgm:spPr/>
    </dgm:pt>
    <dgm:pt modelId="{F87DC33D-BAC7-41F5-B62D-2998F6A83E2C}" type="pres">
      <dgm:prSet presAssocID="{6463797D-0BE1-4B3A-ABA7-5F1CA8CCCFA6}" presName="parentText" presStyleLbl="node1" presStyleIdx="1" presStyleCnt="2">
        <dgm:presLayoutVars>
          <dgm:chMax val="0"/>
          <dgm:bulletEnabled val="1"/>
        </dgm:presLayoutVars>
      </dgm:prSet>
      <dgm:spPr/>
      <dgm:t>
        <a:bodyPr/>
        <a:lstStyle/>
        <a:p>
          <a:endParaRPr lang="tr-TR"/>
        </a:p>
      </dgm:t>
    </dgm:pt>
  </dgm:ptLst>
  <dgm:cxnLst>
    <dgm:cxn modelId="{7BD7E359-90A5-47CF-8466-7F1E64D4693A}" srcId="{48AC504E-2CAD-4B35-B33A-6455F34599F3}" destId="{B04C5324-2C98-490A-88A3-7C574A1E28F7}" srcOrd="0" destOrd="0" parTransId="{E7DB6DC0-0930-4F44-BD51-DB8C558EEAAC}" sibTransId="{E28A76E0-4825-4775-B37E-6B07261DA43A}"/>
    <dgm:cxn modelId="{94E713C2-798F-482D-9418-2926C4FC5ADB}" type="presOf" srcId="{48AC504E-2CAD-4B35-B33A-6455F34599F3}" destId="{AF99A0E0-4653-4E0F-AADE-11FF7A5865BF}" srcOrd="0" destOrd="0" presId="urn:microsoft.com/office/officeart/2005/8/layout/vList2"/>
    <dgm:cxn modelId="{469A1F2B-F8DB-4CDB-A8A4-ABFEAF201862}" type="presOf" srcId="{6463797D-0BE1-4B3A-ABA7-5F1CA8CCCFA6}" destId="{F87DC33D-BAC7-41F5-B62D-2998F6A83E2C}" srcOrd="0" destOrd="0" presId="urn:microsoft.com/office/officeart/2005/8/layout/vList2"/>
    <dgm:cxn modelId="{BDD03CE8-70D7-43AA-8BC7-46DC7DBDB430}" srcId="{48AC504E-2CAD-4B35-B33A-6455F34599F3}" destId="{6463797D-0BE1-4B3A-ABA7-5F1CA8CCCFA6}" srcOrd="1" destOrd="0" parTransId="{847829C7-F0C1-40D0-AF16-E9F63BC40CE7}" sibTransId="{8C0BCC49-DFBE-4C20-AEBF-C247F80DE5D2}"/>
    <dgm:cxn modelId="{DFF40159-36F1-4494-A2E8-0F35414A79F3}" type="presOf" srcId="{B04C5324-2C98-490A-88A3-7C574A1E28F7}" destId="{F92CD1E6-4BA9-410E-AA49-F0B60BCF5CA2}" srcOrd="0" destOrd="0" presId="urn:microsoft.com/office/officeart/2005/8/layout/vList2"/>
    <dgm:cxn modelId="{4746FD94-4FBF-4533-B3B3-665BE3BD9081}" type="presParOf" srcId="{AF99A0E0-4653-4E0F-AADE-11FF7A5865BF}" destId="{F92CD1E6-4BA9-410E-AA49-F0B60BCF5CA2}" srcOrd="0" destOrd="0" presId="urn:microsoft.com/office/officeart/2005/8/layout/vList2"/>
    <dgm:cxn modelId="{72E3014B-395E-4BBF-BF64-73B2B50E479E}" type="presParOf" srcId="{AF99A0E0-4653-4E0F-AADE-11FF7A5865BF}" destId="{24E3AD9E-225E-46BE-A2BD-31D096531A7D}" srcOrd="1" destOrd="0" presId="urn:microsoft.com/office/officeart/2005/8/layout/vList2"/>
    <dgm:cxn modelId="{46316263-2FE7-45D9-B303-1FA1A68059D6}" type="presParOf" srcId="{AF99A0E0-4653-4E0F-AADE-11FF7A5865BF}" destId="{F87DC33D-BAC7-41F5-B62D-2998F6A83E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380CA5-78CE-4853-A339-63A5F1B41489}" type="doc">
      <dgm:prSet loTypeId="urn:microsoft.com/office/officeart/2005/8/layout/vList2" loCatId="list" qsTypeId="urn:microsoft.com/office/officeart/2005/8/quickstyle/simple1" qsCatId="simple" csTypeId="urn:microsoft.com/office/officeart/2005/8/colors/colorful1" csCatId="colorful" phldr="1"/>
      <dgm:spPr/>
    </dgm:pt>
    <dgm:pt modelId="{7162E075-B67C-49BF-86E1-4C0E0AD6E794}">
      <dgm:prSet phldrT="[Text]" custT="1"/>
      <dgm:spPr/>
      <dgm:t>
        <a:bodyPr/>
        <a:lstStyle/>
        <a:p>
          <a:r>
            <a:rPr lang="tr-TR" sz="2400" dirty="0"/>
            <a:t>Devlet hastanelerinde veya eğitim araştırma hastanelerinde yapılır. Tanı kriterleri olarak genelde Amerikan Psikiyatri Derneği (American </a:t>
          </a:r>
          <a:r>
            <a:rPr lang="tr-TR" sz="2400" dirty="0" err="1"/>
            <a:t>Psychiatric</a:t>
          </a:r>
          <a:r>
            <a:rPr lang="tr-TR" sz="2400" dirty="0"/>
            <a:t> </a:t>
          </a:r>
          <a:r>
            <a:rPr lang="tr-TR" sz="2400" dirty="0" err="1"/>
            <a:t>Association</a:t>
          </a:r>
          <a:r>
            <a:rPr lang="tr-TR" sz="2400" dirty="0"/>
            <a:t>-APA) tarafından yayınlanmış olan Ruhsal Bozuklukların Tanısal ve </a:t>
          </a:r>
          <a:r>
            <a:rPr lang="tr-TR" sz="2400" dirty="0" err="1"/>
            <a:t>Sayımsal</a:t>
          </a:r>
          <a:r>
            <a:rPr lang="tr-TR" sz="2400" dirty="0"/>
            <a:t> El Kitabı (</a:t>
          </a:r>
          <a:r>
            <a:rPr lang="tr-TR" sz="2400" dirty="0" err="1"/>
            <a:t>Diagnostic</a:t>
          </a:r>
          <a:r>
            <a:rPr lang="tr-TR" sz="2400" dirty="0"/>
            <a:t> </a:t>
          </a:r>
          <a:r>
            <a:rPr lang="tr-TR" sz="2400" dirty="0" err="1"/>
            <a:t>and</a:t>
          </a:r>
          <a:r>
            <a:rPr lang="tr-TR" sz="2400" dirty="0"/>
            <a:t> Statistical Manual of </a:t>
          </a:r>
          <a:r>
            <a:rPr lang="tr-TR" sz="2400" dirty="0" err="1"/>
            <a:t>Mental</a:t>
          </a:r>
          <a:r>
            <a:rPr lang="tr-TR" sz="2400" dirty="0"/>
            <a:t> </a:t>
          </a:r>
          <a:r>
            <a:rPr lang="tr-TR" sz="2400" dirty="0" err="1"/>
            <a:t>Disorders</a:t>
          </a:r>
          <a:r>
            <a:rPr lang="tr-TR" sz="2400" dirty="0"/>
            <a:t> - DSM) tanılama kriterleri kullanılmaktadır. </a:t>
          </a:r>
        </a:p>
        <a:p>
          <a:r>
            <a:rPr lang="tr-TR" sz="2400" dirty="0"/>
            <a:t>Yaşıtlarına göre belirgin düzeyde akademik başarısızlık gösteren öğrencilerin Özel Öğrenme Güçlüğü şüphesiyle sağlık kuruluşuna yönlendirildikleri durumlarda, sağlık uzmanına fikir vermesi için özel öğrenme güçlüğü gözlem formu (MEB,2017)geliştirilmiştir.</a:t>
          </a:r>
        </a:p>
      </dgm:t>
    </dgm:pt>
    <dgm:pt modelId="{2D9DC451-A330-457D-BB3B-2D2F3B0E466A}" type="parTrans" cxnId="{B0DC8D9F-F87F-418E-90D7-D69D521F3B63}">
      <dgm:prSet/>
      <dgm:spPr/>
      <dgm:t>
        <a:bodyPr/>
        <a:lstStyle/>
        <a:p>
          <a:endParaRPr lang="tr-TR" sz="2400"/>
        </a:p>
      </dgm:t>
    </dgm:pt>
    <dgm:pt modelId="{4E159275-ED33-4E90-8CF7-775EDE0A5184}" type="sibTrans" cxnId="{B0DC8D9F-F87F-418E-90D7-D69D521F3B63}">
      <dgm:prSet/>
      <dgm:spPr/>
      <dgm:t>
        <a:bodyPr/>
        <a:lstStyle/>
        <a:p>
          <a:endParaRPr lang="tr-TR" sz="2400"/>
        </a:p>
      </dgm:t>
    </dgm:pt>
    <dgm:pt modelId="{6CEE569F-B2DD-435A-9553-FE476C4C278F}" type="pres">
      <dgm:prSet presAssocID="{09380CA5-78CE-4853-A339-63A5F1B41489}" presName="linear" presStyleCnt="0">
        <dgm:presLayoutVars>
          <dgm:animLvl val="lvl"/>
          <dgm:resizeHandles val="exact"/>
        </dgm:presLayoutVars>
      </dgm:prSet>
      <dgm:spPr/>
    </dgm:pt>
    <dgm:pt modelId="{2D7F5315-D452-422D-AEA7-6C093EDD502A}" type="pres">
      <dgm:prSet presAssocID="{7162E075-B67C-49BF-86E1-4C0E0AD6E794}" presName="parentText" presStyleLbl="node1" presStyleIdx="0" presStyleCnt="1" custScaleY="711176">
        <dgm:presLayoutVars>
          <dgm:chMax val="0"/>
          <dgm:bulletEnabled val="1"/>
        </dgm:presLayoutVars>
      </dgm:prSet>
      <dgm:spPr/>
      <dgm:t>
        <a:bodyPr/>
        <a:lstStyle/>
        <a:p>
          <a:endParaRPr lang="tr-TR"/>
        </a:p>
      </dgm:t>
    </dgm:pt>
  </dgm:ptLst>
  <dgm:cxnLst>
    <dgm:cxn modelId="{F44E92FF-409A-4DEE-8FFB-FFFCDEC19F43}" type="presOf" srcId="{09380CA5-78CE-4853-A339-63A5F1B41489}" destId="{6CEE569F-B2DD-435A-9553-FE476C4C278F}" srcOrd="0" destOrd="0" presId="urn:microsoft.com/office/officeart/2005/8/layout/vList2"/>
    <dgm:cxn modelId="{B0DC8D9F-F87F-418E-90D7-D69D521F3B63}" srcId="{09380CA5-78CE-4853-A339-63A5F1B41489}" destId="{7162E075-B67C-49BF-86E1-4C0E0AD6E794}" srcOrd="0" destOrd="0" parTransId="{2D9DC451-A330-457D-BB3B-2D2F3B0E466A}" sibTransId="{4E159275-ED33-4E90-8CF7-775EDE0A5184}"/>
    <dgm:cxn modelId="{E17201FF-372B-46A9-B93F-4BADA569BBD7}" type="presOf" srcId="{7162E075-B67C-49BF-86E1-4C0E0AD6E794}" destId="{2D7F5315-D452-422D-AEA7-6C093EDD502A}" srcOrd="0" destOrd="0" presId="urn:microsoft.com/office/officeart/2005/8/layout/vList2"/>
    <dgm:cxn modelId="{0B117118-EB43-4399-954A-01F53EF13280}" type="presParOf" srcId="{6CEE569F-B2DD-435A-9553-FE476C4C278F}" destId="{2D7F5315-D452-422D-AEA7-6C093EDD502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380CA5-78CE-4853-A339-63A5F1B41489}" type="doc">
      <dgm:prSet loTypeId="urn:microsoft.com/office/officeart/2005/8/layout/vList2" loCatId="list" qsTypeId="urn:microsoft.com/office/officeart/2005/8/quickstyle/simple1" qsCatId="simple" csTypeId="urn:microsoft.com/office/officeart/2005/8/colors/colorful3" csCatId="colorful" phldr="1"/>
      <dgm:spPr/>
    </dgm:pt>
    <dgm:pt modelId="{7162E075-B67C-49BF-86E1-4C0E0AD6E794}">
      <dgm:prSet phldrT="[Text]" custT="1"/>
      <dgm:spPr/>
      <dgm:t>
        <a:bodyPr/>
        <a:lstStyle/>
        <a:p>
          <a:r>
            <a:rPr lang="tr-TR" sz="2000" dirty="0"/>
            <a:t>Rehberlik Araştırma Merkezlerinde özel eğitim değerlendirme kurulu tarafından yapılır.</a:t>
          </a:r>
        </a:p>
      </dgm:t>
    </dgm:pt>
    <dgm:pt modelId="{2D9DC451-A330-457D-BB3B-2D2F3B0E466A}" type="parTrans" cxnId="{B0DC8D9F-F87F-418E-90D7-D69D521F3B63}">
      <dgm:prSet/>
      <dgm:spPr/>
      <dgm:t>
        <a:bodyPr/>
        <a:lstStyle/>
        <a:p>
          <a:endParaRPr lang="tr-TR"/>
        </a:p>
      </dgm:t>
    </dgm:pt>
    <dgm:pt modelId="{4E159275-ED33-4E90-8CF7-775EDE0A5184}" type="sibTrans" cxnId="{B0DC8D9F-F87F-418E-90D7-D69D521F3B63}">
      <dgm:prSet/>
      <dgm:spPr/>
      <dgm:t>
        <a:bodyPr/>
        <a:lstStyle/>
        <a:p>
          <a:endParaRPr lang="tr-TR"/>
        </a:p>
      </dgm:t>
    </dgm:pt>
    <dgm:pt modelId="{14A4B7F1-39BD-4DCD-871C-4F8A247B99AE}">
      <dgm:prSet phldrT="[Text]" custT="1"/>
      <dgm:spPr/>
      <dgm:t>
        <a:bodyPr/>
        <a:lstStyle/>
        <a:p>
          <a:r>
            <a:rPr lang="tr-TR" sz="2000" dirty="0"/>
            <a:t>Amaç bireyin tüm gelişim alanındaki özellikleri ve akademik disiplin alanlarındaki yeterlilikleri ile eğitim ihtiyaçları belirlenerek en az sınırlandırılmış eğitim ortamına ve özel eğitim hizmetine karar vermektir.</a:t>
          </a:r>
        </a:p>
      </dgm:t>
    </dgm:pt>
    <dgm:pt modelId="{FC85D8E3-F502-4C88-9290-AE2BAC2BB716}" type="parTrans" cxnId="{38F9281F-FA5B-4C37-BFFF-24BE96E714C2}">
      <dgm:prSet/>
      <dgm:spPr/>
      <dgm:t>
        <a:bodyPr/>
        <a:lstStyle/>
        <a:p>
          <a:endParaRPr lang="tr-TR"/>
        </a:p>
      </dgm:t>
    </dgm:pt>
    <dgm:pt modelId="{B3564AD6-F376-4AC7-B533-6C39F3528E0C}" type="sibTrans" cxnId="{38F9281F-FA5B-4C37-BFFF-24BE96E714C2}">
      <dgm:prSet/>
      <dgm:spPr/>
      <dgm:t>
        <a:bodyPr/>
        <a:lstStyle/>
        <a:p>
          <a:endParaRPr lang="tr-TR"/>
        </a:p>
      </dgm:t>
    </dgm:pt>
    <dgm:pt modelId="{BAE84F18-8455-4F79-8972-EC1775309CEE}" type="pres">
      <dgm:prSet presAssocID="{09380CA5-78CE-4853-A339-63A5F1B41489}" presName="linear" presStyleCnt="0">
        <dgm:presLayoutVars>
          <dgm:animLvl val="lvl"/>
          <dgm:resizeHandles val="exact"/>
        </dgm:presLayoutVars>
      </dgm:prSet>
      <dgm:spPr/>
    </dgm:pt>
    <dgm:pt modelId="{3AA698CC-8F17-46AB-B30A-3905F05BE679}" type="pres">
      <dgm:prSet presAssocID="{7162E075-B67C-49BF-86E1-4C0E0AD6E794}" presName="parentText" presStyleLbl="node1" presStyleIdx="0" presStyleCnt="2">
        <dgm:presLayoutVars>
          <dgm:chMax val="0"/>
          <dgm:bulletEnabled val="1"/>
        </dgm:presLayoutVars>
      </dgm:prSet>
      <dgm:spPr/>
      <dgm:t>
        <a:bodyPr/>
        <a:lstStyle/>
        <a:p>
          <a:endParaRPr lang="tr-TR"/>
        </a:p>
      </dgm:t>
    </dgm:pt>
    <dgm:pt modelId="{FFDBD973-01F3-4AF1-A5F2-3858229B9E44}" type="pres">
      <dgm:prSet presAssocID="{4E159275-ED33-4E90-8CF7-775EDE0A5184}" presName="spacer" presStyleCnt="0"/>
      <dgm:spPr/>
    </dgm:pt>
    <dgm:pt modelId="{59FDA424-DE85-4956-9C1C-4C4C74B85318}" type="pres">
      <dgm:prSet presAssocID="{14A4B7F1-39BD-4DCD-871C-4F8A247B99AE}" presName="parentText" presStyleLbl="node1" presStyleIdx="1" presStyleCnt="2">
        <dgm:presLayoutVars>
          <dgm:chMax val="0"/>
          <dgm:bulletEnabled val="1"/>
        </dgm:presLayoutVars>
      </dgm:prSet>
      <dgm:spPr/>
      <dgm:t>
        <a:bodyPr/>
        <a:lstStyle/>
        <a:p>
          <a:endParaRPr lang="tr-TR"/>
        </a:p>
      </dgm:t>
    </dgm:pt>
  </dgm:ptLst>
  <dgm:cxnLst>
    <dgm:cxn modelId="{52A4C8A2-248F-4ABB-A8E9-5E6347ADBD51}" type="presOf" srcId="{09380CA5-78CE-4853-A339-63A5F1B41489}" destId="{BAE84F18-8455-4F79-8972-EC1775309CEE}" srcOrd="0" destOrd="0" presId="urn:microsoft.com/office/officeart/2005/8/layout/vList2"/>
    <dgm:cxn modelId="{FD225155-2771-4A68-844B-B22C7EFE81C5}" type="presOf" srcId="{14A4B7F1-39BD-4DCD-871C-4F8A247B99AE}" destId="{59FDA424-DE85-4956-9C1C-4C4C74B85318}" srcOrd="0" destOrd="0" presId="urn:microsoft.com/office/officeart/2005/8/layout/vList2"/>
    <dgm:cxn modelId="{B0DC8D9F-F87F-418E-90D7-D69D521F3B63}" srcId="{09380CA5-78CE-4853-A339-63A5F1B41489}" destId="{7162E075-B67C-49BF-86E1-4C0E0AD6E794}" srcOrd="0" destOrd="0" parTransId="{2D9DC451-A330-457D-BB3B-2D2F3B0E466A}" sibTransId="{4E159275-ED33-4E90-8CF7-775EDE0A5184}"/>
    <dgm:cxn modelId="{38F9281F-FA5B-4C37-BFFF-24BE96E714C2}" srcId="{09380CA5-78CE-4853-A339-63A5F1B41489}" destId="{14A4B7F1-39BD-4DCD-871C-4F8A247B99AE}" srcOrd="1" destOrd="0" parTransId="{FC85D8E3-F502-4C88-9290-AE2BAC2BB716}" sibTransId="{B3564AD6-F376-4AC7-B533-6C39F3528E0C}"/>
    <dgm:cxn modelId="{43DC7AF7-736C-48D6-BBD2-F86DA7310660}" type="presOf" srcId="{7162E075-B67C-49BF-86E1-4C0E0AD6E794}" destId="{3AA698CC-8F17-46AB-B30A-3905F05BE679}" srcOrd="0" destOrd="0" presId="urn:microsoft.com/office/officeart/2005/8/layout/vList2"/>
    <dgm:cxn modelId="{1B80C4B1-54A0-4CD7-AF40-699AFE3C4AD7}" type="presParOf" srcId="{BAE84F18-8455-4F79-8972-EC1775309CEE}" destId="{3AA698CC-8F17-46AB-B30A-3905F05BE679}" srcOrd="0" destOrd="0" presId="urn:microsoft.com/office/officeart/2005/8/layout/vList2"/>
    <dgm:cxn modelId="{A4AADF8C-82AA-4E5B-B3BF-E6CEBD105A9A}" type="presParOf" srcId="{BAE84F18-8455-4F79-8972-EC1775309CEE}" destId="{FFDBD973-01F3-4AF1-A5F2-3858229B9E44}" srcOrd="1" destOrd="0" presId="urn:microsoft.com/office/officeart/2005/8/layout/vList2"/>
    <dgm:cxn modelId="{FEEB7379-10E8-48AA-A376-DF5521B2F5C3}" type="presParOf" srcId="{BAE84F18-8455-4F79-8972-EC1775309CEE}" destId="{59FDA424-DE85-4956-9C1C-4C4C74B8531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B950E-AE90-47B7-8798-41E70817BE32}"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tr-TR"/>
        </a:p>
      </dgm:t>
    </dgm:pt>
    <dgm:pt modelId="{A3BB1538-A696-44C4-B83B-04350CDAF141}">
      <dgm:prSet/>
      <dgm:spPr/>
      <dgm:t>
        <a:bodyPr/>
        <a:lstStyle/>
        <a:p>
          <a:r>
            <a:rPr lang="tr-TR" b="1" baseline="0"/>
            <a:t>Eğitsel Tanılama</a:t>
          </a:r>
          <a:endParaRPr lang="tr-TR"/>
        </a:p>
      </dgm:t>
    </dgm:pt>
    <dgm:pt modelId="{F7F00AB8-E36D-4AB5-89E6-48DF790078D2}" type="parTrans" cxnId="{8DCA1C09-C3A3-43B9-B3D4-97D33A3484B0}">
      <dgm:prSet/>
      <dgm:spPr/>
      <dgm:t>
        <a:bodyPr/>
        <a:lstStyle/>
        <a:p>
          <a:endParaRPr lang="tr-TR"/>
        </a:p>
      </dgm:t>
    </dgm:pt>
    <dgm:pt modelId="{E6CB6F91-66AB-487F-BE6B-DB31F5B4E5A9}" type="sibTrans" cxnId="{8DCA1C09-C3A3-43B9-B3D4-97D33A3484B0}">
      <dgm:prSet/>
      <dgm:spPr/>
      <dgm:t>
        <a:bodyPr/>
        <a:lstStyle/>
        <a:p>
          <a:endParaRPr lang="tr-TR"/>
        </a:p>
      </dgm:t>
    </dgm:pt>
    <dgm:pt modelId="{8310F3C0-C0BF-48C3-BEFF-CE20FCFFC3C5}" type="pres">
      <dgm:prSet presAssocID="{1B1B950E-AE90-47B7-8798-41E70817BE32}" presName="linear" presStyleCnt="0">
        <dgm:presLayoutVars>
          <dgm:animLvl val="lvl"/>
          <dgm:resizeHandles val="exact"/>
        </dgm:presLayoutVars>
      </dgm:prSet>
      <dgm:spPr/>
      <dgm:t>
        <a:bodyPr/>
        <a:lstStyle/>
        <a:p>
          <a:endParaRPr lang="tr-TR"/>
        </a:p>
      </dgm:t>
    </dgm:pt>
    <dgm:pt modelId="{D327BB05-7BE2-4375-8BE5-6E5A30D3C745}" type="pres">
      <dgm:prSet presAssocID="{A3BB1538-A696-44C4-B83B-04350CDAF141}" presName="parentText" presStyleLbl="node1" presStyleIdx="0" presStyleCnt="1">
        <dgm:presLayoutVars>
          <dgm:chMax val="0"/>
          <dgm:bulletEnabled val="1"/>
        </dgm:presLayoutVars>
      </dgm:prSet>
      <dgm:spPr/>
      <dgm:t>
        <a:bodyPr/>
        <a:lstStyle/>
        <a:p>
          <a:endParaRPr lang="tr-TR"/>
        </a:p>
      </dgm:t>
    </dgm:pt>
  </dgm:ptLst>
  <dgm:cxnLst>
    <dgm:cxn modelId="{8DCA1C09-C3A3-43B9-B3D4-97D33A3484B0}" srcId="{1B1B950E-AE90-47B7-8798-41E70817BE32}" destId="{A3BB1538-A696-44C4-B83B-04350CDAF141}" srcOrd="0" destOrd="0" parTransId="{F7F00AB8-E36D-4AB5-89E6-48DF790078D2}" sibTransId="{E6CB6F91-66AB-487F-BE6B-DB31F5B4E5A9}"/>
    <dgm:cxn modelId="{3782A824-7D1D-4EF7-A998-F7115FBF0B87}" type="presOf" srcId="{A3BB1538-A696-44C4-B83B-04350CDAF141}" destId="{D327BB05-7BE2-4375-8BE5-6E5A30D3C745}" srcOrd="0" destOrd="0" presId="urn:microsoft.com/office/officeart/2005/8/layout/vList2"/>
    <dgm:cxn modelId="{932F1FF3-4F48-41A5-BDDD-590B5A0B518B}" type="presOf" srcId="{1B1B950E-AE90-47B7-8798-41E70817BE32}" destId="{8310F3C0-C0BF-48C3-BEFF-CE20FCFFC3C5}" srcOrd="0" destOrd="0" presId="urn:microsoft.com/office/officeart/2005/8/layout/vList2"/>
    <dgm:cxn modelId="{22957533-9B6B-4007-8F53-5B91740A050C}" type="presParOf" srcId="{8310F3C0-C0BF-48C3-BEFF-CE20FCFFC3C5}" destId="{D327BB05-7BE2-4375-8BE5-6E5A30D3C74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3B584C-115E-49E7-949C-66914A14AE6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A81B70B9-E8B7-4419-BF6B-7372D13B7C4A}">
      <dgm:prSet/>
      <dgm:spPr/>
      <dgm:t>
        <a:bodyPr/>
        <a:lstStyle/>
        <a:p>
          <a:r>
            <a:rPr lang="tr-TR" b="1" baseline="0" dirty="0">
              <a:solidFill>
                <a:srgbClr val="00B0F0"/>
              </a:solidFill>
            </a:rPr>
            <a:t>ÖÖG OLAN BİREYLERİN PERFORMANS DEĞERLENDİRMESİ</a:t>
          </a:r>
          <a:endParaRPr lang="tr-TR" b="1" dirty="0">
            <a:solidFill>
              <a:srgbClr val="00B0F0"/>
            </a:solidFill>
          </a:endParaRPr>
        </a:p>
      </dgm:t>
    </dgm:pt>
    <dgm:pt modelId="{97CF7E16-F2BE-409F-8A6F-43F546D857AE}" type="parTrans" cxnId="{A2F249FD-49B2-4E91-A817-DE0E8326EC27}">
      <dgm:prSet/>
      <dgm:spPr/>
      <dgm:t>
        <a:bodyPr/>
        <a:lstStyle/>
        <a:p>
          <a:endParaRPr lang="tr-TR"/>
        </a:p>
      </dgm:t>
    </dgm:pt>
    <dgm:pt modelId="{94C1684D-3A40-40E8-9BEC-B92464AF08C6}" type="sibTrans" cxnId="{A2F249FD-49B2-4E91-A817-DE0E8326EC27}">
      <dgm:prSet/>
      <dgm:spPr/>
      <dgm:t>
        <a:bodyPr/>
        <a:lstStyle/>
        <a:p>
          <a:endParaRPr lang="tr-TR"/>
        </a:p>
      </dgm:t>
    </dgm:pt>
    <dgm:pt modelId="{1DA5338B-3C55-4120-A5DC-B84D365D1449}" type="pres">
      <dgm:prSet presAssocID="{613B584C-115E-49E7-949C-66914A14AE6E}" presName="linear" presStyleCnt="0">
        <dgm:presLayoutVars>
          <dgm:animLvl val="lvl"/>
          <dgm:resizeHandles val="exact"/>
        </dgm:presLayoutVars>
      </dgm:prSet>
      <dgm:spPr/>
      <dgm:t>
        <a:bodyPr/>
        <a:lstStyle/>
        <a:p>
          <a:endParaRPr lang="tr-TR"/>
        </a:p>
      </dgm:t>
    </dgm:pt>
    <dgm:pt modelId="{02B1C7E9-28FD-497C-A50F-2B7E24F03AAE}" type="pres">
      <dgm:prSet presAssocID="{A81B70B9-E8B7-4419-BF6B-7372D13B7C4A}" presName="parentText" presStyleLbl="node1" presStyleIdx="0" presStyleCnt="1">
        <dgm:presLayoutVars>
          <dgm:chMax val="0"/>
          <dgm:bulletEnabled val="1"/>
        </dgm:presLayoutVars>
      </dgm:prSet>
      <dgm:spPr/>
      <dgm:t>
        <a:bodyPr/>
        <a:lstStyle/>
        <a:p>
          <a:endParaRPr lang="tr-TR"/>
        </a:p>
      </dgm:t>
    </dgm:pt>
  </dgm:ptLst>
  <dgm:cxnLst>
    <dgm:cxn modelId="{A2F249FD-49B2-4E91-A817-DE0E8326EC27}" srcId="{613B584C-115E-49E7-949C-66914A14AE6E}" destId="{A81B70B9-E8B7-4419-BF6B-7372D13B7C4A}" srcOrd="0" destOrd="0" parTransId="{97CF7E16-F2BE-409F-8A6F-43F546D857AE}" sibTransId="{94C1684D-3A40-40E8-9BEC-B92464AF08C6}"/>
    <dgm:cxn modelId="{1889FB6C-0C79-4B2E-9CE7-DE9881D2DB86}" type="presOf" srcId="{613B584C-115E-49E7-949C-66914A14AE6E}" destId="{1DA5338B-3C55-4120-A5DC-B84D365D1449}" srcOrd="0" destOrd="0" presId="urn:microsoft.com/office/officeart/2005/8/layout/vList2"/>
    <dgm:cxn modelId="{7D034995-77E9-4B52-9329-02CB3FBE6334}" type="presOf" srcId="{A81B70B9-E8B7-4419-BF6B-7372D13B7C4A}" destId="{02B1C7E9-28FD-497C-A50F-2B7E24F03AAE}" srcOrd="0" destOrd="0" presId="urn:microsoft.com/office/officeart/2005/8/layout/vList2"/>
    <dgm:cxn modelId="{8A34FA8A-5F35-43CF-AE77-BE9054DC5F8D}" type="presParOf" srcId="{1DA5338B-3C55-4120-A5DC-B84D365D1449}" destId="{02B1C7E9-28FD-497C-A50F-2B7E24F03AA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944AAA-5242-4966-AD0B-1D72A006ED0F}"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tr-TR"/>
        </a:p>
      </dgm:t>
    </dgm:pt>
    <dgm:pt modelId="{4559DAF5-F92C-48BB-8064-32BE7132E862}">
      <dgm:prSet/>
      <dgm:spPr/>
      <dgm:t>
        <a:bodyPr/>
        <a:lstStyle/>
        <a:p>
          <a:r>
            <a:rPr lang="tr-TR" dirty="0" err="1"/>
            <a:t>ÖÖG’li</a:t>
          </a:r>
          <a:r>
            <a:rPr lang="tr-TR" dirty="0"/>
            <a:t> bireyler için hem en uygun eğitsel programların belirlenebilmesi hem de belirlenen programların birey üzerinde ne tür etkilerinin olduğunun ortaya konulması açısından değerlendirme sürecinin işlevsel bir şekilde yapılması gerekmektedir. </a:t>
          </a:r>
        </a:p>
      </dgm:t>
    </dgm:pt>
    <dgm:pt modelId="{F94DA0CE-9E9E-4EF6-A72E-A8ABE5FEE4D9}" type="parTrans" cxnId="{6E4F614D-5A21-4257-A6D4-7EC67E45BB3F}">
      <dgm:prSet/>
      <dgm:spPr/>
      <dgm:t>
        <a:bodyPr/>
        <a:lstStyle/>
        <a:p>
          <a:endParaRPr lang="tr-TR"/>
        </a:p>
      </dgm:t>
    </dgm:pt>
    <dgm:pt modelId="{3370704B-E8FB-47D2-92EB-59653207A3FB}" type="sibTrans" cxnId="{6E4F614D-5A21-4257-A6D4-7EC67E45BB3F}">
      <dgm:prSet/>
      <dgm:spPr/>
      <dgm:t>
        <a:bodyPr/>
        <a:lstStyle/>
        <a:p>
          <a:endParaRPr lang="tr-TR"/>
        </a:p>
      </dgm:t>
    </dgm:pt>
    <dgm:pt modelId="{199A1760-EDDD-46A8-BF22-38DE0E4FF51E}">
      <dgm:prSet/>
      <dgm:spPr/>
      <dgm:t>
        <a:bodyPr/>
        <a:lstStyle/>
        <a:p>
          <a:r>
            <a:rPr lang="tr-TR" dirty="0"/>
            <a:t>Ülkemizde ÖÖG olan bireylerin performanslarını belirlemek üzere MEB (2009)  Özel Eğitim Rehberlik ve Danışma Hizmetleri Genel Müdürlüğü tarafından “Özel Öğrenme Güçlüğü Olan Bireyler için Performans Belirleme Formu” geliştirilmiştir. </a:t>
          </a:r>
        </a:p>
      </dgm:t>
    </dgm:pt>
    <dgm:pt modelId="{4D1FC01C-69CF-4D6C-85A7-12A58CDAA04F}" type="parTrans" cxnId="{2BA4B44E-3291-409B-ACE7-9B5F56B430AE}">
      <dgm:prSet/>
      <dgm:spPr/>
      <dgm:t>
        <a:bodyPr/>
        <a:lstStyle/>
        <a:p>
          <a:endParaRPr lang="tr-TR"/>
        </a:p>
      </dgm:t>
    </dgm:pt>
    <dgm:pt modelId="{C379B974-1C52-47B7-9B4B-995805F17E3E}" type="sibTrans" cxnId="{2BA4B44E-3291-409B-ACE7-9B5F56B430AE}">
      <dgm:prSet/>
      <dgm:spPr/>
      <dgm:t>
        <a:bodyPr/>
        <a:lstStyle/>
        <a:p>
          <a:endParaRPr lang="tr-TR"/>
        </a:p>
      </dgm:t>
    </dgm:pt>
    <dgm:pt modelId="{8BE776A0-38A5-4859-958F-F3227AA36097}">
      <dgm:prSet/>
      <dgm:spPr/>
      <dgm:t>
        <a:bodyPr/>
        <a:lstStyle/>
        <a:p>
          <a:r>
            <a:rPr lang="tr-TR" dirty="0"/>
            <a:t>Bu form ; özel öğrenme güçlüğü olan bireylerin: öğrenmeye </a:t>
          </a:r>
          <a:r>
            <a:rPr lang="tr-TR" dirty="0" smtClean="0"/>
            <a:t>destek,dil ve iletişim, </a:t>
          </a:r>
          <a:r>
            <a:rPr lang="tr-TR" dirty="0"/>
            <a:t>okuma </a:t>
          </a:r>
          <a:r>
            <a:rPr lang="tr-TR" dirty="0" smtClean="0"/>
            <a:t>yazma,sosyal etkileşim, erken matematik ve matematik becerilerine </a:t>
          </a:r>
          <a:r>
            <a:rPr lang="tr-TR" dirty="0"/>
            <a:t>ilişkin performansını belirlemek ve buna dayalı olarak eğitim planı hazırlamak amacıyla geliştirilmiştir. İlgili form aracılığıyla ÖÖG olan bireyin performansı değerlendirilerek uygulamacı tarafından uygun modül önerisi yapılmaktadır.</a:t>
          </a:r>
        </a:p>
      </dgm:t>
    </dgm:pt>
    <dgm:pt modelId="{42A72783-F85B-4EA9-9EC5-950D132BA443}" type="parTrans" cxnId="{DB4401E3-2B7E-4AB9-A651-D7187AA035A1}">
      <dgm:prSet/>
      <dgm:spPr/>
      <dgm:t>
        <a:bodyPr/>
        <a:lstStyle/>
        <a:p>
          <a:endParaRPr lang="tr-TR"/>
        </a:p>
      </dgm:t>
    </dgm:pt>
    <dgm:pt modelId="{19166FF7-35DA-4C1A-9CC0-FBC06D9487E6}" type="sibTrans" cxnId="{DB4401E3-2B7E-4AB9-A651-D7187AA035A1}">
      <dgm:prSet/>
      <dgm:spPr/>
      <dgm:t>
        <a:bodyPr/>
        <a:lstStyle/>
        <a:p>
          <a:endParaRPr lang="tr-TR"/>
        </a:p>
      </dgm:t>
    </dgm:pt>
    <dgm:pt modelId="{03572648-E178-49FC-8575-D8A645BB2027}" type="pres">
      <dgm:prSet presAssocID="{59944AAA-5242-4966-AD0B-1D72A006ED0F}" presName="linear" presStyleCnt="0">
        <dgm:presLayoutVars>
          <dgm:animLvl val="lvl"/>
          <dgm:resizeHandles val="exact"/>
        </dgm:presLayoutVars>
      </dgm:prSet>
      <dgm:spPr/>
      <dgm:t>
        <a:bodyPr/>
        <a:lstStyle/>
        <a:p>
          <a:endParaRPr lang="tr-TR"/>
        </a:p>
      </dgm:t>
    </dgm:pt>
    <dgm:pt modelId="{A0C1E4FB-0A86-4744-94C2-FF91B1B26CD1}" type="pres">
      <dgm:prSet presAssocID="{4559DAF5-F92C-48BB-8064-32BE7132E862}" presName="parentText" presStyleLbl="node1" presStyleIdx="0" presStyleCnt="3">
        <dgm:presLayoutVars>
          <dgm:chMax val="0"/>
          <dgm:bulletEnabled val="1"/>
        </dgm:presLayoutVars>
      </dgm:prSet>
      <dgm:spPr/>
      <dgm:t>
        <a:bodyPr/>
        <a:lstStyle/>
        <a:p>
          <a:endParaRPr lang="tr-TR"/>
        </a:p>
      </dgm:t>
    </dgm:pt>
    <dgm:pt modelId="{AA0BC180-BE94-4A5A-A245-D9CEA882D254}" type="pres">
      <dgm:prSet presAssocID="{3370704B-E8FB-47D2-92EB-59653207A3FB}" presName="spacer" presStyleCnt="0"/>
      <dgm:spPr/>
    </dgm:pt>
    <dgm:pt modelId="{52AE021E-B2CA-4E64-86C0-22EF6A96C3A2}" type="pres">
      <dgm:prSet presAssocID="{199A1760-EDDD-46A8-BF22-38DE0E4FF51E}" presName="parentText" presStyleLbl="node1" presStyleIdx="1" presStyleCnt="3">
        <dgm:presLayoutVars>
          <dgm:chMax val="0"/>
          <dgm:bulletEnabled val="1"/>
        </dgm:presLayoutVars>
      </dgm:prSet>
      <dgm:spPr/>
      <dgm:t>
        <a:bodyPr/>
        <a:lstStyle/>
        <a:p>
          <a:endParaRPr lang="tr-TR"/>
        </a:p>
      </dgm:t>
    </dgm:pt>
    <dgm:pt modelId="{E5998061-F5E8-463B-9E8E-9CE963E6C1E1}" type="pres">
      <dgm:prSet presAssocID="{C379B974-1C52-47B7-9B4B-995805F17E3E}" presName="spacer" presStyleCnt="0"/>
      <dgm:spPr/>
    </dgm:pt>
    <dgm:pt modelId="{094E5BAD-E304-4887-80DD-8E5317DE8129}" type="pres">
      <dgm:prSet presAssocID="{8BE776A0-38A5-4859-958F-F3227AA36097}" presName="parentText" presStyleLbl="node1" presStyleIdx="2" presStyleCnt="3">
        <dgm:presLayoutVars>
          <dgm:chMax val="0"/>
          <dgm:bulletEnabled val="1"/>
        </dgm:presLayoutVars>
      </dgm:prSet>
      <dgm:spPr/>
      <dgm:t>
        <a:bodyPr/>
        <a:lstStyle/>
        <a:p>
          <a:endParaRPr lang="tr-TR"/>
        </a:p>
      </dgm:t>
    </dgm:pt>
  </dgm:ptLst>
  <dgm:cxnLst>
    <dgm:cxn modelId="{C6145A38-05AF-4181-AA90-7A7A8A6763A5}" type="presOf" srcId="{59944AAA-5242-4966-AD0B-1D72A006ED0F}" destId="{03572648-E178-49FC-8575-D8A645BB2027}" srcOrd="0" destOrd="0" presId="urn:microsoft.com/office/officeart/2005/8/layout/vList2"/>
    <dgm:cxn modelId="{DB4401E3-2B7E-4AB9-A651-D7187AA035A1}" srcId="{59944AAA-5242-4966-AD0B-1D72A006ED0F}" destId="{8BE776A0-38A5-4859-958F-F3227AA36097}" srcOrd="2" destOrd="0" parTransId="{42A72783-F85B-4EA9-9EC5-950D132BA443}" sibTransId="{19166FF7-35DA-4C1A-9CC0-FBC06D9487E6}"/>
    <dgm:cxn modelId="{FFAA6ECF-C9E4-41CE-97CE-1C242F5A283C}" type="presOf" srcId="{199A1760-EDDD-46A8-BF22-38DE0E4FF51E}" destId="{52AE021E-B2CA-4E64-86C0-22EF6A96C3A2}" srcOrd="0" destOrd="0" presId="urn:microsoft.com/office/officeart/2005/8/layout/vList2"/>
    <dgm:cxn modelId="{2BA4B44E-3291-409B-ACE7-9B5F56B430AE}" srcId="{59944AAA-5242-4966-AD0B-1D72A006ED0F}" destId="{199A1760-EDDD-46A8-BF22-38DE0E4FF51E}" srcOrd="1" destOrd="0" parTransId="{4D1FC01C-69CF-4D6C-85A7-12A58CDAA04F}" sibTransId="{C379B974-1C52-47B7-9B4B-995805F17E3E}"/>
    <dgm:cxn modelId="{CE9BB166-0F01-4F30-B870-A30EC5E50954}" type="presOf" srcId="{8BE776A0-38A5-4859-958F-F3227AA36097}" destId="{094E5BAD-E304-4887-80DD-8E5317DE8129}" srcOrd="0" destOrd="0" presId="urn:microsoft.com/office/officeart/2005/8/layout/vList2"/>
    <dgm:cxn modelId="{6E4F614D-5A21-4257-A6D4-7EC67E45BB3F}" srcId="{59944AAA-5242-4966-AD0B-1D72A006ED0F}" destId="{4559DAF5-F92C-48BB-8064-32BE7132E862}" srcOrd="0" destOrd="0" parTransId="{F94DA0CE-9E9E-4EF6-A72E-A8ABE5FEE4D9}" sibTransId="{3370704B-E8FB-47D2-92EB-59653207A3FB}"/>
    <dgm:cxn modelId="{661F09D7-30ED-4436-BA70-51D451E638CE}" type="presOf" srcId="{4559DAF5-F92C-48BB-8064-32BE7132E862}" destId="{A0C1E4FB-0A86-4744-94C2-FF91B1B26CD1}" srcOrd="0" destOrd="0" presId="urn:microsoft.com/office/officeart/2005/8/layout/vList2"/>
    <dgm:cxn modelId="{639830FC-1AB8-4CEB-ABBC-3A8E0B99D7FF}" type="presParOf" srcId="{03572648-E178-49FC-8575-D8A645BB2027}" destId="{A0C1E4FB-0A86-4744-94C2-FF91B1B26CD1}" srcOrd="0" destOrd="0" presId="urn:microsoft.com/office/officeart/2005/8/layout/vList2"/>
    <dgm:cxn modelId="{774BAFA2-A1B7-4016-8118-51C837B8DE5C}" type="presParOf" srcId="{03572648-E178-49FC-8575-D8A645BB2027}" destId="{AA0BC180-BE94-4A5A-A245-D9CEA882D254}" srcOrd="1" destOrd="0" presId="urn:microsoft.com/office/officeart/2005/8/layout/vList2"/>
    <dgm:cxn modelId="{7E49EB7E-A9A2-4E62-869F-FD001E58389F}" type="presParOf" srcId="{03572648-E178-49FC-8575-D8A645BB2027}" destId="{52AE021E-B2CA-4E64-86C0-22EF6A96C3A2}" srcOrd="2" destOrd="0" presId="urn:microsoft.com/office/officeart/2005/8/layout/vList2"/>
    <dgm:cxn modelId="{C371DDBE-0AA1-42A9-A188-835568A93EB2}" type="presParOf" srcId="{03572648-E178-49FC-8575-D8A645BB2027}" destId="{E5998061-F5E8-463B-9E8E-9CE963E6C1E1}" srcOrd="3" destOrd="0" presId="urn:microsoft.com/office/officeart/2005/8/layout/vList2"/>
    <dgm:cxn modelId="{45CB79F0-C5C8-4FDD-8354-2E8A1731A08F}" type="presParOf" srcId="{03572648-E178-49FC-8575-D8A645BB2027}" destId="{094E5BAD-E304-4887-80DD-8E5317DE8129}"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FF2CDB-3F7E-45F7-B1F7-7577DD28A7E0}"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tr-TR"/>
        </a:p>
      </dgm:t>
    </dgm:pt>
    <dgm:pt modelId="{F5762685-C734-4692-A6FD-B18251E52FE9}">
      <dgm:prSet/>
      <dgm:spPr/>
      <dgm:t>
        <a:bodyPr/>
        <a:lstStyle/>
        <a:p>
          <a:r>
            <a:rPr lang="tr-TR"/>
            <a:t>ÖÖG olan bireylerin okulda başarılı olmaları için özel eğitim hizmetlerine ve uyarlamalara ihtiyacı vardır.</a:t>
          </a:r>
        </a:p>
      </dgm:t>
    </dgm:pt>
    <dgm:pt modelId="{B9555E7B-BA0F-4287-81B0-D2BA9F44237D}" type="parTrans" cxnId="{3CBE7892-613F-407A-8091-9900681CE442}">
      <dgm:prSet/>
      <dgm:spPr/>
      <dgm:t>
        <a:bodyPr/>
        <a:lstStyle/>
        <a:p>
          <a:endParaRPr lang="tr-TR"/>
        </a:p>
      </dgm:t>
    </dgm:pt>
    <dgm:pt modelId="{C309FA31-539A-484C-8E6A-E9E309EFC6E5}" type="sibTrans" cxnId="{3CBE7892-613F-407A-8091-9900681CE442}">
      <dgm:prSet/>
      <dgm:spPr/>
      <dgm:t>
        <a:bodyPr/>
        <a:lstStyle/>
        <a:p>
          <a:endParaRPr lang="tr-TR"/>
        </a:p>
      </dgm:t>
    </dgm:pt>
    <dgm:pt modelId="{F6F2BD7F-DA52-4787-84FF-AAA8ECD8EB16}">
      <dgm:prSet/>
      <dgm:spPr/>
      <dgm:t>
        <a:bodyPr/>
        <a:lstStyle/>
        <a:p>
          <a:r>
            <a:rPr lang="tr-TR"/>
            <a:t>Ülkemizde yasal olarak bireylerin devlet tarafından verilen destek hizmetlerden yararlanabilmesi için tanılanması, dolayısıyla resmi olarak değerlendirilmeleri gerekmektedir. </a:t>
          </a:r>
        </a:p>
      </dgm:t>
    </dgm:pt>
    <dgm:pt modelId="{1B1427B6-ED23-4F4E-9982-900A36A66511}" type="parTrans" cxnId="{5ECD01A4-FEEC-49A3-82A3-2FE6C1840156}">
      <dgm:prSet/>
      <dgm:spPr/>
      <dgm:t>
        <a:bodyPr/>
        <a:lstStyle/>
        <a:p>
          <a:endParaRPr lang="tr-TR"/>
        </a:p>
      </dgm:t>
    </dgm:pt>
    <dgm:pt modelId="{9664DCD2-9F15-4A86-9D39-3D0497320A03}" type="sibTrans" cxnId="{5ECD01A4-FEEC-49A3-82A3-2FE6C1840156}">
      <dgm:prSet/>
      <dgm:spPr/>
      <dgm:t>
        <a:bodyPr/>
        <a:lstStyle/>
        <a:p>
          <a:endParaRPr lang="tr-TR"/>
        </a:p>
      </dgm:t>
    </dgm:pt>
    <dgm:pt modelId="{CFC9F4F3-8BD4-4A6C-B981-4913A87E18C0}">
      <dgm:prSet/>
      <dgm:spPr/>
      <dgm:t>
        <a:bodyPr/>
        <a:lstStyle/>
        <a:p>
          <a:r>
            <a:rPr lang="tr-TR" dirty="0"/>
            <a:t>Bunun için tıbbi olarak tanılanan birey MEB’e bağlı bir kurum olan Rehberlik ve Araştırma Merkezleri (RAM) tarafından gerekli eğitsel değerlendirmeler yapıldıktan sonra yasanın sağladığı özel eğitim hizmetlerinden faydalanabilmektedir.</a:t>
          </a:r>
        </a:p>
      </dgm:t>
    </dgm:pt>
    <dgm:pt modelId="{9F032F42-1278-4F4C-A0E5-4DDE63CCC958}" type="parTrans" cxnId="{1F123238-5AF5-4AE0-87A6-E8BA3191F64B}">
      <dgm:prSet/>
      <dgm:spPr/>
      <dgm:t>
        <a:bodyPr/>
        <a:lstStyle/>
        <a:p>
          <a:endParaRPr lang="tr-TR"/>
        </a:p>
      </dgm:t>
    </dgm:pt>
    <dgm:pt modelId="{0E441182-A07B-4F0F-BB8C-F6A1703ACEF8}" type="sibTrans" cxnId="{1F123238-5AF5-4AE0-87A6-E8BA3191F64B}">
      <dgm:prSet/>
      <dgm:spPr/>
      <dgm:t>
        <a:bodyPr/>
        <a:lstStyle/>
        <a:p>
          <a:endParaRPr lang="tr-TR"/>
        </a:p>
      </dgm:t>
    </dgm:pt>
    <dgm:pt modelId="{F30E1525-7001-4E3E-B477-08FCFDC44AE8}" type="pres">
      <dgm:prSet presAssocID="{9FFF2CDB-3F7E-45F7-B1F7-7577DD28A7E0}" presName="linear" presStyleCnt="0">
        <dgm:presLayoutVars>
          <dgm:animLvl val="lvl"/>
          <dgm:resizeHandles val="exact"/>
        </dgm:presLayoutVars>
      </dgm:prSet>
      <dgm:spPr/>
      <dgm:t>
        <a:bodyPr/>
        <a:lstStyle/>
        <a:p>
          <a:endParaRPr lang="tr-TR"/>
        </a:p>
      </dgm:t>
    </dgm:pt>
    <dgm:pt modelId="{2CDE4411-79A4-4C0C-8F13-7B48A0F96BF3}" type="pres">
      <dgm:prSet presAssocID="{F5762685-C734-4692-A6FD-B18251E52FE9}" presName="parentText" presStyleLbl="node1" presStyleIdx="0" presStyleCnt="3">
        <dgm:presLayoutVars>
          <dgm:chMax val="0"/>
          <dgm:bulletEnabled val="1"/>
        </dgm:presLayoutVars>
      </dgm:prSet>
      <dgm:spPr/>
      <dgm:t>
        <a:bodyPr/>
        <a:lstStyle/>
        <a:p>
          <a:endParaRPr lang="tr-TR"/>
        </a:p>
      </dgm:t>
    </dgm:pt>
    <dgm:pt modelId="{C1298493-F352-47E3-87A7-7EE19F9ED2B9}" type="pres">
      <dgm:prSet presAssocID="{C309FA31-539A-484C-8E6A-E9E309EFC6E5}" presName="spacer" presStyleCnt="0"/>
      <dgm:spPr/>
    </dgm:pt>
    <dgm:pt modelId="{DA541033-F1F1-4F26-9E30-0332DF0F4EB5}" type="pres">
      <dgm:prSet presAssocID="{F6F2BD7F-DA52-4787-84FF-AAA8ECD8EB16}" presName="parentText" presStyleLbl="node1" presStyleIdx="1" presStyleCnt="3">
        <dgm:presLayoutVars>
          <dgm:chMax val="0"/>
          <dgm:bulletEnabled val="1"/>
        </dgm:presLayoutVars>
      </dgm:prSet>
      <dgm:spPr/>
      <dgm:t>
        <a:bodyPr/>
        <a:lstStyle/>
        <a:p>
          <a:endParaRPr lang="tr-TR"/>
        </a:p>
      </dgm:t>
    </dgm:pt>
    <dgm:pt modelId="{78B6A577-EE8D-4E5E-ADC8-578475965DFD}" type="pres">
      <dgm:prSet presAssocID="{9664DCD2-9F15-4A86-9D39-3D0497320A03}" presName="spacer" presStyleCnt="0"/>
      <dgm:spPr/>
    </dgm:pt>
    <dgm:pt modelId="{5F8F42E6-349D-47E3-9DC0-1D8D29163FA1}" type="pres">
      <dgm:prSet presAssocID="{CFC9F4F3-8BD4-4A6C-B981-4913A87E18C0}" presName="parentText" presStyleLbl="node1" presStyleIdx="2" presStyleCnt="3">
        <dgm:presLayoutVars>
          <dgm:chMax val="0"/>
          <dgm:bulletEnabled val="1"/>
        </dgm:presLayoutVars>
      </dgm:prSet>
      <dgm:spPr/>
      <dgm:t>
        <a:bodyPr/>
        <a:lstStyle/>
        <a:p>
          <a:endParaRPr lang="tr-TR"/>
        </a:p>
      </dgm:t>
    </dgm:pt>
  </dgm:ptLst>
  <dgm:cxnLst>
    <dgm:cxn modelId="{5ECD01A4-FEEC-49A3-82A3-2FE6C1840156}" srcId="{9FFF2CDB-3F7E-45F7-B1F7-7577DD28A7E0}" destId="{F6F2BD7F-DA52-4787-84FF-AAA8ECD8EB16}" srcOrd="1" destOrd="0" parTransId="{1B1427B6-ED23-4F4E-9982-900A36A66511}" sibTransId="{9664DCD2-9F15-4A86-9D39-3D0497320A03}"/>
    <dgm:cxn modelId="{0A1C39AA-B292-423B-BB8B-3EF84E2A2FAA}" type="presOf" srcId="{CFC9F4F3-8BD4-4A6C-B981-4913A87E18C0}" destId="{5F8F42E6-349D-47E3-9DC0-1D8D29163FA1}" srcOrd="0" destOrd="0" presId="urn:microsoft.com/office/officeart/2005/8/layout/vList2"/>
    <dgm:cxn modelId="{8CCF98B8-D7B9-4562-AF67-A11A5ECB2B07}" type="presOf" srcId="{9FFF2CDB-3F7E-45F7-B1F7-7577DD28A7E0}" destId="{F30E1525-7001-4E3E-B477-08FCFDC44AE8}" srcOrd="0" destOrd="0" presId="urn:microsoft.com/office/officeart/2005/8/layout/vList2"/>
    <dgm:cxn modelId="{F02CBBE6-9254-4ED4-B26A-0526FE4C79A5}" type="presOf" srcId="{F6F2BD7F-DA52-4787-84FF-AAA8ECD8EB16}" destId="{DA541033-F1F1-4F26-9E30-0332DF0F4EB5}" srcOrd="0" destOrd="0" presId="urn:microsoft.com/office/officeart/2005/8/layout/vList2"/>
    <dgm:cxn modelId="{1F123238-5AF5-4AE0-87A6-E8BA3191F64B}" srcId="{9FFF2CDB-3F7E-45F7-B1F7-7577DD28A7E0}" destId="{CFC9F4F3-8BD4-4A6C-B981-4913A87E18C0}" srcOrd="2" destOrd="0" parTransId="{9F032F42-1278-4F4C-A0E5-4DDE63CCC958}" sibTransId="{0E441182-A07B-4F0F-BB8C-F6A1703ACEF8}"/>
    <dgm:cxn modelId="{4A25DF50-3B65-4904-8344-150715E760AD}" type="presOf" srcId="{F5762685-C734-4692-A6FD-B18251E52FE9}" destId="{2CDE4411-79A4-4C0C-8F13-7B48A0F96BF3}" srcOrd="0" destOrd="0" presId="urn:microsoft.com/office/officeart/2005/8/layout/vList2"/>
    <dgm:cxn modelId="{3CBE7892-613F-407A-8091-9900681CE442}" srcId="{9FFF2CDB-3F7E-45F7-B1F7-7577DD28A7E0}" destId="{F5762685-C734-4692-A6FD-B18251E52FE9}" srcOrd="0" destOrd="0" parTransId="{B9555E7B-BA0F-4287-81B0-D2BA9F44237D}" sibTransId="{C309FA31-539A-484C-8E6A-E9E309EFC6E5}"/>
    <dgm:cxn modelId="{DBA0D2D7-0CA3-4CF2-B3F5-34C73F0BF4BB}" type="presParOf" srcId="{F30E1525-7001-4E3E-B477-08FCFDC44AE8}" destId="{2CDE4411-79A4-4C0C-8F13-7B48A0F96BF3}" srcOrd="0" destOrd="0" presId="urn:microsoft.com/office/officeart/2005/8/layout/vList2"/>
    <dgm:cxn modelId="{B6CC5E08-2462-4008-AA13-B0C8E7690B06}" type="presParOf" srcId="{F30E1525-7001-4E3E-B477-08FCFDC44AE8}" destId="{C1298493-F352-47E3-87A7-7EE19F9ED2B9}" srcOrd="1" destOrd="0" presId="urn:microsoft.com/office/officeart/2005/8/layout/vList2"/>
    <dgm:cxn modelId="{5AC7EDAC-8596-4F61-9432-EE06346D0E67}" type="presParOf" srcId="{F30E1525-7001-4E3E-B477-08FCFDC44AE8}" destId="{DA541033-F1F1-4F26-9E30-0332DF0F4EB5}" srcOrd="2" destOrd="0" presId="urn:microsoft.com/office/officeart/2005/8/layout/vList2"/>
    <dgm:cxn modelId="{FD42ACE2-3FDB-44B1-A698-0E935E97BBA2}" type="presParOf" srcId="{F30E1525-7001-4E3E-B477-08FCFDC44AE8}" destId="{78B6A577-EE8D-4E5E-ADC8-578475965DFD}" srcOrd="3" destOrd="0" presId="urn:microsoft.com/office/officeart/2005/8/layout/vList2"/>
    <dgm:cxn modelId="{CEC72203-A77F-4AA9-BE3A-3063922882EF}" type="presParOf" srcId="{F30E1525-7001-4E3E-B477-08FCFDC44AE8}" destId="{5F8F42E6-349D-47E3-9DC0-1D8D29163FA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D721A-E12C-4EBD-9949-8945795D3FDA}">
      <dsp:nvSpPr>
        <dsp:cNvPr id="0" name=""/>
        <dsp:cNvSpPr/>
      </dsp:nvSpPr>
      <dsp:spPr>
        <a:xfrm>
          <a:off x="0" y="0"/>
          <a:ext cx="6624736" cy="792088"/>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sözlü veya yazılı dili anlama ya da </a:t>
          </a:r>
          <a:r>
            <a:rPr lang="tr-TR" sz="2600" kern="1200" dirty="0" smtClean="0"/>
            <a:t>kullanmada</a:t>
          </a:r>
          <a:endParaRPr lang="tr-TR" sz="2600" kern="1200" dirty="0" smtClean="0"/>
        </a:p>
      </dsp:txBody>
      <dsp:txXfrm>
        <a:off x="23199" y="23199"/>
        <a:ext cx="5703080" cy="745690"/>
      </dsp:txXfrm>
    </dsp:sp>
    <dsp:sp modelId="{52FB181A-AAD9-4432-BD05-0FF7BAD11FC8}">
      <dsp:nvSpPr>
        <dsp:cNvPr id="0" name=""/>
        <dsp:cNvSpPr/>
      </dsp:nvSpPr>
      <dsp:spPr>
        <a:xfrm>
          <a:off x="554821" y="936104"/>
          <a:ext cx="6624736" cy="792088"/>
        </a:xfrm>
        <a:prstGeom prst="roundRect">
          <a:avLst>
            <a:gd name="adj" fmla="val 10000"/>
          </a:avLst>
        </a:prstGeom>
        <a:solidFill>
          <a:schemeClr val="accent3">
            <a:hueOff val="-579010"/>
            <a:satOff val="-2825"/>
            <a:lumOff val="-98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matematiksel işlemleri </a:t>
          </a:r>
          <a:r>
            <a:rPr lang="tr-TR" sz="2600" kern="1200" dirty="0" smtClean="0"/>
            <a:t>yapmada</a:t>
          </a:r>
          <a:endParaRPr lang="tr-TR" sz="2600" kern="1200" dirty="0" smtClean="0"/>
        </a:p>
      </dsp:txBody>
      <dsp:txXfrm>
        <a:off x="578020" y="959303"/>
        <a:ext cx="5508659" cy="745690"/>
      </dsp:txXfrm>
    </dsp:sp>
    <dsp:sp modelId="{D5119AEF-028F-470E-A619-2A1AC271489D}">
      <dsp:nvSpPr>
        <dsp:cNvPr id="0" name=""/>
        <dsp:cNvSpPr/>
      </dsp:nvSpPr>
      <dsp:spPr>
        <a:xfrm>
          <a:off x="1101362" y="1872208"/>
          <a:ext cx="6624736" cy="792088"/>
        </a:xfrm>
        <a:prstGeom prst="roundRect">
          <a:avLst>
            <a:gd name="adj" fmla="val 10000"/>
          </a:avLst>
        </a:prstGeom>
        <a:solidFill>
          <a:schemeClr val="accent3">
            <a:hueOff val="-1158020"/>
            <a:satOff val="-5649"/>
            <a:lumOff val="-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hareketleri koordine etme ya da </a:t>
          </a:r>
        </a:p>
      </dsp:txBody>
      <dsp:txXfrm>
        <a:off x="1124561" y="1895407"/>
        <a:ext cx="5516939" cy="745690"/>
      </dsp:txXfrm>
    </dsp:sp>
    <dsp:sp modelId="{404BCF65-1C00-4631-8DD6-930A5E50A6D8}">
      <dsp:nvSpPr>
        <dsp:cNvPr id="0" name=""/>
        <dsp:cNvSpPr/>
      </dsp:nvSpPr>
      <dsp:spPr>
        <a:xfrm>
          <a:off x="1656183" y="2808312"/>
          <a:ext cx="6624736" cy="792088"/>
        </a:xfrm>
        <a:prstGeom prst="roundRect">
          <a:avLst>
            <a:gd name="adj" fmla="val 10000"/>
          </a:avLst>
        </a:prstGeom>
        <a:solidFill>
          <a:schemeClr val="accent3">
            <a:hueOff val="-1737030"/>
            <a:satOff val="-8474"/>
            <a:lumOff val="-29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dikkati yöneltme becerilerini olumsuz etkileyen bir </a:t>
          </a:r>
          <a:r>
            <a:rPr lang="tr-TR" sz="2600" kern="1200" dirty="0" smtClean="0"/>
            <a:t>yetersizliktir </a:t>
          </a:r>
          <a:endParaRPr lang="tr-TR" sz="2600" kern="1200" dirty="0"/>
        </a:p>
      </dsp:txBody>
      <dsp:txXfrm>
        <a:off x="1679382" y="2831511"/>
        <a:ext cx="5508659" cy="745690"/>
      </dsp:txXfrm>
    </dsp:sp>
    <dsp:sp modelId="{6E44B406-344B-4C5E-989B-601A7CA4AB91}">
      <dsp:nvSpPr>
        <dsp:cNvPr id="0" name=""/>
        <dsp:cNvSpPr/>
      </dsp:nvSpPr>
      <dsp:spPr>
        <a:xfrm>
          <a:off x="6109878" y="606667"/>
          <a:ext cx="514857" cy="514857"/>
        </a:xfrm>
        <a:prstGeom prst="downArrow">
          <a:avLst>
            <a:gd name="adj1" fmla="val 55000"/>
            <a:gd name="adj2" fmla="val 45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tr-TR" sz="2300" kern="1200"/>
        </a:p>
      </dsp:txBody>
      <dsp:txXfrm>
        <a:off x="6225721" y="606667"/>
        <a:ext cx="283171" cy="387430"/>
      </dsp:txXfrm>
    </dsp:sp>
    <dsp:sp modelId="{F77AA549-3451-4CB5-A434-6C8512BF9B99}">
      <dsp:nvSpPr>
        <dsp:cNvPr id="0" name=""/>
        <dsp:cNvSpPr/>
      </dsp:nvSpPr>
      <dsp:spPr>
        <a:xfrm>
          <a:off x="6664700" y="1542771"/>
          <a:ext cx="514857" cy="514857"/>
        </a:xfrm>
        <a:prstGeom prst="downArrow">
          <a:avLst>
            <a:gd name="adj1" fmla="val 55000"/>
            <a:gd name="adj2" fmla="val 45000"/>
          </a:avLst>
        </a:prstGeom>
        <a:solidFill>
          <a:schemeClr val="accent3">
            <a:tint val="40000"/>
            <a:alpha val="90000"/>
            <a:hueOff val="-700614"/>
            <a:satOff val="-5298"/>
            <a:lumOff val="-441"/>
            <a:alphaOff val="0"/>
          </a:schemeClr>
        </a:solidFill>
        <a:ln w="15875" cap="rnd" cmpd="sng" algn="ctr">
          <a:solidFill>
            <a:schemeClr val="accent3">
              <a:tint val="40000"/>
              <a:alpha val="90000"/>
              <a:hueOff val="-700614"/>
              <a:satOff val="-5298"/>
              <a:lumOff val="-4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tr-TR" sz="2300" kern="1200"/>
        </a:p>
      </dsp:txBody>
      <dsp:txXfrm>
        <a:off x="6780543" y="1542771"/>
        <a:ext cx="283171" cy="387430"/>
      </dsp:txXfrm>
    </dsp:sp>
    <dsp:sp modelId="{3DE99961-CB0D-4D3A-9991-AFB0619E50B8}">
      <dsp:nvSpPr>
        <dsp:cNvPr id="0" name=""/>
        <dsp:cNvSpPr/>
      </dsp:nvSpPr>
      <dsp:spPr>
        <a:xfrm>
          <a:off x="7211241" y="2478876"/>
          <a:ext cx="514857" cy="514857"/>
        </a:xfrm>
        <a:prstGeom prst="downArrow">
          <a:avLst>
            <a:gd name="adj1" fmla="val 55000"/>
            <a:gd name="adj2" fmla="val 45000"/>
          </a:avLst>
        </a:prstGeom>
        <a:solidFill>
          <a:schemeClr val="accent3">
            <a:tint val="40000"/>
            <a:alpha val="90000"/>
            <a:hueOff val="-1401228"/>
            <a:satOff val="-10597"/>
            <a:lumOff val="-882"/>
            <a:alphaOff val="0"/>
          </a:schemeClr>
        </a:solidFill>
        <a:ln w="15875" cap="rnd" cmpd="sng" algn="ctr">
          <a:solidFill>
            <a:schemeClr val="accent3">
              <a:tint val="40000"/>
              <a:alpha val="90000"/>
              <a:hueOff val="-1401228"/>
              <a:satOff val="-10597"/>
              <a:lumOff val="-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tr-TR" sz="2300" kern="1200"/>
        </a:p>
      </dsp:txBody>
      <dsp:txXfrm>
        <a:off x="7327084" y="2478876"/>
        <a:ext cx="283171" cy="387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CD1E6-4BA9-410E-AA49-F0B60BCF5CA2}">
      <dsp:nvSpPr>
        <dsp:cNvPr id="0" name=""/>
        <dsp:cNvSpPr/>
      </dsp:nvSpPr>
      <dsp:spPr>
        <a:xfrm>
          <a:off x="0" y="561807"/>
          <a:ext cx="8208912" cy="121680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ÖÖG çok küçük yaşlarda oluşmaya başlayabilmekte</a:t>
          </a:r>
        </a:p>
      </dsp:txBody>
      <dsp:txXfrm>
        <a:off x="59399" y="621206"/>
        <a:ext cx="8090114" cy="1098002"/>
      </dsp:txXfrm>
    </dsp:sp>
    <dsp:sp modelId="{F87DC33D-BAC7-41F5-B62D-2998F6A83E2C}">
      <dsp:nvSpPr>
        <dsp:cNvPr id="0" name=""/>
        <dsp:cNvSpPr/>
      </dsp:nvSpPr>
      <dsp:spPr>
        <a:xfrm>
          <a:off x="0" y="1965808"/>
          <a:ext cx="8208912" cy="1216800"/>
        </a:xfrm>
        <a:prstGeom prst="roundRect">
          <a:avLst/>
        </a:prstGeom>
        <a:solidFill>
          <a:schemeClr val="accent3">
            <a:hueOff val="-1737030"/>
            <a:satOff val="-8474"/>
            <a:lumOff val="-29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Genellikle çocuk okul çağına gelene kadar fark edilmemekte</a:t>
          </a:r>
        </a:p>
      </dsp:txBody>
      <dsp:txXfrm>
        <a:off x="59399" y="2025207"/>
        <a:ext cx="8090114"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F5315-D452-422D-AEA7-6C093EDD502A}">
      <dsp:nvSpPr>
        <dsp:cNvPr id="0" name=""/>
        <dsp:cNvSpPr/>
      </dsp:nvSpPr>
      <dsp:spPr>
        <a:xfrm>
          <a:off x="0" y="1230660"/>
          <a:ext cx="10482469" cy="282629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a:t>Devlet hastanelerinde veya eğitim araştırma hastanelerinde yapılır. Tanı kriterleri olarak genelde Amerikan Psikiyatri Derneği (American </a:t>
          </a:r>
          <a:r>
            <a:rPr lang="tr-TR" sz="2400" kern="1200" dirty="0" err="1"/>
            <a:t>Psychiatric</a:t>
          </a:r>
          <a:r>
            <a:rPr lang="tr-TR" sz="2400" kern="1200" dirty="0"/>
            <a:t> </a:t>
          </a:r>
          <a:r>
            <a:rPr lang="tr-TR" sz="2400" kern="1200" dirty="0" err="1"/>
            <a:t>Association</a:t>
          </a:r>
          <a:r>
            <a:rPr lang="tr-TR" sz="2400" kern="1200" dirty="0"/>
            <a:t>-APA) tarafından yayınlanmış olan Ruhsal Bozuklukların Tanısal ve </a:t>
          </a:r>
          <a:r>
            <a:rPr lang="tr-TR" sz="2400" kern="1200" dirty="0" err="1"/>
            <a:t>Sayımsal</a:t>
          </a:r>
          <a:r>
            <a:rPr lang="tr-TR" sz="2400" kern="1200" dirty="0"/>
            <a:t> El Kitabı (</a:t>
          </a:r>
          <a:r>
            <a:rPr lang="tr-TR" sz="2400" kern="1200" dirty="0" err="1"/>
            <a:t>Diagnostic</a:t>
          </a:r>
          <a:r>
            <a:rPr lang="tr-TR" sz="2400" kern="1200" dirty="0"/>
            <a:t> </a:t>
          </a:r>
          <a:r>
            <a:rPr lang="tr-TR" sz="2400" kern="1200" dirty="0" err="1"/>
            <a:t>and</a:t>
          </a:r>
          <a:r>
            <a:rPr lang="tr-TR" sz="2400" kern="1200" dirty="0"/>
            <a:t> Statistical Manual of </a:t>
          </a:r>
          <a:r>
            <a:rPr lang="tr-TR" sz="2400" kern="1200" dirty="0" err="1"/>
            <a:t>Mental</a:t>
          </a:r>
          <a:r>
            <a:rPr lang="tr-TR" sz="2400" kern="1200" dirty="0"/>
            <a:t> </a:t>
          </a:r>
          <a:r>
            <a:rPr lang="tr-TR" sz="2400" kern="1200" dirty="0" err="1"/>
            <a:t>Disorders</a:t>
          </a:r>
          <a:r>
            <a:rPr lang="tr-TR" sz="2400" kern="1200" dirty="0"/>
            <a:t> - DSM) tanılama kriterleri kullanılmaktadır. </a:t>
          </a:r>
        </a:p>
        <a:p>
          <a:pPr lvl="0" algn="l" defTabSz="1066800">
            <a:lnSpc>
              <a:spcPct val="90000"/>
            </a:lnSpc>
            <a:spcBef>
              <a:spcPct val="0"/>
            </a:spcBef>
            <a:spcAft>
              <a:spcPct val="35000"/>
            </a:spcAft>
          </a:pPr>
          <a:r>
            <a:rPr lang="tr-TR" sz="2400" kern="1200" dirty="0"/>
            <a:t>Yaşıtlarına göre belirgin düzeyde akademik başarısızlık gösteren öğrencilerin Özel Öğrenme Güçlüğü şüphesiyle sağlık kuruluşuna yönlendirildikleri durumlarda, sağlık uzmanına fikir vermesi için özel öğrenme güçlüğü gözlem formu (MEB,2017)geliştirilmiştir.</a:t>
          </a:r>
        </a:p>
      </dsp:txBody>
      <dsp:txXfrm>
        <a:off x="137968" y="1368628"/>
        <a:ext cx="10206533" cy="25503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698CC-8F17-46AB-B30A-3905F05BE679}">
      <dsp:nvSpPr>
        <dsp:cNvPr id="0" name=""/>
        <dsp:cNvSpPr/>
      </dsp:nvSpPr>
      <dsp:spPr>
        <a:xfrm>
          <a:off x="0" y="692200"/>
          <a:ext cx="10856842" cy="1216800"/>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a:t>Rehberlik Araştırma Merkezlerinde özel eğitim değerlendirme kurulu tarafından yapılır.</a:t>
          </a:r>
        </a:p>
      </dsp:txBody>
      <dsp:txXfrm>
        <a:off x="59399" y="751599"/>
        <a:ext cx="10738044" cy="1098002"/>
      </dsp:txXfrm>
    </dsp:sp>
    <dsp:sp modelId="{59FDA424-DE85-4956-9C1C-4C4C74B85318}">
      <dsp:nvSpPr>
        <dsp:cNvPr id="0" name=""/>
        <dsp:cNvSpPr/>
      </dsp:nvSpPr>
      <dsp:spPr>
        <a:xfrm>
          <a:off x="0" y="2096200"/>
          <a:ext cx="10856842" cy="1216800"/>
        </a:xfrm>
        <a:prstGeom prst="roundRect">
          <a:avLst/>
        </a:prstGeom>
        <a:solidFill>
          <a:schemeClr val="accent3">
            <a:hueOff val="-1737030"/>
            <a:satOff val="-8474"/>
            <a:lumOff val="-29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a:t>Amaç bireyin tüm gelişim alanındaki özellikleri ve akademik disiplin alanlarındaki yeterlilikleri ile eğitim ihtiyaçları belirlenerek en az sınırlandırılmış eğitim ortamına ve özel eğitim hizmetine karar vermektir.</a:t>
          </a:r>
        </a:p>
      </dsp:txBody>
      <dsp:txXfrm>
        <a:off x="59399" y="2155599"/>
        <a:ext cx="10738044"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7BB05-7BE2-4375-8BE5-6E5A30D3C745}">
      <dsp:nvSpPr>
        <dsp:cNvPr id="0" name=""/>
        <dsp:cNvSpPr/>
      </dsp:nvSpPr>
      <dsp:spPr>
        <a:xfrm>
          <a:off x="0" y="10911"/>
          <a:ext cx="5357190" cy="1271205"/>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tr-TR" sz="5300" b="1" kern="1200" baseline="0"/>
            <a:t>Eğitsel Tanılama</a:t>
          </a:r>
          <a:endParaRPr lang="tr-TR" sz="5300" kern="1200"/>
        </a:p>
      </dsp:txBody>
      <dsp:txXfrm>
        <a:off x="62055" y="72966"/>
        <a:ext cx="5233080" cy="11470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1C7E9-28FD-497C-A50F-2B7E24F03AAE}">
      <dsp:nvSpPr>
        <dsp:cNvPr id="0" name=""/>
        <dsp:cNvSpPr/>
      </dsp:nvSpPr>
      <dsp:spPr>
        <a:xfrm>
          <a:off x="0" y="10033"/>
          <a:ext cx="8610600" cy="127296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b="1" kern="1200" baseline="0" dirty="0">
              <a:solidFill>
                <a:srgbClr val="00B0F0"/>
              </a:solidFill>
            </a:rPr>
            <a:t>ÖÖG OLAN BİREYLERİN PERFORMANS DEĞERLENDİRMESİ</a:t>
          </a:r>
          <a:endParaRPr lang="tr-TR" sz="3200" b="1" kern="1200" dirty="0">
            <a:solidFill>
              <a:srgbClr val="00B0F0"/>
            </a:solidFill>
          </a:endParaRPr>
        </a:p>
      </dsp:txBody>
      <dsp:txXfrm>
        <a:off x="62141" y="72174"/>
        <a:ext cx="8486318" cy="11486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1E4FB-0A86-4744-94C2-FF91B1B26CD1}">
      <dsp:nvSpPr>
        <dsp:cNvPr id="0" name=""/>
        <dsp:cNvSpPr/>
      </dsp:nvSpPr>
      <dsp:spPr>
        <a:xfrm>
          <a:off x="0" y="57912"/>
          <a:ext cx="10820400" cy="1268206"/>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err="1"/>
            <a:t>ÖÖG’li</a:t>
          </a:r>
          <a:r>
            <a:rPr lang="tr-TR" sz="1800" kern="1200" dirty="0"/>
            <a:t> bireyler için hem en uygun eğitsel programların belirlenebilmesi hem de belirlenen programların birey üzerinde ne tür etkilerinin olduğunun ortaya konulması açısından değerlendirme sürecinin işlevsel bir şekilde yapılması gerekmektedir. </a:t>
          </a:r>
        </a:p>
      </dsp:txBody>
      <dsp:txXfrm>
        <a:off x="61909" y="119821"/>
        <a:ext cx="10696582" cy="1144388"/>
      </dsp:txXfrm>
    </dsp:sp>
    <dsp:sp modelId="{52AE021E-B2CA-4E64-86C0-22EF6A96C3A2}">
      <dsp:nvSpPr>
        <dsp:cNvPr id="0" name=""/>
        <dsp:cNvSpPr/>
      </dsp:nvSpPr>
      <dsp:spPr>
        <a:xfrm>
          <a:off x="0" y="1377959"/>
          <a:ext cx="10820400" cy="1268206"/>
        </a:xfrm>
        <a:prstGeom prst="roundRect">
          <a:avLst/>
        </a:prstGeom>
        <a:solidFill>
          <a:schemeClr val="accent4">
            <a:hueOff val="9820237"/>
            <a:satOff val="-922"/>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a:t>Ülkemizde ÖÖG olan bireylerin performanslarını belirlemek üzere MEB (2009)  Özel Eğitim Rehberlik ve Danışma Hizmetleri Genel Müdürlüğü tarafından “Özel Öğrenme Güçlüğü Olan Bireyler için Performans Belirleme Formu” geliştirilmiştir. </a:t>
          </a:r>
        </a:p>
      </dsp:txBody>
      <dsp:txXfrm>
        <a:off x="61909" y="1439868"/>
        <a:ext cx="10696582" cy="1144388"/>
      </dsp:txXfrm>
    </dsp:sp>
    <dsp:sp modelId="{094E5BAD-E304-4887-80DD-8E5317DE8129}">
      <dsp:nvSpPr>
        <dsp:cNvPr id="0" name=""/>
        <dsp:cNvSpPr/>
      </dsp:nvSpPr>
      <dsp:spPr>
        <a:xfrm>
          <a:off x="0" y="2698005"/>
          <a:ext cx="10820400" cy="1268206"/>
        </a:xfrm>
        <a:prstGeom prst="roundRect">
          <a:avLst/>
        </a:prstGeom>
        <a:solidFill>
          <a:schemeClr val="accent4">
            <a:hueOff val="19640475"/>
            <a:satOff val="-1845"/>
            <a:lumOff val="235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a:t>Bu form ; özel öğrenme güçlüğü olan bireylerin: öğrenmeye </a:t>
          </a:r>
          <a:r>
            <a:rPr lang="tr-TR" sz="1800" kern="1200" dirty="0" smtClean="0"/>
            <a:t>destek,dil ve iletişim, </a:t>
          </a:r>
          <a:r>
            <a:rPr lang="tr-TR" sz="1800" kern="1200" dirty="0"/>
            <a:t>okuma </a:t>
          </a:r>
          <a:r>
            <a:rPr lang="tr-TR" sz="1800" kern="1200" dirty="0" smtClean="0"/>
            <a:t>yazma,sosyal etkileşim, erken matematik ve matematik becerilerine </a:t>
          </a:r>
          <a:r>
            <a:rPr lang="tr-TR" sz="1800" kern="1200" dirty="0"/>
            <a:t>ilişkin performansını belirlemek ve buna dayalı olarak eğitim planı hazırlamak amacıyla geliştirilmiştir. İlgili form aracılığıyla ÖÖG olan bireyin performansı değerlendirilerek uygulamacı tarafından uygun modül önerisi yapılmaktadır.</a:t>
          </a:r>
        </a:p>
      </dsp:txBody>
      <dsp:txXfrm>
        <a:off x="61909" y="2759914"/>
        <a:ext cx="10696582" cy="11443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E4411-79A4-4C0C-8F13-7B48A0F96BF3}">
      <dsp:nvSpPr>
        <dsp:cNvPr id="0" name=""/>
        <dsp:cNvSpPr/>
      </dsp:nvSpPr>
      <dsp:spPr>
        <a:xfrm>
          <a:off x="0" y="415052"/>
          <a:ext cx="10820400" cy="134257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a:t>ÖÖG olan bireylerin okulda başarılı olmaları için özel eğitim hizmetlerine ve uyarlamalara ihtiyacı vardır.</a:t>
          </a:r>
        </a:p>
      </dsp:txBody>
      <dsp:txXfrm>
        <a:off x="65539" y="480591"/>
        <a:ext cx="10689322" cy="1211496"/>
      </dsp:txXfrm>
    </dsp:sp>
    <dsp:sp modelId="{DA541033-F1F1-4F26-9E30-0332DF0F4EB5}">
      <dsp:nvSpPr>
        <dsp:cNvPr id="0" name=""/>
        <dsp:cNvSpPr/>
      </dsp:nvSpPr>
      <dsp:spPr>
        <a:xfrm>
          <a:off x="0" y="1826747"/>
          <a:ext cx="10820400" cy="134257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a:t>Ülkemizde yasal olarak bireylerin devlet tarafından verilen destek hizmetlerden yararlanabilmesi için tanılanması, dolayısıyla resmi olarak değerlendirilmeleri gerekmektedir. </a:t>
          </a:r>
        </a:p>
      </dsp:txBody>
      <dsp:txXfrm>
        <a:off x="65539" y="1892286"/>
        <a:ext cx="10689322" cy="1211496"/>
      </dsp:txXfrm>
    </dsp:sp>
    <dsp:sp modelId="{5F8F42E6-349D-47E3-9DC0-1D8D29163FA1}">
      <dsp:nvSpPr>
        <dsp:cNvPr id="0" name=""/>
        <dsp:cNvSpPr/>
      </dsp:nvSpPr>
      <dsp:spPr>
        <a:xfrm>
          <a:off x="0" y="3238442"/>
          <a:ext cx="10820400" cy="1342574"/>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a:t>Bunun için tıbbi olarak tanılanan birey MEB’e bağlı bir kurum olan Rehberlik ve Araştırma Merkezleri (RAM) tarafından gerekli eğitsel değerlendirmeler yapıldıktan sonra yasanın sağladığı özel eğitim hizmetlerinden faydalanabilmektedir.</a:t>
          </a:r>
        </a:p>
      </dsp:txBody>
      <dsp:txXfrm>
        <a:off x="65539" y="3303981"/>
        <a:ext cx="10689322" cy="121149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248723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8014CA-A4E5-4165-AFB2-3BE6C47A0DE1}"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148671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4166590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3198956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592890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3087197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2773423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910360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3034242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3382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88014CA-A4E5-4165-AFB2-3BE6C47A0DE1}"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58896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8014CA-A4E5-4165-AFB2-3BE6C47A0DE1}"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107272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8014CA-A4E5-4165-AFB2-3BE6C47A0DE1}" type="datetimeFigureOut">
              <a:rPr lang="tr-TR" smtClean="0"/>
              <a:t>19.10.2021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29492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8014CA-A4E5-4165-AFB2-3BE6C47A0DE1}" type="datetimeFigureOut">
              <a:rPr lang="tr-TR" smtClean="0"/>
              <a:t>19.10.2021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191738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014CA-A4E5-4165-AFB2-3BE6C47A0DE1}" type="datetimeFigureOut">
              <a:rPr lang="tr-TR" smtClean="0"/>
              <a:t>19.10.2021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412886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8014CA-A4E5-4165-AFB2-3BE6C47A0DE1}"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166750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8014CA-A4E5-4165-AFB2-3BE6C47A0DE1}"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6A9960-7235-4169-BDD4-7D6E42820410}" type="slidenum">
              <a:rPr lang="tr-TR" smtClean="0"/>
              <a:t>‹#›</a:t>
            </a:fld>
            <a:endParaRPr lang="tr-TR"/>
          </a:p>
        </p:txBody>
      </p:sp>
    </p:spTree>
    <p:extLst>
      <p:ext uri="{BB962C8B-B14F-4D97-AF65-F5344CB8AC3E}">
        <p14:creationId xmlns:p14="http://schemas.microsoft.com/office/powerpoint/2010/main" val="86856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8014CA-A4E5-4165-AFB2-3BE6C47A0DE1}" type="datetimeFigureOut">
              <a:rPr lang="tr-TR" smtClean="0"/>
              <a:t>19.10.2021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56A9960-7235-4169-BDD4-7D6E42820410}" type="slidenum">
              <a:rPr lang="tr-TR" smtClean="0"/>
              <a:t>‹#›</a:t>
            </a:fld>
            <a:endParaRPr lang="tr-TR"/>
          </a:p>
        </p:txBody>
      </p:sp>
    </p:spTree>
    <p:extLst>
      <p:ext uri="{BB962C8B-B14F-4D97-AF65-F5344CB8AC3E}">
        <p14:creationId xmlns:p14="http://schemas.microsoft.com/office/powerpoint/2010/main" val="363232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solidFill>
                  <a:srgbClr val="FF0000"/>
                </a:solidFill>
                <a:latin typeface="Calibri" panose="020F0502020204030204" pitchFamily="34" charset="0"/>
              </a:rPr>
              <a:t>SEYHAN REHBERLİK VE ARAŞTIRMA MERKEZİ MÜDÜRLÜĞÜ</a:t>
            </a:r>
            <a:endParaRPr lang="tr-TR" dirty="0"/>
          </a:p>
        </p:txBody>
      </p:sp>
      <p:sp>
        <p:nvSpPr>
          <p:cNvPr id="3" name="Alt Başlık 2"/>
          <p:cNvSpPr>
            <a:spLocks noGrp="1"/>
          </p:cNvSpPr>
          <p:nvPr>
            <p:ph type="subTitle" idx="1"/>
          </p:nvPr>
        </p:nvSpPr>
        <p:spPr/>
        <p:txBody>
          <a:bodyPr/>
          <a:lstStyle/>
          <a:p>
            <a:r>
              <a:rPr lang="tr-TR" b="1" dirty="0">
                <a:solidFill>
                  <a:schemeClr val="tx2">
                    <a:lumMod val="60000"/>
                    <a:lumOff val="40000"/>
                  </a:schemeClr>
                </a:solidFill>
                <a:latin typeface="Calibri" panose="020F0502020204030204" pitchFamily="34" charset="0"/>
              </a:rPr>
              <a:t>Kaynaştırma Uygulamaları Destek Programı</a:t>
            </a:r>
            <a:endParaRPr lang="tr-TR" dirty="0">
              <a:solidFill>
                <a:schemeClr val="tx2">
                  <a:lumMod val="60000"/>
                  <a:lumOff val="40000"/>
                </a:schemeClr>
              </a:solidFill>
              <a:latin typeface="Calibri" panose="020F0502020204030204" pitchFamily="34" charset="0"/>
            </a:endParaRPr>
          </a:p>
          <a:p>
            <a:r>
              <a:rPr lang="tr-TR" dirty="0" smtClean="0">
                <a:solidFill>
                  <a:srgbClr val="FF0000"/>
                </a:solidFill>
                <a:latin typeface="Calibri" panose="020F0502020204030204" pitchFamily="34" charset="0"/>
              </a:rPr>
              <a:t>ÖZEL ÖĞRENME GÜÇLÜĞÜ </a:t>
            </a:r>
            <a:r>
              <a:rPr lang="tr-TR" dirty="0">
                <a:solidFill>
                  <a:srgbClr val="FF0000"/>
                </a:solidFill>
                <a:latin typeface="Calibri" panose="020F0502020204030204" pitchFamily="34" charset="0"/>
              </a:rPr>
              <a:t>FARKINDALIK EĞİTİMİ</a:t>
            </a:r>
          </a:p>
          <a:p>
            <a:endParaRPr lang="tr-TR" dirty="0"/>
          </a:p>
        </p:txBody>
      </p:sp>
    </p:spTree>
    <p:extLst>
      <p:ext uri="{BB962C8B-B14F-4D97-AF65-F5344CB8AC3E}">
        <p14:creationId xmlns:p14="http://schemas.microsoft.com/office/powerpoint/2010/main" val="52087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84309" y="284019"/>
            <a:ext cx="10018713" cy="630382"/>
          </a:xfrm>
        </p:spPr>
        <p:txBody>
          <a:bodyPr>
            <a:normAutofit fontScale="90000"/>
          </a:bodyPr>
          <a:lstStyle/>
          <a:p>
            <a:pPr eaLnBrk="1" hangingPunct="1"/>
            <a:endParaRPr lang="tr-TR" altLang="tr-TR" smtClean="0"/>
          </a:p>
        </p:txBody>
      </p:sp>
      <p:sp>
        <p:nvSpPr>
          <p:cNvPr id="13315" name="Rectangle 3"/>
          <p:cNvSpPr>
            <a:spLocks noGrp="1" noChangeArrowheads="1"/>
          </p:cNvSpPr>
          <p:nvPr>
            <p:ph idx="1"/>
          </p:nvPr>
        </p:nvSpPr>
        <p:spPr>
          <a:xfrm>
            <a:off x="1484310" y="1316183"/>
            <a:ext cx="10018713" cy="4599708"/>
          </a:xfrm>
        </p:spPr>
        <p:txBody>
          <a:bodyPr>
            <a:normAutofit lnSpcReduction="10000"/>
          </a:bodyPr>
          <a:lstStyle/>
          <a:p>
            <a:pPr eaLnBrk="1" hangingPunct="1">
              <a:lnSpc>
                <a:spcPct val="90000"/>
              </a:lnSpc>
            </a:pPr>
            <a:r>
              <a:rPr lang="tr-TR" altLang="tr-TR" sz="3200" dirty="0">
                <a:latin typeface="Calibri" panose="020F0502020204030204" pitchFamily="34" charset="0"/>
                <a:cs typeface="Times New Roman" panose="02020603050405020304" pitchFamily="18" charset="0"/>
              </a:rPr>
              <a:t>2- DİSGRAFİ (yazma sorunları)</a:t>
            </a:r>
            <a:r>
              <a:rPr lang="tr-TR" altLang="tr-TR" sz="3200" dirty="0">
                <a:latin typeface="Calibri" panose="020F0502020204030204" pitchFamily="34" charset="0"/>
              </a:rPr>
              <a:t> P,D,B,G,H,Y,S,Z,U gibi harfleri yazarken karıştırır ve ters yazar. Bazı harfleri unutur bazılarını fazladan ekler. Ayna hali yazabilir (PİLAT=TALİP)</a:t>
            </a:r>
          </a:p>
          <a:p>
            <a:pPr eaLnBrk="1" hangingPunct="1">
              <a:lnSpc>
                <a:spcPct val="90000"/>
              </a:lnSpc>
            </a:pPr>
            <a:endParaRPr lang="tr-TR" altLang="tr-TR" sz="3200" dirty="0">
              <a:latin typeface="Calibri" panose="020F0502020204030204" pitchFamily="34" charset="0"/>
            </a:endParaRPr>
          </a:p>
          <a:p>
            <a:pPr eaLnBrk="1" hangingPunct="1">
              <a:lnSpc>
                <a:spcPct val="90000"/>
              </a:lnSpc>
            </a:pPr>
            <a:r>
              <a:rPr lang="tr-TR" altLang="tr-TR" sz="3200" dirty="0">
                <a:latin typeface="Calibri" panose="020F0502020204030204" pitchFamily="34" charset="0"/>
                <a:cs typeface="Times New Roman" panose="02020603050405020304" pitchFamily="18" charset="0"/>
              </a:rPr>
              <a:t>3- DİSKALKULİ   (matematik sorunları)</a:t>
            </a:r>
            <a:r>
              <a:rPr lang="tr-TR" altLang="tr-TR" sz="3200" dirty="0">
                <a:latin typeface="Calibri" panose="020F0502020204030204" pitchFamily="34" charset="0"/>
              </a:rPr>
              <a:t> sayıları bozuk yazar sıklıkla yer değiştirir, işlemleri bozuk sırada yapar, geometrik ilişkileri kavramada zorlanır, aritmetik sembolleri tanımada zorlanır.</a:t>
            </a:r>
          </a:p>
          <a:p>
            <a:pPr eaLnBrk="1" hangingPunct="1">
              <a:lnSpc>
                <a:spcPct val="90000"/>
              </a:lnSpc>
              <a:buFont typeface="Wingdings" panose="05000000000000000000" pitchFamily="2" charset="2"/>
              <a:buNone/>
            </a:pPr>
            <a:r>
              <a:rPr lang="tr-TR" altLang="tr-TR" sz="2400" dirty="0">
                <a:latin typeface="Comic Sans MS" panose="030F0702030302020204" pitchFamily="66" charset="0"/>
                <a:cs typeface="Times New Roman" panose="02020603050405020304" pitchFamily="18" charset="0"/>
              </a:rPr>
              <a:t> </a:t>
            </a:r>
          </a:p>
          <a:p>
            <a:pPr eaLnBrk="1" hangingPunct="1">
              <a:lnSpc>
                <a:spcPct val="90000"/>
              </a:lnSpc>
            </a:pPr>
            <a:endParaRPr lang="tr-TR" altLang="tr-TR" sz="2400" dirty="0"/>
          </a:p>
        </p:txBody>
      </p:sp>
    </p:spTree>
    <p:extLst>
      <p:ext uri="{BB962C8B-B14F-4D97-AF65-F5344CB8AC3E}">
        <p14:creationId xmlns:p14="http://schemas.microsoft.com/office/powerpoint/2010/main" val="2075976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bwMode="auto">
          <a:xfrm>
            <a:off x="1985097" y="363539"/>
            <a:ext cx="7200900" cy="1303337"/>
          </a:xfrm>
          <a:prstGeom prst="rect">
            <a:avLst/>
          </a:prstGeom>
          <a:ln w="9525" cap="flat" cmpd="sng" algn="ctr">
            <a:solidFill>
              <a:schemeClr val="accent6"/>
            </a:solid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normAutofit fontScale="92500"/>
          </a:bodyPr>
          <a:lstStyle/>
          <a:p>
            <a:pPr algn="ctr" defTabSz="457200">
              <a:defRPr/>
            </a:pPr>
            <a:r>
              <a:rPr lang="tr-TR" sz="3600" b="1" dirty="0"/>
              <a:t>ÖZEL ÖĞRENME GÜÇLÜĞÜ OLAN ÇOCUKLARIN GENEL ÖZELLİKLERİ</a:t>
            </a:r>
            <a:endParaRPr lang="tr-TR" sz="3600" b="1" dirty="0">
              <a:ln w="3175" cmpd="sng">
                <a:noFill/>
              </a:ln>
            </a:endParaRPr>
          </a:p>
        </p:txBody>
      </p:sp>
      <p:sp>
        <p:nvSpPr>
          <p:cNvPr id="2" name="İçerik Yer Tutucusu 1"/>
          <p:cNvSpPr>
            <a:spLocks noGrp="1"/>
          </p:cNvSpPr>
          <p:nvPr>
            <p:ph idx="1"/>
          </p:nvPr>
        </p:nvSpPr>
        <p:spPr>
          <a:xfrm>
            <a:off x="1745673" y="1939636"/>
            <a:ext cx="9628909" cy="3995497"/>
          </a:xfrm>
        </p:spPr>
        <p:txBody>
          <a:bodyPr>
            <a:normAutofit/>
          </a:bodyPr>
          <a:lstStyle/>
          <a:p>
            <a:r>
              <a:rPr lang="tr-TR" sz="3200" dirty="0">
                <a:latin typeface="Calibri" panose="020F0502020204030204" pitchFamily="34" charset="0"/>
              </a:rPr>
              <a:t>ÖÖG olan öğrenciler için tek tip bir gruptan bahsetmek mümkün değil</a:t>
            </a:r>
          </a:p>
          <a:p>
            <a:r>
              <a:rPr lang="tr-TR" sz="3200" dirty="0">
                <a:latin typeface="Calibri" panose="020F0502020204030204" pitchFamily="34" charset="0"/>
              </a:rPr>
              <a:t>Erkeklerde ÖÖG tanısı alma oranı kızlara göre yaklaşık 3 kat daha fazla</a:t>
            </a:r>
          </a:p>
          <a:p>
            <a:r>
              <a:rPr lang="tr-TR" sz="3200" dirty="0">
                <a:latin typeface="Calibri" panose="020F0502020204030204" pitchFamily="34" charset="0"/>
              </a:rPr>
              <a:t>Uzmanlar için en büyük zorluk ÖÖG olan çocukla, çalışmadığından dolayı akademik zorluk yaşayan (tembel) çocuğu ayırt edebilmek</a:t>
            </a:r>
          </a:p>
        </p:txBody>
      </p:sp>
    </p:spTree>
    <p:extLst>
      <p:ext uri="{BB962C8B-B14F-4D97-AF65-F5344CB8AC3E}">
        <p14:creationId xmlns:p14="http://schemas.microsoft.com/office/powerpoint/2010/main" val="3873733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603438" y="789710"/>
            <a:ext cx="9161543" cy="4849090"/>
          </a:xfrm>
        </p:spPr>
        <p:txBody>
          <a:bodyPr>
            <a:normAutofit fontScale="92500"/>
          </a:bodyPr>
          <a:lstStyle/>
          <a:p>
            <a:r>
              <a:rPr lang="tr-TR" sz="3200" dirty="0">
                <a:latin typeface="Calibri" panose="020F0502020204030204" pitchFamily="34" charset="0"/>
              </a:rPr>
              <a:t>Zihinsel kapasite açısından ÖÖG olan öğrenciler ortalama veya ortalama üstü IQ puanına sahip olmakta</a:t>
            </a:r>
          </a:p>
          <a:p>
            <a:r>
              <a:rPr lang="tr-TR" sz="3200" dirty="0">
                <a:latin typeface="Calibri" panose="020F0502020204030204" pitchFamily="34" charset="0"/>
              </a:rPr>
              <a:t>Fakat ÖÖG olan öğrencilerin neredeyse tümü bir ya da daha fazla alanda akademik başarısızlık </a:t>
            </a:r>
            <a:r>
              <a:rPr lang="tr-TR" sz="3200" dirty="0" smtClean="0">
                <a:latin typeface="Calibri" panose="020F0502020204030204" pitchFamily="34" charset="0"/>
              </a:rPr>
              <a:t>yaşamakta</a:t>
            </a:r>
          </a:p>
          <a:p>
            <a:r>
              <a:rPr lang="tr-TR" sz="3200" dirty="0">
                <a:latin typeface="Calibri" panose="020F0502020204030204" pitchFamily="34" charset="0"/>
              </a:rPr>
              <a:t>ÖÖG olan bireylerde belirgin fiziksel özellikler, hareketler, semptomlar, kesin bir genetik yapı veya başka özel belirtiler bulunmamakta</a:t>
            </a:r>
          </a:p>
          <a:p>
            <a:r>
              <a:rPr lang="tr-TR" sz="3200" dirty="0" smtClean="0">
                <a:latin typeface="Calibri" panose="020F0502020204030204" pitchFamily="34" charset="0"/>
              </a:rPr>
              <a:t>Alan yazında </a:t>
            </a:r>
            <a:r>
              <a:rPr lang="tr-TR" sz="3200" dirty="0">
                <a:latin typeface="Calibri" panose="020F0502020204030204" pitchFamily="34" charset="0"/>
              </a:rPr>
              <a:t>ÖÖG</a:t>
            </a:r>
            <a:r>
              <a:rPr lang="tr-TR" sz="3200" dirty="0" smtClean="0">
                <a:latin typeface="Calibri" panose="020F0502020204030204" pitchFamily="34" charset="0"/>
              </a:rPr>
              <a:t>’ </a:t>
            </a:r>
            <a:r>
              <a:rPr lang="tr-TR" sz="3200" dirty="0" err="1" smtClean="0">
                <a:latin typeface="Calibri" panose="020F0502020204030204" pitchFamily="34" charset="0"/>
              </a:rPr>
              <a:t>nin</a:t>
            </a:r>
            <a:r>
              <a:rPr lang="tr-TR" sz="3200" dirty="0" smtClean="0">
                <a:latin typeface="Calibri" panose="020F0502020204030204" pitchFamily="34" charset="0"/>
              </a:rPr>
              <a:t> </a:t>
            </a:r>
            <a:r>
              <a:rPr lang="tr-TR" sz="3200" dirty="0">
                <a:latin typeface="Calibri" panose="020F0502020204030204" pitchFamily="34" charset="0"/>
              </a:rPr>
              <a:t>en belirgin 10 özelliği olarak şunlar sayılmakta:</a:t>
            </a:r>
          </a:p>
          <a:p>
            <a:endParaRPr lang="tr-TR" dirty="0"/>
          </a:p>
        </p:txBody>
      </p:sp>
    </p:spTree>
    <p:extLst>
      <p:ext uri="{BB962C8B-B14F-4D97-AF65-F5344CB8AC3E}">
        <p14:creationId xmlns:p14="http://schemas.microsoft.com/office/powerpoint/2010/main" val="2148104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a:xfrm>
            <a:off x="1484310" y="270163"/>
            <a:ext cx="10018713" cy="1073727"/>
          </a:xfrm>
        </p:spPr>
        <p:txBody>
          <a:bodyPr>
            <a:noAutofit/>
          </a:bodyPr>
          <a:lstStyle/>
          <a:p>
            <a:r>
              <a:rPr lang="tr-TR" altLang="tr-TR" sz="3600" dirty="0">
                <a:solidFill>
                  <a:srgbClr val="C00000"/>
                </a:solidFill>
                <a:latin typeface="Calibri" panose="020F0502020204030204" pitchFamily="34" charset="0"/>
              </a:rPr>
              <a:t>Özel Öğrenme Güçlüğü Olan Bireylerde En Sık Görülen 10 Özellik</a:t>
            </a:r>
          </a:p>
        </p:txBody>
      </p:sp>
      <p:sp>
        <p:nvSpPr>
          <p:cNvPr id="17411" name="İçerik Yer Tutucusu 2"/>
          <p:cNvSpPr>
            <a:spLocks noGrp="1"/>
          </p:cNvSpPr>
          <p:nvPr>
            <p:ph idx="1"/>
          </p:nvPr>
        </p:nvSpPr>
        <p:spPr>
          <a:xfrm>
            <a:off x="1484310" y="1496291"/>
            <a:ext cx="10018713" cy="4294909"/>
          </a:xfrm>
        </p:spPr>
        <p:txBody>
          <a:bodyPr>
            <a:normAutofit/>
          </a:bodyPr>
          <a:lstStyle/>
          <a:p>
            <a:pPr marL="514350" indent="-514350">
              <a:buAutoNum type="arabicPeriod"/>
            </a:pPr>
            <a:r>
              <a:rPr lang="tr-TR" altLang="tr-TR" sz="3200" dirty="0" smtClean="0">
                <a:latin typeface="Calibri" panose="020F0502020204030204" pitchFamily="34" charset="0"/>
              </a:rPr>
              <a:t>Önemli gelişimsel alanlarda gecikme</a:t>
            </a:r>
          </a:p>
          <a:p>
            <a:pPr marL="514350" indent="-514350">
              <a:buAutoNum type="arabicPeriod"/>
            </a:pPr>
            <a:r>
              <a:rPr lang="tr-TR" altLang="tr-TR" sz="3200" dirty="0" err="1" smtClean="0">
                <a:latin typeface="Calibri" panose="020F0502020204030204" pitchFamily="34" charset="0"/>
              </a:rPr>
              <a:t>Dürtüsellik</a:t>
            </a:r>
            <a:r>
              <a:rPr lang="tr-TR" altLang="tr-TR" sz="3200" dirty="0" smtClean="0">
                <a:latin typeface="Calibri" panose="020F0502020204030204" pitchFamily="34" charset="0"/>
              </a:rPr>
              <a:t> – düşünmeden hareket etme</a:t>
            </a:r>
          </a:p>
          <a:p>
            <a:pPr marL="514350" indent="-514350">
              <a:buFont typeface="+mj-lt"/>
              <a:buAutoNum type="arabicPeriod"/>
            </a:pPr>
            <a:r>
              <a:rPr lang="tr-TR" altLang="tr-TR" sz="3200" dirty="0" smtClean="0">
                <a:latin typeface="Calibri" panose="020F0502020204030204" pitchFamily="34" charset="0"/>
              </a:rPr>
              <a:t>Duygusal dalgalanma – duygularda hızlı değişim (ağlarken birden gülmeye başlama gibi)</a:t>
            </a:r>
          </a:p>
          <a:p>
            <a:pPr marL="514350" indent="-514350">
              <a:buFont typeface="+mj-lt"/>
              <a:buAutoNum type="arabicPeriod"/>
            </a:pPr>
            <a:r>
              <a:rPr lang="tr-TR" altLang="tr-TR" sz="3200" dirty="0" smtClean="0">
                <a:latin typeface="Calibri" panose="020F0502020204030204" pitchFamily="34" charset="0"/>
              </a:rPr>
              <a:t>Genel koordinasyon eksikliği</a:t>
            </a:r>
          </a:p>
          <a:p>
            <a:pPr marL="514350" indent="-514350">
              <a:buFont typeface="+mj-lt"/>
              <a:buAutoNum type="arabicPeriod"/>
            </a:pPr>
            <a:r>
              <a:rPr lang="tr-TR" altLang="tr-TR" sz="3200" dirty="0" smtClean="0">
                <a:latin typeface="Calibri" panose="020F0502020204030204" pitchFamily="34" charset="0"/>
              </a:rPr>
              <a:t>Dikkat bozukluğu</a:t>
            </a:r>
          </a:p>
        </p:txBody>
      </p:sp>
    </p:spTree>
    <p:extLst>
      <p:ext uri="{BB962C8B-B14F-4D97-AF65-F5344CB8AC3E}">
        <p14:creationId xmlns:p14="http://schemas.microsoft.com/office/powerpoint/2010/main" val="287141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İçerik Yer Tutucusu 2"/>
          <p:cNvSpPr>
            <a:spLocks noGrp="1"/>
          </p:cNvSpPr>
          <p:nvPr>
            <p:ph idx="1"/>
          </p:nvPr>
        </p:nvSpPr>
        <p:spPr>
          <a:xfrm>
            <a:off x="1484310" y="1399309"/>
            <a:ext cx="10018713" cy="4391891"/>
          </a:xfrm>
        </p:spPr>
        <p:txBody>
          <a:bodyPr>
            <a:normAutofit/>
          </a:bodyPr>
          <a:lstStyle/>
          <a:p>
            <a:pPr marL="0" indent="0">
              <a:buNone/>
            </a:pPr>
            <a:r>
              <a:rPr lang="tr-TR" altLang="tr-TR" sz="3200" dirty="0" smtClean="0">
                <a:solidFill>
                  <a:schemeClr val="accent1"/>
                </a:solidFill>
                <a:latin typeface="Calibri" panose="020F0502020204030204" pitchFamily="34" charset="0"/>
              </a:rPr>
              <a:t>6. </a:t>
            </a:r>
            <a:r>
              <a:rPr lang="tr-TR" altLang="tr-TR" sz="3200" dirty="0" smtClean="0">
                <a:latin typeface="Calibri" panose="020F0502020204030204" pitchFamily="34" charset="0"/>
              </a:rPr>
              <a:t>Algı-motor bozukluğu</a:t>
            </a:r>
          </a:p>
          <a:p>
            <a:pPr marL="0" indent="0">
              <a:buNone/>
            </a:pPr>
            <a:r>
              <a:rPr lang="tr-TR" altLang="tr-TR" sz="3200" dirty="0" smtClean="0">
                <a:solidFill>
                  <a:schemeClr val="accent1"/>
                </a:solidFill>
                <a:latin typeface="Calibri" panose="020F0502020204030204" pitchFamily="34" charset="0"/>
              </a:rPr>
              <a:t>7. </a:t>
            </a:r>
            <a:r>
              <a:rPr lang="tr-TR" altLang="tr-TR" sz="3200" dirty="0" smtClean="0">
                <a:latin typeface="Calibri" panose="020F0502020204030204" pitchFamily="34" charset="0"/>
              </a:rPr>
              <a:t>Bellek ve düşünme bozuklukları</a:t>
            </a:r>
          </a:p>
          <a:p>
            <a:pPr marL="0" indent="0">
              <a:buNone/>
            </a:pPr>
            <a:r>
              <a:rPr lang="tr-TR" altLang="tr-TR" sz="3200" dirty="0" smtClean="0">
                <a:solidFill>
                  <a:schemeClr val="accent1"/>
                </a:solidFill>
                <a:latin typeface="Calibri" panose="020F0502020204030204" pitchFamily="34" charset="0"/>
              </a:rPr>
              <a:t>8. </a:t>
            </a:r>
            <a:r>
              <a:rPr lang="tr-TR" altLang="tr-TR" sz="3200" dirty="0" smtClean="0">
                <a:latin typeface="Calibri" panose="020F0502020204030204" pitchFamily="34" charset="0"/>
              </a:rPr>
              <a:t>Belirgin akademik problemler (özellikle okuma ve matematik alanlarında)</a:t>
            </a:r>
          </a:p>
          <a:p>
            <a:pPr marL="0" indent="0">
              <a:buNone/>
            </a:pPr>
            <a:r>
              <a:rPr lang="tr-TR" altLang="tr-TR" sz="3200" dirty="0" smtClean="0">
                <a:solidFill>
                  <a:schemeClr val="accent1"/>
                </a:solidFill>
                <a:latin typeface="Calibri" panose="020F0502020204030204" pitchFamily="34" charset="0"/>
              </a:rPr>
              <a:t>9. </a:t>
            </a:r>
            <a:r>
              <a:rPr lang="tr-TR" altLang="tr-TR" sz="3200" dirty="0" smtClean="0">
                <a:latin typeface="Calibri" panose="020F0502020204030204" pitchFamily="34" charset="0"/>
              </a:rPr>
              <a:t>Konuşma ve konuşma seslerini öğrenme bozuklukları</a:t>
            </a:r>
          </a:p>
          <a:p>
            <a:pPr marL="0" indent="0">
              <a:buNone/>
            </a:pPr>
            <a:r>
              <a:rPr lang="tr-TR" altLang="tr-TR" sz="3200" dirty="0" smtClean="0">
                <a:solidFill>
                  <a:schemeClr val="accent1"/>
                </a:solidFill>
                <a:latin typeface="Calibri" panose="020F0502020204030204" pitchFamily="34" charset="0"/>
              </a:rPr>
              <a:t>10. </a:t>
            </a:r>
            <a:r>
              <a:rPr lang="tr-TR" altLang="tr-TR" sz="3200" dirty="0" smtClean="0">
                <a:latin typeface="Calibri" panose="020F0502020204030204" pitchFamily="34" charset="0"/>
              </a:rPr>
              <a:t>Merkezi sinir sistemi düzensizliği ve bozukluğu belirtileri</a:t>
            </a:r>
          </a:p>
        </p:txBody>
      </p:sp>
    </p:spTree>
    <p:extLst>
      <p:ext uri="{BB962C8B-B14F-4D97-AF65-F5344CB8AC3E}">
        <p14:creationId xmlns:p14="http://schemas.microsoft.com/office/powerpoint/2010/main" val="2420694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06913" y="555048"/>
            <a:ext cx="8336396" cy="608734"/>
          </a:xfrm>
        </p:spPr>
        <p:txBody>
          <a:bodyPr>
            <a:normAutofit fontScale="90000"/>
          </a:bodyPr>
          <a:lstStyle/>
          <a:p>
            <a:pPr algn="ctr" eaLnBrk="1" hangingPunct="1"/>
            <a:r>
              <a:rPr lang="tr-TR" altLang="ja-JP" dirty="0">
                <a:solidFill>
                  <a:srgbClr val="00B0F0"/>
                </a:solidFill>
                <a:latin typeface="Calibri" panose="020F0502020204030204" pitchFamily="34" charset="0"/>
              </a:rPr>
              <a:t>Sıraya koyma becerisi ile ilgili güçlükler</a:t>
            </a:r>
            <a:r>
              <a:rPr lang="en-US" altLang="ja-JP" sz="4800" dirty="0">
                <a:solidFill>
                  <a:srgbClr val="00B0F0"/>
                </a:solidFill>
                <a:latin typeface="Comic Sans MS" panose="030F0702030302020204" pitchFamily="66" charset="0"/>
                <a:ea typeface="ＭＳ Ｐゴシック" panose="020B0600070205080204" pitchFamily="34" charset="-128"/>
              </a:rPr>
              <a:t/>
            </a:r>
            <a:br>
              <a:rPr lang="en-US" altLang="ja-JP" sz="4800" dirty="0">
                <a:solidFill>
                  <a:srgbClr val="00B0F0"/>
                </a:solidFill>
                <a:latin typeface="Comic Sans MS" panose="030F0702030302020204" pitchFamily="66" charset="0"/>
                <a:ea typeface="ＭＳ Ｐゴシック" panose="020B0600070205080204" pitchFamily="34" charset="-128"/>
              </a:rPr>
            </a:br>
            <a:endParaRPr lang="tr-TR" altLang="tr-TR" sz="4800" dirty="0">
              <a:solidFill>
                <a:srgbClr val="00B0F0"/>
              </a:solidFill>
              <a:latin typeface="Comic Sans MS" panose="030F0702030302020204" pitchFamily="66" charset="0"/>
            </a:endParaRPr>
          </a:p>
        </p:txBody>
      </p:sp>
      <p:sp>
        <p:nvSpPr>
          <p:cNvPr id="18435" name="Rectangle 3"/>
          <p:cNvSpPr>
            <a:spLocks noGrp="1" noChangeArrowheads="1"/>
          </p:cNvSpPr>
          <p:nvPr>
            <p:ph idx="1"/>
          </p:nvPr>
        </p:nvSpPr>
        <p:spPr>
          <a:xfrm>
            <a:off x="1484310" y="1163783"/>
            <a:ext cx="10018713" cy="4627418"/>
          </a:xfrm>
        </p:spPr>
        <p:txBody>
          <a:bodyPr>
            <a:noAutofit/>
          </a:bodyPr>
          <a:lstStyle/>
          <a:p>
            <a:pPr eaLnBrk="1" hangingPunct="1">
              <a:lnSpc>
                <a:spcPct val="90000"/>
              </a:lnSpc>
            </a:pPr>
            <a:r>
              <a:rPr lang="tr-TR" altLang="ja-JP" sz="3200" dirty="0">
                <a:latin typeface="Calibri" panose="020F0502020204030204" pitchFamily="34" charset="0"/>
              </a:rPr>
              <a:t>Haftanın günlerinin, ayların, mevsimlerin, sayıların, alfabenin harflerinin sırasını  </a:t>
            </a:r>
            <a:r>
              <a:rPr lang="tr-TR" altLang="ja-JP" sz="3200" b="1" dirty="0">
                <a:latin typeface="Calibri" panose="020F0502020204030204" pitchFamily="34" charset="0"/>
              </a:rPr>
              <a:t> </a:t>
            </a:r>
            <a:r>
              <a:rPr lang="tr-TR" altLang="ja-JP" sz="3200" dirty="0">
                <a:latin typeface="Calibri" panose="020F0502020204030204" pitchFamily="34" charset="0"/>
              </a:rPr>
              <a:t>karıştırır,</a:t>
            </a:r>
            <a:endParaRPr lang="en-US" altLang="ja-JP" sz="3200" dirty="0">
              <a:latin typeface="Calibri" panose="020F0502020204030204" pitchFamily="34" charset="0"/>
              <a:ea typeface="ＭＳ Ｐゴシック" panose="020B0600070205080204" pitchFamily="34" charset="-128"/>
            </a:endParaRPr>
          </a:p>
          <a:p>
            <a:pPr eaLnBrk="1" hangingPunct="1">
              <a:lnSpc>
                <a:spcPct val="90000"/>
              </a:lnSpc>
            </a:pPr>
            <a:r>
              <a:rPr lang="tr-TR" altLang="ja-JP" sz="3200" dirty="0">
                <a:latin typeface="Calibri" panose="020F0502020204030204" pitchFamily="34" charset="0"/>
              </a:rPr>
              <a:t>Belirli bir sıra içinde yapılması ya da bilinmesi gereken şeylerin sırasını karıştırır,</a:t>
            </a:r>
            <a:endParaRPr lang="en-US" altLang="ja-JP" sz="3200" dirty="0">
              <a:latin typeface="Calibri" panose="020F0502020204030204" pitchFamily="34" charset="0"/>
              <a:ea typeface="ＭＳ Ｐゴシック" panose="020B0600070205080204" pitchFamily="34" charset="-128"/>
            </a:endParaRPr>
          </a:p>
          <a:p>
            <a:pPr eaLnBrk="1" hangingPunct="1">
              <a:lnSpc>
                <a:spcPct val="90000"/>
              </a:lnSpc>
            </a:pPr>
            <a:r>
              <a:rPr lang="tr-TR" altLang="ja-JP" sz="3200" dirty="0">
                <a:latin typeface="Calibri" panose="020F0502020204030204" pitchFamily="34" charset="0"/>
              </a:rPr>
              <a:t>Dinlediği, okuduğu bir öyküyü anlatması istendiğinde öykünün başını sonunu karıştırır,</a:t>
            </a:r>
            <a:endParaRPr lang="en-US" altLang="ja-JP" sz="3200" dirty="0">
              <a:latin typeface="Calibri" panose="020F0502020204030204" pitchFamily="34" charset="0"/>
              <a:ea typeface="ＭＳ Ｐゴシック" panose="020B0600070205080204" pitchFamily="34" charset="-128"/>
            </a:endParaRPr>
          </a:p>
          <a:p>
            <a:pPr eaLnBrk="1" hangingPunct="1">
              <a:lnSpc>
                <a:spcPct val="90000"/>
              </a:lnSpc>
            </a:pPr>
            <a:r>
              <a:rPr lang="tr-TR" altLang="ja-JP" sz="3200" dirty="0">
                <a:latin typeface="Calibri" panose="020F0502020204030204" pitchFamily="34" charset="0"/>
              </a:rPr>
              <a:t>Sözlü ya da yazılı olarak düşüncelerini sırayla ifade etmekte güçlük çeker,</a:t>
            </a:r>
            <a:endParaRPr lang="en-US" altLang="ja-JP" sz="3200" dirty="0">
              <a:latin typeface="Calibri" panose="020F0502020204030204" pitchFamily="34" charset="0"/>
              <a:ea typeface="ＭＳ Ｐゴシック" panose="020B0600070205080204" pitchFamily="34" charset="-128"/>
            </a:endParaRPr>
          </a:p>
          <a:p>
            <a:pPr eaLnBrk="1" hangingPunct="1">
              <a:lnSpc>
                <a:spcPct val="90000"/>
              </a:lnSpc>
            </a:pPr>
            <a:r>
              <a:rPr lang="tr-TR" altLang="ja-JP" sz="3200" dirty="0">
                <a:latin typeface="Calibri" panose="020F0502020204030204" pitchFamily="34" charset="0"/>
              </a:rPr>
              <a:t>Sıralı çizimlerde </a:t>
            </a:r>
            <a:r>
              <a:rPr lang="tr-TR" altLang="ja-JP" sz="3200" dirty="0" err="1">
                <a:latin typeface="Calibri" panose="020F0502020204030204" pitchFamily="34" charset="0"/>
              </a:rPr>
              <a:t>ardışıklığı</a:t>
            </a:r>
            <a:r>
              <a:rPr lang="tr-TR" altLang="ja-JP" sz="3200" dirty="0">
                <a:latin typeface="Calibri" panose="020F0502020204030204" pitchFamily="34" charset="0"/>
              </a:rPr>
              <a:t> sürdüremezler.</a:t>
            </a:r>
            <a:endParaRPr lang="en-US" altLang="ja-JP" sz="3200" dirty="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301352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84311" y="685801"/>
            <a:ext cx="10018713" cy="685800"/>
          </a:xfrm>
        </p:spPr>
        <p:txBody>
          <a:bodyPr>
            <a:normAutofit fontScale="90000"/>
          </a:bodyPr>
          <a:lstStyle/>
          <a:p>
            <a:pPr eaLnBrk="1" hangingPunct="1"/>
            <a:r>
              <a:rPr lang="tr-TR" altLang="ja-JP" sz="4000" dirty="0">
                <a:solidFill>
                  <a:srgbClr val="00B0F0"/>
                </a:solidFill>
                <a:latin typeface="Calibri" panose="020F0502020204030204" pitchFamily="34" charset="0"/>
              </a:rPr>
              <a:t>Organize olma becerileri</a:t>
            </a:r>
            <a:r>
              <a:rPr lang="en-US" altLang="ja-JP" sz="4000" dirty="0">
                <a:latin typeface="Comic Sans MS" panose="030F0702030302020204" pitchFamily="66" charset="0"/>
                <a:ea typeface="ＭＳ Ｐゴシック" panose="020B0600070205080204" pitchFamily="34" charset="-128"/>
              </a:rPr>
              <a:t/>
            </a:r>
            <a:br>
              <a:rPr lang="en-US" altLang="ja-JP" sz="4000" dirty="0">
                <a:latin typeface="Comic Sans MS" panose="030F0702030302020204" pitchFamily="66" charset="0"/>
                <a:ea typeface="ＭＳ Ｐゴシック" panose="020B0600070205080204" pitchFamily="34" charset="-128"/>
              </a:rPr>
            </a:br>
            <a:endParaRPr lang="tr-TR" altLang="tr-TR" sz="4000" dirty="0">
              <a:latin typeface="Comic Sans MS" panose="030F0702030302020204" pitchFamily="66" charset="0"/>
            </a:endParaRPr>
          </a:p>
        </p:txBody>
      </p:sp>
      <p:sp>
        <p:nvSpPr>
          <p:cNvPr id="19459" name="Rectangle 3"/>
          <p:cNvSpPr>
            <a:spLocks noGrp="1" noChangeArrowheads="1"/>
          </p:cNvSpPr>
          <p:nvPr>
            <p:ph idx="1"/>
          </p:nvPr>
        </p:nvSpPr>
        <p:spPr>
          <a:xfrm>
            <a:off x="1484310" y="1620983"/>
            <a:ext cx="10018713" cy="4170218"/>
          </a:xfrm>
        </p:spPr>
        <p:txBody>
          <a:bodyPr/>
          <a:lstStyle/>
          <a:p>
            <a:pPr eaLnBrk="1" hangingPunct="1">
              <a:buFont typeface="Wingdings" panose="05000000000000000000" pitchFamily="2" charset="2"/>
              <a:buNone/>
            </a:pPr>
            <a:endParaRPr lang="en-US" altLang="ja-JP" dirty="0" smtClean="0">
              <a:ea typeface="ＭＳ Ｐゴシック" panose="020B0600070205080204" pitchFamily="34" charset="-128"/>
            </a:endParaRPr>
          </a:p>
          <a:p>
            <a:pPr eaLnBrk="1" hangingPunct="1"/>
            <a:r>
              <a:rPr lang="tr-TR" altLang="ja-JP" sz="3200" dirty="0" smtClean="0">
                <a:latin typeface="Calibri" panose="020F0502020204030204" pitchFamily="34" charset="0"/>
              </a:rPr>
              <a:t>Odası, çantası, eşyaları ve giysileri dağınıktır.</a:t>
            </a:r>
          </a:p>
          <a:p>
            <a:pPr eaLnBrk="1" hangingPunct="1"/>
            <a:r>
              <a:rPr lang="tr-TR" altLang="ja-JP" sz="3200" dirty="0" smtClean="0">
                <a:latin typeface="Calibri" panose="020F0502020204030204" pitchFamily="34" charset="0"/>
              </a:rPr>
              <a:t>Defter ve kitaplarını kötü kullanır, kaybeder.</a:t>
            </a:r>
            <a:endParaRPr lang="tr-TR" altLang="tr-TR" sz="3200" dirty="0" smtClean="0">
              <a:latin typeface="Calibri" panose="020F0502020204030204" pitchFamily="34" charset="0"/>
            </a:endParaRPr>
          </a:p>
        </p:txBody>
      </p:sp>
    </p:spTree>
    <p:extLst>
      <p:ext uri="{BB962C8B-B14F-4D97-AF65-F5344CB8AC3E}">
        <p14:creationId xmlns:p14="http://schemas.microsoft.com/office/powerpoint/2010/main" val="720545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84311" y="685800"/>
            <a:ext cx="10018713" cy="1115291"/>
          </a:xfrm>
        </p:spPr>
        <p:txBody>
          <a:bodyPr>
            <a:normAutofit/>
          </a:bodyPr>
          <a:lstStyle/>
          <a:p>
            <a:pPr algn="ctr" eaLnBrk="1" hangingPunct="1"/>
            <a:r>
              <a:rPr lang="tr-TR" altLang="tr-TR" sz="3600" dirty="0">
                <a:solidFill>
                  <a:srgbClr val="00B0F0"/>
                </a:solidFill>
                <a:latin typeface="Calibri" panose="020F0502020204030204" pitchFamily="34" charset="0"/>
              </a:rPr>
              <a:t>Bellek Bozuklukları</a:t>
            </a:r>
          </a:p>
        </p:txBody>
      </p:sp>
      <p:sp>
        <p:nvSpPr>
          <p:cNvPr id="20483" name="Rectangle 3"/>
          <p:cNvSpPr>
            <a:spLocks noGrp="1" noChangeArrowheads="1"/>
          </p:cNvSpPr>
          <p:nvPr>
            <p:ph idx="1"/>
          </p:nvPr>
        </p:nvSpPr>
        <p:spPr>
          <a:xfrm>
            <a:off x="1484311" y="1801091"/>
            <a:ext cx="10018713" cy="3124201"/>
          </a:xfrm>
        </p:spPr>
        <p:txBody>
          <a:bodyPr/>
          <a:lstStyle/>
          <a:p>
            <a:pPr eaLnBrk="1" hangingPunct="1">
              <a:lnSpc>
                <a:spcPct val="90000"/>
              </a:lnSpc>
              <a:buFont typeface="Wingdings" panose="05000000000000000000" pitchFamily="2" charset="2"/>
              <a:buNone/>
            </a:pPr>
            <a:endParaRPr lang="tr-TR" altLang="ja-JP" dirty="0" smtClean="0"/>
          </a:p>
          <a:p>
            <a:pPr eaLnBrk="1" hangingPunct="1">
              <a:lnSpc>
                <a:spcPct val="90000"/>
              </a:lnSpc>
            </a:pPr>
            <a:r>
              <a:rPr lang="tr-TR" altLang="ja-JP" sz="3200" dirty="0" smtClean="0">
                <a:latin typeface="Calibri" panose="020F0502020204030204" pitchFamily="34" charset="0"/>
              </a:rPr>
              <a:t>Öğrenme bozukluğunda daha çok kısa süreli bellek bozukları görülür.</a:t>
            </a:r>
            <a:endParaRPr lang="en-US" altLang="ja-JP" sz="3200" dirty="0" smtClean="0">
              <a:latin typeface="Calibri" panose="020F0502020204030204" pitchFamily="34" charset="0"/>
              <a:ea typeface="ＭＳ Ｐゴシック" panose="020B0600070205080204" pitchFamily="34" charset="-128"/>
            </a:endParaRPr>
          </a:p>
          <a:p>
            <a:pPr eaLnBrk="1" hangingPunct="1">
              <a:lnSpc>
                <a:spcPct val="90000"/>
              </a:lnSpc>
            </a:pPr>
            <a:r>
              <a:rPr lang="tr-TR" altLang="ja-JP" sz="3200" dirty="0" smtClean="0">
                <a:latin typeface="Calibri" panose="020F0502020204030204" pitchFamily="34" charset="0"/>
              </a:rPr>
              <a:t>Kısa süreli işitsel – görsel bellek bozuklukları genellikle birlikte ortaya çıkar. (Evde çok çalıştığı halde okulda unutmak, çarpım tablosunu öğrenememek gibi…)</a:t>
            </a:r>
            <a:endParaRPr lang="en-US" altLang="ja-JP" sz="3200"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418520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84311" y="685800"/>
            <a:ext cx="10018713" cy="921327"/>
          </a:xfrm>
        </p:spPr>
        <p:txBody>
          <a:bodyPr>
            <a:normAutofit/>
          </a:bodyPr>
          <a:lstStyle/>
          <a:p>
            <a:pPr eaLnBrk="1" hangingPunct="1"/>
            <a:r>
              <a:rPr lang="tr-TR" altLang="tr-TR" sz="3600" dirty="0">
                <a:solidFill>
                  <a:srgbClr val="00B0F0"/>
                </a:solidFill>
                <a:latin typeface="Calibri" panose="020F0502020204030204" pitchFamily="34" charset="0"/>
              </a:rPr>
              <a:t>Sözel olmayan öğrenme güçlüğü</a:t>
            </a:r>
          </a:p>
        </p:txBody>
      </p:sp>
      <p:sp>
        <p:nvSpPr>
          <p:cNvPr id="21507" name="Rectangle 3"/>
          <p:cNvSpPr>
            <a:spLocks noGrp="1" noChangeArrowheads="1"/>
          </p:cNvSpPr>
          <p:nvPr>
            <p:ph idx="1"/>
          </p:nvPr>
        </p:nvSpPr>
        <p:spPr>
          <a:xfrm>
            <a:off x="1484310" y="1981200"/>
            <a:ext cx="10018713" cy="3810000"/>
          </a:xfrm>
        </p:spPr>
        <p:txBody>
          <a:bodyPr>
            <a:normAutofit fontScale="92500" lnSpcReduction="20000"/>
          </a:bodyPr>
          <a:lstStyle/>
          <a:p>
            <a:pPr eaLnBrk="1" hangingPunct="1">
              <a:lnSpc>
                <a:spcPct val="80000"/>
              </a:lnSpc>
            </a:pPr>
            <a:r>
              <a:rPr lang="tr-TR" altLang="ja-JP" sz="3200" dirty="0">
                <a:latin typeface="Calibri" panose="020F0502020204030204" pitchFamily="34" charset="0"/>
              </a:rPr>
              <a:t>Sözel bellekleri güçlüdür.</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Deneyimlerini, öğrendiklerini sözel bilgi olarak depolarlar.</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Kendi kendine konuşma</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Çok konuşma</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Bıktırıcı, sürekli sorular sorma</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Dış ortamın çeşitliliği ve değişkenliğinden olumsuz etkilenirler</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İlişkileri </a:t>
            </a:r>
            <a:r>
              <a:rPr lang="tr-TR" altLang="ja-JP" sz="3200" dirty="0" err="1">
                <a:latin typeface="Calibri" panose="020F0502020204030204" pitchFamily="34" charset="0"/>
              </a:rPr>
              <a:t>stereotipik</a:t>
            </a:r>
            <a:r>
              <a:rPr lang="tr-TR" altLang="ja-JP" sz="3200" dirty="0">
                <a:latin typeface="Calibri" panose="020F0502020204030204" pitchFamily="34" charset="0"/>
              </a:rPr>
              <a:t> ve karşılıklılıktan yoksundur.</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200" dirty="0">
                <a:latin typeface="Calibri" panose="020F0502020204030204" pitchFamily="34" charset="0"/>
              </a:rPr>
              <a:t>Değişikliklere ve yeni durumlara uyum sağlayamazlar.</a:t>
            </a:r>
            <a:endParaRPr lang="en-US" altLang="ja-JP" sz="3200" dirty="0">
              <a:latin typeface="Calibri" panose="020F0502020204030204" pitchFamily="34" charset="0"/>
              <a:ea typeface="ＭＳ Ｐゴシック" panose="020B0600070205080204" pitchFamily="34" charset="-128"/>
            </a:endParaRPr>
          </a:p>
          <a:p>
            <a:pPr eaLnBrk="1" hangingPunct="1">
              <a:lnSpc>
                <a:spcPct val="80000"/>
              </a:lnSpc>
            </a:pPr>
            <a:endParaRPr lang="tr-TR" altLang="tr-TR" sz="2400" dirty="0">
              <a:latin typeface="Comic Sans MS" panose="030F0702030302020204" pitchFamily="66" charset="0"/>
            </a:endParaRPr>
          </a:p>
          <a:p>
            <a:pPr eaLnBrk="1" hangingPunct="1">
              <a:lnSpc>
                <a:spcPct val="80000"/>
              </a:lnSpc>
            </a:pPr>
            <a:endParaRPr lang="tr-TR" altLang="tr-TR" sz="1800" dirty="0"/>
          </a:p>
        </p:txBody>
      </p:sp>
    </p:spTree>
    <p:extLst>
      <p:ext uri="{BB962C8B-B14F-4D97-AF65-F5344CB8AC3E}">
        <p14:creationId xmlns:p14="http://schemas.microsoft.com/office/powerpoint/2010/main" val="1873569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62639" y="270164"/>
            <a:ext cx="10018713" cy="879764"/>
          </a:xfrm>
        </p:spPr>
        <p:txBody>
          <a:bodyPr/>
          <a:lstStyle/>
          <a:p>
            <a:pPr eaLnBrk="1" hangingPunct="1"/>
            <a:r>
              <a:rPr lang="tr-TR" altLang="tr-TR" sz="3600" dirty="0">
                <a:solidFill>
                  <a:srgbClr val="00B0F0"/>
                </a:solidFill>
                <a:latin typeface="Calibri" panose="020F0502020204030204" pitchFamily="34" charset="0"/>
              </a:rPr>
              <a:t>Sosyal-Duygusal Sorunlar</a:t>
            </a:r>
            <a:endParaRPr lang="tr-TR" altLang="tr-TR" dirty="0" smtClean="0">
              <a:solidFill>
                <a:srgbClr val="00B0F0"/>
              </a:solidFill>
              <a:latin typeface="Calibri" panose="020F0502020204030204" pitchFamily="34" charset="0"/>
            </a:endParaRPr>
          </a:p>
        </p:txBody>
      </p:sp>
      <p:sp>
        <p:nvSpPr>
          <p:cNvPr id="22531" name="Rectangle 3"/>
          <p:cNvSpPr>
            <a:spLocks noGrp="1" noChangeArrowheads="1"/>
          </p:cNvSpPr>
          <p:nvPr>
            <p:ph idx="1"/>
          </p:nvPr>
        </p:nvSpPr>
        <p:spPr>
          <a:xfrm>
            <a:off x="1484310" y="1565565"/>
            <a:ext cx="10018713" cy="4336471"/>
          </a:xfrm>
        </p:spPr>
        <p:txBody>
          <a:bodyPr>
            <a:normAutofit fontScale="92500" lnSpcReduction="10000"/>
          </a:bodyPr>
          <a:lstStyle/>
          <a:p>
            <a:pPr eaLnBrk="1" hangingPunct="1">
              <a:lnSpc>
                <a:spcPct val="80000"/>
              </a:lnSpc>
            </a:pPr>
            <a:r>
              <a:rPr lang="tr-TR" altLang="tr-TR" sz="3500" dirty="0">
                <a:latin typeface="Calibri" panose="020F0502020204030204" pitchFamily="34" charset="0"/>
              </a:rPr>
              <a:t>Yaşıtlarına göre daha çocuksudurlar, düşünmeden, aklına eseni yaparlar, eleştirildiğinde aşırı tepki gösterir, öfkelenir ya da dikkate almaz (eleştiriye toleransı azdır), sosyal çevrenin sözel olmayan ipuçlarını anlamakta zorlanır, jest ve mimikleri doğru yorumlayamaz, arkadaş ilişkilerinde (ilişki kurmakta ve sürdürmekte) zorluklar yaşar, hayal kurar, dalgındır, değişikliklere zor uyum sağlar, duygulanımları sık değişir, kendisine güveni azdır (benlik saygısı düşüktür), öğrenmeyle ilgili çok sayıda </a:t>
            </a:r>
            <a:r>
              <a:rPr lang="tr-TR" altLang="tr-TR" sz="3500" dirty="0" err="1">
                <a:latin typeface="Calibri" panose="020F0502020204030204" pitchFamily="34" charset="0"/>
              </a:rPr>
              <a:t>travmatik</a:t>
            </a:r>
            <a:r>
              <a:rPr lang="tr-TR" altLang="tr-TR" sz="3500" dirty="0">
                <a:latin typeface="Calibri" panose="020F0502020204030204" pitchFamily="34" charset="0"/>
              </a:rPr>
              <a:t> yaşantıları vardır. </a:t>
            </a:r>
            <a:r>
              <a:rPr lang="tr-TR" altLang="tr-TR" sz="3500" dirty="0" err="1">
                <a:latin typeface="Calibri" panose="020F0502020204030204" pitchFamily="34" charset="0"/>
              </a:rPr>
              <a:t>Enuresis</a:t>
            </a:r>
            <a:r>
              <a:rPr lang="tr-TR" altLang="tr-TR" sz="3500" dirty="0">
                <a:latin typeface="Calibri" panose="020F0502020204030204" pitchFamily="34" charset="0"/>
              </a:rPr>
              <a:t>, </a:t>
            </a:r>
            <a:r>
              <a:rPr lang="tr-TR" altLang="tr-TR" sz="3500" dirty="0" err="1">
                <a:latin typeface="Calibri" panose="020F0502020204030204" pitchFamily="34" charset="0"/>
              </a:rPr>
              <a:t>enkopresis</a:t>
            </a:r>
            <a:r>
              <a:rPr lang="tr-TR" altLang="tr-TR" sz="3500" dirty="0">
                <a:latin typeface="Calibri" panose="020F0502020204030204" pitchFamily="34" charset="0"/>
              </a:rPr>
              <a:t>, karın ağrısı, okul reddi, okuldan kaçma gibi </a:t>
            </a:r>
            <a:r>
              <a:rPr lang="tr-TR" altLang="tr-TR" sz="3500" dirty="0" err="1">
                <a:latin typeface="Calibri" panose="020F0502020204030204" pitchFamily="34" charset="0"/>
              </a:rPr>
              <a:t>sekonder</a:t>
            </a:r>
            <a:r>
              <a:rPr lang="tr-TR" altLang="tr-TR" sz="3500" dirty="0">
                <a:latin typeface="Calibri" panose="020F0502020204030204" pitchFamily="34" charset="0"/>
              </a:rPr>
              <a:t> davranış bozuklukları görülür. </a:t>
            </a:r>
          </a:p>
          <a:p>
            <a:pPr eaLnBrk="1" hangingPunct="1">
              <a:lnSpc>
                <a:spcPct val="80000"/>
              </a:lnSpc>
            </a:pPr>
            <a:endParaRPr lang="tr-TR" altLang="tr-TR" sz="2400" dirty="0"/>
          </a:p>
        </p:txBody>
      </p:sp>
    </p:spTree>
    <p:extLst>
      <p:ext uri="{BB962C8B-B14F-4D97-AF65-F5344CB8AC3E}">
        <p14:creationId xmlns:p14="http://schemas.microsoft.com/office/powerpoint/2010/main" val="510407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extLst>
              <p:ext uri="{D42A27DB-BD31-4B8C-83A1-F6EECF244321}">
                <p14:modId xmlns:p14="http://schemas.microsoft.com/office/powerpoint/2010/main" val="4189751781"/>
              </p:ext>
            </p:extLst>
          </p:nvPr>
        </p:nvGraphicFramePr>
        <p:xfrm>
          <a:off x="1919536" y="2492897"/>
          <a:ext cx="8280920" cy="3600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Başlık"/>
          <p:cNvSpPr txBox="1">
            <a:spLocks/>
          </p:cNvSpPr>
          <p:nvPr/>
        </p:nvSpPr>
        <p:spPr bwMode="auto">
          <a:xfrm>
            <a:off x="2495550" y="981075"/>
            <a:ext cx="7200900" cy="1303338"/>
          </a:xfrm>
          <a:prstGeom prst="rect">
            <a:avLst/>
          </a:prstGeom>
          <a:ln w="9525" cap="flat" cmpd="sng" algn="ctr">
            <a:solidFill>
              <a:schemeClr val="accent6"/>
            </a:solid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normAutofit/>
          </a:bodyPr>
          <a:lstStyle/>
          <a:p>
            <a:pPr algn="ctr" defTabSz="457200">
              <a:defRPr/>
            </a:pPr>
            <a:r>
              <a:rPr lang="tr-TR" sz="3600" b="1" dirty="0">
                <a:ln w="3175" cmpd="sng">
                  <a:noFill/>
                </a:ln>
              </a:rPr>
              <a:t>ÖZEL ÖĞRENME GÜÇLÜĞÜ</a:t>
            </a:r>
          </a:p>
        </p:txBody>
      </p:sp>
    </p:spTree>
    <p:extLst>
      <p:ext uri="{BB962C8B-B14F-4D97-AF65-F5344CB8AC3E}">
        <p14:creationId xmlns:p14="http://schemas.microsoft.com/office/powerpoint/2010/main" val="2489256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13257" y="505692"/>
            <a:ext cx="10018713" cy="838200"/>
          </a:xfrm>
        </p:spPr>
        <p:txBody>
          <a:bodyPr>
            <a:normAutofit/>
          </a:bodyPr>
          <a:lstStyle/>
          <a:p>
            <a:pPr algn="ctr" eaLnBrk="1" hangingPunct="1"/>
            <a:r>
              <a:rPr lang="tr-TR" altLang="tr-TR" sz="3600" dirty="0">
                <a:solidFill>
                  <a:srgbClr val="00B0F0"/>
                </a:solidFill>
                <a:latin typeface="Calibri" panose="020F0502020204030204" pitchFamily="34" charset="0"/>
              </a:rPr>
              <a:t>Çalışma Alışkanlığı</a:t>
            </a:r>
          </a:p>
        </p:txBody>
      </p:sp>
      <p:sp>
        <p:nvSpPr>
          <p:cNvPr id="23555" name="Rectangle 3"/>
          <p:cNvSpPr>
            <a:spLocks noGrp="1" noChangeArrowheads="1"/>
          </p:cNvSpPr>
          <p:nvPr>
            <p:ph idx="1"/>
          </p:nvPr>
        </p:nvSpPr>
        <p:spPr>
          <a:xfrm>
            <a:off x="1484310" y="1510145"/>
            <a:ext cx="10018713" cy="4599709"/>
          </a:xfrm>
        </p:spPr>
        <p:txBody>
          <a:bodyPr>
            <a:normAutofit/>
          </a:bodyPr>
          <a:lstStyle/>
          <a:p>
            <a:pPr eaLnBrk="1" hangingPunct="1">
              <a:lnSpc>
                <a:spcPct val="90000"/>
              </a:lnSpc>
            </a:pPr>
            <a:r>
              <a:rPr lang="tr-TR" altLang="tr-TR" sz="3200" dirty="0">
                <a:latin typeface="Calibri" panose="020F0502020204030204" pitchFamily="34" charset="0"/>
              </a:rPr>
              <a:t>Ödevlerini alamaz ya da eksik alır, ev ödevlerini yaparken yavaş ve verimsizdir, ders çalışırken sık sık ara verir, çabuk sıkılır, ders çalışmayı (okuma-yazma faaliyetlerini) sevmez, ödevlerini yaparken birilerinin yardımına gereksinim duyar, güçlükleri ürettiği işin kalitesini etkiler. Başarılı olamadığı zaman da hevesi çabuk kırılır ve kolay vazgeçer.</a:t>
            </a:r>
          </a:p>
          <a:p>
            <a:pPr eaLnBrk="1" hangingPunct="1">
              <a:lnSpc>
                <a:spcPct val="90000"/>
              </a:lnSpc>
            </a:pPr>
            <a:r>
              <a:rPr lang="tr-TR" altLang="tr-TR" sz="3200" dirty="0">
                <a:latin typeface="Calibri" panose="020F0502020204030204" pitchFamily="34" charset="0"/>
              </a:rPr>
              <a:t> Öğrenme bozukluğu olan çocuk ve gençler bu özelliklerin tümünü taşımayabilirler. Her biri  </a:t>
            </a:r>
            <a:r>
              <a:rPr lang="tr-TR" altLang="tr-TR" sz="3200" u="sng" dirty="0">
                <a:latin typeface="Calibri" panose="020F0502020204030204" pitchFamily="34" charset="0"/>
              </a:rPr>
              <a:t>farklı sayıda</a:t>
            </a:r>
            <a:r>
              <a:rPr lang="tr-TR" altLang="tr-TR" sz="3200" dirty="0">
                <a:latin typeface="Calibri" panose="020F0502020204030204" pitchFamily="34" charset="0"/>
              </a:rPr>
              <a:t>, </a:t>
            </a:r>
            <a:r>
              <a:rPr lang="tr-TR" altLang="tr-TR" sz="3200" u="sng" dirty="0">
                <a:latin typeface="Calibri" panose="020F0502020204030204" pitchFamily="34" charset="0"/>
              </a:rPr>
              <a:t>farklı yoğunlukta</a:t>
            </a:r>
            <a:r>
              <a:rPr lang="tr-TR" altLang="tr-TR" sz="3200" dirty="0">
                <a:latin typeface="Calibri" panose="020F0502020204030204" pitchFamily="34" charset="0"/>
              </a:rPr>
              <a:t> bu belirtileri gösterirler. </a:t>
            </a:r>
          </a:p>
          <a:p>
            <a:pPr eaLnBrk="1" hangingPunct="1">
              <a:lnSpc>
                <a:spcPct val="90000"/>
              </a:lnSpc>
            </a:pPr>
            <a:endParaRPr lang="tr-TR" altLang="tr-TR" sz="2400" dirty="0">
              <a:latin typeface="Comic Sans MS" panose="030F0702030302020204" pitchFamily="66" charset="0"/>
            </a:endParaRPr>
          </a:p>
        </p:txBody>
      </p:sp>
    </p:spTree>
    <p:extLst>
      <p:ext uri="{BB962C8B-B14F-4D97-AF65-F5344CB8AC3E}">
        <p14:creationId xmlns:p14="http://schemas.microsoft.com/office/powerpoint/2010/main" val="2871552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84310" y="367145"/>
            <a:ext cx="10018713" cy="907473"/>
          </a:xfrm>
        </p:spPr>
        <p:txBody>
          <a:bodyPr>
            <a:normAutofit/>
          </a:bodyPr>
          <a:lstStyle/>
          <a:p>
            <a:pPr algn="ctr" eaLnBrk="1" hangingPunct="1"/>
            <a:r>
              <a:rPr lang="tr-TR" altLang="tr-TR" sz="3600" dirty="0">
                <a:solidFill>
                  <a:srgbClr val="00B0F0"/>
                </a:solidFill>
                <a:latin typeface="Calibri" panose="020F0502020204030204" pitchFamily="34" charset="0"/>
              </a:rPr>
              <a:t>Çıktı Bozuklukları</a:t>
            </a:r>
          </a:p>
        </p:txBody>
      </p:sp>
      <p:sp>
        <p:nvSpPr>
          <p:cNvPr id="24579" name="Rectangle 3"/>
          <p:cNvSpPr>
            <a:spLocks noGrp="1" noChangeArrowheads="1"/>
          </p:cNvSpPr>
          <p:nvPr>
            <p:ph idx="1"/>
          </p:nvPr>
        </p:nvSpPr>
        <p:spPr>
          <a:xfrm>
            <a:off x="1484310" y="1773383"/>
            <a:ext cx="10018713" cy="3962400"/>
          </a:xfrm>
        </p:spPr>
        <p:txBody>
          <a:bodyPr>
            <a:normAutofit/>
          </a:bodyPr>
          <a:lstStyle/>
          <a:p>
            <a:pPr eaLnBrk="1" hangingPunct="1"/>
            <a:r>
              <a:rPr lang="tr-TR" altLang="ja-JP" sz="3200" dirty="0" smtClean="0">
                <a:latin typeface="Calibri" panose="020F0502020204030204" pitchFamily="34" charset="0"/>
              </a:rPr>
              <a:t>Dil alanında: Kendiliğinden konuşmaya başlamada veya soru yöneltildiğinde uygun cevap verebilmede güçlük.</a:t>
            </a:r>
            <a:endParaRPr lang="en-US" altLang="ja-JP" sz="3200" dirty="0" smtClean="0">
              <a:latin typeface="Calibri" panose="020F0502020204030204" pitchFamily="34" charset="0"/>
              <a:ea typeface="ＭＳ Ｐゴシック" panose="020B0600070205080204" pitchFamily="34" charset="-128"/>
            </a:endParaRPr>
          </a:p>
          <a:p>
            <a:pPr eaLnBrk="1" hangingPunct="1"/>
            <a:r>
              <a:rPr lang="tr-TR" altLang="ja-JP" sz="3200" dirty="0" smtClean="0">
                <a:latin typeface="Calibri" panose="020F0502020204030204" pitchFamily="34" charset="0"/>
              </a:rPr>
              <a:t>Motor alanda bozukluk: Kas koordinasyonunda, ince – motor becerilerde zorluklar (sakarlık, sık sık düşmek, yavaş ve bozuk yazı yazmak gibi…) </a:t>
            </a:r>
            <a:endParaRPr lang="tr-TR" altLang="tr-TR" sz="3200" dirty="0" smtClean="0">
              <a:latin typeface="Calibri" panose="020F0502020204030204" pitchFamily="34" charset="0"/>
            </a:endParaRPr>
          </a:p>
        </p:txBody>
      </p:sp>
    </p:spTree>
    <p:extLst>
      <p:ext uri="{BB962C8B-B14F-4D97-AF65-F5344CB8AC3E}">
        <p14:creationId xmlns:p14="http://schemas.microsoft.com/office/powerpoint/2010/main" val="2973760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84310" y="284018"/>
            <a:ext cx="10018713" cy="561109"/>
          </a:xfrm>
        </p:spPr>
        <p:txBody>
          <a:bodyPr>
            <a:normAutofit fontScale="90000"/>
          </a:bodyPr>
          <a:lstStyle/>
          <a:p>
            <a:pPr eaLnBrk="1" hangingPunct="1"/>
            <a:endParaRPr lang="tr-TR" altLang="tr-TR" smtClean="0"/>
          </a:p>
        </p:txBody>
      </p:sp>
      <p:sp>
        <p:nvSpPr>
          <p:cNvPr id="25603" name="Rectangle 3"/>
          <p:cNvSpPr>
            <a:spLocks noGrp="1" noChangeArrowheads="1"/>
          </p:cNvSpPr>
          <p:nvPr>
            <p:ph idx="1"/>
          </p:nvPr>
        </p:nvSpPr>
        <p:spPr>
          <a:xfrm>
            <a:off x="1484310" y="1177637"/>
            <a:ext cx="10018713" cy="4613564"/>
          </a:xfrm>
        </p:spPr>
        <p:txBody>
          <a:bodyPr>
            <a:noAutofit/>
          </a:bodyPr>
          <a:lstStyle/>
          <a:p>
            <a:pPr eaLnBrk="1" hangingPunct="1">
              <a:lnSpc>
                <a:spcPct val="80000"/>
              </a:lnSpc>
            </a:pPr>
            <a:r>
              <a:rPr lang="tr-TR" altLang="ja-JP" sz="3200" dirty="0">
                <a:latin typeface="Calibri" panose="020F0502020204030204" pitchFamily="34" charset="0"/>
              </a:rPr>
              <a:t>Top yakalama, ip atlama gibi hareket ve oyunlarda yaşıtlarına oranla başarısızdır (kaba motor beceriksizlik).      </a:t>
            </a:r>
          </a:p>
          <a:p>
            <a:pPr eaLnBrk="1" hangingPunct="1">
              <a:lnSpc>
                <a:spcPct val="80000"/>
              </a:lnSpc>
            </a:pPr>
            <a:r>
              <a:rPr lang="tr-TR" altLang="ja-JP" sz="3200" dirty="0">
                <a:latin typeface="Calibri" panose="020F0502020204030204" pitchFamily="34" charset="0"/>
              </a:rPr>
              <a:t>Sakardır, düşer, yaralanır, istemeden  bir şeyler kırar (uzaklık-derinlik algısı). </a:t>
            </a:r>
          </a:p>
          <a:p>
            <a:pPr eaLnBrk="1" hangingPunct="1">
              <a:lnSpc>
                <a:spcPct val="80000"/>
              </a:lnSpc>
            </a:pPr>
            <a:r>
              <a:rPr lang="tr-TR" altLang="ja-JP" sz="3200" dirty="0">
                <a:latin typeface="Calibri" panose="020F0502020204030204" pitchFamily="34" charset="0"/>
              </a:rPr>
              <a:t> Çatal-kaşık kullanmakta, ayakkabı-kravat bağlamakta zorlanır ya da bu becerileri öğrenmekte zorlanmıştır.</a:t>
            </a:r>
          </a:p>
          <a:p>
            <a:pPr eaLnBrk="1" hangingPunct="1">
              <a:lnSpc>
                <a:spcPct val="80000"/>
              </a:lnSpc>
            </a:pPr>
            <a:r>
              <a:rPr lang="tr-TR" altLang="ja-JP" sz="3200" dirty="0">
                <a:latin typeface="Calibri" panose="020F0502020204030204" pitchFamily="34" charset="0"/>
              </a:rPr>
              <a:t>İnce motor becerilere dayalı işlerde (kalemle yazma vs.) zorlanır. </a:t>
            </a:r>
            <a:endParaRPr lang="tr-TR" altLang="tr-TR" sz="3200" dirty="0">
              <a:latin typeface="Calibri" panose="020F0502020204030204" pitchFamily="34" charset="0"/>
            </a:endParaRPr>
          </a:p>
        </p:txBody>
      </p:sp>
    </p:spTree>
    <p:extLst>
      <p:ext uri="{BB962C8B-B14F-4D97-AF65-F5344CB8AC3E}">
        <p14:creationId xmlns:p14="http://schemas.microsoft.com/office/powerpoint/2010/main" val="2696572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84311" y="685801"/>
            <a:ext cx="10018713" cy="630382"/>
          </a:xfrm>
        </p:spPr>
        <p:txBody>
          <a:bodyPr>
            <a:normAutofit fontScale="90000"/>
          </a:bodyPr>
          <a:lstStyle/>
          <a:p>
            <a:pPr algn="l" eaLnBrk="1" hangingPunct="1"/>
            <a:r>
              <a:rPr lang="tr-TR" altLang="tr-TR" sz="3600" dirty="0">
                <a:latin typeface="Calibri" panose="020F0502020204030204" pitchFamily="34" charset="0"/>
              </a:rPr>
              <a:t>genel olarak;</a:t>
            </a:r>
          </a:p>
        </p:txBody>
      </p:sp>
      <p:sp>
        <p:nvSpPr>
          <p:cNvPr id="26627" name="Rectangle 3"/>
          <p:cNvSpPr>
            <a:spLocks noGrp="1" noChangeArrowheads="1"/>
          </p:cNvSpPr>
          <p:nvPr>
            <p:ph idx="1"/>
          </p:nvPr>
        </p:nvSpPr>
        <p:spPr>
          <a:xfrm>
            <a:off x="1484310" y="1870363"/>
            <a:ext cx="10018713" cy="3920837"/>
          </a:xfrm>
        </p:spPr>
        <p:txBody>
          <a:bodyPr>
            <a:normAutofit fontScale="77500" lnSpcReduction="20000"/>
          </a:bodyPr>
          <a:lstStyle/>
          <a:p>
            <a:pPr eaLnBrk="1" hangingPunct="1">
              <a:lnSpc>
                <a:spcPct val="80000"/>
              </a:lnSpc>
            </a:pPr>
            <a:r>
              <a:rPr lang="tr-TR" altLang="ja-JP" sz="3500" dirty="0">
                <a:latin typeface="Calibri" panose="020F0502020204030204" pitchFamily="34" charset="0"/>
              </a:rPr>
              <a:t>Problemi fark etme veya tanımlama</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Bir plan yapma ve yürütme</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Bireyin kendisini ve davranışlarını organize etmesi</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Hareketleri durdurma ve duyguları kontrol edebilme</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Çeldiricilere direnebilme ve dikkati kontrol edebilme</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Düşünce ve davranışların takibi ve değerlendirilmesi</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Kendine yönelik konuşmanın içselleştirilmesi</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Motivasyon ve uyanıklık</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r>
              <a:rPr lang="tr-TR" altLang="ja-JP" sz="3500" dirty="0">
                <a:latin typeface="Calibri" panose="020F0502020204030204" pitchFamily="34" charset="0"/>
              </a:rPr>
              <a:t>Yeniden yapılandırma ve öğrenilmiş davranışları parçalara ayırmada SORUN yaşarlar.</a:t>
            </a:r>
            <a:endParaRPr lang="en-US" altLang="ja-JP" sz="3500" dirty="0">
              <a:latin typeface="Calibri" panose="020F0502020204030204" pitchFamily="34" charset="0"/>
              <a:ea typeface="ＭＳ Ｐゴシック" panose="020B0600070205080204" pitchFamily="34" charset="-128"/>
            </a:endParaRPr>
          </a:p>
          <a:p>
            <a:pPr eaLnBrk="1" hangingPunct="1">
              <a:lnSpc>
                <a:spcPct val="80000"/>
              </a:lnSpc>
            </a:pPr>
            <a:endParaRPr lang="tr-TR" altLang="tr-TR" sz="2400" dirty="0"/>
          </a:p>
        </p:txBody>
      </p:sp>
    </p:spTree>
    <p:extLst>
      <p:ext uri="{BB962C8B-B14F-4D97-AF65-F5344CB8AC3E}">
        <p14:creationId xmlns:p14="http://schemas.microsoft.com/office/powerpoint/2010/main" val="3928314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727364"/>
          </a:xfrm>
        </p:spPr>
        <p:txBody>
          <a:bodyPr>
            <a:normAutofit/>
          </a:bodyPr>
          <a:lstStyle/>
          <a:p>
            <a:r>
              <a:rPr lang="tr-TR" sz="3600" dirty="0" smtClean="0">
                <a:solidFill>
                  <a:srgbClr val="FF0000"/>
                </a:solidFill>
                <a:latin typeface="Calibri" panose="020F0502020204030204" pitchFamily="34" charset="0"/>
              </a:rPr>
              <a:t>ÖZEL ÖĞRENME GÜÇLÜĞÜNÜN NEDENLERİ</a:t>
            </a:r>
            <a:endParaRPr lang="tr-TR" sz="3600" dirty="0">
              <a:solidFill>
                <a:srgbClr val="FF0000"/>
              </a:solidFill>
              <a:latin typeface="Calibri" panose="020F0502020204030204" pitchFamily="34" charset="0"/>
            </a:endParaRPr>
          </a:p>
        </p:txBody>
      </p:sp>
      <p:sp>
        <p:nvSpPr>
          <p:cNvPr id="3" name="İçerik Yer Tutucusu 2"/>
          <p:cNvSpPr>
            <a:spLocks noGrp="1"/>
          </p:cNvSpPr>
          <p:nvPr>
            <p:ph idx="1"/>
          </p:nvPr>
        </p:nvSpPr>
        <p:spPr>
          <a:xfrm>
            <a:off x="1484310" y="1662545"/>
            <a:ext cx="10018713" cy="4128655"/>
          </a:xfrm>
        </p:spPr>
        <p:txBody>
          <a:bodyPr/>
          <a:lstStyle/>
          <a:p>
            <a:pPr marL="0" indent="0">
              <a:buNone/>
            </a:pPr>
            <a:r>
              <a:rPr lang="tr-TR" sz="3200" dirty="0" smtClean="0">
                <a:latin typeface="Calibri" panose="020F0502020204030204" pitchFamily="34" charset="0"/>
              </a:rPr>
              <a:t>GENETİK</a:t>
            </a:r>
            <a:r>
              <a:rPr lang="tr-TR" sz="3200" dirty="0">
                <a:latin typeface="Calibri" panose="020F0502020204030204" pitchFamily="34" charset="0"/>
              </a:rPr>
              <a:t> NEDENLER</a:t>
            </a:r>
            <a:r>
              <a:rPr lang="tr-TR" sz="3200" dirty="0" smtClean="0">
                <a:latin typeface="Calibri" panose="020F0502020204030204" pitchFamily="34" charset="0"/>
              </a:rPr>
              <a:t>.</a:t>
            </a:r>
          </a:p>
          <a:p>
            <a:r>
              <a:rPr lang="tr-TR" sz="3200" dirty="0" smtClean="0">
                <a:latin typeface="Calibri" panose="020F0502020204030204" pitchFamily="34" charset="0"/>
              </a:rPr>
              <a:t>%25-60’ </a:t>
            </a:r>
            <a:r>
              <a:rPr lang="tr-TR" sz="3200" dirty="0" err="1" smtClean="0">
                <a:latin typeface="Calibri" panose="020F0502020204030204" pitchFamily="34" charset="0"/>
              </a:rPr>
              <a:t>ında</a:t>
            </a:r>
            <a:r>
              <a:rPr lang="tr-TR" sz="3200" dirty="0">
                <a:latin typeface="Calibri" panose="020F0502020204030204" pitchFamily="34" charset="0"/>
              </a:rPr>
              <a:t> sorunun genetik </a:t>
            </a:r>
            <a:r>
              <a:rPr lang="tr-TR" sz="3200" dirty="0" smtClean="0">
                <a:latin typeface="Calibri" panose="020F0502020204030204" pitchFamily="34" charset="0"/>
              </a:rPr>
              <a:t>olduğu anlaşılmıştır</a:t>
            </a:r>
            <a:r>
              <a:rPr lang="tr-TR" sz="3200" dirty="0">
                <a:latin typeface="Calibri" panose="020F0502020204030204" pitchFamily="34" charset="0"/>
              </a:rPr>
              <a:t>.</a:t>
            </a:r>
          </a:p>
          <a:p>
            <a:r>
              <a:rPr lang="tr-TR" sz="3200" dirty="0" smtClean="0">
                <a:latin typeface="Calibri" panose="020F0502020204030204" pitchFamily="34" charset="0"/>
              </a:rPr>
              <a:t>İkizlerde</a:t>
            </a:r>
            <a:r>
              <a:rPr lang="tr-TR" sz="3200" dirty="0">
                <a:latin typeface="Calibri" panose="020F0502020204030204" pitchFamily="34" charset="0"/>
              </a:rPr>
              <a:t> olma olasılığı yüksek.</a:t>
            </a:r>
          </a:p>
          <a:p>
            <a:r>
              <a:rPr lang="tr-TR" sz="3200" dirty="0" smtClean="0">
                <a:latin typeface="Calibri" panose="020F0502020204030204" pitchFamily="34" charset="0"/>
              </a:rPr>
              <a:t>Bir</a:t>
            </a:r>
            <a:r>
              <a:rPr lang="tr-TR" sz="3200" dirty="0">
                <a:latin typeface="Calibri" panose="020F0502020204030204" pitchFamily="34" charset="0"/>
              </a:rPr>
              <a:t> çocukta varsa </a:t>
            </a:r>
            <a:r>
              <a:rPr lang="tr-TR" sz="3200" dirty="0" smtClean="0">
                <a:latin typeface="Calibri" panose="020F0502020204030204" pitchFamily="34" charset="0"/>
              </a:rPr>
              <a:t>diğerinde olma</a:t>
            </a:r>
            <a:r>
              <a:rPr lang="tr-TR" sz="3200" dirty="0">
                <a:latin typeface="Calibri" panose="020F0502020204030204" pitchFamily="34" charset="0"/>
              </a:rPr>
              <a:t> olasılığı yüksek.</a:t>
            </a:r>
          </a:p>
          <a:p>
            <a:r>
              <a:rPr lang="tr-TR" sz="3200" dirty="0" smtClean="0">
                <a:latin typeface="Calibri" panose="020F0502020204030204" pitchFamily="34" charset="0"/>
              </a:rPr>
              <a:t>Ailede</a:t>
            </a:r>
            <a:r>
              <a:rPr lang="tr-TR" sz="3200" dirty="0">
                <a:latin typeface="Calibri" panose="020F0502020204030204" pitchFamily="34" charset="0"/>
              </a:rPr>
              <a:t> varsa çocukta </a:t>
            </a:r>
            <a:r>
              <a:rPr lang="tr-TR" sz="3200" dirty="0" smtClean="0">
                <a:latin typeface="Calibri" panose="020F0502020204030204" pitchFamily="34" charset="0"/>
              </a:rPr>
              <a:t>olma olasılığı</a:t>
            </a:r>
            <a:r>
              <a:rPr lang="tr-TR" sz="3200" dirty="0">
                <a:latin typeface="Calibri" panose="020F0502020204030204" pitchFamily="34" charset="0"/>
              </a:rPr>
              <a:t> yüksektir.</a:t>
            </a:r>
          </a:p>
          <a:p>
            <a:endParaRPr lang="tr-TR" dirty="0"/>
          </a:p>
        </p:txBody>
      </p:sp>
    </p:spTree>
    <p:extLst>
      <p:ext uri="{BB962C8B-B14F-4D97-AF65-F5344CB8AC3E}">
        <p14:creationId xmlns:p14="http://schemas.microsoft.com/office/powerpoint/2010/main" val="347575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477983"/>
            <a:ext cx="10018713" cy="422564"/>
          </a:xfrm>
        </p:spPr>
        <p:txBody>
          <a:bodyPr>
            <a:normAutofit fontScale="90000"/>
          </a:bodyPr>
          <a:lstStyle/>
          <a:p>
            <a:endParaRPr lang="tr-TR"/>
          </a:p>
        </p:txBody>
      </p:sp>
      <p:sp>
        <p:nvSpPr>
          <p:cNvPr id="3" name="İçerik Yer Tutucusu 2"/>
          <p:cNvSpPr>
            <a:spLocks noGrp="1"/>
          </p:cNvSpPr>
          <p:nvPr>
            <p:ph idx="1"/>
          </p:nvPr>
        </p:nvSpPr>
        <p:spPr>
          <a:xfrm>
            <a:off x="1484310" y="1704109"/>
            <a:ext cx="10018713" cy="4087091"/>
          </a:xfrm>
        </p:spPr>
        <p:txBody>
          <a:bodyPr/>
          <a:lstStyle/>
          <a:p>
            <a:pPr marL="0" indent="0">
              <a:buNone/>
            </a:pPr>
            <a:r>
              <a:rPr lang="tr-TR" sz="3200" dirty="0">
                <a:latin typeface="Calibri" panose="020F0502020204030204" pitchFamily="34" charset="0"/>
              </a:rPr>
              <a:t>BEYİN </a:t>
            </a:r>
            <a:r>
              <a:rPr lang="tr-TR" sz="3200" dirty="0" smtClean="0">
                <a:latin typeface="Calibri" panose="020F0502020204030204" pitchFamily="34" charset="0"/>
              </a:rPr>
              <a:t>HASARI </a:t>
            </a:r>
          </a:p>
          <a:p>
            <a:r>
              <a:rPr lang="tr-TR" sz="3200" dirty="0" smtClean="0">
                <a:latin typeface="Calibri" panose="020F0502020204030204" pitchFamily="34" charset="0"/>
              </a:rPr>
              <a:t>Hafif</a:t>
            </a:r>
            <a:r>
              <a:rPr lang="tr-TR" sz="3200" dirty="0">
                <a:latin typeface="Calibri" panose="020F0502020204030204" pitchFamily="34" charset="0"/>
              </a:rPr>
              <a:t> </a:t>
            </a:r>
            <a:r>
              <a:rPr lang="tr-TR" sz="3200" dirty="0" smtClean="0">
                <a:latin typeface="Calibri" panose="020F0502020204030204" pitchFamily="34" charset="0"/>
              </a:rPr>
              <a:t>düzeyde beyin</a:t>
            </a:r>
            <a:r>
              <a:rPr lang="tr-TR" sz="3200" dirty="0">
                <a:latin typeface="Calibri" panose="020F0502020204030204" pitchFamily="34" charset="0"/>
              </a:rPr>
              <a:t> hasarı </a:t>
            </a:r>
            <a:r>
              <a:rPr lang="tr-TR" sz="3200" dirty="0" smtClean="0">
                <a:latin typeface="Calibri" panose="020F0502020204030204" pitchFamily="34" charset="0"/>
              </a:rPr>
              <a:t>öğrenme bozukluğuna</a:t>
            </a:r>
            <a:r>
              <a:rPr lang="tr-TR" sz="3200" dirty="0">
                <a:latin typeface="Calibri" panose="020F0502020204030204" pitchFamily="34" charset="0"/>
              </a:rPr>
              <a:t> </a:t>
            </a:r>
            <a:r>
              <a:rPr lang="tr-TR" sz="3200" dirty="0" smtClean="0">
                <a:latin typeface="Calibri" panose="020F0502020204030204" pitchFamily="34" charset="0"/>
              </a:rPr>
              <a:t>neden olabilmektedir</a:t>
            </a:r>
            <a:r>
              <a:rPr lang="tr-TR" sz="3200" dirty="0">
                <a:latin typeface="Calibri" panose="020F0502020204030204" pitchFamily="34" charset="0"/>
              </a:rPr>
              <a:t>.</a:t>
            </a:r>
          </a:p>
          <a:p>
            <a:endParaRPr lang="tr-TR" dirty="0"/>
          </a:p>
        </p:txBody>
      </p:sp>
    </p:spTree>
    <p:extLst>
      <p:ext uri="{BB962C8B-B14F-4D97-AF65-F5344CB8AC3E}">
        <p14:creationId xmlns:p14="http://schemas.microsoft.com/office/powerpoint/2010/main" val="42245306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18056" y="0"/>
            <a:ext cx="10018713" cy="595745"/>
          </a:xfrm>
        </p:spPr>
        <p:txBody>
          <a:bodyPr>
            <a:normAutofit fontScale="90000"/>
          </a:bodyPr>
          <a:lstStyle/>
          <a:p>
            <a:endParaRPr lang="tr-TR"/>
          </a:p>
        </p:txBody>
      </p:sp>
      <p:sp>
        <p:nvSpPr>
          <p:cNvPr id="3" name="İçerik Yer Tutucusu 2"/>
          <p:cNvSpPr>
            <a:spLocks noGrp="1"/>
          </p:cNvSpPr>
          <p:nvPr>
            <p:ph idx="1"/>
          </p:nvPr>
        </p:nvSpPr>
        <p:spPr>
          <a:xfrm>
            <a:off x="1484310" y="831273"/>
            <a:ext cx="10208926" cy="4959927"/>
          </a:xfrm>
        </p:spPr>
        <p:txBody>
          <a:bodyPr>
            <a:normAutofit/>
          </a:bodyPr>
          <a:lstStyle/>
          <a:p>
            <a:pPr marL="0" indent="0">
              <a:buNone/>
            </a:pPr>
            <a:r>
              <a:rPr lang="tr-TR" sz="3200" dirty="0" smtClean="0">
                <a:latin typeface="Calibri" panose="020F0502020204030204" pitchFamily="34" charset="0"/>
              </a:rPr>
              <a:t>NÖROLOJİK</a:t>
            </a:r>
            <a:r>
              <a:rPr lang="tr-TR" sz="3200" dirty="0">
                <a:latin typeface="Calibri" panose="020F0502020204030204" pitchFamily="34" charset="0"/>
              </a:rPr>
              <a:t> </a:t>
            </a:r>
            <a:r>
              <a:rPr lang="tr-TR" sz="3200" dirty="0" smtClean="0">
                <a:latin typeface="Calibri" panose="020F0502020204030204" pitchFamily="34" charset="0"/>
              </a:rPr>
              <a:t>FONKSİYONLARDA BOZUKLUK </a:t>
            </a:r>
          </a:p>
          <a:p>
            <a:r>
              <a:rPr lang="tr-TR" sz="3200" dirty="0" smtClean="0">
                <a:latin typeface="Calibri" panose="020F0502020204030204" pitchFamily="34" charset="0"/>
              </a:rPr>
              <a:t>Öğrenme</a:t>
            </a:r>
            <a:r>
              <a:rPr lang="tr-TR" sz="3200" dirty="0">
                <a:latin typeface="Calibri" panose="020F0502020204030204" pitchFamily="34" charset="0"/>
              </a:rPr>
              <a:t> için gerekli olan aşamalarda bozukluklar</a:t>
            </a:r>
            <a:r>
              <a:rPr lang="tr-TR" sz="3200" dirty="0" smtClean="0">
                <a:latin typeface="Calibri" panose="020F0502020204030204" pitchFamily="34" charset="0"/>
              </a:rPr>
              <a:t>.</a:t>
            </a:r>
            <a:endParaRPr lang="tr-TR" sz="3200" dirty="0">
              <a:latin typeface="Calibri" panose="020F0502020204030204" pitchFamily="34" charset="0"/>
            </a:endParaRPr>
          </a:p>
          <a:p>
            <a:pPr marL="0" indent="0">
              <a:buNone/>
            </a:pPr>
            <a:r>
              <a:rPr lang="tr-TR" sz="3200" dirty="0" smtClean="0">
                <a:latin typeface="Calibri" panose="020F0502020204030204" pitchFamily="34" charset="0"/>
              </a:rPr>
              <a:t>a</a:t>
            </a:r>
            <a:r>
              <a:rPr lang="tr-TR" sz="3200" dirty="0">
                <a:latin typeface="Calibri" panose="020F0502020204030204" pitchFamily="34" charset="0"/>
              </a:rPr>
              <a:t>) </a:t>
            </a:r>
            <a:r>
              <a:rPr lang="tr-TR" sz="3200" dirty="0" err="1">
                <a:latin typeface="Calibri" panose="020F0502020204030204" pitchFamily="34" charset="0"/>
              </a:rPr>
              <a:t>Input</a:t>
            </a:r>
            <a:r>
              <a:rPr lang="tr-TR" sz="3200" dirty="0">
                <a:latin typeface="Calibri" panose="020F0502020204030204" pitchFamily="34" charset="0"/>
              </a:rPr>
              <a:t> (Girdi): Gelen bilgilerin </a:t>
            </a:r>
            <a:r>
              <a:rPr lang="tr-TR" sz="3200" dirty="0" smtClean="0">
                <a:latin typeface="Calibri" panose="020F0502020204030204" pitchFamily="34" charset="0"/>
              </a:rPr>
              <a:t>duyu organlarıyla</a:t>
            </a:r>
            <a:r>
              <a:rPr lang="tr-TR" sz="3200" dirty="0">
                <a:latin typeface="Calibri" panose="020F0502020204030204" pitchFamily="34" charset="0"/>
              </a:rPr>
              <a:t> beyine </a:t>
            </a:r>
            <a:endParaRPr lang="tr-TR" sz="3200" dirty="0" smtClean="0">
              <a:latin typeface="Calibri" panose="020F0502020204030204" pitchFamily="34" charset="0"/>
            </a:endParaRPr>
          </a:p>
          <a:p>
            <a:pPr marL="0" indent="0">
              <a:buNone/>
            </a:pPr>
            <a:r>
              <a:rPr lang="tr-TR" sz="3200" dirty="0" smtClean="0">
                <a:latin typeface="Calibri" panose="020F0502020204030204" pitchFamily="34" charset="0"/>
              </a:rPr>
              <a:t>girmesi, algılanmasıdır</a:t>
            </a:r>
            <a:r>
              <a:rPr lang="tr-TR" sz="3200" dirty="0">
                <a:latin typeface="Calibri" panose="020F0502020204030204" pitchFamily="34" charset="0"/>
              </a:rPr>
              <a:t>. Bu </a:t>
            </a:r>
            <a:r>
              <a:rPr lang="tr-TR" sz="3200" dirty="0" smtClean="0">
                <a:latin typeface="Calibri" panose="020F0502020204030204" pitchFamily="34" charset="0"/>
              </a:rPr>
              <a:t>aşamada bozukluktaki</a:t>
            </a:r>
            <a:r>
              <a:rPr lang="tr-TR" sz="3200" dirty="0">
                <a:latin typeface="Calibri" panose="020F0502020204030204" pitchFamily="34" charset="0"/>
              </a:rPr>
              <a:t> kişi </a:t>
            </a:r>
            <a:endParaRPr lang="tr-TR" sz="3200" dirty="0" smtClean="0">
              <a:latin typeface="Calibri" panose="020F0502020204030204" pitchFamily="34" charset="0"/>
            </a:endParaRPr>
          </a:p>
          <a:p>
            <a:pPr marL="0" indent="0">
              <a:buNone/>
            </a:pPr>
            <a:r>
              <a:rPr lang="tr-TR" sz="3200" dirty="0" smtClean="0">
                <a:latin typeface="Calibri" panose="020F0502020204030204" pitchFamily="34" charset="0"/>
              </a:rPr>
              <a:t>harfleri</a:t>
            </a:r>
            <a:r>
              <a:rPr lang="tr-TR" sz="3200" dirty="0">
                <a:latin typeface="Calibri" panose="020F0502020204030204" pitchFamily="34" charset="0"/>
              </a:rPr>
              <a:t> </a:t>
            </a:r>
            <a:r>
              <a:rPr lang="tr-TR" sz="3200" dirty="0" smtClean="0">
                <a:latin typeface="Calibri" panose="020F0502020204030204" pitchFamily="34" charset="0"/>
              </a:rPr>
              <a:t>ters algılayabilir</a:t>
            </a:r>
            <a:r>
              <a:rPr lang="tr-TR" sz="3200" dirty="0">
                <a:latin typeface="Calibri" panose="020F0502020204030204" pitchFamily="34" charset="0"/>
              </a:rPr>
              <a:t>. Örneğin: b’yi d, 6’yı 9,u’yu n </a:t>
            </a:r>
          </a:p>
          <a:p>
            <a:pPr marL="0" indent="0">
              <a:buNone/>
            </a:pPr>
            <a:r>
              <a:rPr lang="tr-TR" sz="3200" dirty="0" smtClean="0">
                <a:latin typeface="Calibri" panose="020F0502020204030204" pitchFamily="34" charset="0"/>
              </a:rPr>
              <a:t>gibi</a:t>
            </a:r>
            <a:r>
              <a:rPr lang="tr-TR" sz="3200" dirty="0">
                <a:latin typeface="Calibri" panose="020F0502020204030204" pitchFamily="34" charset="0"/>
              </a:rPr>
              <a:t> yada ‘çok’ yerine ‘koç</a:t>
            </a:r>
            <a:r>
              <a:rPr lang="tr-TR" sz="3200" dirty="0" smtClean="0">
                <a:latin typeface="Calibri" panose="020F0502020204030204" pitchFamily="34" charset="0"/>
              </a:rPr>
              <a:t>’, ‘</a:t>
            </a:r>
            <a:r>
              <a:rPr lang="tr-TR" sz="3200" dirty="0">
                <a:latin typeface="Calibri" panose="020F0502020204030204" pitchFamily="34" charset="0"/>
              </a:rPr>
              <a:t>ev’ yerine ‘ve’, </a:t>
            </a:r>
            <a:r>
              <a:rPr lang="tr-TR" sz="3200" dirty="0" smtClean="0">
                <a:latin typeface="Calibri" panose="020F0502020204030204" pitchFamily="34" charset="0"/>
              </a:rPr>
              <a:t>seslerde</a:t>
            </a:r>
          </a:p>
          <a:p>
            <a:pPr marL="0" indent="0">
              <a:buNone/>
            </a:pPr>
            <a:r>
              <a:rPr lang="tr-TR" sz="3200" dirty="0">
                <a:latin typeface="Calibri" panose="020F0502020204030204" pitchFamily="34" charset="0"/>
              </a:rPr>
              <a:t> f-v, </a:t>
            </a:r>
            <a:r>
              <a:rPr lang="tr-TR" sz="3200" dirty="0" smtClean="0">
                <a:latin typeface="Calibri" panose="020F0502020204030204" pitchFamily="34" charset="0"/>
              </a:rPr>
              <a:t>b-m karıştırma</a:t>
            </a:r>
            <a:r>
              <a:rPr lang="tr-TR" sz="3200" dirty="0">
                <a:latin typeface="Calibri" panose="020F0502020204030204" pitchFamily="34" charset="0"/>
              </a:rPr>
              <a:t>, sağ-sol karıştırma gibi</a:t>
            </a:r>
          </a:p>
        </p:txBody>
      </p:sp>
    </p:spTree>
    <p:extLst>
      <p:ext uri="{BB962C8B-B14F-4D97-AF65-F5344CB8AC3E}">
        <p14:creationId xmlns:p14="http://schemas.microsoft.com/office/powerpoint/2010/main" val="74984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73183"/>
            <a:ext cx="10018713" cy="477982"/>
          </a:xfrm>
        </p:spPr>
        <p:txBody>
          <a:bodyPr>
            <a:normAutofit fontScale="90000"/>
          </a:bodyPr>
          <a:lstStyle/>
          <a:p>
            <a:endParaRPr lang="tr-TR"/>
          </a:p>
        </p:txBody>
      </p:sp>
      <p:sp>
        <p:nvSpPr>
          <p:cNvPr id="3" name="İçerik Yer Tutucusu 2"/>
          <p:cNvSpPr>
            <a:spLocks noGrp="1"/>
          </p:cNvSpPr>
          <p:nvPr>
            <p:ph idx="1"/>
          </p:nvPr>
        </p:nvSpPr>
        <p:spPr>
          <a:xfrm>
            <a:off x="1484309" y="803563"/>
            <a:ext cx="9724018" cy="5569527"/>
          </a:xfrm>
        </p:spPr>
        <p:txBody>
          <a:bodyPr/>
          <a:lstStyle/>
          <a:p>
            <a:pPr marL="0" indent="0">
              <a:buNone/>
            </a:pPr>
            <a:r>
              <a:rPr lang="tr-TR" sz="3200" dirty="0">
                <a:latin typeface="Calibri" panose="020F0502020204030204" pitchFamily="34" charset="0"/>
              </a:rPr>
              <a:t>b) İşlem: Gelen </a:t>
            </a:r>
            <a:r>
              <a:rPr lang="tr-TR" sz="3200" dirty="0" smtClean="0">
                <a:latin typeface="Calibri" panose="020F0502020204030204" pitchFamily="34" charset="0"/>
              </a:rPr>
              <a:t>bilginin kaydedilip</a:t>
            </a:r>
            <a:r>
              <a:rPr lang="tr-TR" sz="3200" dirty="0">
                <a:latin typeface="Calibri" panose="020F0502020204030204" pitchFamily="34" charset="0"/>
              </a:rPr>
              <a:t>, organize </a:t>
            </a:r>
            <a:r>
              <a:rPr lang="tr-TR" sz="3200" dirty="0" smtClean="0">
                <a:latin typeface="Calibri" panose="020F0502020204030204" pitchFamily="34" charset="0"/>
              </a:rPr>
              <a:t>edilmesi, anlaşılması</a:t>
            </a:r>
            <a:r>
              <a:rPr lang="tr-TR" sz="3200" dirty="0">
                <a:latin typeface="Calibri" panose="020F0502020204030204" pitchFamily="34" charset="0"/>
              </a:rPr>
              <a:t>, yorumlanmasıdır</a:t>
            </a:r>
            <a:r>
              <a:rPr lang="tr-TR" sz="3200" dirty="0" smtClean="0">
                <a:latin typeface="Calibri" panose="020F0502020204030204" pitchFamily="34" charset="0"/>
              </a:rPr>
              <a:t>. Bu</a:t>
            </a:r>
            <a:r>
              <a:rPr lang="tr-TR" sz="3200" dirty="0">
                <a:latin typeface="Calibri" panose="020F0502020204030204" pitchFamily="34" charset="0"/>
              </a:rPr>
              <a:t> alanda sorun </a:t>
            </a:r>
            <a:r>
              <a:rPr lang="tr-TR" sz="3200" dirty="0" smtClean="0">
                <a:latin typeface="Calibri" panose="020F0502020204030204" pitchFamily="34" charset="0"/>
              </a:rPr>
              <a:t>olması günlerin</a:t>
            </a:r>
            <a:r>
              <a:rPr lang="tr-TR" sz="3200" dirty="0">
                <a:latin typeface="Calibri" panose="020F0502020204030204" pitchFamily="34" charset="0"/>
              </a:rPr>
              <a:t>, ayların, </a:t>
            </a:r>
            <a:r>
              <a:rPr lang="tr-TR" sz="3200" dirty="0" smtClean="0">
                <a:latin typeface="Calibri" panose="020F0502020204030204" pitchFamily="34" charset="0"/>
              </a:rPr>
              <a:t>alfabedeki harflerin</a:t>
            </a:r>
            <a:r>
              <a:rPr lang="tr-TR" sz="3200" dirty="0">
                <a:latin typeface="Calibri" panose="020F0502020204030204" pitchFamily="34" charset="0"/>
              </a:rPr>
              <a:t> yelerinin </a:t>
            </a:r>
            <a:r>
              <a:rPr lang="tr-TR" sz="3200" dirty="0" smtClean="0">
                <a:latin typeface="Calibri" panose="020F0502020204030204" pitchFamily="34" charset="0"/>
              </a:rPr>
              <a:t>karıştırılması gibi</a:t>
            </a:r>
            <a:r>
              <a:rPr lang="tr-TR" sz="3200" dirty="0">
                <a:latin typeface="Calibri" panose="020F0502020204030204" pitchFamily="34" charset="0"/>
              </a:rPr>
              <a:t> sorunlar yaşanabilir.</a:t>
            </a:r>
          </a:p>
          <a:p>
            <a:pPr marL="0" indent="0">
              <a:buNone/>
            </a:pPr>
            <a:endParaRPr lang="tr-TR" dirty="0"/>
          </a:p>
        </p:txBody>
      </p:sp>
    </p:spTree>
    <p:extLst>
      <p:ext uri="{BB962C8B-B14F-4D97-AF65-F5344CB8AC3E}">
        <p14:creationId xmlns:p14="http://schemas.microsoft.com/office/powerpoint/2010/main" val="3011521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84018"/>
            <a:ext cx="10018713" cy="644237"/>
          </a:xfrm>
        </p:spPr>
        <p:txBody>
          <a:bodyPr>
            <a:normAutofit fontScale="90000"/>
          </a:bodyPr>
          <a:lstStyle/>
          <a:p>
            <a:endParaRPr lang="tr-TR"/>
          </a:p>
        </p:txBody>
      </p:sp>
      <p:sp>
        <p:nvSpPr>
          <p:cNvPr id="3" name="İçerik Yer Tutucusu 2"/>
          <p:cNvSpPr>
            <a:spLocks noGrp="1"/>
          </p:cNvSpPr>
          <p:nvPr>
            <p:ph idx="1"/>
          </p:nvPr>
        </p:nvSpPr>
        <p:spPr>
          <a:xfrm>
            <a:off x="1484310" y="1136073"/>
            <a:ext cx="10018713" cy="4655127"/>
          </a:xfrm>
        </p:spPr>
        <p:txBody>
          <a:bodyPr/>
          <a:lstStyle/>
          <a:p>
            <a:pPr marL="0" indent="0">
              <a:buNone/>
            </a:pPr>
            <a:r>
              <a:rPr lang="tr-TR" sz="3200" dirty="0" smtClean="0">
                <a:latin typeface="Calibri" panose="020F0502020204030204" pitchFamily="34" charset="0"/>
              </a:rPr>
              <a:t>c</a:t>
            </a:r>
            <a:r>
              <a:rPr lang="tr-TR" sz="3200" dirty="0">
                <a:latin typeface="Calibri" panose="020F0502020204030204" pitchFamily="34" charset="0"/>
              </a:rPr>
              <a:t>) Bellek: Anlaşılan </a:t>
            </a:r>
            <a:r>
              <a:rPr lang="tr-TR" sz="3200" dirty="0" smtClean="0">
                <a:latin typeface="Calibri" panose="020F0502020204030204" pitchFamily="34" charset="0"/>
              </a:rPr>
              <a:t>bilgilerin tekrar</a:t>
            </a:r>
            <a:r>
              <a:rPr lang="tr-TR" sz="3200" dirty="0">
                <a:latin typeface="Calibri" panose="020F0502020204030204" pitchFamily="34" charset="0"/>
              </a:rPr>
              <a:t> kullanılmak </a:t>
            </a:r>
            <a:r>
              <a:rPr lang="tr-TR" sz="3200" dirty="0" smtClean="0">
                <a:latin typeface="Calibri" panose="020F0502020204030204" pitchFamily="34" charset="0"/>
              </a:rPr>
              <a:t>üzere depolanmasıdır</a:t>
            </a:r>
            <a:r>
              <a:rPr lang="tr-TR" sz="3200" dirty="0">
                <a:latin typeface="Calibri" panose="020F0502020204030204" pitchFamily="34" charset="0"/>
              </a:rPr>
              <a:t>. </a:t>
            </a:r>
            <a:r>
              <a:rPr lang="tr-TR" sz="3200" dirty="0" smtClean="0">
                <a:latin typeface="Calibri" panose="020F0502020204030204" pitchFamily="34" charset="0"/>
              </a:rPr>
              <a:t>Öğrenme bozukluklarında</a:t>
            </a:r>
            <a:r>
              <a:rPr lang="tr-TR" sz="3200" dirty="0">
                <a:latin typeface="Calibri" panose="020F0502020204030204" pitchFamily="34" charset="0"/>
              </a:rPr>
              <a:t> daha çok </a:t>
            </a:r>
            <a:r>
              <a:rPr lang="tr-TR" sz="3200" dirty="0" smtClean="0">
                <a:latin typeface="Calibri" panose="020F0502020204030204" pitchFamily="34" charset="0"/>
              </a:rPr>
              <a:t>kısa süreli</a:t>
            </a:r>
            <a:r>
              <a:rPr lang="tr-TR" sz="3200" dirty="0">
                <a:latin typeface="Calibri" panose="020F0502020204030204" pitchFamily="34" charset="0"/>
              </a:rPr>
              <a:t> bellek sorunları görülür.</a:t>
            </a:r>
          </a:p>
          <a:p>
            <a:endParaRPr lang="tr-TR" dirty="0"/>
          </a:p>
        </p:txBody>
      </p:sp>
    </p:spTree>
    <p:extLst>
      <p:ext uri="{BB962C8B-B14F-4D97-AF65-F5344CB8AC3E}">
        <p14:creationId xmlns:p14="http://schemas.microsoft.com/office/powerpoint/2010/main" val="412523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214745"/>
            <a:ext cx="10018713" cy="547255"/>
          </a:xfrm>
        </p:spPr>
        <p:txBody>
          <a:bodyPr>
            <a:normAutofit fontScale="90000"/>
          </a:bodyPr>
          <a:lstStyle/>
          <a:p>
            <a:endParaRPr lang="tr-TR"/>
          </a:p>
        </p:txBody>
      </p:sp>
      <p:sp>
        <p:nvSpPr>
          <p:cNvPr id="3" name="İçerik Yer Tutucusu 2"/>
          <p:cNvSpPr>
            <a:spLocks noGrp="1"/>
          </p:cNvSpPr>
          <p:nvPr>
            <p:ph idx="1"/>
          </p:nvPr>
        </p:nvSpPr>
        <p:spPr>
          <a:xfrm>
            <a:off x="1484311" y="1662545"/>
            <a:ext cx="9834854" cy="3671455"/>
          </a:xfrm>
        </p:spPr>
        <p:txBody>
          <a:bodyPr>
            <a:normAutofit/>
          </a:bodyPr>
          <a:lstStyle/>
          <a:p>
            <a:pPr marL="0" indent="0">
              <a:buNone/>
            </a:pPr>
            <a:r>
              <a:rPr lang="tr-TR" sz="3200" dirty="0">
                <a:latin typeface="Calibri" panose="020F0502020204030204" pitchFamily="34" charset="0"/>
              </a:rPr>
              <a:t>d) Çıkış : Beynin bilgiyi </a:t>
            </a:r>
            <a:r>
              <a:rPr lang="tr-TR" sz="3200" dirty="0" smtClean="0">
                <a:latin typeface="Calibri" panose="020F0502020204030204" pitchFamily="34" charset="0"/>
              </a:rPr>
              <a:t>vücuda göndermesi</a:t>
            </a:r>
            <a:r>
              <a:rPr lang="tr-TR" sz="3200" dirty="0">
                <a:latin typeface="Calibri" panose="020F0502020204030204" pitchFamily="34" charset="0"/>
              </a:rPr>
              <a:t>, öğrenmedir</a:t>
            </a:r>
            <a:r>
              <a:rPr lang="tr-TR" sz="3200" dirty="0" smtClean="0">
                <a:latin typeface="Calibri" panose="020F0502020204030204" pitchFamily="34" charset="0"/>
              </a:rPr>
              <a:t>. Bozukluğu</a:t>
            </a:r>
            <a:r>
              <a:rPr lang="tr-TR" sz="3200" dirty="0">
                <a:latin typeface="Calibri" panose="020F0502020204030204" pitchFamily="34" charset="0"/>
              </a:rPr>
              <a:t> olan çocuk </a:t>
            </a:r>
            <a:r>
              <a:rPr lang="tr-TR" sz="3200" dirty="0" smtClean="0">
                <a:latin typeface="Calibri" panose="020F0502020204030204" pitchFamily="34" charset="0"/>
              </a:rPr>
              <a:t>kendini ifade</a:t>
            </a:r>
            <a:r>
              <a:rPr lang="tr-TR" sz="3200" dirty="0">
                <a:latin typeface="Calibri" panose="020F0502020204030204" pitchFamily="34" charset="0"/>
              </a:rPr>
              <a:t> ederken, okurken, </a:t>
            </a:r>
            <a:r>
              <a:rPr lang="tr-TR" sz="3200" dirty="0" smtClean="0">
                <a:latin typeface="Calibri" panose="020F0502020204030204" pitchFamily="34" charset="0"/>
              </a:rPr>
              <a:t>yazı yazarken</a:t>
            </a:r>
            <a:r>
              <a:rPr lang="tr-TR" sz="3200" dirty="0">
                <a:latin typeface="Calibri" panose="020F0502020204030204" pitchFamily="34" charset="0"/>
              </a:rPr>
              <a:t>, ip atlarken </a:t>
            </a:r>
            <a:r>
              <a:rPr lang="tr-TR" sz="3200" dirty="0" smtClean="0">
                <a:latin typeface="Calibri" panose="020F0502020204030204" pitchFamily="34" charset="0"/>
              </a:rPr>
              <a:t>güçlükler yaşar</a:t>
            </a:r>
            <a:r>
              <a:rPr lang="tr-TR" sz="3200" dirty="0">
                <a:latin typeface="Calibri" panose="020F0502020204030204" pitchFamily="34" charset="0"/>
              </a:rPr>
              <a:t>.</a:t>
            </a:r>
          </a:p>
        </p:txBody>
      </p:sp>
    </p:spTree>
    <p:extLst>
      <p:ext uri="{BB962C8B-B14F-4D97-AF65-F5344CB8AC3E}">
        <p14:creationId xmlns:p14="http://schemas.microsoft.com/office/powerpoint/2010/main" val="100352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nvPr>
        </p:nvGraphicFramePr>
        <p:xfrm>
          <a:off x="1991544" y="2348880"/>
          <a:ext cx="8208912"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Başlık"/>
          <p:cNvSpPr txBox="1">
            <a:spLocks/>
          </p:cNvSpPr>
          <p:nvPr/>
        </p:nvSpPr>
        <p:spPr bwMode="auto">
          <a:xfrm>
            <a:off x="2566988" y="973139"/>
            <a:ext cx="7200900" cy="1303337"/>
          </a:xfrm>
          <a:prstGeom prst="rect">
            <a:avLst/>
          </a:prstGeom>
          <a:ln w="9525" cap="flat" cmpd="sng" algn="ctr">
            <a:solidFill>
              <a:schemeClr val="accent6"/>
            </a:solid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normAutofit/>
          </a:bodyPr>
          <a:lstStyle/>
          <a:p>
            <a:pPr algn="ctr" defTabSz="457200">
              <a:defRPr/>
            </a:pPr>
            <a:r>
              <a:rPr lang="tr-TR" sz="3600" b="1" dirty="0">
                <a:ln w="3175" cmpd="sng">
                  <a:noFill/>
                </a:ln>
              </a:rPr>
              <a:t>ÖZEL ÖĞRENME GÜÇLÜĞÜ</a:t>
            </a:r>
          </a:p>
        </p:txBody>
      </p:sp>
    </p:spTree>
    <p:extLst>
      <p:ext uri="{BB962C8B-B14F-4D97-AF65-F5344CB8AC3E}">
        <p14:creationId xmlns:p14="http://schemas.microsoft.com/office/powerpoint/2010/main" val="1953818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520372" y="2355273"/>
            <a:ext cx="8493992" cy="1427018"/>
          </a:xfrm>
        </p:spPr>
        <p:txBody>
          <a:bodyPr>
            <a:noAutofit/>
          </a:bodyPr>
          <a:lstStyle/>
          <a:p>
            <a:pPr marL="0" indent="0">
              <a:lnSpc>
                <a:spcPct val="120000"/>
              </a:lnSpc>
              <a:spcBef>
                <a:spcPts val="0"/>
              </a:spcBef>
              <a:buNone/>
            </a:pPr>
            <a:r>
              <a:rPr lang="tr-TR" b="1" dirty="0" smtClean="0">
                <a:solidFill>
                  <a:srgbClr val="FF0000"/>
                </a:solidFill>
              </a:rPr>
              <a:t>F</a:t>
            </a:r>
            <a:r>
              <a:rPr lang="tr-TR" b="1" dirty="0" smtClean="0">
                <a:solidFill>
                  <a:srgbClr val="FF0000"/>
                </a:solidFill>
                <a:latin typeface="Calibri" panose="020F0502020204030204" pitchFamily="34" charset="0"/>
              </a:rPr>
              <a:t>arklı </a:t>
            </a:r>
            <a:r>
              <a:rPr lang="tr-TR" b="1" dirty="0">
                <a:solidFill>
                  <a:srgbClr val="FF0000"/>
                </a:solidFill>
                <a:latin typeface="Calibri" panose="020F0502020204030204" pitchFamily="34" charset="0"/>
              </a:rPr>
              <a:t>yaş dönemlerinde ÖÖG</a:t>
            </a:r>
            <a:r>
              <a:rPr lang="tr-TR" b="1" dirty="0" smtClean="0">
                <a:solidFill>
                  <a:srgbClr val="FF0000"/>
                </a:solidFill>
                <a:latin typeface="Calibri" panose="020F0502020204030204" pitchFamily="34" charset="0"/>
              </a:rPr>
              <a:t>’ </a:t>
            </a:r>
            <a:r>
              <a:rPr lang="tr-TR" b="1" dirty="0" err="1" smtClean="0">
                <a:solidFill>
                  <a:srgbClr val="FF0000"/>
                </a:solidFill>
                <a:latin typeface="Calibri" panose="020F0502020204030204" pitchFamily="34" charset="0"/>
              </a:rPr>
              <a:t>nin</a:t>
            </a:r>
            <a:r>
              <a:rPr lang="tr-TR" b="1" dirty="0" smtClean="0">
                <a:solidFill>
                  <a:srgbClr val="FF0000"/>
                </a:solidFill>
                <a:latin typeface="Calibri" panose="020F0502020204030204" pitchFamily="34" charset="0"/>
              </a:rPr>
              <a:t> </a:t>
            </a:r>
            <a:r>
              <a:rPr lang="tr-TR" b="1" dirty="0">
                <a:solidFill>
                  <a:srgbClr val="FF0000"/>
                </a:solidFill>
                <a:latin typeface="Calibri" panose="020F0502020204030204" pitchFamily="34" charset="0"/>
              </a:rPr>
              <a:t>erken belirtileri</a:t>
            </a:r>
          </a:p>
          <a:p>
            <a:pPr marL="0" indent="0">
              <a:lnSpc>
                <a:spcPct val="120000"/>
              </a:lnSpc>
              <a:spcBef>
                <a:spcPts val="0"/>
              </a:spcBef>
              <a:buNone/>
            </a:pPr>
            <a:r>
              <a:rPr lang="tr-TR" dirty="0">
                <a:latin typeface="Calibri" panose="020F0502020204030204" pitchFamily="34" charset="0"/>
              </a:rPr>
              <a:t>_________________________________________</a:t>
            </a:r>
          </a:p>
          <a:p>
            <a:pPr marL="0" indent="0">
              <a:lnSpc>
                <a:spcPct val="120000"/>
              </a:lnSpc>
              <a:spcBef>
                <a:spcPts val="0"/>
              </a:spcBef>
              <a:buNone/>
            </a:pPr>
            <a:r>
              <a:rPr lang="tr-TR" b="1" dirty="0">
                <a:solidFill>
                  <a:srgbClr val="00B0F0"/>
                </a:solidFill>
                <a:latin typeface="Calibri" panose="020F0502020204030204" pitchFamily="34" charset="0"/>
              </a:rPr>
              <a:t>Okulöncesi dönemde ÖÖG</a:t>
            </a:r>
            <a:r>
              <a:rPr lang="tr-TR" b="1" dirty="0" smtClean="0">
                <a:solidFill>
                  <a:srgbClr val="00B0F0"/>
                </a:solidFill>
                <a:latin typeface="Calibri" panose="020F0502020204030204" pitchFamily="34" charset="0"/>
              </a:rPr>
              <a:t>’ </a:t>
            </a:r>
            <a:r>
              <a:rPr lang="tr-TR" b="1" dirty="0" err="1" smtClean="0">
                <a:solidFill>
                  <a:srgbClr val="00B0F0"/>
                </a:solidFill>
                <a:latin typeface="Calibri" panose="020F0502020204030204" pitchFamily="34" charset="0"/>
              </a:rPr>
              <a:t>nin</a:t>
            </a:r>
            <a:r>
              <a:rPr lang="tr-TR" b="1" dirty="0" smtClean="0">
                <a:solidFill>
                  <a:srgbClr val="00B0F0"/>
                </a:solidFill>
                <a:latin typeface="Calibri" panose="020F0502020204030204" pitchFamily="34" charset="0"/>
              </a:rPr>
              <a:t> </a:t>
            </a:r>
            <a:r>
              <a:rPr lang="tr-TR" b="1" dirty="0">
                <a:solidFill>
                  <a:srgbClr val="00B0F0"/>
                </a:solidFill>
                <a:latin typeface="Calibri" panose="020F0502020204030204" pitchFamily="34" charset="0"/>
              </a:rPr>
              <a:t>erken belirtileri</a:t>
            </a:r>
            <a:r>
              <a:rPr lang="tr-TR" dirty="0">
                <a:solidFill>
                  <a:srgbClr val="00B0F0"/>
                </a:solidFill>
                <a:latin typeface="Calibri" panose="020F0502020204030204" pitchFamily="34" charset="0"/>
              </a:rPr>
              <a:t>:</a:t>
            </a:r>
          </a:p>
          <a:p>
            <a:pPr>
              <a:lnSpc>
                <a:spcPct val="120000"/>
              </a:lnSpc>
              <a:spcBef>
                <a:spcPts val="0"/>
              </a:spcBef>
            </a:pPr>
            <a:r>
              <a:rPr lang="en-US" dirty="0" err="1">
                <a:latin typeface="Calibri" panose="020F0502020204030204" pitchFamily="34" charset="0"/>
              </a:rPr>
              <a:t>Sözcükleri</a:t>
            </a:r>
            <a:r>
              <a:rPr lang="en-US" dirty="0">
                <a:latin typeface="Calibri" panose="020F0502020204030204" pitchFamily="34" charset="0"/>
              </a:rPr>
              <a:t> </a:t>
            </a:r>
            <a:r>
              <a:rPr lang="en-US" dirty="0" err="1">
                <a:latin typeface="Calibri" panose="020F0502020204030204" pitchFamily="34" charset="0"/>
              </a:rPr>
              <a:t>telafuz</a:t>
            </a:r>
            <a:r>
              <a:rPr lang="en-US" dirty="0">
                <a:latin typeface="Calibri" panose="020F0502020204030204" pitchFamily="34" charset="0"/>
              </a:rPr>
              <a:t> </a:t>
            </a:r>
            <a:r>
              <a:rPr lang="en-US" dirty="0" err="1">
                <a:latin typeface="Calibri" panose="020F0502020204030204" pitchFamily="34" charset="0"/>
              </a:rPr>
              <a:t>etmede</a:t>
            </a:r>
            <a:r>
              <a:rPr lang="en-US" dirty="0">
                <a:latin typeface="Calibri" panose="020F0502020204030204" pitchFamily="34" charset="0"/>
              </a:rPr>
              <a:t> </a:t>
            </a:r>
            <a:r>
              <a:rPr lang="en-US" dirty="0" err="1">
                <a:latin typeface="Calibri" panose="020F0502020204030204" pitchFamily="34" charset="0"/>
              </a:rPr>
              <a:t>güçlük</a:t>
            </a:r>
            <a:endParaRPr lang="tr-TR" dirty="0">
              <a:latin typeface="Calibri" panose="020F0502020204030204" pitchFamily="34" charset="0"/>
            </a:endParaRPr>
          </a:p>
          <a:p>
            <a:pPr>
              <a:lnSpc>
                <a:spcPct val="120000"/>
              </a:lnSpc>
              <a:spcBef>
                <a:spcPts val="0"/>
              </a:spcBef>
            </a:pPr>
            <a:r>
              <a:rPr lang="en-US" dirty="0" err="1">
                <a:latin typeface="Calibri" panose="020F0502020204030204" pitchFamily="34" charset="0"/>
              </a:rPr>
              <a:t>Doğru</a:t>
            </a:r>
            <a:r>
              <a:rPr lang="en-US" dirty="0">
                <a:latin typeface="Calibri" panose="020F0502020204030204" pitchFamily="34" charset="0"/>
              </a:rPr>
              <a:t> </a:t>
            </a:r>
            <a:r>
              <a:rPr lang="en-US" dirty="0" err="1">
                <a:latin typeface="Calibri" panose="020F0502020204030204" pitchFamily="34" charset="0"/>
              </a:rPr>
              <a:t>söcükleri</a:t>
            </a:r>
            <a:r>
              <a:rPr lang="en-US" dirty="0">
                <a:latin typeface="Calibri" panose="020F0502020204030204" pitchFamily="34" charset="0"/>
              </a:rPr>
              <a:t> </a:t>
            </a:r>
            <a:r>
              <a:rPr lang="en-US" dirty="0" err="1">
                <a:latin typeface="Calibri" panose="020F0502020204030204" pitchFamily="34" charset="0"/>
              </a:rPr>
              <a:t>bulmada</a:t>
            </a:r>
            <a:r>
              <a:rPr lang="en-US" dirty="0">
                <a:latin typeface="Calibri" panose="020F0502020204030204" pitchFamily="34" charset="0"/>
              </a:rPr>
              <a:t> </a:t>
            </a:r>
            <a:r>
              <a:rPr lang="en-US" dirty="0" err="1">
                <a:latin typeface="Calibri" panose="020F0502020204030204" pitchFamily="34" charset="0"/>
              </a:rPr>
              <a:t>güçlük</a:t>
            </a:r>
            <a:endParaRPr lang="tr-TR" dirty="0">
              <a:latin typeface="Calibri" panose="020F0502020204030204" pitchFamily="34" charset="0"/>
            </a:endParaRPr>
          </a:p>
          <a:p>
            <a:pPr>
              <a:lnSpc>
                <a:spcPct val="120000"/>
              </a:lnSpc>
              <a:spcBef>
                <a:spcPts val="0"/>
              </a:spcBef>
            </a:pPr>
            <a:r>
              <a:rPr lang="en-US" dirty="0" err="1">
                <a:latin typeface="Calibri" panose="020F0502020204030204" pitchFamily="34" charset="0"/>
              </a:rPr>
              <a:t>Alfabeyi</a:t>
            </a:r>
            <a:r>
              <a:rPr lang="en-US" dirty="0">
                <a:latin typeface="Calibri" panose="020F0502020204030204" pitchFamily="34" charset="0"/>
              </a:rPr>
              <a:t>, </a:t>
            </a:r>
            <a:r>
              <a:rPr lang="en-US" dirty="0" err="1">
                <a:latin typeface="Calibri" panose="020F0502020204030204" pitchFamily="34" charset="0"/>
              </a:rPr>
              <a:t>rakamları</a:t>
            </a:r>
            <a:r>
              <a:rPr lang="en-US" dirty="0">
                <a:latin typeface="Calibri" panose="020F0502020204030204" pitchFamily="34" charset="0"/>
              </a:rPr>
              <a:t>, </a:t>
            </a:r>
            <a:r>
              <a:rPr lang="en-US" dirty="0" err="1">
                <a:latin typeface="Calibri" panose="020F0502020204030204" pitchFamily="34" charset="0"/>
              </a:rPr>
              <a:t>renkleri</a:t>
            </a:r>
            <a:r>
              <a:rPr lang="en-US" dirty="0">
                <a:latin typeface="Calibri" panose="020F0502020204030204" pitchFamily="34" charset="0"/>
              </a:rPr>
              <a:t>, </a:t>
            </a:r>
            <a:r>
              <a:rPr lang="en-US" dirty="0" err="1">
                <a:latin typeface="Calibri" panose="020F0502020204030204" pitchFamily="34" charset="0"/>
              </a:rPr>
              <a:t>şekilleri</a:t>
            </a:r>
            <a:r>
              <a:rPr lang="en-US" dirty="0">
                <a:latin typeface="Calibri" panose="020F0502020204030204" pitchFamily="34" charset="0"/>
              </a:rPr>
              <a:t>, </a:t>
            </a:r>
            <a:r>
              <a:rPr lang="en-US" dirty="0" err="1">
                <a:latin typeface="Calibri" panose="020F0502020204030204" pitchFamily="34" charset="0"/>
              </a:rPr>
              <a:t>haftanın</a:t>
            </a:r>
            <a:r>
              <a:rPr lang="en-US" dirty="0">
                <a:latin typeface="Calibri" panose="020F0502020204030204" pitchFamily="34" charset="0"/>
              </a:rPr>
              <a:t> </a:t>
            </a:r>
            <a:r>
              <a:rPr lang="en-US" dirty="0" err="1">
                <a:latin typeface="Calibri" panose="020F0502020204030204" pitchFamily="34" charset="0"/>
              </a:rPr>
              <a:t>günlerini</a:t>
            </a:r>
            <a:r>
              <a:rPr lang="en-US" dirty="0">
                <a:latin typeface="Calibri" panose="020F0502020204030204" pitchFamily="34" charset="0"/>
              </a:rPr>
              <a:t> </a:t>
            </a:r>
            <a:r>
              <a:rPr lang="en-US" dirty="0" err="1">
                <a:latin typeface="Calibri" panose="020F0502020204030204" pitchFamily="34" charset="0"/>
              </a:rPr>
              <a:t>öğrenmede</a:t>
            </a:r>
            <a:r>
              <a:rPr lang="en-US" dirty="0">
                <a:latin typeface="Calibri" panose="020F0502020204030204" pitchFamily="34" charset="0"/>
              </a:rPr>
              <a:t> </a:t>
            </a:r>
            <a:r>
              <a:rPr lang="en-US" dirty="0" err="1">
                <a:latin typeface="Calibri" panose="020F0502020204030204" pitchFamily="34" charset="0"/>
              </a:rPr>
              <a:t>güçlük</a:t>
            </a:r>
            <a:endParaRPr lang="tr-TR" dirty="0">
              <a:latin typeface="Calibri" panose="020F0502020204030204" pitchFamily="34" charset="0"/>
            </a:endParaRPr>
          </a:p>
          <a:p>
            <a:pPr>
              <a:lnSpc>
                <a:spcPct val="120000"/>
              </a:lnSpc>
              <a:spcBef>
                <a:spcPts val="0"/>
              </a:spcBef>
            </a:pPr>
            <a:r>
              <a:rPr lang="en-US" dirty="0" err="1">
                <a:latin typeface="Calibri" panose="020F0502020204030204" pitchFamily="34" charset="0"/>
              </a:rPr>
              <a:t>Yönergeleri</a:t>
            </a:r>
            <a:r>
              <a:rPr lang="en-US" dirty="0">
                <a:latin typeface="Calibri" panose="020F0502020204030204" pitchFamily="34" charset="0"/>
              </a:rPr>
              <a:t> </a:t>
            </a:r>
            <a:r>
              <a:rPr lang="en-US" dirty="0" err="1">
                <a:latin typeface="Calibri" panose="020F0502020204030204" pitchFamily="34" charset="0"/>
              </a:rPr>
              <a:t>takip</a:t>
            </a:r>
            <a:r>
              <a:rPr lang="en-US" dirty="0">
                <a:latin typeface="Calibri" panose="020F0502020204030204" pitchFamily="34" charset="0"/>
              </a:rPr>
              <a:t> </a:t>
            </a:r>
            <a:r>
              <a:rPr lang="en-US" dirty="0" err="1">
                <a:latin typeface="Calibri" panose="020F0502020204030204" pitchFamily="34" charset="0"/>
              </a:rPr>
              <a:t>etmede</a:t>
            </a:r>
            <a:r>
              <a:rPr lang="en-US" dirty="0">
                <a:latin typeface="Calibri" panose="020F0502020204030204" pitchFamily="34" charset="0"/>
              </a:rPr>
              <a:t> </a:t>
            </a:r>
            <a:r>
              <a:rPr lang="en-US" dirty="0" err="1">
                <a:latin typeface="Calibri" panose="020F0502020204030204" pitchFamily="34" charset="0"/>
              </a:rPr>
              <a:t>güçlük</a:t>
            </a:r>
            <a:endParaRPr lang="tr-TR" dirty="0">
              <a:latin typeface="Calibri" panose="020F0502020204030204" pitchFamily="34" charset="0"/>
            </a:endParaRPr>
          </a:p>
          <a:p>
            <a:pPr>
              <a:lnSpc>
                <a:spcPct val="120000"/>
              </a:lnSpc>
              <a:spcBef>
                <a:spcPts val="0"/>
              </a:spcBef>
            </a:pPr>
            <a:r>
              <a:rPr lang="en-US" dirty="0" err="1">
                <a:latin typeface="Calibri" panose="020F0502020204030204" pitchFamily="34" charset="0"/>
              </a:rPr>
              <a:t>Kalem</a:t>
            </a:r>
            <a:r>
              <a:rPr lang="en-US" dirty="0">
                <a:latin typeface="Calibri" panose="020F0502020204030204" pitchFamily="34" charset="0"/>
              </a:rPr>
              <a:t> </a:t>
            </a:r>
            <a:r>
              <a:rPr lang="en-US" dirty="0" err="1">
                <a:latin typeface="Calibri" panose="020F0502020204030204" pitchFamily="34" charset="0"/>
              </a:rPr>
              <a:t>ve</a:t>
            </a:r>
            <a:r>
              <a:rPr lang="en-US" dirty="0">
                <a:latin typeface="Calibri" panose="020F0502020204030204" pitchFamily="34" charset="0"/>
              </a:rPr>
              <a:t> </a:t>
            </a:r>
            <a:r>
              <a:rPr lang="en-US" dirty="0" err="1">
                <a:latin typeface="Calibri" panose="020F0502020204030204" pitchFamily="34" charset="0"/>
              </a:rPr>
              <a:t>silgi</a:t>
            </a:r>
            <a:r>
              <a:rPr lang="en-US" dirty="0">
                <a:latin typeface="Calibri" panose="020F0502020204030204" pitchFamily="34" charset="0"/>
              </a:rPr>
              <a:t> </a:t>
            </a:r>
            <a:r>
              <a:rPr lang="en-US" dirty="0" err="1">
                <a:latin typeface="Calibri" panose="020F0502020204030204" pitchFamily="34" charset="0"/>
              </a:rPr>
              <a:t>gibi</a:t>
            </a:r>
            <a:r>
              <a:rPr lang="en-US" dirty="0">
                <a:latin typeface="Calibri" panose="020F0502020204030204" pitchFamily="34" charset="0"/>
              </a:rPr>
              <a:t> </a:t>
            </a:r>
            <a:r>
              <a:rPr lang="en-US" dirty="0" err="1">
                <a:latin typeface="Calibri" panose="020F0502020204030204" pitchFamily="34" charset="0"/>
              </a:rPr>
              <a:t>araçları</a:t>
            </a:r>
            <a:r>
              <a:rPr lang="en-US" dirty="0">
                <a:latin typeface="Calibri" panose="020F0502020204030204" pitchFamily="34" charset="0"/>
              </a:rPr>
              <a:t> </a:t>
            </a:r>
            <a:r>
              <a:rPr lang="en-US" dirty="0" err="1">
                <a:latin typeface="Calibri" panose="020F0502020204030204" pitchFamily="34" charset="0"/>
              </a:rPr>
              <a:t>tutmada</a:t>
            </a:r>
            <a:r>
              <a:rPr lang="en-US" dirty="0">
                <a:latin typeface="Calibri" panose="020F0502020204030204" pitchFamily="34" charset="0"/>
              </a:rPr>
              <a:t> </a:t>
            </a:r>
            <a:r>
              <a:rPr lang="en-US" dirty="0" err="1">
                <a:latin typeface="Calibri" panose="020F0502020204030204" pitchFamily="34" charset="0"/>
              </a:rPr>
              <a:t>güçlük</a:t>
            </a:r>
            <a:endParaRPr lang="tr-TR" dirty="0">
              <a:latin typeface="Calibri" panose="020F0502020204030204" pitchFamily="34" charset="0"/>
            </a:endParaRPr>
          </a:p>
          <a:p>
            <a:pPr>
              <a:lnSpc>
                <a:spcPct val="120000"/>
              </a:lnSpc>
              <a:spcBef>
                <a:spcPts val="0"/>
              </a:spcBef>
            </a:pPr>
            <a:r>
              <a:rPr lang="en-US" dirty="0" err="1">
                <a:latin typeface="Calibri" panose="020F0502020204030204" pitchFamily="34" charset="0"/>
              </a:rPr>
              <a:t>Ayakkabısının</a:t>
            </a:r>
            <a:r>
              <a:rPr lang="en-US" dirty="0">
                <a:latin typeface="Calibri" panose="020F0502020204030204" pitchFamily="34" charset="0"/>
              </a:rPr>
              <a:t> </a:t>
            </a:r>
            <a:r>
              <a:rPr lang="en-US" dirty="0" err="1">
                <a:latin typeface="Calibri" panose="020F0502020204030204" pitchFamily="34" charset="0"/>
              </a:rPr>
              <a:t>bağcıklarını</a:t>
            </a:r>
            <a:r>
              <a:rPr lang="en-US" dirty="0">
                <a:latin typeface="Calibri" panose="020F0502020204030204" pitchFamily="34" charset="0"/>
              </a:rPr>
              <a:t> </a:t>
            </a:r>
            <a:r>
              <a:rPr lang="en-US" dirty="0" err="1">
                <a:latin typeface="Calibri" panose="020F0502020204030204" pitchFamily="34" charset="0"/>
              </a:rPr>
              <a:t>bağlamada</a:t>
            </a:r>
            <a:r>
              <a:rPr lang="en-US" dirty="0">
                <a:latin typeface="Calibri" panose="020F0502020204030204" pitchFamily="34" charset="0"/>
              </a:rPr>
              <a:t>, </a:t>
            </a:r>
            <a:r>
              <a:rPr lang="en-US" dirty="0" err="1">
                <a:latin typeface="Calibri" panose="020F0502020204030204" pitchFamily="34" charset="0"/>
              </a:rPr>
              <a:t>giysisinin</a:t>
            </a:r>
            <a:r>
              <a:rPr lang="en-US" dirty="0">
                <a:latin typeface="Calibri" panose="020F0502020204030204" pitchFamily="34" charset="0"/>
              </a:rPr>
              <a:t> </a:t>
            </a:r>
            <a:r>
              <a:rPr lang="en-US" dirty="0" err="1">
                <a:latin typeface="Calibri" panose="020F0502020204030204" pitchFamily="34" charset="0"/>
              </a:rPr>
              <a:t>düğmelerini</a:t>
            </a:r>
            <a:r>
              <a:rPr lang="en-US" dirty="0">
                <a:latin typeface="Calibri" panose="020F0502020204030204" pitchFamily="34" charset="0"/>
              </a:rPr>
              <a:t> </a:t>
            </a:r>
            <a:r>
              <a:rPr lang="en-US" dirty="0" err="1">
                <a:latin typeface="Calibri" panose="020F0502020204030204" pitchFamily="34" charset="0"/>
              </a:rPr>
              <a:t>iliklemede</a:t>
            </a:r>
            <a:r>
              <a:rPr lang="en-US" dirty="0">
                <a:latin typeface="Calibri" panose="020F0502020204030204" pitchFamily="34" charset="0"/>
              </a:rPr>
              <a:t> </a:t>
            </a:r>
            <a:r>
              <a:rPr lang="en-US" dirty="0" err="1">
                <a:latin typeface="Calibri" panose="020F0502020204030204" pitchFamily="34" charset="0"/>
              </a:rPr>
              <a:t>güçlük</a:t>
            </a:r>
            <a:endParaRPr lang="tr-TR" dirty="0">
              <a:latin typeface="Calibri" panose="020F0502020204030204" pitchFamily="34" charset="0"/>
            </a:endParaRPr>
          </a:p>
        </p:txBody>
      </p:sp>
    </p:spTree>
    <p:extLst>
      <p:ext uri="{BB962C8B-B14F-4D97-AF65-F5344CB8AC3E}">
        <p14:creationId xmlns:p14="http://schemas.microsoft.com/office/powerpoint/2010/main" val="2625680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308513" y="593147"/>
            <a:ext cx="8137813" cy="5314950"/>
          </a:xfrm>
        </p:spPr>
        <p:txBody>
          <a:bodyPr>
            <a:normAutofit/>
          </a:bodyPr>
          <a:lstStyle/>
          <a:p>
            <a:pPr marL="0" indent="0">
              <a:buNone/>
            </a:pPr>
            <a:r>
              <a:rPr lang="tr-TR" sz="2800" b="1" dirty="0">
                <a:solidFill>
                  <a:srgbClr val="00B0F0"/>
                </a:solidFill>
                <a:latin typeface="Calibri" panose="020F0502020204030204" pitchFamily="34" charset="0"/>
              </a:rPr>
              <a:t>5-9 Yaş arası dönemde ÖÖG</a:t>
            </a:r>
            <a:r>
              <a:rPr lang="tr-TR" sz="2800" b="1" dirty="0" smtClean="0">
                <a:solidFill>
                  <a:srgbClr val="00B0F0"/>
                </a:solidFill>
                <a:latin typeface="Calibri" panose="020F0502020204030204" pitchFamily="34" charset="0"/>
              </a:rPr>
              <a:t>’ </a:t>
            </a:r>
            <a:r>
              <a:rPr lang="tr-TR" sz="2800" b="1" dirty="0" err="1" smtClean="0">
                <a:solidFill>
                  <a:srgbClr val="00B0F0"/>
                </a:solidFill>
                <a:latin typeface="Calibri" panose="020F0502020204030204" pitchFamily="34" charset="0"/>
              </a:rPr>
              <a:t>nin</a:t>
            </a:r>
            <a:r>
              <a:rPr lang="tr-TR" sz="2800" b="1" dirty="0" smtClean="0">
                <a:solidFill>
                  <a:srgbClr val="00B0F0"/>
                </a:solidFill>
                <a:latin typeface="Calibri" panose="020F0502020204030204" pitchFamily="34" charset="0"/>
              </a:rPr>
              <a:t> </a:t>
            </a:r>
            <a:r>
              <a:rPr lang="tr-TR" sz="2800" b="1" dirty="0">
                <a:solidFill>
                  <a:srgbClr val="00B0F0"/>
                </a:solidFill>
                <a:latin typeface="Calibri" panose="020F0502020204030204" pitchFamily="34" charset="0"/>
              </a:rPr>
              <a:t>erken belirtileri</a:t>
            </a:r>
            <a:r>
              <a:rPr lang="tr-TR" sz="2800" dirty="0">
                <a:solidFill>
                  <a:srgbClr val="00B0F0"/>
                </a:solidFill>
                <a:latin typeface="Calibri" panose="020F0502020204030204" pitchFamily="34" charset="0"/>
              </a:rPr>
              <a:t>:</a:t>
            </a:r>
          </a:p>
          <a:p>
            <a:pPr lvl="0"/>
            <a:r>
              <a:rPr lang="tr-TR" sz="2800" dirty="0">
                <a:latin typeface="Calibri" panose="020F0502020204030204" pitchFamily="34" charset="0"/>
              </a:rPr>
              <a:t>Harfler ve sesler arasında bağlantı kurmada güçlük</a:t>
            </a:r>
          </a:p>
          <a:p>
            <a:pPr lvl="0"/>
            <a:r>
              <a:rPr lang="en-US" sz="2800" dirty="0" err="1">
                <a:latin typeface="Calibri" panose="020F0502020204030204" pitchFamily="34" charset="0"/>
              </a:rPr>
              <a:t>Sesleri</a:t>
            </a:r>
            <a:r>
              <a:rPr lang="en-US" sz="2800" dirty="0">
                <a:latin typeface="Calibri" panose="020F0502020204030204" pitchFamily="34" charset="0"/>
              </a:rPr>
              <a:t> </a:t>
            </a:r>
            <a:r>
              <a:rPr lang="en-US" sz="2800" dirty="0" err="1">
                <a:latin typeface="Calibri" panose="020F0502020204030204" pitchFamily="34" charset="0"/>
              </a:rPr>
              <a:t>kullanarak</a:t>
            </a:r>
            <a:r>
              <a:rPr lang="en-US" sz="2800" dirty="0">
                <a:latin typeface="Calibri" panose="020F0502020204030204" pitchFamily="34" charset="0"/>
              </a:rPr>
              <a:t> </a:t>
            </a:r>
            <a:r>
              <a:rPr lang="en-US" sz="2800" dirty="0" err="1">
                <a:latin typeface="Calibri" panose="020F0502020204030204" pitchFamily="34" charset="0"/>
              </a:rPr>
              <a:t>sözcük</a:t>
            </a:r>
            <a:r>
              <a:rPr lang="en-US" sz="2800" dirty="0">
                <a:latin typeface="Calibri" panose="020F0502020204030204" pitchFamily="34" charset="0"/>
              </a:rPr>
              <a:t> </a:t>
            </a:r>
            <a:r>
              <a:rPr lang="en-US" sz="2800" dirty="0" err="1">
                <a:latin typeface="Calibri" panose="020F0502020204030204" pitchFamily="34" charset="0"/>
              </a:rPr>
              <a:t>üretmede</a:t>
            </a:r>
            <a:r>
              <a:rPr lang="en-US" sz="2800" dirty="0">
                <a:latin typeface="Calibri" panose="020F0502020204030204" pitchFamily="34" charset="0"/>
              </a:rPr>
              <a:t> </a:t>
            </a:r>
            <a:r>
              <a:rPr lang="en-US" sz="2800" dirty="0" err="1">
                <a:latin typeface="Calibri" panose="020F0502020204030204" pitchFamily="34" charset="0"/>
              </a:rPr>
              <a:t>güçlük</a:t>
            </a:r>
            <a:endParaRPr lang="tr-TR" sz="2800" dirty="0">
              <a:latin typeface="Calibri" panose="020F0502020204030204" pitchFamily="34" charset="0"/>
            </a:endParaRPr>
          </a:p>
          <a:p>
            <a:pPr lvl="0"/>
            <a:r>
              <a:rPr lang="en-US" sz="2800" dirty="0" err="1">
                <a:latin typeface="Calibri" panose="020F0502020204030204" pitchFamily="34" charset="0"/>
              </a:rPr>
              <a:t>Okurken</a:t>
            </a:r>
            <a:r>
              <a:rPr lang="en-US" sz="2800" dirty="0">
                <a:latin typeface="Calibri" panose="020F0502020204030204" pitchFamily="34" charset="0"/>
              </a:rPr>
              <a:t> </a:t>
            </a:r>
            <a:r>
              <a:rPr lang="en-US" sz="2800" dirty="0" err="1">
                <a:latin typeface="Calibri" panose="020F0502020204030204" pitchFamily="34" charset="0"/>
              </a:rPr>
              <a:t>basit</a:t>
            </a:r>
            <a:r>
              <a:rPr lang="en-US" sz="2800" dirty="0">
                <a:latin typeface="Calibri" panose="020F0502020204030204" pitchFamily="34" charset="0"/>
              </a:rPr>
              <a:t> </a:t>
            </a:r>
            <a:r>
              <a:rPr lang="en-US" sz="2800" dirty="0" err="1">
                <a:latin typeface="Calibri" panose="020F0502020204030204" pitchFamily="34" charset="0"/>
              </a:rPr>
              <a:t>kelimeleri</a:t>
            </a:r>
            <a:r>
              <a:rPr lang="en-US" sz="2800" dirty="0">
                <a:latin typeface="Calibri" panose="020F0502020204030204" pitchFamily="34" charset="0"/>
              </a:rPr>
              <a:t> </a:t>
            </a:r>
            <a:r>
              <a:rPr lang="en-US" sz="2800" dirty="0" err="1">
                <a:latin typeface="Calibri" panose="020F0502020204030204" pitchFamily="34" charset="0"/>
              </a:rPr>
              <a:t>karıştırma</a:t>
            </a:r>
            <a:endParaRPr lang="tr-TR" sz="2800" dirty="0">
              <a:latin typeface="Calibri" panose="020F0502020204030204" pitchFamily="34" charset="0"/>
            </a:endParaRPr>
          </a:p>
          <a:p>
            <a:pPr lvl="0"/>
            <a:r>
              <a:rPr lang="en-US" sz="2800" dirty="0" err="1">
                <a:latin typeface="Calibri" panose="020F0502020204030204" pitchFamily="34" charset="0"/>
              </a:rPr>
              <a:t>Sürekli</a:t>
            </a:r>
            <a:r>
              <a:rPr lang="en-US" sz="2800" dirty="0">
                <a:latin typeface="Calibri" panose="020F0502020204030204" pitchFamily="34" charset="0"/>
              </a:rPr>
              <a:t> </a:t>
            </a:r>
            <a:r>
              <a:rPr lang="en-US" sz="2800" dirty="0" err="1">
                <a:latin typeface="Calibri" panose="020F0502020204030204" pitchFamily="34" charset="0"/>
              </a:rPr>
              <a:t>okuma</a:t>
            </a:r>
            <a:r>
              <a:rPr lang="en-US" sz="2800" dirty="0">
                <a:latin typeface="Calibri" panose="020F0502020204030204" pitchFamily="34" charset="0"/>
              </a:rPr>
              <a:t> </a:t>
            </a:r>
            <a:r>
              <a:rPr lang="en-US" sz="2800" dirty="0" err="1">
                <a:latin typeface="Calibri" panose="020F0502020204030204" pitchFamily="34" charset="0"/>
              </a:rPr>
              <a:t>hataları</a:t>
            </a:r>
            <a:r>
              <a:rPr lang="en-US" sz="2800" dirty="0">
                <a:latin typeface="Calibri" panose="020F0502020204030204" pitchFamily="34" charset="0"/>
              </a:rPr>
              <a:t> </a:t>
            </a:r>
            <a:r>
              <a:rPr lang="en-US" sz="2800" dirty="0" err="1">
                <a:latin typeface="Calibri" panose="020F0502020204030204" pitchFamily="34" charset="0"/>
              </a:rPr>
              <a:t>yapma</a:t>
            </a:r>
            <a:endParaRPr lang="tr-TR" sz="2800" dirty="0">
              <a:latin typeface="Calibri" panose="020F0502020204030204" pitchFamily="34" charset="0"/>
            </a:endParaRPr>
          </a:p>
          <a:p>
            <a:pPr lvl="0"/>
            <a:r>
              <a:rPr lang="en-US" sz="2800" dirty="0" err="1">
                <a:latin typeface="Calibri" panose="020F0502020204030204" pitchFamily="34" charset="0"/>
              </a:rPr>
              <a:t>Basit</a:t>
            </a:r>
            <a:r>
              <a:rPr lang="en-US" sz="2800" dirty="0">
                <a:latin typeface="Calibri" panose="020F0502020204030204" pitchFamily="34" charset="0"/>
              </a:rPr>
              <a:t> </a:t>
            </a:r>
            <a:r>
              <a:rPr lang="en-US" sz="2800" dirty="0" err="1">
                <a:latin typeface="Calibri" panose="020F0502020204030204" pitchFamily="34" charset="0"/>
              </a:rPr>
              <a:t>matematik</a:t>
            </a:r>
            <a:r>
              <a:rPr lang="en-US" sz="2800" dirty="0">
                <a:latin typeface="Calibri" panose="020F0502020204030204" pitchFamily="34" charset="0"/>
              </a:rPr>
              <a:t> </a:t>
            </a:r>
            <a:r>
              <a:rPr lang="en-US" sz="2800" dirty="0" err="1">
                <a:latin typeface="Calibri" panose="020F0502020204030204" pitchFamily="34" charset="0"/>
              </a:rPr>
              <a:t>kavramlarını</a:t>
            </a:r>
            <a:r>
              <a:rPr lang="en-US" sz="2800" dirty="0">
                <a:latin typeface="Calibri" panose="020F0502020204030204" pitchFamily="34" charset="0"/>
              </a:rPr>
              <a:t> </a:t>
            </a:r>
            <a:r>
              <a:rPr lang="en-US" sz="2800" dirty="0" err="1">
                <a:latin typeface="Calibri" panose="020F0502020204030204" pitchFamily="34" charset="0"/>
              </a:rPr>
              <a:t>anlamada</a:t>
            </a:r>
            <a:r>
              <a:rPr lang="en-US" sz="2800" dirty="0">
                <a:latin typeface="Calibri" panose="020F0502020204030204" pitchFamily="34" charset="0"/>
              </a:rPr>
              <a:t> </a:t>
            </a:r>
            <a:r>
              <a:rPr lang="en-US" sz="2800" dirty="0" err="1">
                <a:latin typeface="Calibri" panose="020F0502020204030204" pitchFamily="34" charset="0"/>
              </a:rPr>
              <a:t>güçlük</a:t>
            </a:r>
            <a:endParaRPr lang="tr-TR" sz="2800" dirty="0">
              <a:latin typeface="Calibri" panose="020F0502020204030204" pitchFamily="34" charset="0"/>
            </a:endParaRPr>
          </a:p>
          <a:p>
            <a:pPr lvl="0"/>
            <a:r>
              <a:rPr lang="en-US" sz="2800" dirty="0" err="1">
                <a:latin typeface="Calibri" panose="020F0502020204030204" pitchFamily="34" charset="0"/>
              </a:rPr>
              <a:t>Zamanı</a:t>
            </a:r>
            <a:r>
              <a:rPr lang="en-US" sz="2800" dirty="0">
                <a:latin typeface="Calibri" panose="020F0502020204030204" pitchFamily="34" charset="0"/>
              </a:rPr>
              <a:t> </a:t>
            </a:r>
            <a:r>
              <a:rPr lang="en-US" sz="2800" dirty="0" err="1">
                <a:latin typeface="Calibri" panose="020F0502020204030204" pitchFamily="34" charset="0"/>
              </a:rPr>
              <a:t>söyleme</a:t>
            </a:r>
            <a:r>
              <a:rPr lang="en-US" sz="2800" dirty="0">
                <a:latin typeface="Calibri" panose="020F0502020204030204" pitchFamily="34" charset="0"/>
              </a:rPr>
              <a:t> </a:t>
            </a:r>
            <a:r>
              <a:rPr lang="en-US" sz="2800" dirty="0" err="1">
                <a:latin typeface="Calibri" panose="020F0502020204030204" pitchFamily="34" charset="0"/>
              </a:rPr>
              <a:t>ile</a:t>
            </a:r>
            <a:r>
              <a:rPr lang="en-US" sz="2800" dirty="0">
                <a:latin typeface="Calibri" panose="020F0502020204030204" pitchFamily="34" charset="0"/>
              </a:rPr>
              <a:t> </a:t>
            </a:r>
            <a:r>
              <a:rPr lang="en-US" sz="2800" dirty="0" err="1">
                <a:latin typeface="Calibri" panose="020F0502020204030204" pitchFamily="34" charset="0"/>
              </a:rPr>
              <a:t>ilgili</a:t>
            </a:r>
            <a:r>
              <a:rPr lang="en-US" sz="2800" dirty="0">
                <a:latin typeface="Calibri" panose="020F0502020204030204" pitchFamily="34" charset="0"/>
              </a:rPr>
              <a:t> </a:t>
            </a:r>
            <a:r>
              <a:rPr lang="en-US" sz="2800" dirty="0" err="1">
                <a:latin typeface="Calibri" panose="020F0502020204030204" pitchFamily="34" charset="0"/>
              </a:rPr>
              <a:t>becerilerde</a:t>
            </a:r>
            <a:r>
              <a:rPr lang="en-US" sz="2800" dirty="0">
                <a:latin typeface="Calibri" panose="020F0502020204030204" pitchFamily="34" charset="0"/>
              </a:rPr>
              <a:t> </a:t>
            </a:r>
            <a:r>
              <a:rPr lang="en-US" sz="2800" dirty="0" err="1">
                <a:latin typeface="Calibri" panose="020F0502020204030204" pitchFamily="34" charset="0"/>
              </a:rPr>
              <a:t>güçlük</a:t>
            </a:r>
            <a:endParaRPr lang="tr-TR" sz="2800" dirty="0">
              <a:latin typeface="Calibri" panose="020F0502020204030204" pitchFamily="34" charset="0"/>
            </a:endParaRPr>
          </a:p>
          <a:p>
            <a:pPr lvl="0"/>
            <a:r>
              <a:rPr lang="en-US" sz="2800" dirty="0" err="1">
                <a:latin typeface="Calibri" panose="020F0502020204030204" pitchFamily="34" charset="0"/>
              </a:rPr>
              <a:t>Yeni</a:t>
            </a:r>
            <a:r>
              <a:rPr lang="en-US" sz="2800" dirty="0">
                <a:latin typeface="Calibri" panose="020F0502020204030204" pitchFamily="34" charset="0"/>
              </a:rPr>
              <a:t> </a:t>
            </a:r>
            <a:r>
              <a:rPr lang="en-US" sz="2800" dirty="0" err="1">
                <a:latin typeface="Calibri" panose="020F0502020204030204" pitchFamily="34" charset="0"/>
              </a:rPr>
              <a:t>becerileri</a:t>
            </a:r>
            <a:r>
              <a:rPr lang="en-US" sz="2800" dirty="0">
                <a:latin typeface="Calibri" panose="020F0502020204030204" pitchFamily="34" charset="0"/>
              </a:rPr>
              <a:t> </a:t>
            </a:r>
            <a:r>
              <a:rPr lang="en-US" sz="2800" dirty="0" err="1">
                <a:latin typeface="Calibri" panose="020F0502020204030204" pitchFamily="34" charset="0"/>
              </a:rPr>
              <a:t>öğrenmede</a:t>
            </a:r>
            <a:r>
              <a:rPr lang="en-US" sz="2800" dirty="0">
                <a:latin typeface="Calibri" panose="020F0502020204030204" pitchFamily="34" charset="0"/>
              </a:rPr>
              <a:t> </a:t>
            </a:r>
            <a:r>
              <a:rPr lang="en-US" sz="2800" dirty="0" err="1">
                <a:latin typeface="Calibri" panose="020F0502020204030204" pitchFamily="34" charset="0"/>
              </a:rPr>
              <a:t>güçlük</a:t>
            </a:r>
            <a:endParaRPr lang="tr-TR" sz="2800" dirty="0">
              <a:latin typeface="Calibri" panose="020F0502020204030204" pitchFamily="34" charset="0"/>
            </a:endParaRPr>
          </a:p>
        </p:txBody>
      </p:sp>
    </p:spTree>
    <p:extLst>
      <p:ext uri="{BB962C8B-B14F-4D97-AF65-F5344CB8AC3E}">
        <p14:creationId xmlns:p14="http://schemas.microsoft.com/office/powerpoint/2010/main" val="35267067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128404" y="773113"/>
            <a:ext cx="8484177" cy="5314950"/>
          </a:xfrm>
        </p:spPr>
        <p:txBody>
          <a:bodyPr>
            <a:noAutofit/>
          </a:bodyPr>
          <a:lstStyle/>
          <a:p>
            <a:pPr marL="0" indent="0">
              <a:buNone/>
            </a:pPr>
            <a:r>
              <a:rPr lang="tr-TR" sz="3200" b="1" dirty="0">
                <a:solidFill>
                  <a:srgbClr val="00B0F0"/>
                </a:solidFill>
                <a:latin typeface="Calibri" panose="020F0502020204030204" pitchFamily="34" charset="0"/>
              </a:rPr>
              <a:t>10-13 Yaş arası dönemde ÖÖG</a:t>
            </a:r>
            <a:r>
              <a:rPr lang="tr-TR" sz="3200" b="1" dirty="0" smtClean="0">
                <a:solidFill>
                  <a:srgbClr val="00B0F0"/>
                </a:solidFill>
                <a:latin typeface="Calibri" panose="020F0502020204030204" pitchFamily="34" charset="0"/>
              </a:rPr>
              <a:t>’ </a:t>
            </a:r>
            <a:r>
              <a:rPr lang="tr-TR" sz="3200" b="1" dirty="0" err="1" smtClean="0">
                <a:solidFill>
                  <a:srgbClr val="00B0F0"/>
                </a:solidFill>
                <a:latin typeface="Calibri" panose="020F0502020204030204" pitchFamily="34" charset="0"/>
              </a:rPr>
              <a:t>nin</a:t>
            </a:r>
            <a:r>
              <a:rPr lang="tr-TR" sz="3200" b="1" dirty="0" smtClean="0">
                <a:solidFill>
                  <a:srgbClr val="00B0F0"/>
                </a:solidFill>
                <a:latin typeface="Calibri" panose="020F0502020204030204" pitchFamily="34" charset="0"/>
              </a:rPr>
              <a:t> </a:t>
            </a:r>
            <a:r>
              <a:rPr lang="tr-TR" sz="3200" b="1" dirty="0">
                <a:solidFill>
                  <a:srgbClr val="00B0F0"/>
                </a:solidFill>
                <a:latin typeface="Calibri" panose="020F0502020204030204" pitchFamily="34" charset="0"/>
              </a:rPr>
              <a:t>erken belirtileri</a:t>
            </a:r>
            <a:r>
              <a:rPr lang="tr-TR" sz="3200" dirty="0">
                <a:solidFill>
                  <a:srgbClr val="00B0F0"/>
                </a:solidFill>
                <a:latin typeface="Calibri" panose="020F0502020204030204" pitchFamily="34" charset="0"/>
              </a:rPr>
              <a:t>:</a:t>
            </a:r>
          </a:p>
          <a:p>
            <a:pPr lvl="0"/>
            <a:r>
              <a:rPr lang="tr-TR" sz="3200" dirty="0">
                <a:latin typeface="Calibri" panose="020F0502020204030204" pitchFamily="34" charset="0"/>
              </a:rPr>
              <a:t>Okuduğunu anlamada veya matematik becerilerini anlamada güçlük</a:t>
            </a:r>
          </a:p>
          <a:p>
            <a:pPr lvl="0"/>
            <a:r>
              <a:rPr lang="tr-TR" sz="3200" dirty="0">
                <a:latin typeface="Calibri" panose="020F0502020204030204" pitchFamily="34" charset="0"/>
              </a:rPr>
              <a:t>Açık uçlu sorulara cevap vermede güçlük</a:t>
            </a:r>
          </a:p>
          <a:p>
            <a:pPr lvl="0"/>
            <a:r>
              <a:rPr lang="tr-TR" sz="3200" dirty="0">
                <a:latin typeface="Calibri" panose="020F0502020204030204" pitchFamily="34" charset="0"/>
              </a:rPr>
              <a:t>Okumayı veya yazmayı sevmeme veya yüksek sesle okumaktan kaçınma</a:t>
            </a:r>
          </a:p>
          <a:p>
            <a:pPr lvl="0"/>
            <a:r>
              <a:rPr lang="tr-TR" sz="3200" dirty="0">
                <a:latin typeface="Calibri" panose="020F0502020204030204" pitchFamily="34" charset="0"/>
              </a:rPr>
              <a:t>Günlük yaşamında düzensizlik (ödevlerinin düzensiz olması, odasının dağınık olması gibi)</a:t>
            </a:r>
          </a:p>
          <a:p>
            <a:pPr lvl="0"/>
            <a:r>
              <a:rPr lang="en-US" sz="3200" dirty="0" err="1">
                <a:latin typeface="Calibri" panose="020F0502020204030204" pitchFamily="34" charset="0"/>
              </a:rPr>
              <a:t>Kötü</a:t>
            </a:r>
            <a:r>
              <a:rPr lang="en-US" sz="3200" dirty="0">
                <a:latin typeface="Calibri" panose="020F0502020204030204" pitchFamily="34" charset="0"/>
              </a:rPr>
              <a:t> el </a:t>
            </a:r>
            <a:r>
              <a:rPr lang="en-US" sz="3200" dirty="0" err="1">
                <a:latin typeface="Calibri" panose="020F0502020204030204" pitchFamily="34" charset="0"/>
              </a:rPr>
              <a:t>yazısı</a:t>
            </a:r>
            <a:endParaRPr lang="tr-TR" sz="3200" dirty="0">
              <a:latin typeface="Calibri" panose="020F0502020204030204" pitchFamily="34" charset="0"/>
            </a:endParaRPr>
          </a:p>
          <a:p>
            <a:pPr marL="0" indent="0">
              <a:buNone/>
            </a:pPr>
            <a:r>
              <a:rPr lang="en-US" dirty="0"/>
              <a:t>_________________________________________</a:t>
            </a:r>
            <a:endParaRPr lang="tr-TR" dirty="0"/>
          </a:p>
        </p:txBody>
      </p:sp>
    </p:spTree>
    <p:extLst>
      <p:ext uri="{BB962C8B-B14F-4D97-AF65-F5344CB8AC3E}">
        <p14:creationId xmlns:p14="http://schemas.microsoft.com/office/powerpoint/2010/main" val="1879151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E2CD1EE-FD87-41AB-A3FB-1C11EF06B701}"/>
              </a:ext>
            </a:extLst>
          </p:cNvPr>
          <p:cNvGraphicFramePr>
            <a:graphicFrameLocks noGrp="1"/>
          </p:cNvGraphicFramePr>
          <p:nvPr>
            <p:ph idx="1"/>
            <p:extLst>
              <p:ext uri="{D42A27DB-BD31-4B8C-83A1-F6EECF244321}">
                <p14:modId xmlns:p14="http://schemas.microsoft.com/office/powerpoint/2010/main" val="539795776"/>
              </p:ext>
            </p:extLst>
          </p:nvPr>
        </p:nvGraphicFramePr>
        <p:xfrm>
          <a:off x="675861" y="1431236"/>
          <a:ext cx="10482469" cy="5287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 5">
            <a:extLst>
              <a:ext uri="{FF2B5EF4-FFF2-40B4-BE49-F238E27FC236}">
                <a16:creationId xmlns:a16="http://schemas.microsoft.com/office/drawing/2014/main" id="{4E736EB0-AEBF-47CE-A8F8-7759BD90992E}"/>
              </a:ext>
            </a:extLst>
          </p:cNvPr>
          <p:cNvGrpSpPr/>
          <p:nvPr/>
        </p:nvGrpSpPr>
        <p:grpSpPr>
          <a:xfrm>
            <a:off x="4470857" y="633739"/>
            <a:ext cx="7098291" cy="1155303"/>
            <a:chOff x="-1179444" y="1084312"/>
            <a:chExt cx="7668134" cy="1559025"/>
          </a:xfrm>
        </p:grpSpPr>
        <p:sp>
          <p:nvSpPr>
            <p:cNvPr id="7" name="Dikdörtgen: Yuvarlatılmış Köşeler 6">
              <a:extLst>
                <a:ext uri="{FF2B5EF4-FFF2-40B4-BE49-F238E27FC236}">
                  <a16:creationId xmlns:a16="http://schemas.microsoft.com/office/drawing/2014/main" id="{C6167985-D0CA-4823-B10A-DE5FB39C47DC}"/>
                </a:ext>
              </a:extLst>
            </p:cNvPr>
            <p:cNvSpPr/>
            <p:nvPr/>
          </p:nvSpPr>
          <p:spPr>
            <a:xfrm>
              <a:off x="-1179444" y="1084312"/>
              <a:ext cx="7200900" cy="1559025"/>
            </a:xfrm>
            <a:prstGeom prst="round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Dikdörtgen: Yuvarlatılmış Köşeler 4">
              <a:extLst>
                <a:ext uri="{FF2B5EF4-FFF2-40B4-BE49-F238E27FC236}">
                  <a16:creationId xmlns:a16="http://schemas.microsoft.com/office/drawing/2014/main" id="{5834E45D-3DD4-453C-9A72-0BCC975E53FA}"/>
                </a:ext>
              </a:extLst>
            </p:cNvPr>
            <p:cNvSpPr txBox="1"/>
            <p:nvPr/>
          </p:nvSpPr>
          <p:spPr>
            <a:xfrm>
              <a:off x="-560000" y="1160416"/>
              <a:ext cx="7048690" cy="14068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tr-TR" sz="5400" b="1" kern="1200" dirty="0">
                  <a:solidFill>
                    <a:srgbClr val="FF0000"/>
                  </a:solidFill>
                </a:rPr>
                <a:t>Tıbbi Tanılama</a:t>
              </a:r>
            </a:p>
          </p:txBody>
        </p:sp>
      </p:grpSp>
    </p:spTree>
    <p:extLst>
      <p:ext uri="{BB962C8B-B14F-4D97-AF65-F5344CB8AC3E}">
        <p14:creationId xmlns:p14="http://schemas.microsoft.com/office/powerpoint/2010/main" val="3890376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A62CC51-C7A8-448B-A31A-D83C086E4377}"/>
              </a:ext>
            </a:extLst>
          </p:cNvPr>
          <p:cNvGraphicFramePr>
            <a:graphicFrameLocks noGrp="1"/>
          </p:cNvGraphicFramePr>
          <p:nvPr>
            <p:ph idx="1"/>
            <p:extLst/>
          </p:nvPr>
        </p:nvGraphicFramePr>
        <p:xfrm>
          <a:off x="596349" y="2160104"/>
          <a:ext cx="10856842" cy="4005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yagram 1">
            <a:extLst>
              <a:ext uri="{FF2B5EF4-FFF2-40B4-BE49-F238E27FC236}">
                <a16:creationId xmlns:a16="http://schemas.microsoft.com/office/drawing/2014/main" id="{20D379F6-2D1B-4DC7-AABC-D80AD6A52C0E}"/>
              </a:ext>
            </a:extLst>
          </p:cNvPr>
          <p:cNvGraphicFramePr/>
          <p:nvPr>
            <p:extLst/>
          </p:nvPr>
        </p:nvGraphicFramePr>
        <p:xfrm>
          <a:off x="6096000" y="751121"/>
          <a:ext cx="5357190" cy="12930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30867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a:extLst>
              <a:ext uri="{FF2B5EF4-FFF2-40B4-BE49-F238E27FC236}">
                <a16:creationId xmlns:a16="http://schemas.microsoft.com/office/drawing/2014/main" id="{64511849-BF13-422E-93E2-ED047603BE08}"/>
              </a:ext>
            </a:extLst>
          </p:cNvPr>
          <p:cNvGraphicFramePr/>
          <p:nvPr>
            <p:extLst>
              <p:ext uri="{D42A27DB-BD31-4B8C-83A1-F6EECF244321}">
                <p14:modId xmlns:p14="http://schemas.microsoft.com/office/powerpoint/2010/main" val="1623058150"/>
              </p:ext>
            </p:extLst>
          </p:nvPr>
        </p:nvGraphicFramePr>
        <p:xfrm>
          <a:off x="2895600" y="764373"/>
          <a:ext cx="8610600" cy="1293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a:extLst>
              <a:ext uri="{FF2B5EF4-FFF2-40B4-BE49-F238E27FC236}">
                <a16:creationId xmlns:a16="http://schemas.microsoft.com/office/drawing/2014/main" id="{B11B31A2-6E29-4563-9067-54C409B7B624}"/>
              </a:ext>
            </a:extLst>
          </p:cNvPr>
          <p:cNvGraphicFramePr>
            <a:graphicFrameLocks noGrp="1"/>
          </p:cNvGraphicFramePr>
          <p:nvPr>
            <p:ph idx="1"/>
            <p:extLst>
              <p:ext uri="{D42A27DB-BD31-4B8C-83A1-F6EECF244321}">
                <p14:modId xmlns:p14="http://schemas.microsoft.com/office/powerpoint/2010/main" val="4124256623"/>
              </p:ext>
            </p:extLst>
          </p:nvPr>
        </p:nvGraphicFramePr>
        <p:xfrm>
          <a:off x="685800" y="2194560"/>
          <a:ext cx="10820400" cy="40241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25759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8E81AA-D2A0-48F9-AF47-6A4D94AAB8DA}"/>
              </a:ext>
            </a:extLst>
          </p:cNvPr>
          <p:cNvSpPr>
            <a:spLocks noGrp="1"/>
          </p:cNvSpPr>
          <p:nvPr>
            <p:ph type="title"/>
          </p:nvPr>
        </p:nvSpPr>
        <p:spPr/>
        <p:txBody>
          <a:bodyPr/>
          <a:lstStyle/>
          <a:p>
            <a:r>
              <a:rPr lang="tr-TR" b="1" dirty="0">
                <a:solidFill>
                  <a:srgbClr val="C00000"/>
                </a:solidFill>
              </a:rPr>
              <a:t>ÖZEL EĞİTİM HİZMETİ</a:t>
            </a:r>
          </a:p>
        </p:txBody>
      </p:sp>
      <p:graphicFrame>
        <p:nvGraphicFramePr>
          <p:cNvPr id="4" name="İçerik Yer Tutucusu 3">
            <a:extLst>
              <a:ext uri="{FF2B5EF4-FFF2-40B4-BE49-F238E27FC236}">
                <a16:creationId xmlns:a16="http://schemas.microsoft.com/office/drawing/2014/main" id="{E4204553-0138-403C-AB31-0C1073576B98}"/>
              </a:ext>
            </a:extLst>
          </p:cNvPr>
          <p:cNvGraphicFramePr>
            <a:graphicFrameLocks noGrp="1"/>
          </p:cNvGraphicFramePr>
          <p:nvPr>
            <p:ph idx="1"/>
            <p:extLst/>
          </p:nvPr>
        </p:nvGraphicFramePr>
        <p:xfrm>
          <a:off x="818322" y="1709531"/>
          <a:ext cx="10820400" cy="4996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012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325582"/>
            <a:ext cx="10018713" cy="1059873"/>
          </a:xfrm>
        </p:spPr>
        <p:txBody>
          <a:bodyPr>
            <a:normAutofit/>
          </a:bodyPr>
          <a:lstStyle/>
          <a:p>
            <a:r>
              <a:rPr lang="tr-TR" sz="3600" b="1" dirty="0" smtClean="0">
                <a:solidFill>
                  <a:srgbClr val="FF0000"/>
                </a:solidFill>
                <a:latin typeface="Calibri" panose="020F0502020204030204" pitchFamily="34" charset="0"/>
              </a:rPr>
              <a:t>ÖĞRETMENLERE ÖNERİLER</a:t>
            </a:r>
            <a:endParaRPr lang="tr-TR" sz="3600" b="1" dirty="0">
              <a:solidFill>
                <a:srgbClr val="FF0000"/>
              </a:solidFill>
              <a:latin typeface="Calibri" panose="020F0502020204030204" pitchFamily="34" charset="0"/>
            </a:endParaRPr>
          </a:p>
        </p:txBody>
      </p:sp>
      <p:sp>
        <p:nvSpPr>
          <p:cNvPr id="3" name="İçerik Yer Tutucusu 2"/>
          <p:cNvSpPr>
            <a:spLocks noGrp="1"/>
          </p:cNvSpPr>
          <p:nvPr>
            <p:ph idx="1"/>
          </p:nvPr>
        </p:nvSpPr>
        <p:spPr>
          <a:xfrm>
            <a:off x="1484310" y="1288473"/>
            <a:ext cx="10018713" cy="4502727"/>
          </a:xfrm>
        </p:spPr>
        <p:txBody>
          <a:bodyPr/>
          <a:lstStyle/>
          <a:p>
            <a:r>
              <a:rPr lang="tr-TR" sz="2800" dirty="0" smtClean="0">
                <a:latin typeface="Calibri" panose="020F0502020204030204" pitchFamily="34" charset="0"/>
              </a:rPr>
              <a:t>Çocuğun</a:t>
            </a:r>
            <a:r>
              <a:rPr lang="tr-TR" sz="2800" dirty="0">
                <a:latin typeface="Calibri" panose="020F0502020204030204" pitchFamily="34" charset="0"/>
              </a:rPr>
              <a:t> bireysel özelliklerini</a:t>
            </a:r>
            <a:r>
              <a:rPr lang="tr-TR" sz="2800" dirty="0" smtClean="0">
                <a:latin typeface="Calibri" panose="020F0502020204030204" pitchFamily="34" charset="0"/>
              </a:rPr>
              <a:t>, kapasitelerini</a:t>
            </a:r>
            <a:r>
              <a:rPr lang="tr-TR" sz="2800" dirty="0">
                <a:latin typeface="Calibri" panose="020F0502020204030204" pitchFamily="34" charset="0"/>
              </a:rPr>
              <a:t>, sınırlılıklarını bilin.</a:t>
            </a:r>
          </a:p>
          <a:p>
            <a:r>
              <a:rPr lang="tr-TR" sz="2800" dirty="0" smtClean="0">
                <a:latin typeface="Calibri" panose="020F0502020204030204" pitchFamily="34" charset="0"/>
              </a:rPr>
              <a:t>Aileyle</a:t>
            </a:r>
            <a:r>
              <a:rPr lang="tr-TR" sz="2800" dirty="0">
                <a:latin typeface="Calibri" panose="020F0502020204030204" pitchFamily="34" charset="0"/>
              </a:rPr>
              <a:t> diyalog hâlinde olun.</a:t>
            </a:r>
          </a:p>
          <a:p>
            <a:r>
              <a:rPr lang="tr-TR" sz="2800" dirty="0" smtClean="0">
                <a:latin typeface="Calibri" panose="020F0502020204030204" pitchFamily="34" charset="0"/>
              </a:rPr>
              <a:t>Sınıfta</a:t>
            </a:r>
            <a:r>
              <a:rPr lang="tr-TR" sz="2800" dirty="0">
                <a:latin typeface="Calibri" panose="020F0502020204030204" pitchFamily="34" charset="0"/>
              </a:rPr>
              <a:t> öğrenme </a:t>
            </a:r>
            <a:r>
              <a:rPr lang="tr-TR" sz="2800" dirty="0" smtClean="0">
                <a:latin typeface="Calibri" panose="020F0502020204030204" pitchFamily="34" charset="0"/>
              </a:rPr>
              <a:t>etkinliklerine katılmalarını</a:t>
            </a:r>
            <a:r>
              <a:rPr lang="tr-TR" sz="2800" dirty="0">
                <a:latin typeface="Calibri" panose="020F0502020204030204" pitchFamily="34" charset="0"/>
              </a:rPr>
              <a:t> sağlayıcı sorumluluklar</a:t>
            </a:r>
            <a:r>
              <a:rPr lang="tr-TR" sz="2800" dirty="0" smtClean="0">
                <a:latin typeface="Calibri" panose="020F0502020204030204" pitchFamily="34" charset="0"/>
              </a:rPr>
              <a:t>, görevler</a:t>
            </a:r>
            <a:r>
              <a:rPr lang="tr-TR" sz="2800" dirty="0">
                <a:latin typeface="Calibri" panose="020F0502020204030204" pitchFamily="34" charset="0"/>
              </a:rPr>
              <a:t> verin.</a:t>
            </a:r>
          </a:p>
          <a:p>
            <a:r>
              <a:rPr lang="tr-TR" sz="2800" dirty="0" smtClean="0">
                <a:latin typeface="Calibri" panose="020F0502020204030204" pitchFamily="34" charset="0"/>
              </a:rPr>
              <a:t>Kullandığınız</a:t>
            </a:r>
            <a:r>
              <a:rPr lang="tr-TR" sz="2800" dirty="0">
                <a:latin typeface="Calibri" panose="020F0502020204030204" pitchFamily="34" charset="0"/>
              </a:rPr>
              <a:t> komutların basit, </a:t>
            </a:r>
            <a:r>
              <a:rPr lang="tr-TR" sz="2800" dirty="0" smtClean="0">
                <a:latin typeface="Calibri" panose="020F0502020204030204" pitchFamily="34" charset="0"/>
              </a:rPr>
              <a:t>kısa ve</a:t>
            </a:r>
            <a:r>
              <a:rPr lang="tr-TR" sz="2800" dirty="0">
                <a:latin typeface="Calibri" panose="020F0502020204030204" pitchFamily="34" charset="0"/>
              </a:rPr>
              <a:t> net olmasına dikkat edin.</a:t>
            </a:r>
          </a:p>
          <a:p>
            <a:endParaRPr lang="tr-TR" dirty="0"/>
          </a:p>
        </p:txBody>
      </p:sp>
    </p:spTree>
    <p:extLst>
      <p:ext uri="{BB962C8B-B14F-4D97-AF65-F5344CB8AC3E}">
        <p14:creationId xmlns:p14="http://schemas.microsoft.com/office/powerpoint/2010/main" val="2390730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325583"/>
            <a:ext cx="10018713" cy="796636"/>
          </a:xfrm>
        </p:spPr>
        <p:txBody>
          <a:bodyPr/>
          <a:lstStyle/>
          <a:p>
            <a:endParaRPr lang="tr-TR"/>
          </a:p>
        </p:txBody>
      </p:sp>
      <p:sp>
        <p:nvSpPr>
          <p:cNvPr id="3" name="İçerik Yer Tutucusu 2"/>
          <p:cNvSpPr>
            <a:spLocks noGrp="1"/>
          </p:cNvSpPr>
          <p:nvPr>
            <p:ph idx="1"/>
          </p:nvPr>
        </p:nvSpPr>
        <p:spPr>
          <a:xfrm>
            <a:off x="1484310" y="1371601"/>
            <a:ext cx="9807145" cy="4419600"/>
          </a:xfrm>
        </p:spPr>
        <p:txBody>
          <a:bodyPr/>
          <a:lstStyle/>
          <a:p>
            <a:r>
              <a:rPr lang="tr-TR" sz="2800" dirty="0">
                <a:latin typeface="Calibri" panose="020F0502020204030204" pitchFamily="34" charset="0"/>
              </a:rPr>
              <a:t>Hafızaları zayıf </a:t>
            </a:r>
            <a:r>
              <a:rPr lang="tr-TR" sz="2800" dirty="0" smtClean="0">
                <a:latin typeface="Calibri" panose="020F0502020204030204" pitchFamily="34" charset="0"/>
              </a:rPr>
              <a:t>olduğundan öğrendiklerinin</a:t>
            </a:r>
            <a:r>
              <a:rPr lang="tr-TR" sz="2800" dirty="0">
                <a:latin typeface="Calibri" panose="020F0502020204030204" pitchFamily="34" charset="0"/>
              </a:rPr>
              <a:t> bellekte </a:t>
            </a:r>
            <a:r>
              <a:rPr lang="tr-TR" sz="2800" dirty="0" smtClean="0">
                <a:latin typeface="Calibri" panose="020F0502020204030204" pitchFamily="34" charset="0"/>
              </a:rPr>
              <a:t>kalıcı olmasını</a:t>
            </a:r>
            <a:r>
              <a:rPr lang="tr-TR" sz="2800" dirty="0">
                <a:latin typeface="Calibri" panose="020F0502020204030204" pitchFamily="34" charset="0"/>
              </a:rPr>
              <a:t> sağlamak amacıyla </a:t>
            </a:r>
            <a:r>
              <a:rPr lang="tr-TR" sz="2800" dirty="0" smtClean="0">
                <a:latin typeface="Calibri" panose="020F0502020204030204" pitchFamily="34" charset="0"/>
              </a:rPr>
              <a:t>birden fazla</a:t>
            </a:r>
            <a:r>
              <a:rPr lang="tr-TR" sz="2800" dirty="0">
                <a:latin typeface="Calibri" panose="020F0502020204030204" pitchFamily="34" charset="0"/>
              </a:rPr>
              <a:t> duyuya hitap </a:t>
            </a:r>
            <a:r>
              <a:rPr lang="tr-TR" sz="2800" dirty="0" smtClean="0">
                <a:latin typeface="Calibri" panose="020F0502020204030204" pitchFamily="34" charset="0"/>
              </a:rPr>
              <a:t>edin (</a:t>
            </a:r>
            <a:r>
              <a:rPr lang="tr-TR" sz="2800" dirty="0">
                <a:latin typeface="Calibri" panose="020F0502020204030204" pitchFamily="34" charset="0"/>
              </a:rPr>
              <a:t>görsel</a:t>
            </a:r>
            <a:r>
              <a:rPr lang="tr-TR" sz="2800" dirty="0" smtClean="0">
                <a:latin typeface="Calibri" panose="020F0502020204030204" pitchFamily="34" charset="0"/>
              </a:rPr>
              <a:t>, işitsel</a:t>
            </a:r>
            <a:r>
              <a:rPr lang="tr-TR" sz="2800" dirty="0">
                <a:latin typeface="Calibri" panose="020F0502020204030204" pitchFamily="34" charset="0"/>
              </a:rPr>
              <a:t>, drama vb.).</a:t>
            </a:r>
          </a:p>
          <a:p>
            <a:r>
              <a:rPr lang="tr-TR" sz="2800" dirty="0" smtClean="0">
                <a:latin typeface="Calibri" panose="020F0502020204030204" pitchFamily="34" charset="0"/>
              </a:rPr>
              <a:t>Güven</a:t>
            </a:r>
            <a:r>
              <a:rPr lang="tr-TR" sz="2800" dirty="0">
                <a:latin typeface="Calibri" panose="020F0502020204030204" pitchFamily="34" charset="0"/>
              </a:rPr>
              <a:t> verici ve teşvik edici olun.</a:t>
            </a:r>
          </a:p>
          <a:p>
            <a:r>
              <a:rPr lang="tr-TR" sz="2800" dirty="0" smtClean="0">
                <a:latin typeface="Calibri" panose="020F0502020204030204" pitchFamily="34" charset="0"/>
              </a:rPr>
              <a:t>Tedirginlik</a:t>
            </a:r>
            <a:r>
              <a:rPr lang="tr-TR" sz="2800" dirty="0">
                <a:latin typeface="Calibri" panose="020F0502020204030204" pitchFamily="34" charset="0"/>
              </a:rPr>
              <a:t> ve güvensizlik </a:t>
            </a:r>
            <a:r>
              <a:rPr lang="tr-TR" sz="2800" dirty="0" smtClean="0">
                <a:latin typeface="Calibri" panose="020F0502020204030204" pitchFamily="34" charset="0"/>
              </a:rPr>
              <a:t>öğrenmeyi her</a:t>
            </a:r>
            <a:r>
              <a:rPr lang="tr-TR" sz="2800" dirty="0">
                <a:latin typeface="Calibri" panose="020F0502020204030204" pitchFamily="34" charset="0"/>
              </a:rPr>
              <a:t> durumda ve yerde </a:t>
            </a:r>
            <a:r>
              <a:rPr lang="tr-TR" sz="2800" dirty="0" smtClean="0">
                <a:latin typeface="Calibri" panose="020F0502020204030204" pitchFamily="34" charset="0"/>
              </a:rPr>
              <a:t>olumsuz etkiler</a:t>
            </a:r>
            <a:r>
              <a:rPr lang="tr-TR" sz="2800" dirty="0">
                <a:latin typeface="Calibri" panose="020F0502020204030204" pitchFamily="34" charset="0"/>
              </a:rPr>
              <a:t>.</a:t>
            </a:r>
          </a:p>
          <a:p>
            <a:endParaRPr lang="tr-TR" dirty="0"/>
          </a:p>
        </p:txBody>
      </p:sp>
    </p:spTree>
    <p:extLst>
      <p:ext uri="{BB962C8B-B14F-4D97-AF65-F5344CB8AC3E}">
        <p14:creationId xmlns:p14="http://schemas.microsoft.com/office/powerpoint/2010/main" val="1857420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97874"/>
            <a:ext cx="10018713" cy="630382"/>
          </a:xfrm>
        </p:spPr>
        <p:txBody>
          <a:bodyPr>
            <a:normAutofit fontScale="90000"/>
          </a:bodyPr>
          <a:lstStyle/>
          <a:p>
            <a:endParaRPr lang="tr-TR"/>
          </a:p>
        </p:txBody>
      </p:sp>
      <p:sp>
        <p:nvSpPr>
          <p:cNvPr id="3" name="İçerik Yer Tutucusu 2"/>
          <p:cNvSpPr>
            <a:spLocks noGrp="1"/>
          </p:cNvSpPr>
          <p:nvPr>
            <p:ph idx="1"/>
          </p:nvPr>
        </p:nvSpPr>
        <p:spPr>
          <a:xfrm>
            <a:off x="1484310" y="1316183"/>
            <a:ext cx="10018713" cy="4475018"/>
          </a:xfrm>
        </p:spPr>
        <p:txBody>
          <a:bodyPr/>
          <a:lstStyle/>
          <a:p>
            <a:r>
              <a:rPr lang="tr-TR" sz="2800" dirty="0">
                <a:latin typeface="Calibri" panose="020F0502020204030204" pitchFamily="34" charset="0"/>
              </a:rPr>
              <a:t>Ön sıralara oturtun sık sık jest </a:t>
            </a:r>
            <a:r>
              <a:rPr lang="tr-TR" sz="2800" dirty="0" smtClean="0">
                <a:latin typeface="Calibri" panose="020F0502020204030204" pitchFamily="34" charset="0"/>
              </a:rPr>
              <a:t>ve mimiklerle</a:t>
            </a:r>
            <a:r>
              <a:rPr lang="tr-TR" sz="2800" dirty="0">
                <a:latin typeface="Calibri" panose="020F0502020204030204" pitchFamily="34" charset="0"/>
              </a:rPr>
              <a:t> katılımını sağlayın.</a:t>
            </a:r>
          </a:p>
          <a:p>
            <a:r>
              <a:rPr lang="tr-TR" sz="2800" dirty="0" smtClean="0">
                <a:latin typeface="Calibri" panose="020F0502020204030204" pitchFamily="34" charset="0"/>
              </a:rPr>
              <a:t>Aşırı</a:t>
            </a:r>
            <a:r>
              <a:rPr lang="tr-TR" sz="2800" dirty="0">
                <a:latin typeface="Calibri" panose="020F0502020204030204" pitchFamily="34" charset="0"/>
              </a:rPr>
              <a:t> hareketliliği varsa </a:t>
            </a:r>
            <a:r>
              <a:rPr lang="tr-TR" sz="2800" dirty="0" smtClean="0">
                <a:latin typeface="Calibri" panose="020F0502020204030204" pitchFamily="34" charset="0"/>
              </a:rPr>
              <a:t>sınıf ortamında</a:t>
            </a:r>
            <a:r>
              <a:rPr lang="tr-TR" sz="2800" dirty="0">
                <a:latin typeface="Calibri" panose="020F0502020204030204" pitchFamily="34" charset="0"/>
              </a:rPr>
              <a:t> farklı düzenlemeler yapın.</a:t>
            </a:r>
          </a:p>
          <a:p>
            <a:r>
              <a:rPr lang="tr-TR" sz="2800" dirty="0" smtClean="0">
                <a:latin typeface="Calibri" panose="020F0502020204030204" pitchFamily="34" charset="0"/>
              </a:rPr>
              <a:t>Başaramayacağı</a:t>
            </a:r>
            <a:r>
              <a:rPr lang="tr-TR" sz="2800" dirty="0">
                <a:latin typeface="Calibri" panose="020F0502020204030204" pitchFamily="34" charset="0"/>
              </a:rPr>
              <a:t> ödevler, sorular </a:t>
            </a:r>
            <a:r>
              <a:rPr lang="tr-TR" sz="2800" dirty="0" smtClean="0">
                <a:latin typeface="Calibri" panose="020F0502020204030204" pitchFamily="34" charset="0"/>
              </a:rPr>
              <a:t>ve sorumluluklar</a:t>
            </a:r>
            <a:r>
              <a:rPr lang="tr-TR" sz="2800" dirty="0">
                <a:latin typeface="Calibri" panose="020F0502020204030204" pitchFamily="34" charset="0"/>
              </a:rPr>
              <a:t> vermeyin.</a:t>
            </a:r>
          </a:p>
          <a:p>
            <a:r>
              <a:rPr lang="tr-TR" sz="2800" dirty="0" smtClean="0">
                <a:latin typeface="Calibri" panose="020F0502020204030204" pitchFamily="34" charset="0"/>
              </a:rPr>
              <a:t>Kendisinin</a:t>
            </a:r>
            <a:r>
              <a:rPr lang="tr-TR" sz="2800" dirty="0">
                <a:latin typeface="Calibri" panose="020F0502020204030204" pitchFamily="34" charset="0"/>
              </a:rPr>
              <a:t> </a:t>
            </a:r>
            <a:r>
              <a:rPr lang="tr-TR" sz="2800" dirty="0" smtClean="0">
                <a:latin typeface="Calibri" panose="020F0502020204030204" pitchFamily="34" charset="0"/>
              </a:rPr>
              <a:t>başarabileceğine inandırın</a:t>
            </a:r>
            <a:r>
              <a:rPr lang="tr-TR" sz="2800" dirty="0">
                <a:latin typeface="Calibri" panose="020F0502020204030204" pitchFamily="34" charset="0"/>
              </a:rPr>
              <a:t>.</a:t>
            </a:r>
          </a:p>
          <a:p>
            <a:endParaRPr lang="tr-TR" dirty="0"/>
          </a:p>
        </p:txBody>
      </p:sp>
    </p:spTree>
    <p:extLst>
      <p:ext uri="{BB962C8B-B14F-4D97-AF65-F5344CB8AC3E}">
        <p14:creationId xmlns:p14="http://schemas.microsoft.com/office/powerpoint/2010/main" val="193763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6746" y="-341457"/>
            <a:ext cx="10515600" cy="1325563"/>
          </a:xfrm>
        </p:spPr>
        <p:txBody>
          <a:bodyPr/>
          <a:lstStyle/>
          <a:p>
            <a:endParaRPr lang="tr-TR"/>
          </a:p>
        </p:txBody>
      </p:sp>
      <p:sp>
        <p:nvSpPr>
          <p:cNvPr id="3" name="İçerik Yer Tutucusu 2"/>
          <p:cNvSpPr>
            <a:spLocks noGrp="1"/>
          </p:cNvSpPr>
          <p:nvPr>
            <p:ph idx="1"/>
          </p:nvPr>
        </p:nvSpPr>
        <p:spPr>
          <a:xfrm>
            <a:off x="976746" y="1205345"/>
            <a:ext cx="10515600" cy="5220999"/>
          </a:xfrm>
        </p:spPr>
        <p:txBody>
          <a:bodyPr>
            <a:normAutofit lnSpcReduction="10000"/>
          </a:bodyPr>
          <a:lstStyle/>
          <a:p>
            <a:r>
              <a:rPr lang="tr-TR" sz="2800" dirty="0"/>
              <a:t>Öğrenme; yaşam boyu süren, bilgiyi algılama, organize etme, depolama ve gerektiğinde bu bilgiyi geri üretmeyi içeren kapsamlı bir süreçtir. Öğrenme, sadece yeni bir beceri kazanma ya da akademik bir alanda yetkinleşme olarak görülmemeli; </a:t>
            </a:r>
            <a:r>
              <a:rPr lang="tr-TR" sz="2800" dirty="0" err="1">
                <a:latin typeface="Calibri" panose="020F0502020204030204" pitchFamily="34" charset="0"/>
              </a:rPr>
              <a:t>sosyo</a:t>
            </a:r>
            <a:r>
              <a:rPr lang="tr-TR" sz="2800" dirty="0">
                <a:latin typeface="Calibri" panose="020F0502020204030204" pitchFamily="34" charset="0"/>
              </a:rPr>
              <a:t>-duygusal</a:t>
            </a:r>
            <a:r>
              <a:rPr lang="tr-TR" sz="2800" dirty="0"/>
              <a:t>  ve kişilik gelişimini de içeren bir kavram olarak düşünülmelidir.  Bu süreçte yer alan, bireyin öğrenme deneyimlerinde ortaya çıkan kimi aksaklıklar kişinin tüm yaşam kalitesini etkileyebilmektedir</a:t>
            </a:r>
            <a:r>
              <a:rPr lang="tr-TR" sz="2800" dirty="0" smtClean="0"/>
              <a:t>.</a:t>
            </a:r>
          </a:p>
          <a:p>
            <a:pPr marL="0" indent="0">
              <a:buNone/>
            </a:pPr>
            <a:endParaRPr lang="tr-TR" sz="2800" dirty="0"/>
          </a:p>
          <a:p>
            <a:r>
              <a:rPr lang="tr-TR" sz="2800" dirty="0"/>
              <a:t>Öğrenme süreci sırasında bireyin bilgi kazanımının güçleşmesi ve öğrenme alanlarının etkin bir şekilde işlev görmemesi halinde </a:t>
            </a:r>
            <a:r>
              <a:rPr lang="tr-TR" sz="2800" i="1" dirty="0"/>
              <a:t>“Özgül Öğrenme </a:t>
            </a:r>
            <a:r>
              <a:rPr lang="tr-TR" sz="2800" i="1" dirty="0" err="1"/>
              <a:t>Güçlükleri”</a:t>
            </a:r>
            <a:r>
              <a:rPr lang="tr-TR" sz="2800" dirty="0" err="1"/>
              <a:t>nden</a:t>
            </a:r>
            <a:r>
              <a:rPr lang="tr-TR" sz="2800" dirty="0"/>
              <a:t> bahsedilir.</a:t>
            </a:r>
          </a:p>
          <a:p>
            <a:endParaRPr lang="tr-TR" dirty="0"/>
          </a:p>
        </p:txBody>
      </p:sp>
    </p:spTree>
    <p:extLst>
      <p:ext uri="{BB962C8B-B14F-4D97-AF65-F5344CB8AC3E}">
        <p14:creationId xmlns:p14="http://schemas.microsoft.com/office/powerpoint/2010/main" val="219157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14746"/>
            <a:ext cx="10018713" cy="644236"/>
          </a:xfrm>
        </p:spPr>
        <p:txBody>
          <a:bodyPr>
            <a:normAutofit fontScale="90000"/>
          </a:bodyPr>
          <a:lstStyle/>
          <a:p>
            <a:endParaRPr lang="tr-TR" dirty="0"/>
          </a:p>
        </p:txBody>
      </p:sp>
      <p:sp>
        <p:nvSpPr>
          <p:cNvPr id="3" name="İçerik Yer Tutucusu 2"/>
          <p:cNvSpPr>
            <a:spLocks noGrp="1"/>
          </p:cNvSpPr>
          <p:nvPr>
            <p:ph idx="1"/>
          </p:nvPr>
        </p:nvSpPr>
        <p:spPr>
          <a:xfrm>
            <a:off x="1484310" y="1413165"/>
            <a:ext cx="10018713" cy="4378036"/>
          </a:xfrm>
        </p:spPr>
        <p:txBody>
          <a:bodyPr/>
          <a:lstStyle/>
          <a:p>
            <a:r>
              <a:rPr lang="tr-TR" sz="2800" dirty="0" smtClean="0">
                <a:latin typeface="Calibri" panose="020F0502020204030204" pitchFamily="34" charset="0"/>
              </a:rPr>
              <a:t>Kendisini</a:t>
            </a:r>
            <a:r>
              <a:rPr lang="tr-TR" sz="2800" dirty="0">
                <a:latin typeface="Calibri" panose="020F0502020204030204" pitchFamily="34" charset="0"/>
              </a:rPr>
              <a:t> olumlu </a:t>
            </a:r>
            <a:r>
              <a:rPr lang="tr-TR" sz="2800" dirty="0" smtClean="0">
                <a:latin typeface="Calibri" panose="020F0502020204030204" pitchFamily="34" charset="0"/>
              </a:rPr>
              <a:t>değerlendirmesini ve</a:t>
            </a:r>
            <a:r>
              <a:rPr lang="tr-TR" sz="2800" dirty="0">
                <a:latin typeface="Calibri" panose="020F0502020204030204" pitchFamily="34" charset="0"/>
              </a:rPr>
              <a:t> iyi hissetmesini sağlayın.</a:t>
            </a:r>
          </a:p>
          <a:p>
            <a:r>
              <a:rPr lang="tr-TR" sz="2800" dirty="0" smtClean="0">
                <a:latin typeface="Calibri" panose="020F0502020204030204" pitchFamily="34" charset="0"/>
              </a:rPr>
              <a:t>Sosyal</a:t>
            </a:r>
            <a:r>
              <a:rPr lang="tr-TR" sz="2800" dirty="0">
                <a:latin typeface="Calibri" panose="020F0502020204030204" pitchFamily="34" charset="0"/>
              </a:rPr>
              <a:t> aktivitelere </a:t>
            </a:r>
            <a:r>
              <a:rPr lang="tr-TR" sz="2800" dirty="0" smtClean="0">
                <a:latin typeface="Calibri" panose="020F0502020204030204" pitchFamily="34" charset="0"/>
              </a:rPr>
              <a:t>katılmasını sağlayın</a:t>
            </a:r>
            <a:r>
              <a:rPr lang="tr-TR" sz="2800" dirty="0">
                <a:latin typeface="Calibri" panose="020F0502020204030204" pitchFamily="34" charset="0"/>
              </a:rPr>
              <a:t>, iş yapma </a:t>
            </a:r>
            <a:r>
              <a:rPr lang="tr-TR" sz="2800" dirty="0" smtClean="0">
                <a:latin typeface="Calibri" panose="020F0502020204030204" pitchFamily="34" charset="0"/>
              </a:rPr>
              <a:t>becerisi kazandırın</a:t>
            </a:r>
            <a:r>
              <a:rPr lang="tr-TR" sz="2800" dirty="0">
                <a:latin typeface="Calibri" panose="020F0502020204030204" pitchFamily="34" charset="0"/>
              </a:rPr>
              <a:t>.</a:t>
            </a:r>
          </a:p>
          <a:p>
            <a:r>
              <a:rPr lang="tr-TR" sz="2800" dirty="0" smtClean="0">
                <a:latin typeface="Calibri" panose="020F0502020204030204" pitchFamily="34" charset="0"/>
              </a:rPr>
              <a:t>Gruplama</a:t>
            </a:r>
            <a:r>
              <a:rPr lang="tr-TR" sz="2800" dirty="0">
                <a:latin typeface="Calibri" panose="020F0502020204030204" pitchFamily="34" charset="0"/>
              </a:rPr>
              <a:t>, ayırt etme vb. </a:t>
            </a:r>
            <a:r>
              <a:rPr lang="tr-TR" sz="2800" dirty="0" smtClean="0">
                <a:latin typeface="Calibri" panose="020F0502020204030204" pitchFamily="34" charset="0"/>
              </a:rPr>
              <a:t>ödevler verin</a:t>
            </a:r>
            <a:r>
              <a:rPr lang="tr-TR" sz="2800" dirty="0">
                <a:latin typeface="Calibri" panose="020F0502020204030204" pitchFamily="34" charset="0"/>
              </a:rPr>
              <a:t>.</a:t>
            </a:r>
          </a:p>
          <a:p>
            <a:r>
              <a:rPr lang="tr-TR" sz="2800" dirty="0" smtClean="0">
                <a:latin typeface="Calibri" panose="020F0502020204030204" pitchFamily="34" charset="0"/>
              </a:rPr>
              <a:t>Görsel</a:t>
            </a:r>
            <a:r>
              <a:rPr lang="tr-TR" sz="2800" dirty="0">
                <a:latin typeface="Calibri" panose="020F0502020204030204" pitchFamily="34" charset="0"/>
              </a:rPr>
              <a:t> algı becerilerinin </a:t>
            </a:r>
            <a:r>
              <a:rPr lang="tr-TR" sz="2800" dirty="0" smtClean="0">
                <a:latin typeface="Calibri" panose="020F0502020204030204" pitchFamily="34" charset="0"/>
              </a:rPr>
              <a:t>gelişimine yönelik</a:t>
            </a:r>
            <a:r>
              <a:rPr lang="tr-TR" sz="2800" dirty="0">
                <a:latin typeface="Calibri" panose="020F0502020204030204" pitchFamily="34" charset="0"/>
              </a:rPr>
              <a:t> etkinlikler yapın.</a:t>
            </a:r>
          </a:p>
          <a:p>
            <a:endParaRPr lang="tr-TR" dirty="0"/>
          </a:p>
        </p:txBody>
      </p:sp>
    </p:spTree>
    <p:extLst>
      <p:ext uri="{BB962C8B-B14F-4D97-AF65-F5344CB8AC3E}">
        <p14:creationId xmlns:p14="http://schemas.microsoft.com/office/powerpoint/2010/main" val="1954406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00891"/>
            <a:ext cx="10018713" cy="616527"/>
          </a:xfrm>
        </p:spPr>
        <p:txBody>
          <a:bodyPr>
            <a:normAutofit fontScale="90000"/>
          </a:bodyPr>
          <a:lstStyle/>
          <a:p>
            <a:endParaRPr lang="tr-TR" dirty="0"/>
          </a:p>
        </p:txBody>
      </p:sp>
      <p:sp>
        <p:nvSpPr>
          <p:cNvPr id="3" name="İçerik Yer Tutucusu 2"/>
          <p:cNvSpPr>
            <a:spLocks noGrp="1"/>
          </p:cNvSpPr>
          <p:nvPr>
            <p:ph idx="1"/>
          </p:nvPr>
        </p:nvSpPr>
        <p:spPr>
          <a:xfrm>
            <a:off x="1484310" y="1302327"/>
            <a:ext cx="10018713" cy="4488873"/>
          </a:xfrm>
        </p:spPr>
        <p:txBody>
          <a:bodyPr/>
          <a:lstStyle/>
          <a:p>
            <a:r>
              <a:rPr lang="tr-TR" sz="2800" dirty="0" smtClean="0">
                <a:latin typeface="Calibri" panose="020F0502020204030204" pitchFamily="34" charset="0"/>
              </a:rPr>
              <a:t>Olumsuz</a:t>
            </a:r>
            <a:r>
              <a:rPr lang="tr-TR" sz="2800" dirty="0">
                <a:latin typeface="Calibri" panose="020F0502020204030204" pitchFamily="34" charset="0"/>
              </a:rPr>
              <a:t> </a:t>
            </a:r>
            <a:r>
              <a:rPr lang="tr-TR" sz="2800" dirty="0" smtClean="0">
                <a:latin typeface="Calibri" panose="020F0502020204030204" pitchFamily="34" charset="0"/>
              </a:rPr>
              <a:t>etiketlemelerden kaçının (</a:t>
            </a:r>
            <a:r>
              <a:rPr lang="tr-TR" sz="2800" dirty="0">
                <a:latin typeface="Calibri" panose="020F0502020204030204" pitchFamily="34" charset="0"/>
              </a:rPr>
              <a:t>yaramaz, tembel</a:t>
            </a:r>
            <a:r>
              <a:rPr lang="tr-TR" sz="2800" dirty="0" smtClean="0">
                <a:latin typeface="Calibri" panose="020F0502020204030204" pitchFamily="34" charset="0"/>
              </a:rPr>
              <a:t>, dikkatsiz</a:t>
            </a:r>
            <a:r>
              <a:rPr lang="tr-TR" sz="2800" dirty="0">
                <a:latin typeface="Calibri" panose="020F0502020204030204" pitchFamily="34" charset="0"/>
              </a:rPr>
              <a:t> vb.).</a:t>
            </a:r>
          </a:p>
          <a:p>
            <a:r>
              <a:rPr lang="tr-TR" sz="2800" dirty="0" smtClean="0">
                <a:latin typeface="Calibri" panose="020F0502020204030204" pitchFamily="34" charset="0"/>
              </a:rPr>
              <a:t>Öğrenme</a:t>
            </a:r>
            <a:r>
              <a:rPr lang="tr-TR" sz="2800" dirty="0">
                <a:latin typeface="Calibri" panose="020F0502020204030204" pitchFamily="34" charset="0"/>
              </a:rPr>
              <a:t> güçlüğü </a:t>
            </a:r>
            <a:r>
              <a:rPr lang="tr-TR" sz="2800" dirty="0" smtClean="0">
                <a:latin typeface="Calibri" panose="020F0502020204030204" pitchFamily="34" charset="0"/>
              </a:rPr>
              <a:t>gösteren öğrencinizi</a:t>
            </a:r>
            <a:r>
              <a:rPr lang="tr-TR" sz="2800" dirty="0">
                <a:latin typeface="Calibri" panose="020F0502020204030204" pitchFamily="34" charset="0"/>
              </a:rPr>
              <a:t> </a:t>
            </a:r>
            <a:r>
              <a:rPr lang="tr-TR" sz="2800" dirty="0" smtClean="0">
                <a:latin typeface="Calibri" panose="020F0502020204030204" pitchFamily="34" charset="0"/>
              </a:rPr>
              <a:t>diğer öğrencilerinizle</a:t>
            </a:r>
            <a:r>
              <a:rPr lang="tr-TR" sz="2800" dirty="0">
                <a:latin typeface="Calibri" panose="020F0502020204030204" pitchFamily="34" charset="0"/>
              </a:rPr>
              <a:t> kıyaslamayın </a:t>
            </a:r>
            <a:r>
              <a:rPr lang="tr-TR" sz="2800" dirty="0" smtClean="0">
                <a:latin typeface="Calibri" panose="020F0502020204030204" pitchFamily="34" charset="0"/>
              </a:rPr>
              <a:t>ve onu</a:t>
            </a:r>
            <a:r>
              <a:rPr lang="tr-TR" sz="2800" dirty="0">
                <a:latin typeface="Calibri" panose="020F0502020204030204" pitchFamily="34" charset="0"/>
              </a:rPr>
              <a:t> olduğu gibi kabullenin.</a:t>
            </a:r>
          </a:p>
          <a:p>
            <a:endParaRPr lang="tr-TR" dirty="0"/>
          </a:p>
        </p:txBody>
      </p:sp>
    </p:spTree>
    <p:extLst>
      <p:ext uri="{BB962C8B-B14F-4D97-AF65-F5344CB8AC3E}">
        <p14:creationId xmlns:p14="http://schemas.microsoft.com/office/powerpoint/2010/main" val="925991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p:cNvSpPr>
            <a:spLocks noGrp="1"/>
          </p:cNvSpPr>
          <p:nvPr>
            <p:ph type="ctrTitle"/>
          </p:nvPr>
        </p:nvSpPr>
        <p:spPr/>
        <p:txBody>
          <a:bodyPr/>
          <a:lstStyle/>
          <a:p>
            <a:r>
              <a:rPr lang="tr-TR" altLang="tr-TR" sz="3200"/>
              <a:t>Güçlü olan, zayıf yanını herkesten iyi bilendir, daha güçlü olan ise zayıf yanına hükmedebilendir.</a:t>
            </a:r>
          </a:p>
        </p:txBody>
      </p:sp>
      <p:sp>
        <p:nvSpPr>
          <p:cNvPr id="50179" name="2 Alt Başlık"/>
          <p:cNvSpPr>
            <a:spLocks noGrp="1"/>
          </p:cNvSpPr>
          <p:nvPr>
            <p:ph type="subTitle" idx="1"/>
          </p:nvPr>
        </p:nvSpPr>
        <p:spPr>
          <a:xfrm>
            <a:off x="6400801" y="4003676"/>
            <a:ext cx="4259263" cy="1108075"/>
          </a:xfrm>
          <a:ln>
            <a:miter lim="800000"/>
            <a:headEnd/>
            <a:tailEnd/>
          </a:ln>
        </p:spPr>
        <p:txBody>
          <a:bodyPr>
            <a:normAutofit/>
          </a:bodyPr>
          <a:lstStyle/>
          <a:p>
            <a:r>
              <a:rPr lang="tr-TR" altLang="tr-TR" dirty="0" smtClean="0"/>
              <a:t>Bizi Dinlediğiniz İçin Teşekkürler</a:t>
            </a:r>
          </a:p>
          <a:p>
            <a:r>
              <a:rPr lang="tr-TR" altLang="tr-TR" dirty="0" smtClean="0"/>
              <a:t>ÖZGÜR TOLUNAY</a:t>
            </a:r>
          </a:p>
          <a:p>
            <a:endParaRPr lang="tr-TR" altLang="tr-TR" dirty="0" smtClean="0"/>
          </a:p>
        </p:txBody>
      </p:sp>
    </p:spTree>
    <p:extLst>
      <p:ext uri="{BB962C8B-B14F-4D97-AF65-F5344CB8AC3E}">
        <p14:creationId xmlns:p14="http://schemas.microsoft.com/office/powerpoint/2010/main" val="4244894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4 İçerik Yer Tutucusu"/>
          <p:cNvSpPr>
            <a:spLocks noGrp="1"/>
          </p:cNvSpPr>
          <p:nvPr>
            <p:ph idx="1"/>
          </p:nvPr>
        </p:nvSpPr>
        <p:spPr>
          <a:xfrm>
            <a:off x="2135187" y="1828800"/>
            <a:ext cx="9170121" cy="4343400"/>
          </a:xfrm>
        </p:spPr>
        <p:txBody>
          <a:bodyPr>
            <a:normAutofit/>
          </a:bodyPr>
          <a:lstStyle/>
          <a:p>
            <a:r>
              <a:rPr lang="tr-TR" altLang="tr-TR" sz="3200" dirty="0">
                <a:latin typeface="Calibri" panose="020F0502020204030204" pitchFamily="34" charset="0"/>
              </a:rPr>
              <a:t>Eğitim ve sağlık alanları başta olmak üzere farklı disiplinlerde değişik ÖÖG tanımları yer almaktadır. Fakat uzmanların çoğu ÖÖG ile ilgili şu betimlemeleri kabul etmektedirler:</a:t>
            </a:r>
          </a:p>
          <a:p>
            <a:pPr lvl="1">
              <a:buFont typeface="Wingdings" panose="05000000000000000000" pitchFamily="2" charset="2"/>
              <a:buChar char="Ø"/>
            </a:pPr>
            <a:r>
              <a:rPr lang="tr-TR" sz="3200" dirty="0">
                <a:latin typeface="Calibri" panose="020F0502020204030204" pitchFamily="34" charset="0"/>
              </a:rPr>
              <a:t>Akademik başarı ve gelişimde zorluklar yaşamaktadırlar.</a:t>
            </a:r>
          </a:p>
          <a:p>
            <a:pPr lvl="1">
              <a:buFont typeface="Wingdings" panose="05000000000000000000" pitchFamily="2" charset="2"/>
              <a:buChar char="Ø"/>
            </a:pPr>
            <a:r>
              <a:rPr lang="tr-TR" sz="3200" dirty="0">
                <a:latin typeface="Calibri" panose="020F0502020204030204" pitchFamily="34" charset="0"/>
              </a:rPr>
              <a:t>Bireyin öğrenme potansiyeli ile gerçek öğrenme performansı arasında tutarsızlık bulunmaktadır.</a:t>
            </a:r>
            <a:endParaRPr lang="tr-TR" altLang="tr-TR" sz="3200" dirty="0">
              <a:latin typeface="Calibri" panose="020F0502020204030204" pitchFamily="34" charset="0"/>
            </a:endParaRPr>
          </a:p>
        </p:txBody>
      </p:sp>
      <p:sp>
        <p:nvSpPr>
          <p:cNvPr id="7" name="1 Başlık"/>
          <p:cNvSpPr txBox="1">
            <a:spLocks/>
          </p:cNvSpPr>
          <p:nvPr/>
        </p:nvSpPr>
        <p:spPr bwMode="auto">
          <a:xfrm>
            <a:off x="2331461" y="321975"/>
            <a:ext cx="7200900" cy="1303337"/>
          </a:xfrm>
          <a:prstGeom prst="rect">
            <a:avLst/>
          </a:prstGeom>
          <a:ln w="9525" cap="flat" cmpd="sng" algn="ctr">
            <a:solidFill>
              <a:schemeClr val="accent6"/>
            </a:solid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normAutofit/>
          </a:bodyPr>
          <a:lstStyle/>
          <a:p>
            <a:pPr algn="ctr" defTabSz="457200">
              <a:defRPr/>
            </a:pPr>
            <a:r>
              <a:rPr lang="tr-TR" sz="3600" b="1" dirty="0">
                <a:ln w="3175" cmpd="sng">
                  <a:noFill/>
                </a:ln>
              </a:rPr>
              <a:t>ÖZEL ÖĞRENME GÜÇLÜĞÜNÜN TANIMI</a:t>
            </a:r>
          </a:p>
        </p:txBody>
      </p:sp>
    </p:spTree>
    <p:extLst>
      <p:ext uri="{BB962C8B-B14F-4D97-AF65-F5344CB8AC3E}">
        <p14:creationId xmlns:p14="http://schemas.microsoft.com/office/powerpoint/2010/main" val="140288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5559" y="692728"/>
            <a:ext cx="9266731" cy="5242406"/>
          </a:xfrm>
        </p:spPr>
        <p:txBody>
          <a:bodyPr>
            <a:noAutofit/>
          </a:bodyPr>
          <a:lstStyle/>
          <a:p>
            <a:pPr lvl="1">
              <a:buFont typeface="Wingdings" panose="05000000000000000000" pitchFamily="2" charset="2"/>
              <a:buChar char="Ø"/>
            </a:pPr>
            <a:r>
              <a:rPr lang="tr-TR" sz="3200" dirty="0">
                <a:latin typeface="Calibri" panose="020F0502020204030204" pitchFamily="34" charset="0"/>
              </a:rPr>
              <a:t>Dengesiz bir gelişim örüntüsü sergilemektedir (dil gelişimi, fiziksel gelişim, akademik gelişim ve/veya algısal gelişim).</a:t>
            </a:r>
          </a:p>
          <a:p>
            <a:pPr lvl="1">
              <a:buFont typeface="Wingdings" panose="05000000000000000000" pitchFamily="2" charset="2"/>
              <a:buChar char="Ø"/>
            </a:pPr>
            <a:r>
              <a:rPr lang="tr-TR" sz="3200" dirty="0">
                <a:latin typeface="Calibri" panose="020F0502020204030204" pitchFamily="34" charset="0"/>
              </a:rPr>
              <a:t>Öğrenme problemleri çevresel yoksunluklardan/ dezavantajlardan kaynaklanmamaktadır.</a:t>
            </a:r>
          </a:p>
          <a:p>
            <a:pPr lvl="1">
              <a:buFont typeface="Wingdings" panose="05000000000000000000" pitchFamily="2" charset="2"/>
              <a:buChar char="Ø"/>
            </a:pPr>
            <a:r>
              <a:rPr lang="tr-TR" sz="3200" dirty="0">
                <a:latin typeface="Calibri" panose="020F0502020204030204" pitchFamily="34" charset="0"/>
              </a:rPr>
              <a:t>Öğrenme problemleri zihinsel yetersizlikten ya da duygusal bozukluklardan kaynaklanmamaktadır.</a:t>
            </a:r>
          </a:p>
        </p:txBody>
      </p:sp>
    </p:spTree>
    <p:extLst>
      <p:ext uri="{BB962C8B-B14F-4D97-AF65-F5344CB8AC3E}">
        <p14:creationId xmlns:p14="http://schemas.microsoft.com/office/powerpoint/2010/main" val="113026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3386" y="637309"/>
            <a:ext cx="9167014" cy="5076151"/>
          </a:xfrm>
        </p:spPr>
        <p:txBody>
          <a:bodyPr>
            <a:noAutofit/>
          </a:bodyPr>
          <a:lstStyle/>
          <a:p>
            <a:pPr lvl="1">
              <a:buFont typeface="Wingdings" panose="05000000000000000000" pitchFamily="2" charset="2"/>
              <a:buChar char="Ø"/>
            </a:pPr>
            <a:r>
              <a:rPr lang="tr-TR" sz="3200" dirty="0">
                <a:latin typeface="Calibri" panose="020F0502020204030204" pitchFamily="34" charset="0"/>
              </a:rPr>
              <a:t>Okuma, yazma, konuşma, heceleme, matematiksel işlemleri yapma ve mantık yürütme becerilerini etkileyebilmektedir. Ayrıca dikkat, hafıza, koordinasyon, sosyal beceriler ve duygusal olgunlaşma alanlarında sorun yaşayabilmektedir. </a:t>
            </a:r>
          </a:p>
          <a:p>
            <a:pPr lvl="1">
              <a:buFont typeface="Wingdings" panose="05000000000000000000" pitchFamily="2" charset="2"/>
              <a:buChar char="Ø"/>
            </a:pPr>
            <a:r>
              <a:rPr lang="tr-TR" sz="3200" dirty="0">
                <a:latin typeface="Calibri" panose="020F0502020204030204" pitchFamily="34" charset="0"/>
              </a:rPr>
              <a:t>Normal zekâ seviyesine sahiptirler ve hatta bazen üstün zekâlı olabilmektedirler. </a:t>
            </a:r>
          </a:p>
        </p:txBody>
      </p:sp>
    </p:spTree>
    <p:extLst>
      <p:ext uri="{BB962C8B-B14F-4D97-AF65-F5344CB8AC3E}">
        <p14:creationId xmlns:p14="http://schemas.microsoft.com/office/powerpoint/2010/main" val="122686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0598" y="955965"/>
            <a:ext cx="9383037" cy="4447308"/>
          </a:xfrm>
        </p:spPr>
        <p:txBody>
          <a:bodyPr>
            <a:noAutofit/>
          </a:bodyPr>
          <a:lstStyle/>
          <a:p>
            <a:pPr lvl="1">
              <a:buFont typeface="Wingdings" panose="05000000000000000000" pitchFamily="2" charset="2"/>
              <a:buChar char="Ø"/>
            </a:pPr>
            <a:r>
              <a:rPr lang="tr-TR" sz="3200" dirty="0">
                <a:latin typeface="Calibri" panose="020F0502020204030204" pitchFamily="34" charset="0"/>
              </a:rPr>
              <a:t>Farklı yeteneklere sahip olabilmektedirler. Bazı akademik alanlarda zorluklar yaşarken diğerlerinde hiçbir zorluk yaşamayabilmektedirler.</a:t>
            </a:r>
          </a:p>
          <a:p>
            <a:pPr lvl="1">
              <a:buFont typeface="Wingdings" panose="05000000000000000000" pitchFamily="2" charset="2"/>
              <a:buChar char="Ø"/>
            </a:pPr>
            <a:r>
              <a:rPr lang="tr-TR" sz="3200" dirty="0">
                <a:latin typeface="Calibri" panose="020F0502020204030204" pitchFamily="34" charset="0"/>
              </a:rPr>
              <a:t>Algısal becerilerini (beynin gelen bilgileri işleme becerisini) ya da ifade etme becerilerini (bilgiyi pratik beceriler şeklinde kullanabilme becerilerini; örneğin, okuma, yazma, matematiksel işlemleri yapma, vb.) olumsuz şekilde </a:t>
            </a:r>
            <a:r>
              <a:rPr lang="tr-TR" sz="3200" dirty="0" smtClean="0">
                <a:latin typeface="Calibri" panose="020F0502020204030204" pitchFamily="34" charset="0"/>
              </a:rPr>
              <a:t>etkilemektedir.</a:t>
            </a:r>
            <a:endParaRPr lang="tr-TR" sz="3200" dirty="0">
              <a:latin typeface="Calibri" panose="020F0502020204030204" pitchFamily="34" charset="0"/>
            </a:endParaRPr>
          </a:p>
        </p:txBody>
      </p:sp>
    </p:spTree>
    <p:extLst>
      <p:ext uri="{BB962C8B-B14F-4D97-AF65-F5344CB8AC3E}">
        <p14:creationId xmlns:p14="http://schemas.microsoft.com/office/powerpoint/2010/main" val="2309893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sz="3600" dirty="0">
                <a:solidFill>
                  <a:srgbClr val="C00000"/>
                </a:solidFill>
                <a:latin typeface="Calibri" panose="020F0502020204030204" pitchFamily="34" charset="0"/>
                <a:cs typeface="Times New Roman" panose="02020603050405020304" pitchFamily="18" charset="0"/>
              </a:rPr>
              <a:t>ÖĞRENME BOZUKLUĞUNUN ÇEŞİTLERİ</a:t>
            </a:r>
            <a:r>
              <a:rPr lang="tr-TR" altLang="tr-TR" sz="2800" dirty="0">
                <a:latin typeface="Comic Sans MS" panose="030F0702030302020204" pitchFamily="66" charset="0"/>
                <a:cs typeface="Times New Roman" panose="02020603050405020304" pitchFamily="18" charset="0"/>
              </a:rPr>
              <a:t/>
            </a:r>
            <a:br>
              <a:rPr lang="tr-TR" altLang="tr-TR" sz="2800" dirty="0">
                <a:latin typeface="Comic Sans MS" panose="030F0702030302020204" pitchFamily="66" charset="0"/>
                <a:cs typeface="Times New Roman" panose="02020603050405020304" pitchFamily="18" charset="0"/>
              </a:rPr>
            </a:br>
            <a:endParaRPr lang="tr-TR" altLang="tr-TR" sz="2800" dirty="0">
              <a:latin typeface="Comic Sans MS" panose="030F0702030302020204" pitchFamily="66" charset="0"/>
              <a:cs typeface="Times New Roman" panose="02020603050405020304" pitchFamily="18" charset="0"/>
            </a:endParaRPr>
          </a:p>
        </p:txBody>
      </p:sp>
      <p:sp>
        <p:nvSpPr>
          <p:cNvPr id="12291" name="Rectangle 3"/>
          <p:cNvSpPr>
            <a:spLocks noGrp="1" noChangeArrowheads="1"/>
          </p:cNvSpPr>
          <p:nvPr>
            <p:ph idx="1"/>
          </p:nvPr>
        </p:nvSpPr>
        <p:spPr>
          <a:xfrm>
            <a:off x="1484310" y="2216727"/>
            <a:ext cx="10018713" cy="3906982"/>
          </a:xfrm>
        </p:spPr>
        <p:txBody>
          <a:bodyPr>
            <a:normAutofit fontScale="92500" lnSpcReduction="10000"/>
          </a:bodyPr>
          <a:lstStyle/>
          <a:p>
            <a:pPr eaLnBrk="1" hangingPunct="1"/>
            <a:r>
              <a:rPr lang="tr-TR" altLang="tr-TR" sz="3600" dirty="0">
                <a:latin typeface="Calibri" panose="020F0502020204030204" pitchFamily="34" charset="0"/>
                <a:cs typeface="Times New Roman" panose="02020603050405020304" pitchFamily="18" charset="0"/>
              </a:rPr>
              <a:t>1- DİSLEKSİ (okuma sorunları)</a:t>
            </a:r>
          </a:p>
          <a:p>
            <a:pPr eaLnBrk="1" hangingPunct="1"/>
            <a:r>
              <a:rPr lang="tr-TR" altLang="tr-TR" sz="3600" dirty="0">
                <a:latin typeface="Calibri" panose="020F0502020204030204" pitchFamily="34" charset="0"/>
                <a:cs typeface="Times New Roman" panose="02020603050405020304" pitchFamily="18" charset="0"/>
              </a:rPr>
              <a:t>a) DİSFONİK DİSLEKSİ</a:t>
            </a:r>
            <a:r>
              <a:rPr lang="tr-TR" altLang="tr-TR" sz="3600" dirty="0">
                <a:latin typeface="Calibri" panose="020F0502020204030204" pitchFamily="34" charset="0"/>
              </a:rPr>
              <a:t> – işitsel kavrama ve </a:t>
            </a:r>
            <a:r>
              <a:rPr lang="tr-TR" altLang="tr-TR" sz="3600" dirty="0" smtClean="0">
                <a:latin typeface="Calibri" panose="020F0502020204030204" pitchFamily="34" charset="0"/>
              </a:rPr>
              <a:t>ayırt </a:t>
            </a:r>
            <a:r>
              <a:rPr lang="tr-TR" altLang="tr-TR" sz="3600" dirty="0">
                <a:latin typeface="Calibri" panose="020F0502020204030204" pitchFamily="34" charset="0"/>
              </a:rPr>
              <a:t>etme becerilerinde bozukluk vardır. Dil ve sözlü ifadelerde güçlük çekerler.</a:t>
            </a:r>
          </a:p>
          <a:p>
            <a:pPr eaLnBrk="1" hangingPunct="1"/>
            <a:r>
              <a:rPr lang="tr-TR" altLang="tr-TR" sz="3600" dirty="0">
                <a:latin typeface="Calibri" panose="020F0502020204030204" pitchFamily="34" charset="0"/>
                <a:cs typeface="Times New Roman" panose="02020603050405020304" pitchFamily="18" charset="0"/>
              </a:rPr>
              <a:t>b) DİSİDETİK DİSLEKSİ</a:t>
            </a:r>
            <a:r>
              <a:rPr lang="tr-TR" altLang="tr-TR" sz="3600" dirty="0">
                <a:latin typeface="Calibri" panose="020F0502020204030204" pitchFamily="34" charset="0"/>
              </a:rPr>
              <a:t> – zihinde canlandırma yetenekleri bozuktur. Harflerin sıralanışını karıştırır, ters çevirir, günleri ayları sırayla söyleyemez.</a:t>
            </a:r>
          </a:p>
          <a:p>
            <a:pPr eaLnBrk="1" hangingPunct="1"/>
            <a:endParaRPr lang="tr-TR" altLang="tr-TR" dirty="0"/>
          </a:p>
        </p:txBody>
      </p:sp>
    </p:spTree>
    <p:extLst>
      <p:ext uri="{BB962C8B-B14F-4D97-AF65-F5344CB8AC3E}">
        <p14:creationId xmlns:p14="http://schemas.microsoft.com/office/powerpoint/2010/main" val="1026315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Template>
  <TotalTime>160</TotalTime>
  <Words>1429</Words>
  <Application>Microsoft Office PowerPoint</Application>
  <PresentationFormat>Geniş ekran</PresentationFormat>
  <Paragraphs>174</Paragraphs>
  <Slides>42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42</vt:i4>
      </vt:variant>
    </vt:vector>
  </HeadingPairs>
  <TitlesOfParts>
    <vt:vector size="51" baseType="lpstr">
      <vt:lpstr>ＭＳ Ｐゴシック</vt:lpstr>
      <vt:lpstr>Arial</vt:lpstr>
      <vt:lpstr>Calibri</vt:lpstr>
      <vt:lpstr>Comic Sans MS</vt:lpstr>
      <vt:lpstr>Corbel</vt:lpstr>
      <vt:lpstr>HGｺﾞｼｯｸM</vt:lpstr>
      <vt:lpstr>Times New Roman</vt:lpstr>
      <vt:lpstr>Wingdings</vt:lpstr>
      <vt:lpstr>Paralaks</vt:lpstr>
      <vt:lpstr>SEYHAN REHBERLİK VE ARAŞTIRMA MERKEZİ MÜDÜRLÜĞÜ</vt:lpstr>
      <vt:lpstr>PowerPoint Sunusu</vt:lpstr>
      <vt:lpstr>PowerPoint Sunusu</vt:lpstr>
      <vt:lpstr>PowerPoint Sunusu</vt:lpstr>
      <vt:lpstr>PowerPoint Sunusu</vt:lpstr>
      <vt:lpstr>PowerPoint Sunusu</vt:lpstr>
      <vt:lpstr>PowerPoint Sunusu</vt:lpstr>
      <vt:lpstr>PowerPoint Sunusu</vt:lpstr>
      <vt:lpstr>ÖĞRENME BOZUKLUĞUNUN ÇEŞİTLERİ </vt:lpstr>
      <vt:lpstr>PowerPoint Sunusu</vt:lpstr>
      <vt:lpstr>PowerPoint Sunusu</vt:lpstr>
      <vt:lpstr>PowerPoint Sunusu</vt:lpstr>
      <vt:lpstr>Özel Öğrenme Güçlüğü Olan Bireylerde En Sık Görülen 10 Özellik</vt:lpstr>
      <vt:lpstr>PowerPoint Sunusu</vt:lpstr>
      <vt:lpstr>Sıraya koyma becerisi ile ilgili güçlükler </vt:lpstr>
      <vt:lpstr>Organize olma becerileri </vt:lpstr>
      <vt:lpstr>Bellek Bozuklukları</vt:lpstr>
      <vt:lpstr>Sözel olmayan öğrenme güçlüğü</vt:lpstr>
      <vt:lpstr>Sosyal-Duygusal Sorunlar</vt:lpstr>
      <vt:lpstr>Çalışma Alışkanlığı</vt:lpstr>
      <vt:lpstr>Çıktı Bozuklukları</vt:lpstr>
      <vt:lpstr>PowerPoint Sunusu</vt:lpstr>
      <vt:lpstr>genel olarak;</vt:lpstr>
      <vt:lpstr>ÖZEL ÖĞRENME GÜÇLÜĞÜNÜN NEDENLERİ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EĞİTİM HİZMETİ</vt:lpstr>
      <vt:lpstr>ÖĞRETMENLERE ÖNERİLER</vt:lpstr>
      <vt:lpstr>PowerPoint Sunusu</vt:lpstr>
      <vt:lpstr>PowerPoint Sunusu</vt:lpstr>
      <vt:lpstr>PowerPoint Sunusu</vt:lpstr>
      <vt:lpstr>PowerPoint Sunusu</vt:lpstr>
      <vt:lpstr>Güçlü olan, zayıf yanını herkesten iyi bilendir, daha güçlü olan ise zayıf yanına hükmedebilendir.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16</cp:revision>
  <dcterms:created xsi:type="dcterms:W3CDTF">2018-01-05T10:12:03Z</dcterms:created>
  <dcterms:modified xsi:type="dcterms:W3CDTF">2021-10-19T08:30:07Z</dcterms:modified>
</cp:coreProperties>
</file>