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98" r:id="rId34"/>
    <p:sldId id="300" r:id="rId35"/>
    <p:sldId id="301" r:id="rId36"/>
    <p:sldId id="302" r:id="rId37"/>
    <p:sldId id="303" r:id="rId38"/>
    <p:sldId id="304" r:id="rId39"/>
    <p:sldId id="305" r:id="rId40"/>
    <p:sldId id="306"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2F3EB31-5B01-48EB-B14F-D57C846DE46C}"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166340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F3EB31-5B01-48EB-B14F-D57C846DE46C}"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382251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F3EB31-5B01-48EB-B14F-D57C846DE46C}"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149716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F3EB31-5B01-48EB-B14F-D57C846DE46C}"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163861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2F3EB31-5B01-48EB-B14F-D57C846DE46C}" type="datetimeFigureOut">
              <a:rPr lang="tr-TR" smtClean="0"/>
              <a:t>21.5.2021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331741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F3EB31-5B01-48EB-B14F-D57C846DE46C}" type="datetimeFigureOut">
              <a:rPr lang="tr-TR" smtClean="0"/>
              <a:t>21.5.2021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132153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2F3EB31-5B01-48EB-B14F-D57C846DE46C}" type="datetimeFigureOut">
              <a:rPr lang="tr-TR" smtClean="0"/>
              <a:t>21.5.2021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265321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2F3EB31-5B01-48EB-B14F-D57C846DE46C}" type="datetimeFigureOut">
              <a:rPr lang="tr-TR" smtClean="0"/>
              <a:t>21.5.2021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196673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F3EB31-5B01-48EB-B14F-D57C846DE46C}" type="datetimeFigureOut">
              <a:rPr lang="tr-TR" smtClean="0"/>
              <a:t>21.5.2021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53233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2F3EB31-5B01-48EB-B14F-D57C846DE46C}" type="datetimeFigureOut">
              <a:rPr lang="tr-TR" smtClean="0"/>
              <a:t>21.5.2021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354843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2F3EB31-5B01-48EB-B14F-D57C846DE46C}" type="datetimeFigureOut">
              <a:rPr lang="tr-TR" smtClean="0"/>
              <a:t>21.5.2021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8FFEBF-3313-4588-887B-FFA1EC21DE1C}" type="slidenum">
              <a:rPr lang="tr-TR" smtClean="0"/>
              <a:t>‹#›</a:t>
            </a:fld>
            <a:endParaRPr lang="tr-TR"/>
          </a:p>
        </p:txBody>
      </p:sp>
    </p:spTree>
    <p:extLst>
      <p:ext uri="{BB962C8B-B14F-4D97-AF65-F5344CB8AC3E}">
        <p14:creationId xmlns:p14="http://schemas.microsoft.com/office/powerpoint/2010/main" val="3774213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3EB31-5B01-48EB-B14F-D57C846DE46C}" type="datetimeFigureOut">
              <a:rPr lang="tr-TR" smtClean="0"/>
              <a:t>21.5.2021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FFEBF-3313-4588-887B-FFA1EC21DE1C}" type="slidenum">
              <a:rPr lang="tr-TR" smtClean="0"/>
              <a:t>‹#›</a:t>
            </a:fld>
            <a:endParaRPr lang="tr-TR"/>
          </a:p>
        </p:txBody>
      </p:sp>
    </p:spTree>
    <p:extLst>
      <p:ext uri="{BB962C8B-B14F-4D97-AF65-F5344CB8AC3E}">
        <p14:creationId xmlns:p14="http://schemas.microsoft.com/office/powerpoint/2010/main" val="1977054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Zor  İnsanlarla Başa Çıkmak</a:t>
            </a:r>
            <a:br>
              <a:rPr lang="tr-TR" dirty="0" smtClean="0"/>
            </a:br>
            <a:r>
              <a:rPr lang="tr-TR" dirty="0" smtClean="0"/>
              <a:t>Çatışma Çözme </a:t>
            </a:r>
            <a:r>
              <a:rPr lang="tr-TR" dirty="0"/>
              <a:t>Y</a:t>
            </a:r>
            <a:r>
              <a:rPr lang="tr-TR" dirty="0" smtClean="0"/>
              <a:t>öntemleri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2491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(Pasifler)</a:t>
            </a:r>
            <a:endParaRPr lang="tr-TR" dirty="0"/>
          </a:p>
        </p:txBody>
      </p:sp>
      <p:sp>
        <p:nvSpPr>
          <p:cNvPr id="3" name="İçerik Yer Tutucusu 2"/>
          <p:cNvSpPr>
            <a:spLocks noGrp="1"/>
          </p:cNvSpPr>
          <p:nvPr>
            <p:ph idx="1"/>
          </p:nvPr>
        </p:nvSpPr>
        <p:spPr/>
        <p:txBody>
          <a:bodyPr/>
          <a:lstStyle/>
          <a:p>
            <a:r>
              <a:rPr lang="tr-TR" dirty="0" smtClean="0"/>
              <a:t>Pasifler (İlgisiz ve sorumsuzlar) Pasif zor insanlar, gerçek duygu, düşünce ve ihtiyaçlarını açıkça ifade edemeyenlerdir Bazı pasifler, kendi istek ve ihtiyaçlarını bir kenara bırakıp, onaylanmak, sevilmek ve takdir görmek için başkalarının istek ve ihtiyaçlarını karşılar ve onları memnun etmeye çalışırlar Eleştiri ve çatışmadan kaçınmak için, kendi istek ve ihtiyaçlarını gizlerler „‟Hayır‟‟ demek onlar için çok zordur. Düşüncelerini ortaya koymaz, başkalarının ilk adımı atmasını beklerler</a:t>
            </a:r>
            <a:endParaRPr lang="tr-TR" dirty="0"/>
          </a:p>
        </p:txBody>
      </p:sp>
    </p:spTree>
    <p:extLst>
      <p:ext uri="{BB962C8B-B14F-4D97-AF65-F5344CB8AC3E}">
        <p14:creationId xmlns:p14="http://schemas.microsoft.com/office/powerpoint/2010/main" val="3481917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(Pasifler)</a:t>
            </a:r>
            <a:endParaRPr lang="tr-TR" dirty="0"/>
          </a:p>
        </p:txBody>
      </p:sp>
      <p:sp>
        <p:nvSpPr>
          <p:cNvPr id="3" name="İçerik Yer Tutucusu 2"/>
          <p:cNvSpPr>
            <a:spLocks noGrp="1"/>
          </p:cNvSpPr>
          <p:nvPr>
            <p:ph idx="1"/>
          </p:nvPr>
        </p:nvSpPr>
        <p:spPr/>
        <p:txBody>
          <a:bodyPr/>
          <a:lstStyle/>
          <a:p>
            <a:r>
              <a:rPr lang="tr-TR" dirty="0" smtClean="0"/>
              <a:t>Bazıları, güçlü buldukları insanlara, rahatsız edici biçimde yanaşıp yapışırlar. Destek ve onayları, gerçek ve içten olmadığı için, çok zorlandıklarında, karşılarındaki insanları beklenmedik bir anda yüzüstü bırakmaları mümkündür Yalnız kalır, öfkeyi üstlerine çeker ve dışlanırlar Pasif davranışın bir başka biçimi ise, sorumluluktan kaçma şeklinde ortaya çıkar Gerçek anlamda sorumluluk üstlenmez, varla yok arasında gelir giderler!</a:t>
            </a:r>
            <a:endParaRPr lang="tr-TR" dirty="0"/>
          </a:p>
        </p:txBody>
      </p:sp>
    </p:spTree>
    <p:extLst>
      <p:ext uri="{BB962C8B-B14F-4D97-AF65-F5344CB8AC3E}">
        <p14:creationId xmlns:p14="http://schemas.microsoft.com/office/powerpoint/2010/main" val="1792094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(Pasifler</a:t>
            </a:r>
            <a:endParaRPr lang="tr-TR" dirty="0"/>
          </a:p>
        </p:txBody>
      </p:sp>
      <p:sp>
        <p:nvSpPr>
          <p:cNvPr id="3" name="İçerik Yer Tutucusu 2"/>
          <p:cNvSpPr>
            <a:spLocks noGrp="1"/>
          </p:cNvSpPr>
          <p:nvPr>
            <p:ph idx="1"/>
          </p:nvPr>
        </p:nvSpPr>
        <p:spPr/>
        <p:txBody>
          <a:bodyPr/>
          <a:lstStyle/>
          <a:p>
            <a:r>
              <a:rPr lang="tr-TR" dirty="0" smtClean="0"/>
              <a:t>Sıklıkla, „‟Bilmem!‟‟, „‟Önemli değil!‟‟, ‟‟Sen karar ver!‟‟ gibi sözlerle, sorumluluğu başkalarına bırakırlar Gergin, huzursuz bir annenin, özgüvenli ve özgür ruhlu çocuklar yetiştirmesi zorlaşır Baskıcı öğretmen ve eğitim sistemlerinin de sorumluluğu büyüktür Bastırılmış güçlü bir öfkeleri vardır Geleceklerini belirleyen etkenleri kontrol edemedikleri için, endişelidirler</a:t>
            </a:r>
            <a:endParaRPr lang="tr-TR" dirty="0"/>
          </a:p>
        </p:txBody>
      </p:sp>
    </p:spTree>
    <p:extLst>
      <p:ext uri="{BB962C8B-B14F-4D97-AF65-F5344CB8AC3E}">
        <p14:creationId xmlns:p14="http://schemas.microsoft.com/office/powerpoint/2010/main" val="2572247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(Pasifler)</a:t>
            </a:r>
            <a:endParaRPr lang="tr-TR" dirty="0"/>
          </a:p>
        </p:txBody>
      </p:sp>
      <p:sp>
        <p:nvSpPr>
          <p:cNvPr id="3" name="İçerik Yer Tutucusu 2"/>
          <p:cNvSpPr>
            <a:spLocks noGrp="1"/>
          </p:cNvSpPr>
          <p:nvPr>
            <p:ph idx="1"/>
          </p:nvPr>
        </p:nvSpPr>
        <p:spPr/>
        <p:txBody>
          <a:bodyPr/>
          <a:lstStyle/>
          <a:p>
            <a:r>
              <a:rPr lang="tr-TR" dirty="0" smtClean="0"/>
              <a:t>Başkalarının saygısını kazanamadıklarından, kendilerine güvenleri giderek azalır Bir çok pasif insanda, çarpıntı, migren, ülser, sedef gibi psikosomatik hastalıklara rastlanır Pasif insanların, duygularını tanıma, yönetme ve ifade etme eğitiminden geçmesi, daha etkin ve kaliteli yaşamlar sürdürmelerinde yarar sağlar</a:t>
            </a:r>
            <a:endParaRPr lang="tr-TR" dirty="0"/>
          </a:p>
        </p:txBody>
      </p:sp>
    </p:spTree>
    <p:extLst>
      <p:ext uri="{BB962C8B-B14F-4D97-AF65-F5344CB8AC3E}">
        <p14:creationId xmlns:p14="http://schemas.microsoft.com/office/powerpoint/2010/main" val="1825917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 Saldırganlar)</a:t>
            </a:r>
            <a:endParaRPr lang="tr-TR" dirty="0"/>
          </a:p>
        </p:txBody>
      </p:sp>
      <p:sp>
        <p:nvSpPr>
          <p:cNvPr id="3" name="İçerik Yer Tutucusu 2"/>
          <p:cNvSpPr>
            <a:spLocks noGrp="1"/>
          </p:cNvSpPr>
          <p:nvPr>
            <p:ph idx="1"/>
          </p:nvPr>
        </p:nvSpPr>
        <p:spPr/>
        <p:txBody>
          <a:bodyPr/>
          <a:lstStyle/>
          <a:p>
            <a:r>
              <a:rPr lang="tr-TR" dirty="0" smtClean="0"/>
              <a:t>Pasif saldırganlar (Hilekâr, kendi çıkarları için başkalarını kullananlar) Fark edilmesi en zor olan insanlardır İstek ve ihtiyaçlarını dolaylı yoldan gösterdikleri için, ne düşündüklerini ve hissettiklerini anlamak zordur Yüzeydeki pasif duruş, altta yatan saldırgan buzdağının görünen kısmıdır, bu nedenle Yanıltıcıdırlar Genellikle söyledikleriyle, kast ettikleri şeyler farklıdır</a:t>
            </a:r>
            <a:endParaRPr lang="tr-TR" dirty="0"/>
          </a:p>
        </p:txBody>
      </p:sp>
    </p:spTree>
    <p:extLst>
      <p:ext uri="{BB962C8B-B14F-4D97-AF65-F5344CB8AC3E}">
        <p14:creationId xmlns:p14="http://schemas.microsoft.com/office/powerpoint/2010/main" val="1619504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 Saldırganlar)</a:t>
            </a:r>
            <a:endParaRPr lang="tr-TR" dirty="0"/>
          </a:p>
        </p:txBody>
      </p:sp>
      <p:sp>
        <p:nvSpPr>
          <p:cNvPr id="3" name="İçerik Yer Tutucusu 2"/>
          <p:cNvSpPr>
            <a:spLocks noGrp="1"/>
          </p:cNvSpPr>
          <p:nvPr>
            <p:ph idx="1"/>
          </p:nvPr>
        </p:nvSpPr>
        <p:spPr/>
        <p:txBody>
          <a:bodyPr/>
          <a:lstStyle/>
          <a:p>
            <a:r>
              <a:rPr lang="tr-TR" dirty="0" smtClean="0"/>
              <a:t>Pasif saldırgan, açıkça ifade etmediği istekleri, dolaylı yollardan, karşısındaki insanı kullanarak, ona direnerek ulaştırır Sorularınıza cevapları, açık ve net değildir. „Dur bakalım!‟‟, „‟daha sonra!‟‟, „‟belki‟‟, „‟bilmem‟‟ gibi belirsiz cevaplar verirler Sorunlara çözüm için katkıda bulunmaz, işler ters gidince de „‟ben böyle olacağını biliyordum‟‟ der ve sizi eleştirirler Olumsuz düşünme eğilimi güçlüdür. Bunu, etraflarına da bulaştırırlar</a:t>
            </a:r>
            <a:endParaRPr lang="tr-TR" dirty="0"/>
          </a:p>
        </p:txBody>
      </p:sp>
    </p:spTree>
    <p:extLst>
      <p:ext uri="{BB962C8B-B14F-4D97-AF65-F5344CB8AC3E}">
        <p14:creationId xmlns:p14="http://schemas.microsoft.com/office/powerpoint/2010/main" val="3564898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 Saldırganlar)</a:t>
            </a:r>
            <a:endParaRPr lang="tr-TR" dirty="0"/>
          </a:p>
        </p:txBody>
      </p:sp>
      <p:sp>
        <p:nvSpPr>
          <p:cNvPr id="3" name="İçerik Yer Tutucusu 2"/>
          <p:cNvSpPr>
            <a:spLocks noGrp="1"/>
          </p:cNvSpPr>
          <p:nvPr>
            <p:ph idx="1"/>
          </p:nvPr>
        </p:nvSpPr>
        <p:spPr/>
        <p:txBody>
          <a:bodyPr/>
          <a:lstStyle/>
          <a:p>
            <a:r>
              <a:rPr lang="tr-TR" dirty="0" smtClean="0"/>
              <a:t>Kendilerinden bir şey talep edilmesinden rahatsız olurlar Açıklarınızı ve hatalarınızı unutmaz, anında uyarmak yerine biriktirir, hiç ummadığınız bir anda yüzünüze vurarak sizi zor durumda ve savunmasız bırakırlar Aniden saldırganlaşabilir ve hedefindekiler genellikle, yakınlarındaki iyi niyetli ve olumlu insanlardır Neden rahatsız olduğunu söylemedikleri için kafanız karışır, kendinizde kusur ararsınız</a:t>
            </a:r>
            <a:endParaRPr lang="tr-TR" dirty="0"/>
          </a:p>
        </p:txBody>
      </p:sp>
    </p:spTree>
    <p:extLst>
      <p:ext uri="{BB962C8B-B14F-4D97-AF65-F5344CB8AC3E}">
        <p14:creationId xmlns:p14="http://schemas.microsoft.com/office/powerpoint/2010/main" val="1550649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(Pasif Saldırganlar)</a:t>
            </a:r>
            <a:endParaRPr lang="tr-TR" dirty="0"/>
          </a:p>
        </p:txBody>
      </p:sp>
      <p:sp>
        <p:nvSpPr>
          <p:cNvPr id="3" name="İçerik Yer Tutucusu 2"/>
          <p:cNvSpPr>
            <a:spLocks noGrp="1"/>
          </p:cNvSpPr>
          <p:nvPr>
            <p:ph idx="1"/>
          </p:nvPr>
        </p:nvSpPr>
        <p:spPr/>
        <p:txBody>
          <a:bodyPr/>
          <a:lstStyle/>
          <a:p>
            <a:r>
              <a:rPr lang="tr-TR" dirty="0" smtClean="0"/>
              <a:t>Kendisini sorun yaratmayan, asil ruhlu biri gibi görürken, karşılarındakini acıtıcı imalarla aşağılar ve dedikoduyu severler Pasif saldırganlık, yapısal olmanın yanında, kendi gerçek duygu ve düşüncelerini ifade etmenin zor olduğu ortamlarda yetişme sonucunda da ortaya çıkabilir Kendini açıkça ortaya koyma, gerilim ve çatışmayla başa çıkma becerilerinin yetersizliği, bu davranışın altında yatar Değişime istekli oldukları takdirde, duygu ve davranış eğitiminden geçmeleri yarar sağlayabilir</a:t>
            </a:r>
            <a:endParaRPr lang="tr-TR" dirty="0"/>
          </a:p>
        </p:txBody>
      </p:sp>
    </p:spTree>
    <p:extLst>
      <p:ext uri="{BB962C8B-B14F-4D97-AF65-F5344CB8AC3E}">
        <p14:creationId xmlns:p14="http://schemas.microsoft.com/office/powerpoint/2010/main" val="50832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(Saldırganlarla)</a:t>
            </a:r>
            <a:endParaRPr lang="tr-TR" dirty="0"/>
          </a:p>
        </p:txBody>
      </p:sp>
      <p:sp>
        <p:nvSpPr>
          <p:cNvPr id="3" name="İçerik Yer Tutucusu 2"/>
          <p:cNvSpPr>
            <a:spLocks noGrp="1"/>
          </p:cNvSpPr>
          <p:nvPr>
            <p:ph idx="1"/>
          </p:nvPr>
        </p:nvSpPr>
        <p:spPr/>
        <p:txBody>
          <a:bodyPr/>
          <a:lstStyle/>
          <a:p>
            <a:r>
              <a:rPr lang="tr-TR" dirty="0" smtClean="0"/>
              <a:t>Saldırgan insanlarla Başa çıkmak Saldırganalar karşı üç şey yapabilirsiniz 1. Saldırganların davranışlarını kabullenip, istediklerini yapmak. Bu sizin ruh-beden sağlığımızı bozacaktır 2. Çekip gitmek. Bu her zaman mümkün olmaz 3. Akılcı yollarla başa çıkmak gibi farklı tepki seçenekleriniz vardır</a:t>
            </a:r>
            <a:endParaRPr lang="tr-TR" dirty="0"/>
          </a:p>
        </p:txBody>
      </p:sp>
    </p:spTree>
    <p:extLst>
      <p:ext uri="{BB962C8B-B14F-4D97-AF65-F5344CB8AC3E}">
        <p14:creationId xmlns:p14="http://schemas.microsoft.com/office/powerpoint/2010/main" val="1433266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Zor İnsanlarla Baş Etme Yolları (Saldırganlarla)</a:t>
            </a:r>
            <a:endParaRPr lang="tr-TR" dirty="0"/>
          </a:p>
        </p:txBody>
      </p:sp>
      <p:sp>
        <p:nvSpPr>
          <p:cNvPr id="3" name="İçerik Yer Tutucusu 2"/>
          <p:cNvSpPr>
            <a:spLocks noGrp="1"/>
          </p:cNvSpPr>
          <p:nvPr>
            <p:ph idx="1"/>
          </p:nvPr>
        </p:nvSpPr>
        <p:spPr/>
        <p:txBody>
          <a:bodyPr/>
          <a:lstStyle/>
          <a:p>
            <a:r>
              <a:rPr lang="tr-TR" dirty="0" smtClean="0"/>
              <a:t>Saldırganlık problemi, saldırganındır Dolayısıyla sizin üstlenmeniz gereken, problemin değil, kendi tepkinizin sorumluluğudur Tepkinizin niteliği, ilişkinin ve olayların niteliğini belirleyecektir Saldırganlara vermeniz gereken ilk ve net mesaj, güçlü ve cesur olduğunuz mesajıdır. Bunu yapmamanız, artan şiddete gönderilen davetiyedir</a:t>
            </a:r>
            <a:br>
              <a:rPr lang="tr-TR" dirty="0" smtClean="0"/>
            </a:br>
            <a:endParaRPr lang="tr-TR" dirty="0"/>
          </a:p>
        </p:txBody>
      </p:sp>
    </p:spTree>
    <p:extLst>
      <p:ext uri="{BB962C8B-B14F-4D97-AF65-F5344CB8AC3E}">
        <p14:creationId xmlns:p14="http://schemas.microsoft.com/office/powerpoint/2010/main" val="74411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Kimdir Zor İnsan?</a:t>
            </a:r>
            <a:endParaRPr lang="tr-TR" dirty="0"/>
          </a:p>
        </p:txBody>
      </p:sp>
      <p:sp>
        <p:nvSpPr>
          <p:cNvPr id="3" name="İçerik Yer Tutucusu 2"/>
          <p:cNvSpPr>
            <a:spLocks noGrp="1"/>
          </p:cNvSpPr>
          <p:nvPr>
            <p:ph idx="1"/>
          </p:nvPr>
        </p:nvSpPr>
        <p:spPr/>
        <p:txBody>
          <a:bodyPr/>
          <a:lstStyle/>
          <a:p>
            <a:r>
              <a:rPr lang="tr-TR" dirty="0" smtClean="0"/>
              <a:t>Zor insanlar, iletişim kurmakta zorluk çekilen kişiler olarak tanımlanabilirler.</a:t>
            </a:r>
          </a:p>
          <a:p>
            <a:r>
              <a:rPr lang="tr-TR" b="1" dirty="0" smtClean="0">
                <a:latin typeface="Arial Black" panose="020B0A04020102020204" pitchFamily="34" charset="0"/>
              </a:rPr>
              <a:t>“Bazı insanlar başkalarının başının üstüne basarak uzun görünmeye çalışırlar” </a:t>
            </a:r>
          </a:p>
          <a:p>
            <a:r>
              <a:rPr lang="tr-TR" dirty="0" err="1" smtClean="0"/>
              <a:t>Paramhansa</a:t>
            </a:r>
            <a:r>
              <a:rPr lang="tr-TR" dirty="0" smtClean="0"/>
              <a:t> </a:t>
            </a:r>
            <a:r>
              <a:rPr lang="tr-TR" dirty="0" err="1" smtClean="0"/>
              <a:t>Yogananda</a:t>
            </a:r>
            <a:endParaRPr lang="tr-TR" dirty="0"/>
          </a:p>
        </p:txBody>
      </p:sp>
    </p:spTree>
    <p:extLst>
      <p:ext uri="{BB962C8B-B14F-4D97-AF65-F5344CB8AC3E}">
        <p14:creationId xmlns:p14="http://schemas.microsoft.com/office/powerpoint/2010/main" val="205161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(Saldırganlarla)</a:t>
            </a:r>
            <a:endParaRPr lang="tr-TR" dirty="0"/>
          </a:p>
        </p:txBody>
      </p:sp>
      <p:sp>
        <p:nvSpPr>
          <p:cNvPr id="3" name="İçerik Yer Tutucusu 2"/>
          <p:cNvSpPr>
            <a:spLocks noGrp="1"/>
          </p:cNvSpPr>
          <p:nvPr>
            <p:ph idx="1"/>
          </p:nvPr>
        </p:nvSpPr>
        <p:spPr/>
        <p:txBody>
          <a:bodyPr/>
          <a:lstStyle/>
          <a:p>
            <a:r>
              <a:rPr lang="tr-TR" dirty="0" smtClean="0"/>
              <a:t>Beden diliniz, bu mesajı ulaştırmanın en kolay yoludur Gerçekten kendinizi güçlü hissetmeseniz bile, cesur bir insanın beden dilini kullanmalısınız! Ya Olduğun gibi görün, Ya da göründüğün gibi ol! </a:t>
            </a:r>
            <a:endParaRPr lang="tr-TR" dirty="0"/>
          </a:p>
        </p:txBody>
      </p:sp>
    </p:spTree>
    <p:extLst>
      <p:ext uri="{BB962C8B-B14F-4D97-AF65-F5344CB8AC3E}">
        <p14:creationId xmlns:p14="http://schemas.microsoft.com/office/powerpoint/2010/main" val="2641645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(Saldırganlarla)</a:t>
            </a:r>
            <a:endParaRPr lang="tr-TR" dirty="0"/>
          </a:p>
        </p:txBody>
      </p:sp>
      <p:sp>
        <p:nvSpPr>
          <p:cNvPr id="3" name="İçerik Yer Tutucusu 2"/>
          <p:cNvSpPr>
            <a:spLocks noGrp="1"/>
          </p:cNvSpPr>
          <p:nvPr>
            <p:ph idx="1"/>
          </p:nvPr>
        </p:nvSpPr>
        <p:spPr/>
        <p:txBody>
          <a:bodyPr/>
          <a:lstStyle/>
          <a:p>
            <a:r>
              <a:rPr lang="tr-TR" dirty="0" smtClean="0"/>
              <a:t>Saldırgan zor insanlarla konuşurken • Dik durun veya dik oturun • Başınızı eğmeyin, boynunuzu dik tutun • Omuzlarınızı gevşetin • Ağırlığınızı her iki bacağınıza eşit dağıtın, bir tarafa yüklenmeyin • Doğrudan göz teması kurun • Ses tonunuz sakin ve düşük olsun, yüksek tonda ve tiz sesle konuşmayın! • Yavaş konuşun. Yavaş konuşmak, karşı tarafın hızlı ve saldırgan konuşmasının altını çizerek rahatsız ediciliğini teşhir eden en önemli araçtır</a:t>
            </a:r>
            <a:endParaRPr lang="tr-TR" dirty="0"/>
          </a:p>
        </p:txBody>
      </p:sp>
    </p:spTree>
    <p:extLst>
      <p:ext uri="{BB962C8B-B14F-4D97-AF65-F5344CB8AC3E}">
        <p14:creationId xmlns:p14="http://schemas.microsoft.com/office/powerpoint/2010/main" val="399928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(Saldırganlarla)</a:t>
            </a:r>
            <a:endParaRPr lang="tr-TR" dirty="0"/>
          </a:p>
        </p:txBody>
      </p:sp>
      <p:sp>
        <p:nvSpPr>
          <p:cNvPr id="3" name="İçerik Yer Tutucusu 2"/>
          <p:cNvSpPr>
            <a:spLocks noGrp="1"/>
          </p:cNvSpPr>
          <p:nvPr>
            <p:ph idx="1"/>
          </p:nvPr>
        </p:nvSpPr>
        <p:spPr/>
        <p:txBody>
          <a:bodyPr/>
          <a:lstStyle/>
          <a:p>
            <a:r>
              <a:rPr lang="tr-TR" dirty="0" smtClean="0"/>
              <a:t>Güzel olansa, bu davranışların en azından bir-iki tanesini bile sergilemenizin, sadece karşı tarafın tepkisini etkilemekle kalmayıp, kendi ruh halinizi de daha özgüvenli ve kararlı hale getirecek olmasıdır</a:t>
            </a:r>
            <a:endParaRPr lang="tr-TR" dirty="0"/>
          </a:p>
        </p:txBody>
      </p:sp>
    </p:spTree>
    <p:extLst>
      <p:ext uri="{BB962C8B-B14F-4D97-AF65-F5344CB8AC3E}">
        <p14:creationId xmlns:p14="http://schemas.microsoft.com/office/powerpoint/2010/main" val="3745891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(Pasiflerle)</a:t>
            </a:r>
            <a:endParaRPr lang="tr-TR" dirty="0"/>
          </a:p>
        </p:txBody>
      </p:sp>
      <p:sp>
        <p:nvSpPr>
          <p:cNvPr id="3" name="İçerik Yer Tutucusu 2"/>
          <p:cNvSpPr>
            <a:spLocks noGrp="1"/>
          </p:cNvSpPr>
          <p:nvPr>
            <p:ph idx="1"/>
          </p:nvPr>
        </p:nvSpPr>
        <p:spPr/>
        <p:txBody>
          <a:bodyPr/>
          <a:lstStyle/>
          <a:p>
            <a:r>
              <a:rPr lang="tr-TR" dirty="0" smtClean="0"/>
              <a:t>Pasif insanlarla başa çıkmak Pasif insanlar, bağımlı ilişkiler kurmaya yatkındırlar. Öyle ki, baştan hoşunuza giden itirazsız dostlukları, zamanla size özel alan bırakmayacak kadar yapışkan bir yakınlık çabasına dönüşebilir Baştan aranıza sağlıklı bir sınır çizmek, hem onların bağımlılık eğilimlerini zayıflatır, hem de sizi özgürleştirir</a:t>
            </a:r>
            <a:endParaRPr lang="tr-TR" dirty="0"/>
          </a:p>
        </p:txBody>
      </p:sp>
    </p:spTree>
    <p:extLst>
      <p:ext uri="{BB962C8B-B14F-4D97-AF65-F5344CB8AC3E}">
        <p14:creationId xmlns:p14="http://schemas.microsoft.com/office/powerpoint/2010/main" val="189835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(Pasiflerle)</a:t>
            </a:r>
            <a:endParaRPr lang="tr-TR" dirty="0"/>
          </a:p>
        </p:txBody>
      </p:sp>
      <p:sp>
        <p:nvSpPr>
          <p:cNvPr id="3" name="İçerik Yer Tutucusu 2"/>
          <p:cNvSpPr>
            <a:spLocks noGrp="1"/>
          </p:cNvSpPr>
          <p:nvPr>
            <p:ph idx="1"/>
          </p:nvPr>
        </p:nvSpPr>
        <p:spPr/>
        <p:txBody>
          <a:bodyPr/>
          <a:lstStyle/>
          <a:p>
            <a:r>
              <a:rPr lang="tr-TR" dirty="0" smtClean="0"/>
              <a:t>Pasif insanlarla beraberseniz, onlardan beklentilerinizi azaltmalı, çıtanızı makul bir seviyeye çekmelisiniz Beklentinizi gerçekçi zeminde, çok net sınırlarla belirtmeniz, istediğiniz şeyi pasiflerin kafalarında büyüterek, korkmalarını engelleyebilir Yüksek beklenti, onların daha fazla kaçınmasına ve güveninizi sarsmasına yol açacaktır</a:t>
            </a:r>
            <a:endParaRPr lang="tr-TR" dirty="0"/>
          </a:p>
        </p:txBody>
      </p:sp>
    </p:spTree>
    <p:extLst>
      <p:ext uri="{BB962C8B-B14F-4D97-AF65-F5344CB8AC3E}">
        <p14:creationId xmlns:p14="http://schemas.microsoft.com/office/powerpoint/2010/main" val="724196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(Pasif Saldırganlarla)</a:t>
            </a:r>
            <a:endParaRPr lang="tr-TR" dirty="0"/>
          </a:p>
        </p:txBody>
      </p:sp>
      <p:sp>
        <p:nvSpPr>
          <p:cNvPr id="3" name="İçerik Yer Tutucusu 2"/>
          <p:cNvSpPr>
            <a:spLocks noGrp="1"/>
          </p:cNvSpPr>
          <p:nvPr>
            <p:ph idx="1"/>
          </p:nvPr>
        </p:nvSpPr>
        <p:spPr/>
        <p:txBody>
          <a:bodyPr/>
          <a:lstStyle/>
          <a:p>
            <a:r>
              <a:rPr lang="tr-TR" dirty="0" smtClean="0"/>
              <a:t>Pasif saldırganlarla Başa çıkmak Yaptıklarının, tanımlanmış bir davranış bozukluğu olduğunu görmeniz, gereksiz yere kendinizi suçlamayı sonlandırmanıza büyük katkıda bulunacaktır Sakin kalmanız ve onlarla mesafenizi korumanız önemlidir. „‟İnsanları kamplaştırarak kendi çıkarları için kullanma‟‟ benzeri oyunlarına katılmayınız </a:t>
            </a:r>
            <a:endParaRPr lang="tr-TR" dirty="0"/>
          </a:p>
        </p:txBody>
      </p:sp>
    </p:spTree>
    <p:extLst>
      <p:ext uri="{BB962C8B-B14F-4D97-AF65-F5344CB8AC3E}">
        <p14:creationId xmlns:p14="http://schemas.microsoft.com/office/powerpoint/2010/main" val="1498832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(Pasif Saldırganlarla)</a:t>
            </a:r>
            <a:endParaRPr lang="tr-TR" dirty="0"/>
          </a:p>
        </p:txBody>
      </p:sp>
      <p:sp>
        <p:nvSpPr>
          <p:cNvPr id="3" name="İçerik Yer Tutucusu 2"/>
          <p:cNvSpPr>
            <a:spLocks noGrp="1"/>
          </p:cNvSpPr>
          <p:nvPr>
            <p:ph idx="1"/>
          </p:nvPr>
        </p:nvSpPr>
        <p:spPr/>
        <p:txBody>
          <a:bodyPr/>
          <a:lstStyle/>
          <a:p>
            <a:r>
              <a:rPr lang="tr-TR" dirty="0" smtClean="0"/>
              <a:t>Suçlayıcı bir dil kullanırsanız, hemen kurban rolüne geçer ve sizi haklı olduğunuz halde haksız duruma düşürürler. O nedenle, sözcüklerinizin temiz, net ve onu birey olarak suçlamak yerine kusurlu davranışlarına odaklı olmasına dikkat edin Pasif saldırganlar dolaylı yollardan sizi incitecekleri ve sonra da bunu inkâr edecekleri için, mesajlarına iyi kulak verin. Sonra da, sakladıkları kötü niyetli gerçek mesajı teşhir edin</a:t>
            </a:r>
            <a:endParaRPr lang="tr-TR" dirty="0"/>
          </a:p>
        </p:txBody>
      </p:sp>
    </p:spTree>
    <p:extLst>
      <p:ext uri="{BB962C8B-B14F-4D97-AF65-F5344CB8AC3E}">
        <p14:creationId xmlns:p14="http://schemas.microsoft.com/office/powerpoint/2010/main" val="765947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 (Pasif Saldırganlarla)</a:t>
            </a:r>
            <a:endParaRPr lang="tr-TR" dirty="0"/>
          </a:p>
        </p:txBody>
      </p:sp>
      <p:sp>
        <p:nvSpPr>
          <p:cNvPr id="3" name="İçerik Yer Tutucusu 2"/>
          <p:cNvSpPr>
            <a:spLocks noGrp="1"/>
          </p:cNvSpPr>
          <p:nvPr>
            <p:ph idx="1"/>
          </p:nvPr>
        </p:nvSpPr>
        <p:spPr/>
        <p:txBody>
          <a:bodyPr/>
          <a:lstStyle/>
          <a:p>
            <a:r>
              <a:rPr lang="tr-TR" dirty="0" smtClean="0"/>
              <a:t>Onlara, kendilerini güvende hissedebilecekleri konuşma ortamları yaratın Çünkü pasif saldırganların büyük çoğunluğu, gerçek duygularını, sevinç ve öfkelerini rahatça ifade edemedikleri ortamlarda yetişmişlerdir</a:t>
            </a:r>
            <a:endParaRPr lang="tr-TR" dirty="0"/>
          </a:p>
        </p:txBody>
      </p:sp>
    </p:spTree>
    <p:extLst>
      <p:ext uri="{BB962C8B-B14F-4D97-AF65-F5344CB8AC3E}">
        <p14:creationId xmlns:p14="http://schemas.microsoft.com/office/powerpoint/2010/main" val="645303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a:t>
            </a:r>
            <a:endParaRPr lang="tr-TR" dirty="0"/>
          </a:p>
        </p:txBody>
      </p:sp>
      <p:sp>
        <p:nvSpPr>
          <p:cNvPr id="3" name="İçerik Yer Tutucusu 2"/>
          <p:cNvSpPr>
            <a:spLocks noGrp="1"/>
          </p:cNvSpPr>
          <p:nvPr>
            <p:ph idx="1"/>
          </p:nvPr>
        </p:nvSpPr>
        <p:spPr/>
        <p:txBody>
          <a:bodyPr/>
          <a:lstStyle/>
          <a:p>
            <a:r>
              <a:rPr lang="tr-TR" dirty="0" smtClean="0"/>
              <a:t>Zor insan olmak, değiştirilemeyecek bir kader değildir! Herkes, istediği takdirde değişebilir! Ama bunun için, değişim isteğini derinden hissetmesi gerekir Değişim, başkalarının zorlamasıyla değil, kişinin kendisinin değişime karar vermesiyle gerçekleşir</a:t>
            </a:r>
            <a:endParaRPr lang="tr-TR" dirty="0"/>
          </a:p>
        </p:txBody>
      </p:sp>
    </p:spTree>
    <p:extLst>
      <p:ext uri="{BB962C8B-B14F-4D97-AF65-F5344CB8AC3E}">
        <p14:creationId xmlns:p14="http://schemas.microsoft.com/office/powerpoint/2010/main" val="1573134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a:t>
            </a:r>
            <a:endParaRPr lang="tr-TR" dirty="0"/>
          </a:p>
        </p:txBody>
      </p:sp>
      <p:sp>
        <p:nvSpPr>
          <p:cNvPr id="3" name="İçerik Yer Tutucusu 2"/>
          <p:cNvSpPr>
            <a:spLocks noGrp="1"/>
          </p:cNvSpPr>
          <p:nvPr>
            <p:ph idx="1"/>
          </p:nvPr>
        </p:nvSpPr>
        <p:spPr/>
        <p:txBody>
          <a:bodyPr/>
          <a:lstStyle/>
          <a:p>
            <a:r>
              <a:rPr lang="tr-TR" dirty="0" smtClean="0"/>
              <a:t>Zor insanlarla yaşamak zorunda olanlar, kendilerine verilen hasarı durdurma konusunda gerekenleri elbette yapmalıdırlar Durmadan geriye bakıp kendilerine ve kaybettikleri zamana acımaları, uğradıkları zararı arttırmaktan başka bir işe yaramayacaktır! Yaşananlardan ders çıkarılması gerekir</a:t>
            </a:r>
            <a:endParaRPr lang="tr-TR" dirty="0"/>
          </a:p>
        </p:txBody>
      </p:sp>
    </p:spTree>
    <p:extLst>
      <p:ext uri="{BB962C8B-B14F-4D97-AF65-F5344CB8AC3E}">
        <p14:creationId xmlns:p14="http://schemas.microsoft.com/office/powerpoint/2010/main" val="289809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 Başa Çıkmak </a:t>
            </a:r>
            <a:endParaRPr lang="tr-TR" dirty="0"/>
          </a:p>
        </p:txBody>
      </p:sp>
      <p:sp>
        <p:nvSpPr>
          <p:cNvPr id="3" name="İçerik Yer Tutucusu 2"/>
          <p:cNvSpPr>
            <a:spLocks noGrp="1"/>
          </p:cNvSpPr>
          <p:nvPr>
            <p:ph idx="1"/>
          </p:nvPr>
        </p:nvSpPr>
        <p:spPr/>
        <p:txBody>
          <a:bodyPr/>
          <a:lstStyle/>
          <a:p>
            <a:r>
              <a:rPr lang="tr-TR" dirty="0" smtClean="0"/>
              <a:t>Zor insanlarla çalışırken, öncelikle kendinizi tanımalısınız, kendi sınırlarınızı belirleyip ona göre adım atmalısınız Karşınızdaki kişi ne kadar zor olursa olsun unutmayın ki size karşı olan tutumları sizin onlara izin verdiğiniz kadarıyla sınırlıdır Zor insanların tutumlarının altında yatan asıl sebep ya canları başka bir şeylere sıkılmıştır ve acısını sizden çıkarırlar ya da haksız olduklarını bildikleri için üste çıkmaya çalışmalarıdır</a:t>
            </a:r>
            <a:endParaRPr lang="tr-TR" dirty="0"/>
          </a:p>
        </p:txBody>
      </p:sp>
    </p:spTree>
    <p:extLst>
      <p:ext uri="{BB962C8B-B14F-4D97-AF65-F5344CB8AC3E}">
        <p14:creationId xmlns:p14="http://schemas.microsoft.com/office/powerpoint/2010/main" val="3537071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İnsanlarla Baş Etme Yolları</a:t>
            </a:r>
            <a:endParaRPr lang="tr-TR" dirty="0"/>
          </a:p>
        </p:txBody>
      </p:sp>
      <p:sp>
        <p:nvSpPr>
          <p:cNvPr id="3" name="İçerik Yer Tutucusu 2"/>
          <p:cNvSpPr>
            <a:spLocks noGrp="1"/>
          </p:cNvSpPr>
          <p:nvPr>
            <p:ph idx="1"/>
          </p:nvPr>
        </p:nvSpPr>
        <p:spPr/>
        <p:txBody>
          <a:bodyPr/>
          <a:lstStyle/>
          <a:p>
            <a:r>
              <a:rPr lang="tr-TR" dirty="0" smtClean="0"/>
              <a:t>Zor insanlar bize, nasıl „‟olmamamız‟‟ gerektiğini öğretirler. Bazen bilmeden, zorluklara direnme gücümüzü ve sabrımızı arttırıp, karakterimizi güzelleştirmemize de vesile olurlar Yani zor insanlar hep de zararlı değildir</a:t>
            </a:r>
            <a:endParaRPr lang="tr-TR" dirty="0"/>
          </a:p>
        </p:txBody>
      </p:sp>
    </p:spTree>
    <p:extLst>
      <p:ext uri="{BB962C8B-B14F-4D97-AF65-F5344CB8AC3E}">
        <p14:creationId xmlns:p14="http://schemas.microsoft.com/office/powerpoint/2010/main" val="245910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Çatışma kavramı</a:t>
            </a:r>
            <a:endParaRPr lang="tr-TR" dirty="0"/>
          </a:p>
        </p:txBody>
      </p:sp>
      <p:sp>
        <p:nvSpPr>
          <p:cNvPr id="3" name="İçerik Yer Tutucusu 2"/>
          <p:cNvSpPr>
            <a:spLocks noGrp="1"/>
          </p:cNvSpPr>
          <p:nvPr>
            <p:ph idx="1"/>
          </p:nvPr>
        </p:nvSpPr>
        <p:spPr/>
        <p:txBody>
          <a:bodyPr/>
          <a:lstStyle/>
          <a:p>
            <a:r>
              <a:rPr lang="tr-TR" dirty="0" smtClean="0"/>
              <a:t>Psikologlar çatışmayı rekabet halinde olanların içsel durumları,</a:t>
            </a:r>
          </a:p>
          <a:p>
            <a:r>
              <a:rPr lang="tr-TR" dirty="0" smtClean="0"/>
              <a:t> • Sosyologlar gözlemlenebilir davranışlar olarak tanımlamaktadır.</a:t>
            </a:r>
          </a:p>
          <a:p>
            <a:endParaRPr lang="tr-TR" dirty="0"/>
          </a:p>
        </p:txBody>
      </p:sp>
    </p:spTree>
    <p:extLst>
      <p:ext uri="{BB962C8B-B14F-4D97-AF65-F5344CB8AC3E}">
        <p14:creationId xmlns:p14="http://schemas.microsoft.com/office/powerpoint/2010/main" val="363441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ÇATIŞMA</a:t>
            </a:r>
            <a:endParaRPr lang="tr-TR" b="1" dirty="0"/>
          </a:p>
        </p:txBody>
      </p:sp>
      <p:sp>
        <p:nvSpPr>
          <p:cNvPr id="3" name="İçerik Yer Tutucusu 2"/>
          <p:cNvSpPr>
            <a:spLocks noGrp="1"/>
          </p:cNvSpPr>
          <p:nvPr>
            <p:ph idx="1"/>
          </p:nvPr>
        </p:nvSpPr>
        <p:spPr/>
        <p:txBody>
          <a:bodyPr>
            <a:normAutofit lnSpcReduction="10000"/>
          </a:bodyPr>
          <a:lstStyle/>
          <a:p>
            <a:r>
              <a:rPr lang="tr-TR" dirty="0" smtClean="0"/>
              <a:t>En genel anlamda çatışma, iki veya daha fazla kişi yada grup arasındaki anlaşmazlık ya da uyuşmazlık durumudur.</a:t>
            </a:r>
          </a:p>
          <a:p>
            <a:r>
              <a:rPr lang="tr-TR" dirty="0" smtClean="0"/>
              <a:t>Çatışma öncelikle kişilerin iç dünyalarında yaşanan ve tarafların birbirlerinin iletişim biçimi, tavır, tutum ve davranışlarından huzursuz olması ile başlayan bir süreçtir.</a:t>
            </a:r>
          </a:p>
          <a:p>
            <a:r>
              <a:rPr lang="tr-TR" dirty="0" smtClean="0"/>
              <a:t>Birbirine uymayan etkinlikler sonucu </a:t>
            </a:r>
          </a:p>
          <a:p>
            <a:r>
              <a:rPr lang="tr-TR" dirty="0" smtClean="0"/>
              <a:t>•Uyuşmazlık ve tutarsızlık sonucu </a:t>
            </a:r>
          </a:p>
          <a:p>
            <a:r>
              <a:rPr lang="tr-TR" smtClean="0"/>
              <a:t>• Sınırlı kaynağı elde etme çabası </a:t>
            </a:r>
          </a:p>
          <a:p>
            <a:r>
              <a:rPr lang="tr-TR" smtClean="0"/>
              <a:t>• Mevcut etkileşimle ideal etkileşim biçimi arasındaki farka bağlı ortaya çıkan</a:t>
            </a:r>
            <a:endParaRPr lang="tr-TR" dirty="0"/>
          </a:p>
        </p:txBody>
      </p:sp>
    </p:spTree>
    <p:extLst>
      <p:ext uri="{BB962C8B-B14F-4D97-AF65-F5344CB8AC3E}">
        <p14:creationId xmlns:p14="http://schemas.microsoft.com/office/powerpoint/2010/main" val="3653007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Çatışma çözme 5 davranış biçimi ile </a:t>
            </a:r>
          </a:p>
        </p:txBody>
      </p:sp>
      <p:sp>
        <p:nvSpPr>
          <p:cNvPr id="3" name="İçerik Yer Tutucusu 2"/>
          <p:cNvSpPr>
            <a:spLocks noGrp="1"/>
          </p:cNvSpPr>
          <p:nvPr>
            <p:ph idx="1"/>
          </p:nvPr>
        </p:nvSpPr>
        <p:spPr/>
        <p:txBody>
          <a:bodyPr/>
          <a:lstStyle/>
          <a:p>
            <a:r>
              <a:rPr lang="tr-TR" dirty="0"/>
              <a:t>1. Kavga zorlama </a:t>
            </a:r>
            <a:endParaRPr lang="tr-TR" dirty="0" smtClean="0"/>
          </a:p>
          <a:p>
            <a:r>
              <a:rPr lang="tr-TR" dirty="0" smtClean="0"/>
              <a:t>2</a:t>
            </a:r>
            <a:r>
              <a:rPr lang="tr-TR" dirty="0"/>
              <a:t>. Kaçınma </a:t>
            </a:r>
            <a:endParaRPr lang="tr-TR" dirty="0" smtClean="0"/>
          </a:p>
          <a:p>
            <a:r>
              <a:rPr lang="tr-TR" dirty="0" smtClean="0"/>
              <a:t>3</a:t>
            </a:r>
            <a:r>
              <a:rPr lang="tr-TR" dirty="0"/>
              <a:t>. Uyma </a:t>
            </a:r>
            <a:endParaRPr lang="tr-TR" dirty="0" smtClean="0"/>
          </a:p>
          <a:p>
            <a:r>
              <a:rPr lang="tr-TR" dirty="0" smtClean="0"/>
              <a:t>4</a:t>
            </a:r>
            <a:r>
              <a:rPr lang="tr-TR" dirty="0"/>
              <a:t>. Uzlaşma </a:t>
            </a:r>
            <a:endParaRPr lang="tr-TR" dirty="0" smtClean="0"/>
          </a:p>
          <a:p>
            <a:r>
              <a:rPr lang="tr-TR" dirty="0" smtClean="0"/>
              <a:t>5</a:t>
            </a:r>
            <a:r>
              <a:rPr lang="tr-TR" dirty="0"/>
              <a:t>. Problem çözme-işbirliği</a:t>
            </a:r>
          </a:p>
        </p:txBody>
      </p:sp>
    </p:spTree>
    <p:extLst>
      <p:ext uri="{BB962C8B-B14F-4D97-AF65-F5344CB8AC3E}">
        <p14:creationId xmlns:p14="http://schemas.microsoft.com/office/powerpoint/2010/main" val="10861381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ÇATIŞMA TÜRLERİ</a:t>
            </a:r>
          </a:p>
        </p:txBody>
      </p:sp>
      <p:sp>
        <p:nvSpPr>
          <p:cNvPr id="3" name="İçerik Yer Tutucusu 2"/>
          <p:cNvSpPr>
            <a:spLocks noGrp="1"/>
          </p:cNvSpPr>
          <p:nvPr>
            <p:ph idx="1"/>
          </p:nvPr>
        </p:nvSpPr>
        <p:spPr/>
        <p:txBody>
          <a:bodyPr>
            <a:normAutofit fontScale="77500" lnSpcReduction="20000"/>
          </a:bodyPr>
          <a:lstStyle/>
          <a:p>
            <a:r>
              <a:rPr lang="tr-TR" dirty="0"/>
              <a:t>1. Tartışma: Kişinin sahip olduğu bilgi ve düşünceler ile diğer bir kişinin sahip olduğu bilgi ve düşünceler arasında uyuşma olmadığı zaman ortaya çıkar ve iki kişi ortak bir anlaşmaya varmaya çalışırlar. Anlaşamamama durumda ise tartışma çıkar. </a:t>
            </a:r>
            <a:endParaRPr lang="tr-TR" dirty="0" smtClean="0"/>
          </a:p>
          <a:p>
            <a:r>
              <a:rPr lang="tr-TR" dirty="0" smtClean="0"/>
              <a:t>2</a:t>
            </a:r>
            <a:r>
              <a:rPr lang="tr-TR" dirty="0"/>
              <a:t>. Kavramsal çatışma: Kişinin zihninde sahip olduğu bir bilgiyle bilgiye uymayan yeni bir bilgiyi öğrenmesi sonucunda meydana gelir. Kavramsal çatışma, kişilerde akademik merak doğurur ve bireyi geliştirir. Böylece kişi daha fazla bilgi aramaya, yeni deneyimler elde etmek için istekli olur. </a:t>
            </a:r>
            <a:endParaRPr lang="tr-TR" dirty="0" smtClean="0"/>
          </a:p>
          <a:p>
            <a:r>
              <a:rPr lang="tr-TR" dirty="0" smtClean="0"/>
              <a:t>3</a:t>
            </a:r>
            <a:r>
              <a:rPr lang="tr-TR" dirty="0"/>
              <a:t>. Çıkar çatışması: Farklı amaçlara sahip iki kişinin amaçlarına ulaşmak için gösterdikleri çabanın birbirini engellemesi sonucu ortaya çıkar. Böyle bir çatışma türünün çözülebilmesi için bireyler birbirlerine istek ve arzularını belirtip ortak bir şekilde hareket etmeleri gerekir. </a:t>
            </a:r>
            <a:endParaRPr lang="tr-TR" dirty="0" smtClean="0"/>
          </a:p>
          <a:p>
            <a:r>
              <a:rPr lang="tr-TR" dirty="0" smtClean="0"/>
              <a:t>4.Gelişimsel </a:t>
            </a:r>
            <a:r>
              <a:rPr lang="tr-TR" dirty="0"/>
              <a:t>çatışma: Bireylerin içinde bulunduğu gelişim döneminde farklı istek, beklenti ve bakış açısından kaynaklanan çatışma türüdür. Ergenlik dönemindeki bireyin ailesinin görüşleriyle kendi görüşleri arasında farklılık olduğu durumda çatışma yaşaması gibi. </a:t>
            </a:r>
          </a:p>
        </p:txBody>
      </p:sp>
    </p:spTree>
    <p:extLst>
      <p:ext uri="{BB962C8B-B14F-4D97-AF65-F5344CB8AC3E}">
        <p14:creationId xmlns:p14="http://schemas.microsoft.com/office/powerpoint/2010/main" val="3070627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dirty="0"/>
              <a:t>ÇATIŞMA ÇÖZME STRATEJİLERİ </a:t>
            </a:r>
          </a:p>
        </p:txBody>
      </p:sp>
      <p:sp>
        <p:nvSpPr>
          <p:cNvPr id="3" name="İçerik Yer Tutucusu 2"/>
          <p:cNvSpPr>
            <a:spLocks noGrp="1"/>
          </p:cNvSpPr>
          <p:nvPr>
            <p:ph idx="1"/>
          </p:nvPr>
        </p:nvSpPr>
        <p:spPr/>
        <p:txBody>
          <a:bodyPr>
            <a:normAutofit lnSpcReduction="10000"/>
          </a:bodyPr>
          <a:lstStyle/>
          <a:p>
            <a:r>
              <a:rPr lang="tr-TR" dirty="0"/>
              <a:t>a</a:t>
            </a:r>
            <a:r>
              <a:rPr lang="tr-TR" b="1" dirty="0"/>
              <a:t>. Kaplumbağa </a:t>
            </a:r>
            <a:r>
              <a:rPr lang="tr-TR" dirty="0"/>
              <a:t>(geri çekilme): Nasıl ki kaplumbağa tehlike anında kabuğunun içine çekiliyorsa bu çatışma çözme stratejisine sahip bireyler de çatışma durumunda gizlenmeyi tercih ederler. Kişilerarası çatışmalarında kaplumbağa stratejisini kullanan bireyler için amacın da ilişkinin </a:t>
            </a:r>
            <a:r>
              <a:rPr lang="tr-TR" dirty="0" smtClean="0"/>
              <a:t>de </a:t>
            </a:r>
            <a:r>
              <a:rPr lang="tr-TR" dirty="0"/>
              <a:t>bir önemi yoktur, çatışma anında geri çekilirler. </a:t>
            </a:r>
            <a:endParaRPr lang="tr-TR" dirty="0" smtClean="0"/>
          </a:p>
          <a:p>
            <a:r>
              <a:rPr lang="tr-TR" b="1" dirty="0"/>
              <a:t>b. Ayıcık </a:t>
            </a:r>
            <a:r>
              <a:rPr lang="tr-TR" dirty="0"/>
              <a:t>(yatıştırma): Kişilerarası çatışma durumunda bu stratejiyi benimseyen bireyler başkalarına sevimli görünmek, başkaları tarafından kabul görmek için çalışırlar. Bu stratejide birey başkalarının ihtiyaçlarını karşılayabilmek için kendi gereksinimlerinden vazgeçebilir. Karşıdaki kişi sürekli alttan alınır amaçtan çok ilişki korunmaya böylelikle çatışma yatıştırılmaya çalışılır. </a:t>
            </a:r>
          </a:p>
        </p:txBody>
      </p:sp>
    </p:spTree>
    <p:extLst>
      <p:ext uri="{BB962C8B-B14F-4D97-AF65-F5344CB8AC3E}">
        <p14:creationId xmlns:p14="http://schemas.microsoft.com/office/powerpoint/2010/main" val="3781950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c. Tilki (uzlaşma): </a:t>
            </a:r>
            <a:r>
              <a:rPr lang="tr-TR" dirty="0"/>
              <a:t>Bu stratejiyi benimseyen kişiler için amaç da ilişki de orta düzeyde önemlidir. Her iki tarafında kısmen kazanacağı bir orta yol bulunmaya çalışılır. Bireyler amaçlarından kısmen fedakârlık ettiklerinden dolayı ilişkinin önemi biraz azalır ancak karşı taraf ikna edilmeye çalışıldığı için olumsuz olarak nitelendirilmez. Her iki tarafın da kazanacağı yani amaçlarını gerçekleştirebilecekleri yollar araştırılır. </a:t>
            </a:r>
            <a:endParaRPr lang="tr-TR" dirty="0" smtClean="0"/>
          </a:p>
          <a:p>
            <a:r>
              <a:rPr lang="tr-TR" b="1" dirty="0" smtClean="0"/>
              <a:t>d</a:t>
            </a:r>
            <a:r>
              <a:rPr lang="tr-TR" b="1" dirty="0"/>
              <a:t>. Köpek balığı (güç kullanma): </a:t>
            </a:r>
            <a:r>
              <a:rPr lang="tr-TR" dirty="0"/>
              <a:t>Bu stratejide bireyler için ilişkinin bir önemi yoktur. Nasıl ki köpek balığı avına zarar verir ondan bir şeyler koparırsa kişilerarası çatışmalarda bu ilişkiyi benimseyen bireyler amaçları doğrultusunda hareket edip karşı tarafa fiziksel, bilişsel, duygusal olarak zarar verebilir. Bu stratejiyi benimseyenler için ilişkinin bir önemi yoktur ancak amaçları ne pahasına olursa olsun gerçekleşsin isterler. </a:t>
            </a:r>
          </a:p>
        </p:txBody>
      </p:sp>
    </p:spTree>
    <p:extLst>
      <p:ext uri="{BB962C8B-B14F-4D97-AF65-F5344CB8AC3E}">
        <p14:creationId xmlns:p14="http://schemas.microsoft.com/office/powerpoint/2010/main" val="2734803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e. Baykuş (yüzleme): </a:t>
            </a:r>
            <a:r>
              <a:rPr lang="tr-TR" dirty="0"/>
              <a:t>Baykuş yunan mitolojisinde bilgeliği temsil eder. Bu stratejiyi kullanabilmek için çatışmanın tarafları bilgece hareket etmek durumundadır. Bu stratejide amaçlar da ilişki de oldukça önemlidir. İkisinden de taviz verilmez. Kişilerarası çatışmalarda istenen nihai çözüm bu şekilde gerçekleşir. </a:t>
            </a:r>
          </a:p>
        </p:txBody>
      </p:sp>
    </p:spTree>
    <p:extLst>
      <p:ext uri="{BB962C8B-B14F-4D97-AF65-F5344CB8AC3E}">
        <p14:creationId xmlns:p14="http://schemas.microsoft.com/office/powerpoint/2010/main" val="502543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KİŞİLERARASI ÇATIŞMANIN ÇÖZÜM BASAMAKLARI </a:t>
            </a:r>
          </a:p>
        </p:txBody>
      </p:sp>
      <p:sp>
        <p:nvSpPr>
          <p:cNvPr id="3" name="İçerik Yer Tutucusu 2"/>
          <p:cNvSpPr>
            <a:spLocks noGrp="1"/>
          </p:cNvSpPr>
          <p:nvPr>
            <p:ph idx="1"/>
          </p:nvPr>
        </p:nvSpPr>
        <p:spPr/>
        <p:txBody>
          <a:bodyPr>
            <a:normAutofit fontScale="92500" lnSpcReduction="10000"/>
          </a:bodyPr>
          <a:lstStyle/>
          <a:p>
            <a:r>
              <a:rPr lang="tr-TR" dirty="0"/>
              <a:t>1</a:t>
            </a:r>
            <a:r>
              <a:rPr lang="tr-TR" b="1" dirty="0"/>
              <a:t>. Olumlu bir ortamın oluşturulması</a:t>
            </a:r>
            <a:r>
              <a:rPr lang="tr-TR" dirty="0"/>
              <a:t>: Kişilerarası çatışma yaşayan bireylerin kişisel olarak kendini objektif bir tutumla hazırlaması, taraflar için en uygun zamanın belirlenmesi, her iki tarafında kendini güvende ve rahat hissetmelerini sağlayacak yerin belirlenmesi ve konuşmaların olumlu ifadelerle başlaması iletişimi güçlendirecek ve işbirliğini kolaylaştıracaktır. </a:t>
            </a:r>
            <a:endParaRPr lang="tr-TR" dirty="0" smtClean="0"/>
          </a:p>
          <a:p>
            <a:r>
              <a:rPr lang="tr-TR" b="1" dirty="0"/>
              <a:t>2. Algıların netleştirilmesi: </a:t>
            </a:r>
            <a:r>
              <a:rPr lang="tr-TR" dirty="0"/>
              <a:t>Bazı durumlarda kişilerin söylemleri birbirlerinden farklıdır ya da bireyler bunları farklı algılar. Bu farklı bakış açıları ve farklı algılamalar da çatışmalara yol açar (</a:t>
            </a:r>
            <a:r>
              <a:rPr lang="tr-TR" dirty="0" err="1"/>
              <a:t>Kılıçarslan</a:t>
            </a:r>
            <a:r>
              <a:rPr lang="tr-TR" dirty="0"/>
              <a:t> ve Atıcı, 2015). Sorunu yaşayan her iki tarafın da önce sorunu nasıl algıladıklarını ifade etmesi gerekir daha sonra da taraflar sorun parçalara ayrılıp olayların derinine inilmeli, taraflar kendilerinin karşıdakinin yerine koyabilmeli, karşıdakinin psikolojik ihtiyaçlarını göz önünde bulundurmalıdırlar. </a:t>
            </a:r>
          </a:p>
        </p:txBody>
      </p:sp>
    </p:spTree>
    <p:extLst>
      <p:ext uri="{BB962C8B-B14F-4D97-AF65-F5344CB8AC3E}">
        <p14:creationId xmlns:p14="http://schemas.microsoft.com/office/powerpoint/2010/main" val="2386225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KİŞİLERARASI ÇATIŞMANIN ÇÖZÜM BASAMAKLARI </a:t>
            </a:r>
          </a:p>
        </p:txBody>
      </p:sp>
      <p:sp>
        <p:nvSpPr>
          <p:cNvPr id="3" name="İçerik Yer Tutucusu 2"/>
          <p:cNvSpPr>
            <a:spLocks noGrp="1"/>
          </p:cNvSpPr>
          <p:nvPr>
            <p:ph idx="1"/>
          </p:nvPr>
        </p:nvSpPr>
        <p:spPr/>
        <p:txBody>
          <a:bodyPr/>
          <a:lstStyle/>
          <a:p>
            <a:r>
              <a:rPr lang="tr-TR" b="1" dirty="0"/>
              <a:t>3. Kişisel ve ortak gereksinimlerin ortaya konması: </a:t>
            </a:r>
            <a:r>
              <a:rPr lang="tr-TR" dirty="0"/>
              <a:t>Taraflar kişisel gereksinimlerini, istek ve arzularını ortaya koymalıdır. Taraflar birbirinin gereksinimlerini önemsemeli ve ortak gereksinimler belirlenmelidir. </a:t>
            </a:r>
            <a:endParaRPr lang="tr-TR" dirty="0" smtClean="0"/>
          </a:p>
          <a:p>
            <a:r>
              <a:rPr lang="tr-TR" b="1" dirty="0"/>
              <a:t>4. Olumlu enerjinin yakalanması: </a:t>
            </a:r>
            <a:r>
              <a:rPr lang="tr-TR" dirty="0"/>
              <a:t>Taraflar arasında olumlu bir enerji ortaya </a:t>
            </a:r>
            <a:r>
              <a:rPr lang="tr-TR" dirty="0" smtClean="0"/>
              <a:t>çıkacak </a:t>
            </a:r>
            <a:r>
              <a:rPr lang="tr-TR" dirty="0"/>
              <a:t>olursa çözüme ulaşmak oldukça kolaylaşacaktır. </a:t>
            </a:r>
            <a:endParaRPr lang="tr-TR" dirty="0" smtClean="0"/>
          </a:p>
          <a:p>
            <a:r>
              <a:rPr lang="tr-TR" b="1" dirty="0"/>
              <a:t>5. Önce geleceğe yönelik çalışılma daha sonra geçmişe yönelik çalışma: </a:t>
            </a:r>
            <a:r>
              <a:rPr lang="tr-TR" dirty="0"/>
              <a:t>Taraflar ilk iş olarak mevcut çatışmalarının çözümü için neler yapabileceklerine odaklanmalıdır. Geçmişte yapılan çatışma hataları tekrarlanmamalılardır</a:t>
            </a:r>
            <a:r>
              <a:rPr lang="tr-TR" dirty="0" smtClean="0"/>
              <a:t>.</a:t>
            </a:r>
          </a:p>
          <a:p>
            <a:endParaRPr lang="tr-TR" dirty="0"/>
          </a:p>
        </p:txBody>
      </p:sp>
    </p:spTree>
    <p:extLst>
      <p:ext uri="{BB962C8B-B14F-4D97-AF65-F5344CB8AC3E}">
        <p14:creationId xmlns:p14="http://schemas.microsoft.com/office/powerpoint/2010/main" val="73038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 Başa Çıkmak </a:t>
            </a:r>
            <a:endParaRPr lang="tr-TR" dirty="0"/>
          </a:p>
        </p:txBody>
      </p:sp>
      <p:sp>
        <p:nvSpPr>
          <p:cNvPr id="3" name="İçerik Yer Tutucusu 2"/>
          <p:cNvSpPr>
            <a:spLocks noGrp="1"/>
          </p:cNvSpPr>
          <p:nvPr>
            <p:ph idx="1"/>
          </p:nvPr>
        </p:nvSpPr>
        <p:spPr>
          <a:xfrm>
            <a:off x="838200" y="1812562"/>
            <a:ext cx="10515600" cy="4351338"/>
          </a:xfrm>
        </p:spPr>
        <p:txBody>
          <a:bodyPr/>
          <a:lstStyle/>
          <a:p>
            <a:r>
              <a:rPr lang="tr-TR" dirty="0" smtClean="0"/>
              <a:t>Zor kişiler kendi çizgilerini bozmak istemezler, bildikleri gibi hareket etmek isterler Sorun sizin o an zor insanları yönetebilecek kadar enerjiye sahip olamamanızdır</a:t>
            </a:r>
            <a:endParaRPr lang="tr-TR" dirty="0"/>
          </a:p>
        </p:txBody>
      </p:sp>
    </p:spTree>
    <p:extLst>
      <p:ext uri="{BB962C8B-B14F-4D97-AF65-F5344CB8AC3E}">
        <p14:creationId xmlns:p14="http://schemas.microsoft.com/office/powerpoint/2010/main" val="10993615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KİŞİLERARASI ÇATIŞMANIN ÇÖZÜM BASAMAKLARI </a:t>
            </a:r>
          </a:p>
        </p:txBody>
      </p:sp>
      <p:sp>
        <p:nvSpPr>
          <p:cNvPr id="3" name="İçerik Yer Tutucusu 2"/>
          <p:cNvSpPr>
            <a:spLocks noGrp="1"/>
          </p:cNvSpPr>
          <p:nvPr>
            <p:ph idx="1"/>
          </p:nvPr>
        </p:nvSpPr>
        <p:spPr/>
        <p:txBody>
          <a:bodyPr>
            <a:normAutofit lnSpcReduction="10000"/>
          </a:bodyPr>
          <a:lstStyle/>
          <a:p>
            <a:r>
              <a:rPr lang="tr-TR" b="1" dirty="0"/>
              <a:t>6. Karşılıklı fikir alışverişi ile soruna en uygun seçeneklerin belirlenmesi: </a:t>
            </a:r>
            <a:r>
              <a:rPr lang="tr-TR" dirty="0"/>
              <a:t>Çözüme ulaşabilmek için bireylerin kendi seçenekleri kadar karşı tarafın da seçenekleri dikkate alınmalı tarafların makul çözüme </a:t>
            </a:r>
            <a:r>
              <a:rPr lang="tr-TR" dirty="0" smtClean="0"/>
              <a:t>ulaştıracak </a:t>
            </a:r>
            <a:r>
              <a:rPr lang="tr-TR" dirty="0"/>
              <a:t>seçeneklere odaklanılmasına dikkat edilmelidir</a:t>
            </a:r>
            <a:r>
              <a:rPr lang="tr-TR" dirty="0" smtClean="0"/>
              <a:t>.</a:t>
            </a:r>
          </a:p>
          <a:p>
            <a:r>
              <a:rPr lang="tr-TR" b="1" dirty="0"/>
              <a:t> 7. Uygulanabilir en iyi seçeneğin belirlenmesi: </a:t>
            </a:r>
            <a:r>
              <a:rPr lang="tr-TR" dirty="0"/>
              <a:t>Seçenekler iki tarafın da amaçlarını karşılayabilen uygulanabilir olmalıdır. Karar verilen seçeneğin diğer seçenekler arasından en iyi seçenek olduğuna iki taraf da inanmalıdır. </a:t>
            </a:r>
            <a:endParaRPr lang="tr-TR" dirty="0" smtClean="0"/>
          </a:p>
          <a:p>
            <a:r>
              <a:rPr lang="tr-TR" b="1" dirty="0" smtClean="0"/>
              <a:t>8</a:t>
            </a:r>
            <a:r>
              <a:rPr lang="tr-TR" b="1" dirty="0"/>
              <a:t>. Üzerinde hemfikir olunan karara dair anlaşma yapma: </a:t>
            </a:r>
            <a:r>
              <a:rPr lang="tr-TR" dirty="0"/>
              <a:t>Taraflar kendileri için en uygun seçenekle ilgili çözümün bu şekilde gerçekleştirileceğine dair anlaşmalıdırlar. </a:t>
            </a:r>
          </a:p>
        </p:txBody>
      </p:sp>
    </p:spTree>
    <p:extLst>
      <p:ext uri="{BB962C8B-B14F-4D97-AF65-F5344CB8AC3E}">
        <p14:creationId xmlns:p14="http://schemas.microsoft.com/office/powerpoint/2010/main" val="939297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İnsanlar Başa Çıkmak</a:t>
            </a:r>
            <a:endParaRPr lang="tr-TR" dirty="0"/>
          </a:p>
        </p:txBody>
      </p:sp>
      <p:sp>
        <p:nvSpPr>
          <p:cNvPr id="3" name="İçerik Yer Tutucusu 2"/>
          <p:cNvSpPr>
            <a:spLocks noGrp="1"/>
          </p:cNvSpPr>
          <p:nvPr>
            <p:ph idx="1"/>
          </p:nvPr>
        </p:nvSpPr>
        <p:spPr/>
        <p:txBody>
          <a:bodyPr/>
          <a:lstStyle/>
          <a:p>
            <a:r>
              <a:rPr lang="tr-TR" dirty="0" smtClean="0"/>
              <a:t>Zor insanlarla çalışırken, ikinci öncelik zor insan tiplerini bilmekten geçer Zor insanları genel olarak üçe ayırabiliriz Daha sonra da bu genel davranışlara göre basit, farklı başa çıkma biçimlerini görebiliriz</a:t>
            </a:r>
            <a:endParaRPr lang="tr-TR" dirty="0"/>
          </a:p>
        </p:txBody>
      </p:sp>
    </p:spTree>
    <p:extLst>
      <p:ext uri="{BB962C8B-B14F-4D97-AF65-F5344CB8AC3E}">
        <p14:creationId xmlns:p14="http://schemas.microsoft.com/office/powerpoint/2010/main" val="193891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a:t>
            </a:r>
            <a:endParaRPr lang="tr-TR" dirty="0"/>
          </a:p>
        </p:txBody>
      </p:sp>
      <p:sp>
        <p:nvSpPr>
          <p:cNvPr id="3" name="İçerik Yer Tutucusu 2"/>
          <p:cNvSpPr>
            <a:spLocks noGrp="1"/>
          </p:cNvSpPr>
          <p:nvPr>
            <p:ph idx="1"/>
          </p:nvPr>
        </p:nvSpPr>
        <p:spPr/>
        <p:txBody>
          <a:bodyPr/>
          <a:lstStyle/>
          <a:p>
            <a:r>
              <a:rPr lang="tr-TR" dirty="0" smtClean="0"/>
              <a:t>Zor insanları genel üç gruba ayırabiliriz Saldırganlar (düşmanca davrananlar) zorluğu en kolay fark edilen gruptur. Saldırgan kişilik, kısmen mizaç yapısı, kısmen de ailede ve çevrede saldırganlığın bir iletişim yolu olarak kullanıldığı durumlarda, öğrenmeyle edinilmiştir Saldırganlık, kişinin kendi istek ve ihtiyaçlarını, bağırarak, hakaret ve tehdit ederek, hatta fiziksel şiddete başvurarak korku yoluyla sağlamasıdır</a:t>
            </a:r>
            <a:endParaRPr lang="tr-TR" dirty="0"/>
          </a:p>
        </p:txBody>
      </p:sp>
    </p:spTree>
    <p:extLst>
      <p:ext uri="{BB962C8B-B14F-4D97-AF65-F5344CB8AC3E}">
        <p14:creationId xmlns:p14="http://schemas.microsoft.com/office/powerpoint/2010/main" val="201705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(Saldırganlar)</a:t>
            </a:r>
            <a:endParaRPr lang="tr-TR" dirty="0"/>
          </a:p>
        </p:txBody>
      </p:sp>
      <p:sp>
        <p:nvSpPr>
          <p:cNvPr id="3" name="İçerik Yer Tutucusu 2"/>
          <p:cNvSpPr>
            <a:spLocks noGrp="1"/>
          </p:cNvSpPr>
          <p:nvPr>
            <p:ph idx="1"/>
          </p:nvPr>
        </p:nvSpPr>
        <p:spPr/>
        <p:txBody>
          <a:bodyPr/>
          <a:lstStyle/>
          <a:p>
            <a:pPr marL="0" indent="0">
              <a:buNone/>
            </a:pPr>
            <a:r>
              <a:rPr lang="tr-TR" dirty="0" smtClean="0"/>
              <a:t>Saldırganlar, karşılarındaki tarafından önemsenmedikleri, ihmal edildikleri, umursanmadıkları, değer görmedikleri, aldatıldıkları duygusuna kolaylıkla kapılırlar Sabırsızdırlar, her koşulda onlar haklıdır ve her tartışmayı onlar kazanmalıdır. Ne kadar benmerkezci olurlarsa, o denli zorlaşırlar Saldırgan zor insanların enerji düzeyleri yüksektir ama bu, yapıcı değil yıkıcı bir enerjidir</a:t>
            </a:r>
            <a:endParaRPr lang="tr-TR" dirty="0"/>
          </a:p>
        </p:txBody>
      </p:sp>
    </p:spTree>
    <p:extLst>
      <p:ext uri="{BB962C8B-B14F-4D97-AF65-F5344CB8AC3E}">
        <p14:creationId xmlns:p14="http://schemas.microsoft.com/office/powerpoint/2010/main" val="31250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(Saldırganlar)</a:t>
            </a:r>
            <a:br>
              <a:rPr lang="tr-TR" dirty="0" smtClean="0"/>
            </a:br>
            <a:endParaRPr lang="tr-TR" dirty="0"/>
          </a:p>
        </p:txBody>
      </p:sp>
      <p:sp>
        <p:nvSpPr>
          <p:cNvPr id="3" name="İçerik Yer Tutucusu 2"/>
          <p:cNvSpPr>
            <a:spLocks noGrp="1"/>
          </p:cNvSpPr>
          <p:nvPr>
            <p:ph idx="1"/>
          </p:nvPr>
        </p:nvSpPr>
        <p:spPr/>
        <p:txBody>
          <a:bodyPr/>
          <a:lstStyle/>
          <a:p>
            <a:r>
              <a:rPr lang="tr-TR" dirty="0" smtClean="0"/>
              <a:t>Saldırgan İnsanların, kendilerine özgü değerleri vardır ve onlara bağlıdırlar. Sadece kendisinin değil, başkalarının da haklarını savunurlar Saldırganın, hep kendisinin kazanıp karşısındakinin kaybettiği tutumuna karşılık, sağlıklı dışa vurumcu, </a:t>
            </a:r>
            <a:r>
              <a:rPr lang="tr-TR" dirty="0" err="1" smtClean="0"/>
              <a:t>kazankazan</a:t>
            </a:r>
            <a:r>
              <a:rPr lang="tr-TR" dirty="0" smtClean="0"/>
              <a:t> ilkesini de gözetirler</a:t>
            </a:r>
            <a:endParaRPr lang="tr-TR" dirty="0"/>
          </a:p>
        </p:txBody>
      </p:sp>
    </p:spTree>
    <p:extLst>
      <p:ext uri="{BB962C8B-B14F-4D97-AF65-F5344CB8AC3E}">
        <p14:creationId xmlns:p14="http://schemas.microsoft.com/office/powerpoint/2010/main" val="256102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İnsan Tipleri (Saldırganlar) </a:t>
            </a:r>
            <a:endParaRPr lang="tr-TR" dirty="0"/>
          </a:p>
        </p:txBody>
      </p:sp>
      <p:sp>
        <p:nvSpPr>
          <p:cNvPr id="3" name="İçerik Yer Tutucusu 2"/>
          <p:cNvSpPr>
            <a:spLocks noGrp="1"/>
          </p:cNvSpPr>
          <p:nvPr>
            <p:ph idx="1"/>
          </p:nvPr>
        </p:nvSpPr>
        <p:spPr/>
        <p:txBody>
          <a:bodyPr/>
          <a:lstStyle/>
          <a:p>
            <a:r>
              <a:rPr lang="tr-TR" dirty="0" smtClean="0"/>
              <a:t>Savunduğu değerlerin zorla değil, anlayış ve uyum içinde kabulünü önemserler Kendisine de, karşısındakine de saygılıdır; tehdit etmez, başkalarının da kendisini tehdit etmesine izin vermezler Saldırgan davranışın, sağlıklı bir dışa vuruma dönüşmesi için, kişinin duygu ve iletişim konularında eğitilmesi gerekir</a:t>
            </a:r>
            <a:endParaRPr lang="tr-TR" dirty="0"/>
          </a:p>
        </p:txBody>
      </p:sp>
    </p:spTree>
    <p:extLst>
      <p:ext uri="{BB962C8B-B14F-4D97-AF65-F5344CB8AC3E}">
        <p14:creationId xmlns:p14="http://schemas.microsoft.com/office/powerpoint/2010/main" val="28201234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2412</Words>
  <Application>Microsoft Office PowerPoint</Application>
  <PresentationFormat>Geniş ekran</PresentationFormat>
  <Paragraphs>99</Paragraphs>
  <Slides>40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Arial Black</vt:lpstr>
      <vt:lpstr>Calibri</vt:lpstr>
      <vt:lpstr>Calibri Light</vt:lpstr>
      <vt:lpstr>Office Teması</vt:lpstr>
      <vt:lpstr>Zor  İnsanlarla Başa Çıkmak Çatışma Çözme Yöntemleri</vt:lpstr>
      <vt:lpstr>Kimdir Zor İnsan?</vt:lpstr>
      <vt:lpstr>Zor İnsanlar Başa Çıkmak </vt:lpstr>
      <vt:lpstr>Zor İnsanlar Başa Çıkmak </vt:lpstr>
      <vt:lpstr>Zor İnsanlar Başa Çıkmak</vt:lpstr>
      <vt:lpstr>Zor İnsan Tipleri</vt:lpstr>
      <vt:lpstr>Zor İnsan Tipleri (Saldırganlar)</vt:lpstr>
      <vt:lpstr>Zor İnsan Tipleri (Saldırganlar) </vt:lpstr>
      <vt:lpstr>Zor İnsan Tipleri (Saldırganlar) </vt:lpstr>
      <vt:lpstr>Zor İnsan Tipleri (Pasifler)</vt:lpstr>
      <vt:lpstr>Zor İnsan Tipleri (Pasifler)</vt:lpstr>
      <vt:lpstr>Zor İnsan Tipleri (Pasifler</vt:lpstr>
      <vt:lpstr>Zor İnsan Tipleri (Pasifler)</vt:lpstr>
      <vt:lpstr>Zor İnsan Tipleri (Pasif Saldırganlar)</vt:lpstr>
      <vt:lpstr>Zor İnsan Tipleri (Pasif Saldırganlar)</vt:lpstr>
      <vt:lpstr>Zor İnsan Tipleri (Pasif Saldırganlar)</vt:lpstr>
      <vt:lpstr>Zor İnsan Tipleri (Pasif Saldırganlar)</vt:lpstr>
      <vt:lpstr>Zor İnsanlarla Baş Etme Yolları (Saldırganlarla)</vt:lpstr>
      <vt:lpstr>Zor İnsanlarla Baş Etme Yolları (Saldırganlarla)</vt:lpstr>
      <vt:lpstr>Zor İnsanlarla Baş Etme Yolları (Saldırganlarla)</vt:lpstr>
      <vt:lpstr>Zor İnsanlarla Baş Etme Yolları (Saldırganlarla)</vt:lpstr>
      <vt:lpstr>Zor İnsanlarla Baş Etme Yolları (Saldırganlarla)</vt:lpstr>
      <vt:lpstr>Zor İnsanlarla Baş Etme Yolları (Pasiflerle)</vt:lpstr>
      <vt:lpstr>Zor İnsanlarla Baş Etme Yolları (Pasiflerle)</vt:lpstr>
      <vt:lpstr>Zor İnsanlarla Baş Etme Yolları (Pasif Saldırganlarla)</vt:lpstr>
      <vt:lpstr>Zor İnsanlarla Baş Etme Yolları (Pasif Saldırganlarla)</vt:lpstr>
      <vt:lpstr>Zor İnsanlarla Baş Etme Yolları (Pasif Saldırganlarla)</vt:lpstr>
      <vt:lpstr>Zor İnsanlarla Baş Etme Yolları</vt:lpstr>
      <vt:lpstr>Zor İnsanlarla Baş Etme Yolları</vt:lpstr>
      <vt:lpstr>Zor İnsanlarla Baş Etme Yolları</vt:lpstr>
      <vt:lpstr>Çatışma kavramı</vt:lpstr>
      <vt:lpstr>ÇATIŞMA</vt:lpstr>
      <vt:lpstr>Çatışma çözme 5 davranış biçimi ile </vt:lpstr>
      <vt:lpstr>2. ÇATIŞMA TÜRLERİ</vt:lpstr>
      <vt:lpstr> ÇATIŞMA ÇÖZME STRATEJİLERİ </vt:lpstr>
      <vt:lpstr>PowerPoint Sunusu</vt:lpstr>
      <vt:lpstr>PowerPoint Sunusu</vt:lpstr>
      <vt:lpstr>KİŞİLERARASI ÇATIŞMANIN ÇÖZÜM BASAMAKLARI </vt:lpstr>
      <vt:lpstr>KİŞİLERARASI ÇATIŞMANIN ÇÖZÜM BASAMAKLARI </vt:lpstr>
      <vt:lpstr>KİŞİLERARASI ÇATIŞMANIN ÇÖZÜM BASAMAKLARI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  İnsanlarla Başa Çıkmak Çatışma Çözme Yöntemleri</dc:title>
  <dc:creator>ronaldinho424</dc:creator>
  <cp:lastModifiedBy>ronaldinho424</cp:lastModifiedBy>
  <cp:revision>8</cp:revision>
  <dcterms:created xsi:type="dcterms:W3CDTF">2021-05-17T10:25:11Z</dcterms:created>
  <dcterms:modified xsi:type="dcterms:W3CDTF">2021-05-21T07:33:42Z</dcterms:modified>
</cp:coreProperties>
</file>