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32"/>
  </p:notesMasterIdLst>
  <p:sldIdLst>
    <p:sldId id="256" r:id="rId2"/>
    <p:sldId id="257" r:id="rId3"/>
    <p:sldId id="287" r:id="rId4"/>
    <p:sldId id="288" r:id="rId5"/>
    <p:sldId id="258" r:id="rId6"/>
    <p:sldId id="297" r:id="rId7"/>
    <p:sldId id="298" r:id="rId8"/>
    <p:sldId id="261" r:id="rId9"/>
    <p:sldId id="263" r:id="rId10"/>
    <p:sldId id="264" r:id="rId11"/>
    <p:sldId id="266" r:id="rId12"/>
    <p:sldId id="268" r:id="rId13"/>
    <p:sldId id="269" r:id="rId14"/>
    <p:sldId id="270" r:id="rId15"/>
    <p:sldId id="272" r:id="rId16"/>
    <p:sldId id="273" r:id="rId17"/>
    <p:sldId id="275" r:id="rId18"/>
    <p:sldId id="292" r:id="rId19"/>
    <p:sldId id="278" r:id="rId20"/>
    <p:sldId id="299" r:id="rId21"/>
    <p:sldId id="293" r:id="rId22"/>
    <p:sldId id="274" r:id="rId23"/>
    <p:sldId id="285" r:id="rId24"/>
    <p:sldId id="284" r:id="rId25"/>
    <p:sldId id="295" r:id="rId26"/>
    <p:sldId id="291" r:id="rId27"/>
    <p:sldId id="276" r:id="rId28"/>
    <p:sldId id="296" r:id="rId29"/>
    <p:sldId id="286" r:id="rId30"/>
    <p:sldId id="300"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91" autoAdjust="0"/>
    <p:restoredTop sz="94660"/>
  </p:normalViewPr>
  <p:slideViewPr>
    <p:cSldViewPr>
      <p:cViewPr varScale="1">
        <p:scale>
          <a:sx n="102" d="100"/>
          <a:sy n="102" d="100"/>
        </p:scale>
        <p:origin x="51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998376-D292-42A8-82E9-2CDBE0703D0E}" type="datetimeFigureOut">
              <a:rPr lang="tr-TR" smtClean="0"/>
              <a:pPr/>
              <a:t>17.5.2021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07430B-4E57-4835-ADD4-69B7B2F14E71}"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D07430B-4E57-4835-ADD4-69B7B2F14E71}" type="slidenum">
              <a:rPr lang="tr-TR" smtClean="0"/>
              <a:pPr/>
              <a:t>8</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17.5.2021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94502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17.5.2021</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84814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17.5.2021</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80455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17.5.2021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014083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17.5.2021</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34669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17.5.2021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1446904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17.5.2021</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8364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17.5.2021</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18584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17.5.2021</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42441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17.5.2021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981329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17.5.2021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9624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17.5.2021</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957646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17.5.2021</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54687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17.5.2021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98278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17.5.2021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16650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17.5.2021</a:t>
            </a:fld>
            <a:endParaRPr lang="tr-TR"/>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432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9F75050-0E15-4C5B-92B0-66D068882F1F}" type="datetimeFigureOut">
              <a:rPr lang="tr-TR" smtClean="0"/>
              <a:pPr/>
              <a:t>17.5.2021</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732270666"/>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196752"/>
            <a:ext cx="7772400" cy="1800200"/>
          </a:xfrm>
        </p:spPr>
        <p:txBody>
          <a:bodyPr>
            <a:normAutofit/>
          </a:bodyPr>
          <a:lstStyle/>
          <a:p>
            <a:pPr algn="ctr"/>
            <a:r>
              <a:rPr lang="tr-TR" b="1" dirty="0" smtClean="0">
                <a:solidFill>
                  <a:schemeClr val="tx2">
                    <a:lumMod val="75000"/>
                  </a:schemeClr>
                </a:solidFill>
              </a:rPr>
              <a:t>Yetişkinlikte Yaşam </a:t>
            </a:r>
            <a:r>
              <a:rPr lang="tr-TR" b="1" dirty="0">
                <a:solidFill>
                  <a:schemeClr val="tx2">
                    <a:lumMod val="75000"/>
                  </a:schemeClr>
                </a:solidFill>
              </a:rPr>
              <a:t>Ö</a:t>
            </a:r>
            <a:r>
              <a:rPr lang="tr-TR" b="1" dirty="0" smtClean="0">
                <a:solidFill>
                  <a:schemeClr val="tx2">
                    <a:lumMod val="75000"/>
                  </a:schemeClr>
                </a:solidFill>
              </a:rPr>
              <a:t>devleri</a:t>
            </a:r>
            <a:endParaRPr lang="tr-TR" b="1" dirty="0">
              <a:solidFill>
                <a:schemeClr val="tx2">
                  <a:lumMod val="75000"/>
                </a:schemeClr>
              </a:solidFill>
            </a:endParaRPr>
          </a:p>
        </p:txBody>
      </p:sp>
      <p:sp>
        <p:nvSpPr>
          <p:cNvPr id="3" name="2 Alt Başlık"/>
          <p:cNvSpPr>
            <a:spLocks noGrp="1"/>
          </p:cNvSpPr>
          <p:nvPr>
            <p:ph type="subTitle" idx="1"/>
          </p:nvPr>
        </p:nvSpPr>
        <p:spPr>
          <a:xfrm>
            <a:off x="4644008" y="5229200"/>
            <a:ext cx="3888432" cy="864096"/>
          </a:xfrm>
        </p:spPr>
        <p:txBody>
          <a:bodyPr>
            <a:normAutofit fontScale="77500" lnSpcReduction="20000"/>
          </a:bodyPr>
          <a:lstStyle/>
          <a:p>
            <a:pPr algn="ctr"/>
            <a:r>
              <a:rPr lang="tr-TR" dirty="0" smtClean="0"/>
              <a:t>SEYHAN REHBERLİK VE ARAŞTIRMA MERKEZİ</a:t>
            </a:r>
          </a:p>
          <a:p>
            <a:pPr algn="ctr"/>
            <a:r>
              <a:rPr lang="tr-TR" dirty="0" smtClean="0"/>
              <a:t>PDR BÖLÜMÜ </a:t>
            </a:r>
          </a:p>
          <a:p>
            <a:pPr algn="ctr"/>
            <a:r>
              <a:rPr lang="tr-TR" dirty="0" smtClean="0"/>
              <a:t>MAYIS 2021</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418058"/>
          </a:xfrm>
        </p:spPr>
        <p:txBody>
          <a:bodyPr>
            <a:normAutofit fontScale="90000"/>
          </a:bodyPr>
          <a:lstStyle/>
          <a:p>
            <a:endParaRPr lang="tr-TR" dirty="0"/>
          </a:p>
        </p:txBody>
      </p:sp>
      <p:sp>
        <p:nvSpPr>
          <p:cNvPr id="3" name="2 İçerik Yer Tutucusu"/>
          <p:cNvSpPr>
            <a:spLocks noGrp="1"/>
          </p:cNvSpPr>
          <p:nvPr>
            <p:ph idx="1"/>
          </p:nvPr>
        </p:nvSpPr>
        <p:spPr>
          <a:xfrm>
            <a:off x="457200" y="1268760"/>
            <a:ext cx="8363272" cy="5328592"/>
          </a:xfrm>
        </p:spPr>
        <p:txBody>
          <a:bodyPr>
            <a:normAutofit/>
          </a:bodyPr>
          <a:lstStyle/>
          <a:p>
            <a:r>
              <a:rPr lang="tr-TR" sz="2400" dirty="0">
                <a:solidFill>
                  <a:schemeClr val="tx1"/>
                </a:solidFill>
              </a:rPr>
              <a:t>İlk yetişkinlik yılları </a:t>
            </a:r>
            <a:r>
              <a:rPr lang="tr-TR" sz="2400" dirty="0" smtClean="0">
                <a:solidFill>
                  <a:schemeClr val="tx1"/>
                </a:solidFill>
              </a:rPr>
              <a:t>(18-30 </a:t>
            </a:r>
            <a:r>
              <a:rPr lang="tr-TR" sz="2400" dirty="0">
                <a:solidFill>
                  <a:schemeClr val="tx1"/>
                </a:solidFill>
              </a:rPr>
              <a:t>yaş arası) </a:t>
            </a:r>
            <a:r>
              <a:rPr lang="tr-TR" sz="2400" dirty="0" smtClean="0">
                <a:solidFill>
                  <a:schemeClr val="tx1"/>
                </a:solidFill>
              </a:rPr>
              <a:t>tezat </a:t>
            </a:r>
            <a:r>
              <a:rPr lang="tr-TR" sz="2400" dirty="0">
                <a:solidFill>
                  <a:schemeClr val="tx1"/>
                </a:solidFill>
              </a:rPr>
              <a:t>ve stresin yaşandığı bir dönemdir. Zira bu dönemde insan, bir taraftan acil olarak kişisel tatminler yada hazlar peşindedir. Diğer taraftan ise toplumda yerini bulma ve statü kazanma çabası içindedir. Bu durum, kişi için hem </a:t>
            </a:r>
            <a:r>
              <a:rPr lang="tr-TR" sz="2400" dirty="0" smtClean="0">
                <a:solidFill>
                  <a:schemeClr val="tx1"/>
                </a:solidFill>
              </a:rPr>
              <a:t>tatmin edici </a:t>
            </a:r>
            <a:r>
              <a:rPr lang="tr-TR" sz="2400" dirty="0">
                <a:solidFill>
                  <a:schemeClr val="tx1"/>
                </a:solidFill>
              </a:rPr>
              <a:t>hem de </a:t>
            </a:r>
            <a:r>
              <a:rPr lang="tr-TR" sz="2400" dirty="0" smtClean="0">
                <a:solidFill>
                  <a:schemeClr val="tx1"/>
                </a:solidFill>
              </a:rPr>
              <a:t>streslidir.</a:t>
            </a:r>
          </a:p>
          <a:p>
            <a:r>
              <a:rPr lang="tr-TR" sz="2400" dirty="0" err="1">
                <a:solidFill>
                  <a:schemeClr val="tx1"/>
                </a:solidFill>
              </a:rPr>
              <a:t>Gould’un</a:t>
            </a:r>
            <a:r>
              <a:rPr lang="tr-TR" sz="2400" dirty="0">
                <a:solidFill>
                  <a:schemeClr val="tx1"/>
                </a:solidFill>
              </a:rPr>
              <a:t> kuramına göre 16-22 yaşındaki yetişkin anne-babasının yanından ayrılır, kimliklerini güçlendirirler. Özerkliğe kavuşan 22-28 yaşındaki yetişkin, amaçlarını gerçekleştirmeye başlar. 28-34 yaş arasında </a:t>
            </a:r>
            <a:r>
              <a:rPr lang="tr-TR" sz="2400" dirty="0" smtClean="0">
                <a:solidFill>
                  <a:schemeClr val="tx1"/>
                </a:solidFill>
              </a:rPr>
              <a:t>, </a:t>
            </a:r>
            <a:r>
              <a:rPr lang="tr-TR" sz="2400" dirty="0">
                <a:solidFill>
                  <a:schemeClr val="tx1"/>
                </a:solidFill>
              </a:rPr>
              <a:t>bir geçiş evresinde bulunarak, amaçlarını, evliliğini </a:t>
            </a:r>
            <a:r>
              <a:rPr lang="tr-TR" sz="2400" dirty="0" smtClean="0">
                <a:solidFill>
                  <a:schemeClr val="tx1"/>
                </a:solidFill>
              </a:rPr>
              <a:t>değerlendirir.</a:t>
            </a:r>
            <a:endParaRPr lang="tr-TR" sz="24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634082"/>
          </a:xfrm>
        </p:spPr>
        <p:txBody>
          <a:bodyPr>
            <a:normAutofit fontScale="90000"/>
          </a:bodyPr>
          <a:lstStyle/>
          <a:p>
            <a:endParaRPr lang="tr-TR" dirty="0"/>
          </a:p>
        </p:txBody>
      </p:sp>
      <p:sp>
        <p:nvSpPr>
          <p:cNvPr id="3" name="2 İçerik Yer Tutucusu"/>
          <p:cNvSpPr>
            <a:spLocks noGrp="1"/>
          </p:cNvSpPr>
          <p:nvPr>
            <p:ph idx="1"/>
          </p:nvPr>
        </p:nvSpPr>
        <p:spPr>
          <a:xfrm>
            <a:off x="611560" y="908720"/>
            <a:ext cx="8280920" cy="5688632"/>
          </a:xfrm>
        </p:spPr>
        <p:txBody>
          <a:bodyPr>
            <a:normAutofit/>
          </a:bodyPr>
          <a:lstStyle/>
          <a:p>
            <a:endParaRPr lang="tr-TR" dirty="0" smtClean="0"/>
          </a:p>
          <a:p>
            <a:r>
              <a:rPr lang="tr-TR" sz="2000" dirty="0"/>
              <a:t>İlk yetişkinlik dönemi biyolojik bakımdan olduğu kadar psikolojik açıdan da en yoğun dönemdir. </a:t>
            </a:r>
            <a:r>
              <a:rPr lang="tr-TR" sz="2000" dirty="0" err="1"/>
              <a:t>Erikson</a:t>
            </a:r>
            <a:r>
              <a:rPr lang="tr-TR" sz="2000" dirty="0"/>
              <a:t> bu dönemdeki kişilerin psikolojik çatışma ve bunalımlar içinde olduğunu ileri sürer. Genç yetişkinlerin, bu dönemde kendi kimliklerine kavuşma konularında odaklandığını, bu kimliği geliştirerek, samimi bir dostluk ve yakınlık arayışı içinde oldukları ifade edilmektedir. </a:t>
            </a:r>
          </a:p>
          <a:p>
            <a:r>
              <a:rPr lang="tr-TR" sz="2000" dirty="0" smtClean="0"/>
              <a:t>İlk </a:t>
            </a:r>
            <a:r>
              <a:rPr lang="tr-TR" sz="2000" dirty="0"/>
              <a:t>yetişkinlikteki kişileri diğer gruplardan ayıran ve belirleyici olan üç temel psikolojik konu vardır: İlki bağımsızlık; ikincisi kişilik; üçüncüsü ise yakın ilişki ve dostluk. Bunlar çeşitli sosyal görevlerle ilgilidir.</a:t>
            </a:r>
          </a:p>
          <a:p>
            <a:r>
              <a:rPr lang="tr-TR" sz="2000" dirty="0"/>
              <a:t>Bu dönemin ana uğraşı alanları “</a:t>
            </a:r>
            <a:r>
              <a:rPr lang="tr-TR" sz="2000" dirty="0" smtClean="0"/>
              <a:t>evlilik, üniversite, </a:t>
            </a:r>
            <a:r>
              <a:rPr lang="tr-TR" sz="2000" dirty="0"/>
              <a:t>askerlik, bir iş arama veya meslek edinme, aile ve toplumla yeni ilişkiler kurma” gibi çeşitli bireysel ve toplumsal görevlerle ilgilidir. Bu toplumsal görev ve faaliyetler sadece bu dönem yetişkinleri için değildir. Fakat bunların çoğunlukla bu dönemde olduğu yetişkinliği diğer gruplardan ayırdığı da bir </a:t>
            </a:r>
            <a:r>
              <a:rPr lang="tr-TR" sz="2000" dirty="0" smtClean="0"/>
              <a:t>gerçektir.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490066"/>
          </a:xfrm>
        </p:spPr>
        <p:txBody>
          <a:bodyPr>
            <a:normAutofit fontScale="90000"/>
          </a:bodyPr>
          <a:lstStyle/>
          <a:p>
            <a:endParaRPr lang="tr-TR" dirty="0"/>
          </a:p>
        </p:txBody>
      </p:sp>
      <p:sp>
        <p:nvSpPr>
          <p:cNvPr id="3" name="2 İçerik Yer Tutucusu"/>
          <p:cNvSpPr>
            <a:spLocks noGrp="1"/>
          </p:cNvSpPr>
          <p:nvPr>
            <p:ph idx="1"/>
          </p:nvPr>
        </p:nvSpPr>
        <p:spPr>
          <a:xfrm>
            <a:off x="457200" y="1124744"/>
            <a:ext cx="8363272" cy="5349208"/>
          </a:xfrm>
        </p:spPr>
        <p:txBody>
          <a:bodyPr>
            <a:normAutofit/>
          </a:bodyPr>
          <a:lstStyle/>
          <a:p>
            <a:endParaRPr lang="tr-TR" dirty="0" smtClean="0"/>
          </a:p>
          <a:p>
            <a:r>
              <a:rPr lang="tr-TR" sz="2000" dirty="0" smtClean="0"/>
              <a:t>Yetişkinliğe </a:t>
            </a:r>
            <a:r>
              <a:rPr lang="tr-TR" sz="2000" dirty="0"/>
              <a:t>etki eden psikolojik, biyolojik ve </a:t>
            </a:r>
            <a:r>
              <a:rPr lang="tr-TR" sz="2000" dirty="0" err="1"/>
              <a:t>sosyo</a:t>
            </a:r>
            <a:r>
              <a:rPr lang="tr-TR" sz="2000" dirty="0"/>
              <a:t>-kültürel etkenlerin birbiriyle olan etkileşimi ve etkisi önemlidir. Yetişkin insan, kişilik özellikleri bakımından oldukça tutarlı ve özel bir yapıya sahiptir. Bu kişilik özelliklerinin ve davranışların çoğunluğu </a:t>
            </a:r>
            <a:r>
              <a:rPr lang="tr-TR" sz="2000" dirty="0" err="1"/>
              <a:t>sosyo</a:t>
            </a:r>
            <a:r>
              <a:rPr lang="tr-TR" sz="2000" dirty="0"/>
              <a:t>-kültürel çevreden ve gündelik hayattan etkilediği konusunda görüş birliği vardır.</a:t>
            </a:r>
          </a:p>
          <a:p>
            <a:r>
              <a:rPr lang="tr-TR" sz="2000" dirty="0"/>
              <a:t>İlk yetişkinlikte genç yetişkinlerin bağımsızlık özelliği en </a:t>
            </a:r>
            <a:r>
              <a:rPr lang="tr-TR" sz="2000" dirty="0" smtClean="0"/>
              <a:t>belirleyici </a:t>
            </a:r>
            <a:r>
              <a:rPr lang="tr-TR" sz="2000" dirty="0"/>
              <a:t>psikolojik özelliktir. Bu gelişim basamağının en göze çarpan özelliği gençlerin kendilerini aile bağlarından ayırmaları ve toplumda kendi kişiliklerini </a:t>
            </a:r>
            <a:r>
              <a:rPr lang="tr-TR" sz="2000" dirty="0" smtClean="0"/>
              <a:t>korumalarıdır.</a:t>
            </a:r>
            <a:endParaRPr lang="tr-TR" sz="2000" dirty="0"/>
          </a:p>
          <a:p>
            <a:endParaRPr lang="tr-T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620688"/>
            <a:ext cx="7453295" cy="432048"/>
          </a:xfrm>
        </p:spPr>
        <p:txBody>
          <a:bodyPr>
            <a:normAutofit fontScale="90000"/>
          </a:bodyPr>
          <a:lstStyle/>
          <a:p>
            <a:endParaRPr lang="tr-TR" dirty="0"/>
          </a:p>
        </p:txBody>
      </p:sp>
      <p:sp>
        <p:nvSpPr>
          <p:cNvPr id="3" name="2 İçerik Yer Tutucusu"/>
          <p:cNvSpPr>
            <a:spLocks noGrp="1"/>
          </p:cNvSpPr>
          <p:nvPr>
            <p:ph idx="1"/>
          </p:nvPr>
        </p:nvSpPr>
        <p:spPr>
          <a:xfrm>
            <a:off x="457200" y="1268760"/>
            <a:ext cx="8363272" cy="5400600"/>
          </a:xfrm>
        </p:spPr>
        <p:txBody>
          <a:bodyPr>
            <a:normAutofit/>
          </a:bodyPr>
          <a:lstStyle/>
          <a:p>
            <a:r>
              <a:rPr lang="tr-TR" dirty="0"/>
              <a:t>Bir taraftan anne babasıyla çatışma yaşarken, diğer taraftan da </a:t>
            </a:r>
            <a:r>
              <a:rPr lang="tr-TR" dirty="0" smtClean="0"/>
              <a:t>ayrılma </a:t>
            </a:r>
            <a:r>
              <a:rPr lang="tr-TR" dirty="0"/>
              <a:t>ve yalnız kalma duyguları yaşanmaktadır. B</a:t>
            </a:r>
            <a:r>
              <a:rPr lang="tr-TR" dirty="0" smtClean="0"/>
              <a:t>irey </a:t>
            </a:r>
            <a:r>
              <a:rPr lang="tr-TR" dirty="0"/>
              <a:t>kendi bağımsızlığını korudukça ebeveyninkinden farklı bir değer sistemi geliştirebilir.</a:t>
            </a:r>
          </a:p>
          <a:p>
            <a:r>
              <a:rPr lang="tr-TR" dirty="0"/>
              <a:t>Bu psikolojik bağımsızlık özelliğinin kazanılması üniversiteye, askere, iş için gurbete gitme, evlenme ve ayrı bir yuva kurma gibi gerçekten aileden uzaklaşmasıyla gerçekleşebilir. İlk bakışta kişisel bağımsızlık olumsuz gibi gelse de, sağlıklı bir genç gelişimi için psikolojik bağımsızlığının kurulması gerekir.</a:t>
            </a:r>
          </a:p>
          <a:p>
            <a:r>
              <a:rPr lang="tr-TR" dirty="0"/>
              <a:t>Bu dönemin ikinci psikolojik özelliği kişilik problemidir. Kendine özgü bir kişiliğin kurulması, ergenlik döneminden gençliğe ya da ilk yetişkinliğe geçişin bir parçasıdır. Ancak bu kişilik, genç bir kişinin ben-merkezli dünyasından çeşitli seçeneklerin ve değerlerin bulunduğu daha geniş bir dünyaya geçiş </a:t>
            </a:r>
            <a:r>
              <a:rPr lang="tr-TR" dirty="0" smtClean="0"/>
              <a:t>yapmasıdır.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5" y="624110"/>
            <a:ext cx="6986736" cy="716658"/>
          </a:xfrm>
        </p:spPr>
        <p:txBody>
          <a:bodyPr/>
          <a:lstStyle/>
          <a:p>
            <a:endParaRPr lang="tr-TR" dirty="0"/>
          </a:p>
        </p:txBody>
      </p:sp>
      <p:sp>
        <p:nvSpPr>
          <p:cNvPr id="3" name="2 İçerik Yer Tutucusu"/>
          <p:cNvSpPr>
            <a:spLocks noGrp="1"/>
          </p:cNvSpPr>
          <p:nvPr>
            <p:ph idx="1"/>
          </p:nvPr>
        </p:nvSpPr>
        <p:spPr>
          <a:xfrm>
            <a:off x="457200" y="1600200"/>
            <a:ext cx="8363272" cy="4873752"/>
          </a:xfrm>
        </p:spPr>
        <p:txBody>
          <a:bodyPr>
            <a:normAutofit/>
          </a:bodyPr>
          <a:lstStyle/>
          <a:p>
            <a:endParaRPr lang="tr-TR" dirty="0" smtClean="0"/>
          </a:p>
          <a:p>
            <a:r>
              <a:rPr lang="tr-TR" sz="2000" dirty="0" smtClean="0"/>
              <a:t>İlk </a:t>
            </a:r>
            <a:r>
              <a:rPr lang="tr-TR" sz="2000" dirty="0"/>
              <a:t>yetişkinlik döneminin üçüncü temel özelliği ise “yakın ve samimi bir ilişki ve dostluk kurma” duygusudur. Bu dostluk hemcinsinden bir veya birkaç arkadaşıyla olabileceği gibi, karşı cinsten bir kişiyle de olabilir (okul, asker arkadaşı veya sevgili gibi…).</a:t>
            </a:r>
          </a:p>
          <a:p>
            <a:r>
              <a:rPr lang="tr-TR" sz="2000" dirty="0"/>
              <a:t>Bu dönemde arkadaşlık dostluk için temel unsurdur. Arkadaşlık demek “benimle birlikte olmak isteyen, beni dinleyen, benimle mutlu olan, benimle birlikte üzülen, </a:t>
            </a:r>
            <a:r>
              <a:rPr lang="tr-TR" sz="2000" dirty="0" smtClean="0"/>
              <a:t>olumlu </a:t>
            </a:r>
            <a:r>
              <a:rPr lang="tr-TR" sz="2000" dirty="0"/>
              <a:t>veya olumsuz her şeyi paylaşan kişi olmak </a:t>
            </a:r>
            <a:r>
              <a:rPr lang="tr-TR" sz="2000" dirty="0" smtClean="0"/>
              <a:t>demektir.</a:t>
            </a:r>
            <a:endParaRPr lang="tr-T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04664"/>
            <a:ext cx="8229600" cy="576064"/>
          </a:xfrm>
        </p:spPr>
        <p:txBody>
          <a:bodyPr>
            <a:normAutofit fontScale="90000"/>
          </a:bodyPr>
          <a:lstStyle/>
          <a:p>
            <a:pPr algn="ctr"/>
            <a:endParaRPr lang="tr-TR" dirty="0"/>
          </a:p>
        </p:txBody>
      </p:sp>
      <p:sp>
        <p:nvSpPr>
          <p:cNvPr id="3" name="2 İçerik Yer Tutucusu"/>
          <p:cNvSpPr>
            <a:spLocks noGrp="1"/>
          </p:cNvSpPr>
          <p:nvPr>
            <p:ph idx="1"/>
          </p:nvPr>
        </p:nvSpPr>
        <p:spPr>
          <a:xfrm>
            <a:off x="457200" y="1340768"/>
            <a:ext cx="8363272" cy="5040560"/>
          </a:xfrm>
        </p:spPr>
        <p:txBody>
          <a:bodyPr>
            <a:normAutofit/>
          </a:bodyPr>
          <a:lstStyle/>
          <a:p>
            <a:endParaRPr lang="tr-TR" dirty="0" smtClean="0"/>
          </a:p>
          <a:p>
            <a:r>
              <a:rPr lang="tr-TR" sz="2000" dirty="0" smtClean="0"/>
              <a:t>İlk </a:t>
            </a:r>
            <a:r>
              <a:rPr lang="tr-TR" sz="2000" dirty="0"/>
              <a:t>yetişkinlik döneminde sıkça rastlanan bir başka özelik de toplumdan </a:t>
            </a:r>
            <a:r>
              <a:rPr lang="tr-TR" sz="2000" dirty="0" smtClean="0"/>
              <a:t>soyutlanmadır</a:t>
            </a:r>
            <a:r>
              <a:rPr lang="tr-TR" sz="2000" dirty="0"/>
              <a:t>. Bu toplumdan </a:t>
            </a:r>
            <a:r>
              <a:rPr lang="tr-TR" sz="2000" dirty="0" smtClean="0"/>
              <a:t>soyutlanma </a:t>
            </a:r>
            <a:r>
              <a:rPr lang="tr-TR" sz="2000" dirty="0"/>
              <a:t>çoğunlukla korku doğurur. Soyutlanma (</a:t>
            </a:r>
            <a:r>
              <a:rPr lang="tr-TR" sz="2000" dirty="0" err="1"/>
              <a:t>izalasyon</a:t>
            </a:r>
            <a:r>
              <a:rPr lang="tr-TR" sz="2000" dirty="0"/>
              <a:t>) bir birey olarak görünmeme ve gözden kaybolma korkusudur. Burada aynı zamanda tanınmamış bir kişi olarak kalma </a:t>
            </a:r>
            <a:r>
              <a:rPr lang="tr-TR" sz="2000" dirty="0" smtClean="0"/>
              <a:t>korkusu </a:t>
            </a:r>
            <a:r>
              <a:rPr lang="tr-TR" sz="2000" dirty="0"/>
              <a:t>da söz konusudur. Bu açıdan genç yetişkinler psikolojik bir bunalım içine düşebilirler</a:t>
            </a:r>
            <a:r>
              <a:rPr lang="tr-TR" sz="2000" dirty="0" smtClean="0"/>
              <a:t>.</a:t>
            </a:r>
          </a:p>
          <a:p>
            <a:r>
              <a:rPr lang="tr-TR" sz="2000" dirty="0"/>
              <a:t>20-30’lu yaşlar insan hayatının en problemli dönemidir. Zira bu dönemde beklentiler ile gerçeklerin uyuşmadığı fark edilir ve bu durum kişiyi kaygı ve uyumsuzluğa iter. </a:t>
            </a:r>
          </a:p>
          <a:p>
            <a:endParaRPr lang="tr-TR"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7" y="624110"/>
            <a:ext cx="7418784" cy="500634"/>
          </a:xfrm>
        </p:spPr>
        <p:txBody>
          <a:bodyPr>
            <a:normAutofit fontScale="90000"/>
          </a:bodyPr>
          <a:lstStyle/>
          <a:p>
            <a:endParaRPr lang="tr-TR" dirty="0"/>
          </a:p>
        </p:txBody>
      </p:sp>
      <p:sp>
        <p:nvSpPr>
          <p:cNvPr id="3" name="2 İçerik Yer Tutucusu"/>
          <p:cNvSpPr>
            <a:spLocks noGrp="1"/>
          </p:cNvSpPr>
          <p:nvPr>
            <p:ph idx="1"/>
          </p:nvPr>
        </p:nvSpPr>
        <p:spPr>
          <a:xfrm>
            <a:off x="457200" y="1600200"/>
            <a:ext cx="8291264" cy="4873752"/>
          </a:xfrm>
        </p:spPr>
        <p:txBody>
          <a:bodyPr>
            <a:normAutofit/>
          </a:bodyPr>
          <a:lstStyle/>
          <a:p>
            <a:endParaRPr lang="tr-TR" dirty="0" smtClean="0"/>
          </a:p>
          <a:p>
            <a:r>
              <a:rPr lang="tr-TR" sz="2000" dirty="0" smtClean="0"/>
              <a:t>İlk yetişkinlik </a:t>
            </a:r>
            <a:r>
              <a:rPr lang="tr-TR" sz="2000" dirty="0"/>
              <a:t>döneminin en önemli özelliği bir çok yetişkin rol ve sorumluluğu içine almasıdır. Bu özellik onu diğer gelişim dönemlerinden ayırır. Kendi başına kazanma, çalışma, meslek seçme, evlilik, evi idare etme, çocuk yetiştirme, vatandaşlık sorumluluklarını üstlenme, uygun sosyal grup bulma ve daha büyük çevreye ayak uydurma gibi pek çok sosyal rol ve davranışlar bu dönemdeki yetişkinlerin yerine getirmek zorunda oldukları görevlerdir.</a:t>
            </a:r>
          </a:p>
          <a:p>
            <a:endParaRPr lang="tr-TR"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490066"/>
          </a:xfrm>
        </p:spPr>
        <p:txBody>
          <a:bodyPr>
            <a:normAutofit fontScale="90000"/>
          </a:bodyPr>
          <a:lstStyle/>
          <a:p>
            <a:endParaRPr lang="tr-TR" dirty="0"/>
          </a:p>
        </p:txBody>
      </p:sp>
      <p:sp>
        <p:nvSpPr>
          <p:cNvPr id="3" name="2 İçerik Yer Tutucusu"/>
          <p:cNvSpPr>
            <a:spLocks noGrp="1"/>
          </p:cNvSpPr>
          <p:nvPr>
            <p:ph idx="1"/>
          </p:nvPr>
        </p:nvSpPr>
        <p:spPr>
          <a:xfrm>
            <a:off x="457200" y="1196752"/>
            <a:ext cx="8507288" cy="5400600"/>
          </a:xfrm>
        </p:spPr>
        <p:txBody>
          <a:bodyPr>
            <a:normAutofit/>
          </a:bodyPr>
          <a:lstStyle/>
          <a:p>
            <a:r>
              <a:rPr lang="tr-TR" sz="2000" dirty="0"/>
              <a:t>Yetişkinlik döneminin </a:t>
            </a:r>
            <a:r>
              <a:rPr lang="tr-TR" sz="2000" dirty="0" smtClean="0"/>
              <a:t>en önemli </a:t>
            </a:r>
            <a:r>
              <a:rPr lang="tr-TR" sz="2000" dirty="0"/>
              <a:t>gelişim özelliklerinden biri evlilik hayatıdır. Evlilik bu çağın sosyal gelişim özelliklerini değil aynı zamanda psikolojik yönünü de ilgilendirir. Anne baba olmak ilk yetişkinlik yıllarının en temel özelliklerinden biridir. Anne baba olmak yada annelik babalık rol ve görevlerini üstlenmek önemli bir uyum meselesidir. Bazı araştırmacılara göre annelik babalık stres dolu ve uyum problemlerinin yaşandığı bir dönemdir.</a:t>
            </a:r>
          </a:p>
          <a:p>
            <a:r>
              <a:rPr lang="tr-TR" sz="2000" dirty="0"/>
              <a:t>Sosyal sistemin bir parçası olarak aileye </a:t>
            </a:r>
            <a:r>
              <a:rPr lang="tr-TR" sz="2000" dirty="0" smtClean="0"/>
              <a:t>yeni </a:t>
            </a:r>
            <a:r>
              <a:rPr lang="tr-TR" sz="2000" dirty="0"/>
              <a:t>bir kişinin katılması yada ayrılması yeniden bir organizasyonu gerektirir. Çocuğun olması eşler arasında yakın ilgi, samimiyet ve </a:t>
            </a:r>
            <a:r>
              <a:rPr lang="tr-TR" sz="2000" dirty="0" smtClean="0"/>
              <a:t>sevgiyi arttırabilir. </a:t>
            </a:r>
            <a:r>
              <a:rPr lang="tr-TR" sz="2000" dirty="0"/>
              <a:t>Hatta çocukların </a:t>
            </a:r>
            <a:r>
              <a:rPr lang="tr-TR" sz="2000" dirty="0" smtClean="0"/>
              <a:t>olmasının </a:t>
            </a:r>
            <a:r>
              <a:rPr lang="tr-TR" sz="2000" dirty="0"/>
              <a:t>anne-babanın birbirlerine karşı sevgilerinin azalmasına </a:t>
            </a:r>
            <a:r>
              <a:rPr lang="tr-TR" sz="2000" dirty="0" smtClean="0"/>
              <a:t> </a:t>
            </a:r>
            <a:r>
              <a:rPr lang="tr-TR" sz="2000" dirty="0"/>
              <a:t>yol açabileceğini ileri sürenler </a:t>
            </a:r>
            <a:r>
              <a:rPr lang="tr-TR" sz="2000" dirty="0" smtClean="0"/>
              <a:t>vardır.</a:t>
            </a:r>
            <a:r>
              <a:rPr lang="tr-TR" sz="2000" dirty="0"/>
              <a:t> Anne-baba olmanın kendine has psikolojik yönü vardır ve aynı zamanda da yetişkin hayatının en önemli gelişim basamaklarından biridir.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99593" y="624110"/>
            <a:ext cx="7634808" cy="356618"/>
          </a:xfrm>
        </p:spPr>
        <p:txBody>
          <a:bodyPr>
            <a:normAutofit fontScale="90000"/>
          </a:bodyPr>
          <a:lstStyle/>
          <a:p>
            <a:endParaRPr lang="tr-TR" dirty="0"/>
          </a:p>
        </p:txBody>
      </p:sp>
      <p:sp>
        <p:nvSpPr>
          <p:cNvPr id="3" name="İçerik Yer Tutucusu 2"/>
          <p:cNvSpPr>
            <a:spLocks noGrp="1"/>
          </p:cNvSpPr>
          <p:nvPr>
            <p:ph idx="1"/>
          </p:nvPr>
        </p:nvSpPr>
        <p:spPr>
          <a:xfrm>
            <a:off x="611560" y="1340768"/>
            <a:ext cx="8136903" cy="5184576"/>
          </a:xfrm>
        </p:spPr>
        <p:txBody>
          <a:bodyPr>
            <a:normAutofit/>
          </a:bodyPr>
          <a:lstStyle/>
          <a:p>
            <a:endParaRPr lang="tr-TR" sz="2000" dirty="0" smtClean="0"/>
          </a:p>
          <a:p>
            <a:r>
              <a:rPr lang="tr-TR" sz="2000" dirty="0" smtClean="0"/>
              <a:t>Bu dönemde bireyler </a:t>
            </a:r>
            <a:r>
              <a:rPr lang="tr-TR" sz="2000" dirty="0"/>
              <a:t>yakınlık geliştirebilecekleri ve duygusal olarak olgunlaşacakları özel bir ilişki arayışı içine girerler. Bu ilişkilerin bazıları evlilik ya da duygusal bağlanmayla sonuçlansa bile, her zaman ilişki başarılı bitmeyebilir. Yakınlık kurmada başarılı olamayan insanlar duygusal soyutlanmayla karşı karşıya kalabilirler. Bu durum bağlanmaktan kaçınmanın bir sonucu da olabilir. Gerçek ilişkinin sağladığı yakınlık ve doyumu yaşayamayan bireyler için böyle bir yaşam kısa bir süre için keyifli gelse de, uzun vadede duygusal olgunlaşmayı ve mutluluğu ciddi bir şekilde engelleyebilir</a:t>
            </a:r>
          </a:p>
        </p:txBody>
      </p:sp>
    </p:spTree>
    <p:extLst>
      <p:ext uri="{BB962C8B-B14F-4D97-AF65-F5344CB8AC3E}">
        <p14:creationId xmlns:p14="http://schemas.microsoft.com/office/powerpoint/2010/main" val="195005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639" y="624110"/>
            <a:ext cx="7202761" cy="644650"/>
          </a:xfrm>
        </p:spPr>
        <p:txBody>
          <a:bodyPr>
            <a:normAutofit/>
          </a:bodyPr>
          <a:lstStyle/>
          <a:p>
            <a:r>
              <a:rPr lang="tr-TR" dirty="0" smtClean="0"/>
              <a:t>     </a:t>
            </a:r>
            <a:r>
              <a:rPr lang="tr-TR" sz="3200" b="1" dirty="0" smtClean="0"/>
              <a:t>ORTA YETİŞKİNLİK DÖNEMİ </a:t>
            </a:r>
            <a:endParaRPr lang="tr-TR" sz="3200" b="1" dirty="0"/>
          </a:p>
        </p:txBody>
      </p:sp>
      <p:sp>
        <p:nvSpPr>
          <p:cNvPr id="3" name="2 İçerik Yer Tutucusu"/>
          <p:cNvSpPr>
            <a:spLocks noGrp="1"/>
          </p:cNvSpPr>
          <p:nvPr>
            <p:ph idx="1"/>
          </p:nvPr>
        </p:nvSpPr>
        <p:spPr>
          <a:xfrm>
            <a:off x="457200" y="1412776"/>
            <a:ext cx="8435280" cy="5061176"/>
          </a:xfrm>
        </p:spPr>
        <p:txBody>
          <a:bodyPr>
            <a:normAutofit/>
          </a:bodyPr>
          <a:lstStyle/>
          <a:p>
            <a:r>
              <a:rPr lang="tr-TR" sz="2000" dirty="0"/>
              <a:t>Evrensel olarak orta yaşın başlangıç ve bitiş noktalarını kesin bir şekilde belirlemek mümkün </a:t>
            </a:r>
            <a:r>
              <a:rPr lang="tr-TR" sz="2000" dirty="0" smtClean="0"/>
              <a:t>değildir. </a:t>
            </a:r>
            <a:r>
              <a:rPr lang="tr-TR" sz="2000" dirty="0"/>
              <a:t>Bununla beraber çoğunluk tarafından 35-55 yaş grubundakiler “orta yaşlılar” olarak ele alınmaktadır </a:t>
            </a:r>
            <a:r>
              <a:rPr lang="tr-TR" sz="2000" dirty="0" smtClean="0"/>
              <a:t>.İnsan </a:t>
            </a:r>
            <a:r>
              <a:rPr lang="tr-TR" sz="2000" dirty="0"/>
              <a:t>hayatında 40. yaşın bir dönüm noktası olduğu kabul edilir. Orta yaş döneminde meydana gelen fiziki ve psikolojik temel gelişmeler </a:t>
            </a:r>
            <a:r>
              <a:rPr lang="tr-TR" sz="2000" dirty="0" smtClean="0"/>
              <a:t>bu </a:t>
            </a:r>
            <a:r>
              <a:rPr lang="tr-TR" sz="2000" dirty="0"/>
              <a:t>gruptakilerin temel özelliğidir. O nedenle </a:t>
            </a:r>
            <a:r>
              <a:rPr lang="tr-TR" sz="2000" dirty="0" err="1"/>
              <a:t>Jung</a:t>
            </a:r>
            <a:r>
              <a:rPr lang="tr-TR" sz="2000" dirty="0"/>
              <a:t> gibi bazı psikologlar “orta yaş krizi” üzerinde dururlar. Kişi 35-40 yaşları arasında önemli psikolojik değişiklikler yaşar. Bu dönemde (40 yaşından sonra) organların fonksiyonlarında ve zihin güçlerinde bir azalma baş gösterir. Bununla beraber orta yaş boyunca beden ve zihin fonksiyonları büyük ölçüde devam </a:t>
            </a:r>
            <a:r>
              <a:rPr lang="tr-TR" sz="2000" dirty="0" smtClean="0"/>
              <a:t>eder.</a:t>
            </a:r>
            <a:endParaRPr lang="tr-TR" sz="2000" dirty="0"/>
          </a:p>
        </p:txBody>
      </p:sp>
    </p:spTree>
    <p:extLst>
      <p:ext uri="{BB962C8B-B14F-4D97-AF65-F5344CB8AC3E}">
        <p14:creationId xmlns:p14="http://schemas.microsoft.com/office/powerpoint/2010/main" val="3757601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60648"/>
            <a:ext cx="7467600" cy="792088"/>
          </a:xfrm>
        </p:spPr>
        <p:txBody>
          <a:bodyPr>
            <a:normAutofit/>
          </a:bodyPr>
          <a:lstStyle/>
          <a:p>
            <a:pPr algn="ctr"/>
            <a:endParaRPr lang="tr-TR" b="1" dirty="0"/>
          </a:p>
        </p:txBody>
      </p:sp>
      <p:sp>
        <p:nvSpPr>
          <p:cNvPr id="3" name="2 İçerik Yer Tutucusu"/>
          <p:cNvSpPr>
            <a:spLocks noGrp="1"/>
          </p:cNvSpPr>
          <p:nvPr>
            <p:ph idx="1"/>
          </p:nvPr>
        </p:nvSpPr>
        <p:spPr>
          <a:xfrm>
            <a:off x="457200" y="836712"/>
            <a:ext cx="8229600" cy="5832648"/>
          </a:xfrm>
        </p:spPr>
        <p:txBody>
          <a:bodyPr>
            <a:normAutofit/>
          </a:bodyPr>
          <a:lstStyle/>
          <a:p>
            <a:pPr marL="0" indent="0">
              <a:buNone/>
            </a:pPr>
            <a:endParaRPr lang="tr-TR" dirty="0" smtClean="0"/>
          </a:p>
          <a:p>
            <a:r>
              <a:rPr lang="tr-TR" sz="2000" dirty="0" smtClean="0"/>
              <a:t>"</a:t>
            </a:r>
            <a:r>
              <a:rPr lang="tr-TR" sz="2000" dirty="0"/>
              <a:t>Bireyin yaşamındaki belli bir dönemde ortaya çıkan, başarıyla elde edildiğinde daha sonraki görevlerde ba­şarı  ve mutluluğa yol açan, başarılamadığı durumlarda ise kişide mutsuzluğa, toplumun hoş görmemesine, daha sonraki görevlerde zorluklara yol açan </a:t>
            </a:r>
            <a:r>
              <a:rPr lang="tr-TR" sz="2000" dirty="0" smtClean="0"/>
              <a:t>görevlere gelişim görevi denir.</a:t>
            </a:r>
          </a:p>
          <a:p>
            <a:r>
              <a:rPr lang="tr-TR" sz="2000" dirty="0"/>
              <a:t>insanlar, bazı gelişim dönemlerinde ve yaşlarda çevre etkilerine karşı daha duyarlıdırlar. Çevrede düzenlenen öğrenme yaşantıla­rını diğer dönemlerden daha hızla kazanabilecekleri dönemlere "kritik gelişim dönemleri" adı verilir</a:t>
            </a:r>
          </a:p>
          <a:p>
            <a:r>
              <a:rPr lang="tr-TR" sz="2000" b="1" dirty="0"/>
              <a:t> </a:t>
            </a:r>
            <a:r>
              <a:rPr lang="tr-TR" sz="2000" b="1" dirty="0" smtClean="0"/>
              <a:t>Önemli </a:t>
            </a:r>
            <a:r>
              <a:rPr lang="tr-TR" sz="2000" b="1" dirty="0"/>
              <a:t>Not</a:t>
            </a:r>
            <a:r>
              <a:rPr lang="tr-TR" sz="2000" dirty="0"/>
              <a:t>: Gelişim görevi, kişinin içinde bulunduğu yaşam döneminde başarmak durumunda olduğu becerileri ve kazanmak durumunda olduğu davranışları ifade eder. Belli bir yaşam döneminin gelişim görevleri fiziksel olgunlaşma, toplumsal beklentiler ve kişisel değerlerin etkisi altında belirlenir.</a:t>
            </a:r>
          </a:p>
          <a:p>
            <a:endParaRPr lang="tr-TR" sz="2000" dirty="0" smtClean="0"/>
          </a:p>
          <a:p>
            <a:endParaRPr lang="tr-TR" dirty="0"/>
          </a:p>
          <a:p>
            <a:endParaRPr lang="tr-TR" dirty="0"/>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19673" y="624110"/>
            <a:ext cx="6914728" cy="644650"/>
          </a:xfrm>
        </p:spPr>
        <p:txBody>
          <a:bodyPr>
            <a:normAutofit/>
          </a:bodyPr>
          <a:lstStyle/>
          <a:p>
            <a:endParaRPr lang="tr-TR" dirty="0"/>
          </a:p>
        </p:txBody>
      </p:sp>
      <p:sp>
        <p:nvSpPr>
          <p:cNvPr id="3" name="2 İçerik Yer Tutucusu"/>
          <p:cNvSpPr>
            <a:spLocks noGrp="1"/>
          </p:cNvSpPr>
          <p:nvPr>
            <p:ph idx="1"/>
          </p:nvPr>
        </p:nvSpPr>
        <p:spPr>
          <a:xfrm>
            <a:off x="457200" y="1600200"/>
            <a:ext cx="8435280" cy="4873752"/>
          </a:xfrm>
        </p:spPr>
        <p:txBody>
          <a:bodyPr>
            <a:normAutofit/>
          </a:bodyPr>
          <a:lstStyle/>
          <a:p>
            <a:r>
              <a:rPr lang="tr-TR" sz="2000" dirty="0" err="1" smtClean="0"/>
              <a:t>Jung</a:t>
            </a:r>
            <a:r>
              <a:rPr lang="tr-TR" sz="2000" dirty="0" smtClean="0"/>
              <a:t> </a:t>
            </a:r>
            <a:r>
              <a:rPr lang="tr-TR" sz="2000" dirty="0"/>
              <a:t>35-40 yaşlarında önemli kimlik değişimlerinin olduğunu vurgulamıştır. Ona göre bu yaşlar, kişinin odağının ve ilgilerinin değiştiği geçiş evresidir. 40 yaşındaki tipik bir bireyin kariyeri, evliliği, toplum yaşantısı yerleşmiştir. Orta yaş dönemi benliğin fark edildiği ya da gerçekleştiği evredir. Ayrıca bu dönem stres yaratan değişiklikleri ifade eden orta yaş krizlerini </a:t>
            </a:r>
            <a:r>
              <a:rPr lang="tr-TR" sz="2000" dirty="0" smtClean="0"/>
              <a:t>içermektedir. </a:t>
            </a:r>
            <a:r>
              <a:rPr lang="tr-TR" sz="2000" dirty="0"/>
              <a:t>Birey artık amaçlarının ve hırslarının önemini yitirdiğini hisseder, kendini durgun, çökkün ve eksik olarak algılar, enerji, dış dünyadan uzaklaşıp iç dünyaya odaklanmaya başlar. Böylelikle iç dünyanın gizil güçlerin farkına varılmaya başlanır. </a:t>
            </a:r>
          </a:p>
          <a:p>
            <a:endParaRPr lang="tr-TR" sz="2000" dirty="0"/>
          </a:p>
        </p:txBody>
      </p:sp>
    </p:spTree>
    <p:extLst>
      <p:ext uri="{BB962C8B-B14F-4D97-AF65-F5344CB8AC3E}">
        <p14:creationId xmlns:p14="http://schemas.microsoft.com/office/powerpoint/2010/main" val="4200262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5201" y="624110"/>
            <a:ext cx="6589199" cy="68586"/>
          </a:xfrm>
        </p:spPr>
        <p:txBody>
          <a:bodyPr>
            <a:normAutofit fontScale="90000"/>
          </a:bodyPr>
          <a:lstStyle/>
          <a:p>
            <a:endParaRPr lang="tr-TR" dirty="0"/>
          </a:p>
        </p:txBody>
      </p:sp>
      <p:sp>
        <p:nvSpPr>
          <p:cNvPr id="3" name="İçerik Yer Tutucusu 2"/>
          <p:cNvSpPr>
            <a:spLocks noGrp="1"/>
          </p:cNvSpPr>
          <p:nvPr>
            <p:ph idx="1"/>
          </p:nvPr>
        </p:nvSpPr>
        <p:spPr>
          <a:xfrm>
            <a:off x="395536" y="1196752"/>
            <a:ext cx="8457519" cy="5400600"/>
          </a:xfrm>
        </p:spPr>
        <p:txBody>
          <a:bodyPr>
            <a:normAutofit/>
          </a:bodyPr>
          <a:lstStyle/>
          <a:p>
            <a:r>
              <a:rPr lang="tr-TR" sz="2000" dirty="0"/>
              <a:t>Orta yaş dönemini karşılayan </a:t>
            </a:r>
            <a:r>
              <a:rPr lang="tr-TR" sz="2000" i="1" dirty="0"/>
              <a:t>‘</a:t>
            </a:r>
            <a:r>
              <a:rPr lang="tr-TR" sz="2000" b="1" i="1" dirty="0"/>
              <a:t>üretkenliğe karşı durgunluk</a:t>
            </a:r>
            <a:r>
              <a:rPr lang="tr-TR" sz="2000" i="1" dirty="0"/>
              <a:t>’ </a:t>
            </a:r>
            <a:r>
              <a:rPr lang="tr-TR" sz="2000" dirty="0"/>
              <a:t>evresinde bir sonraki kuşağın </a:t>
            </a:r>
            <a:r>
              <a:rPr lang="tr-TR" sz="2000" dirty="0" smtClean="0"/>
              <a:t>bakımını üstlenme sorumluluğu </a:t>
            </a:r>
            <a:r>
              <a:rPr lang="tr-TR" sz="2000" dirty="0"/>
              <a:t>vardır. Bu dönemde, insanda çocuk, düşünce, ürün gibi şeyleri yaratma gereksinimi oluşur. Bu gereksinim sadece çocuk yetiştirme </a:t>
            </a:r>
            <a:r>
              <a:rPr lang="tr-TR" sz="2000" dirty="0" smtClean="0"/>
              <a:t>değil</a:t>
            </a:r>
            <a:r>
              <a:rPr lang="tr-TR" sz="2000" dirty="0"/>
              <a:t>, bireyin kendisi, yakınları dışında topluma yararlı işler gerçekleştirebilmesini ve kendinden sonra gelen kuşaklara rehberlik yapabilmesini de içerir. Eğer bu gereksinim dışa vurulmaz, anlatılmazsa kişi “durağanlık” ve “kısırlaşma” tehlikesi karşısında kalır. </a:t>
            </a:r>
            <a:r>
              <a:rPr lang="tr-TR" sz="2000" dirty="0" smtClean="0"/>
              <a:t>Bireyler </a:t>
            </a:r>
            <a:r>
              <a:rPr lang="tr-TR" sz="2000" dirty="0"/>
              <a:t>orta yaş döneminde bir sonraki nesli yönlendirmekle ilgilenmeye başlarlar. Anne babalar bunun kendi çocuklarını yetiştirerek yaparlar, kendi çocuğu olmayan yetişkinler ise gençlerle iletişim kurarak ya da yakınlarının çocuklarını yetiştirmede etkin rol oynarlar. Birçok yetişkin bu dönemde çocuklarını yetiştirerek hayatlarına anlam kattıklarını düşünürler. Aksi takdirde kişi kendine yönelecek ve bu çok fazla olduğunda bireyin durgunlaşmasına ve verimsizleşmesine neden olacaktır </a:t>
            </a:r>
          </a:p>
        </p:txBody>
      </p:sp>
    </p:spTree>
    <p:extLst>
      <p:ext uri="{BB962C8B-B14F-4D97-AF65-F5344CB8AC3E}">
        <p14:creationId xmlns:p14="http://schemas.microsoft.com/office/powerpoint/2010/main" val="1169161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644650"/>
          </a:xfrm>
        </p:spPr>
        <p:txBody>
          <a:bodyPr/>
          <a:lstStyle/>
          <a:p>
            <a:endParaRPr lang="tr-TR" dirty="0"/>
          </a:p>
        </p:txBody>
      </p:sp>
      <p:sp>
        <p:nvSpPr>
          <p:cNvPr id="3" name="2 İçerik Yer Tutucusu"/>
          <p:cNvSpPr>
            <a:spLocks noGrp="1"/>
          </p:cNvSpPr>
          <p:nvPr>
            <p:ph idx="1"/>
          </p:nvPr>
        </p:nvSpPr>
        <p:spPr>
          <a:xfrm>
            <a:off x="457200" y="1484784"/>
            <a:ext cx="8363272" cy="5040560"/>
          </a:xfrm>
        </p:spPr>
        <p:txBody>
          <a:bodyPr>
            <a:normAutofit/>
          </a:bodyPr>
          <a:lstStyle/>
          <a:p>
            <a:r>
              <a:rPr lang="tr-TR" sz="2000" dirty="0"/>
              <a:t>Bu dönemdeki yetişkinler eğer ciddi bir hastalık yada </a:t>
            </a:r>
            <a:r>
              <a:rPr lang="tr-TR" sz="2000" dirty="0" smtClean="0"/>
              <a:t>engelleri yoksa </a:t>
            </a:r>
            <a:r>
              <a:rPr lang="tr-TR" sz="2000" dirty="0"/>
              <a:t>ilk yetişkinlikteki faaliyetlerin çoğunluğunu yapabilirler. Orta yaş döneminde </a:t>
            </a:r>
            <a:r>
              <a:rPr lang="tr-TR" sz="2000" dirty="0" smtClean="0"/>
              <a:t> </a:t>
            </a:r>
            <a:r>
              <a:rPr lang="tr-TR" sz="2000" dirty="0"/>
              <a:t>kızgınlık</a:t>
            </a:r>
            <a:r>
              <a:rPr lang="tr-TR" sz="2000" dirty="0" smtClean="0"/>
              <a:t>, </a:t>
            </a:r>
            <a:r>
              <a:rPr lang="tr-TR" sz="2000" dirty="0"/>
              <a:t>kendini beğenmişlik, hırs, kendine ilgi gösterilmesi </a:t>
            </a:r>
            <a:r>
              <a:rPr lang="tr-TR" sz="2000" dirty="0" smtClean="0"/>
              <a:t> </a:t>
            </a:r>
            <a:r>
              <a:rPr lang="tr-TR" sz="2000" dirty="0"/>
              <a:t>gibi konularda gençlik dönemine göre bazı eksilmeler görülebilmektedir.</a:t>
            </a:r>
          </a:p>
          <a:p>
            <a:r>
              <a:rPr lang="tr-TR" sz="2000" dirty="0"/>
              <a:t>Bu dönemde temel dürtü güdülenmelerde meydana gelen azalmalar, bazen hayatın zenginleşmesine neden olabilir. Mesela orta yaşlılar ilk yetişkinlik döneminin özellikleri olan lüzumsuz şeylerden düşmanlık duygularından daha hür olabilirler. Çocuklarına karşı daha iyi davranıp daha çok ilgi gösterirken anne-babaya karşı daha çok saygı duymaya ve onlara hürmet etmeye çalışır. Bu dönemde çoğu kişiler iş ve hayat tarzında bazı değişikliklere gider.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91680" y="274638"/>
            <a:ext cx="6233120" cy="634082"/>
          </a:xfrm>
        </p:spPr>
        <p:txBody>
          <a:bodyPr>
            <a:normAutofit fontScale="90000"/>
          </a:bodyPr>
          <a:lstStyle/>
          <a:p>
            <a:endParaRPr lang="tr-TR" dirty="0"/>
          </a:p>
        </p:txBody>
      </p:sp>
      <p:sp>
        <p:nvSpPr>
          <p:cNvPr id="3" name="2 İçerik Yer Tutucusu"/>
          <p:cNvSpPr>
            <a:spLocks noGrp="1"/>
          </p:cNvSpPr>
          <p:nvPr>
            <p:ph idx="1"/>
          </p:nvPr>
        </p:nvSpPr>
        <p:spPr>
          <a:xfrm>
            <a:off x="457200" y="1268760"/>
            <a:ext cx="8291264" cy="5205192"/>
          </a:xfrm>
        </p:spPr>
        <p:txBody>
          <a:bodyPr>
            <a:normAutofit/>
          </a:bodyPr>
          <a:lstStyle/>
          <a:p>
            <a:r>
              <a:rPr lang="tr-TR" sz="2000" dirty="0"/>
              <a:t>İlk yetişkinlik döneminde güçlülük, hızlılık, dayanma gücü ve üretkenlik gibi özellikler öne çıkarken orta yaşlılıkta bilgelik, erdemlilik, karar </a:t>
            </a:r>
            <a:r>
              <a:rPr lang="tr-TR" sz="2000" dirty="0" smtClean="0"/>
              <a:t>verme, </a:t>
            </a:r>
            <a:r>
              <a:rPr lang="tr-TR" sz="2000" dirty="0"/>
              <a:t>merhamet ve sevgi, geniş kavrama gücü gibi bazı özelliklerin mükemmel hale geldiği görülmektedir. Bu dönemde insanlar özellikle artistler, bilim adamları sanatkarlar ve politikacılar topluma en üst düzeyde katkıda bulunurlar.</a:t>
            </a:r>
          </a:p>
          <a:p>
            <a:r>
              <a:rPr lang="tr-TR" sz="2000" dirty="0"/>
              <a:t>Eğer gelişme için şartlar makul derecede iyi ve geçmişte meydana gelen aksaklıklar çok ciddi değilse orta yaşlılıkta insan hem kişisel hem de toplumsal birçok faaliyeti rahatlıkla gerçekleştirebilir. Orta yetişkinlik döneminin fizik, psikolojik ve sosyal özelliklerini şöyle özetlemek mümkündür:</a:t>
            </a:r>
          </a:p>
          <a:p>
            <a:endParaRPr lang="tr-TR" sz="2000" dirty="0"/>
          </a:p>
        </p:txBody>
      </p:sp>
    </p:spTree>
    <p:extLst>
      <p:ext uri="{BB962C8B-B14F-4D97-AF65-F5344CB8AC3E}">
        <p14:creationId xmlns:p14="http://schemas.microsoft.com/office/powerpoint/2010/main" val="8559745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212602"/>
          </a:xfrm>
        </p:spPr>
        <p:txBody>
          <a:bodyPr>
            <a:normAutofit fontScale="90000"/>
          </a:bodyPr>
          <a:lstStyle/>
          <a:p>
            <a:endParaRPr lang="tr-TR" dirty="0"/>
          </a:p>
        </p:txBody>
      </p:sp>
      <p:sp>
        <p:nvSpPr>
          <p:cNvPr id="3" name="2 İçerik Yer Tutucusu"/>
          <p:cNvSpPr>
            <a:spLocks noGrp="1"/>
          </p:cNvSpPr>
          <p:nvPr>
            <p:ph idx="1"/>
          </p:nvPr>
        </p:nvSpPr>
        <p:spPr>
          <a:xfrm>
            <a:off x="457200" y="1268760"/>
            <a:ext cx="8507288" cy="5328592"/>
          </a:xfrm>
        </p:spPr>
        <p:txBody>
          <a:bodyPr>
            <a:normAutofit/>
          </a:bodyPr>
          <a:lstStyle/>
          <a:p>
            <a:r>
              <a:rPr lang="tr-TR" dirty="0"/>
              <a:t>Bu dönemde en basitten en karmaşığa kadar uzanan fiziki değişiklikler gözlenir. En önemli değişiklikler “görme ve işitme” konusunda meydana gelir.</a:t>
            </a:r>
          </a:p>
          <a:p>
            <a:r>
              <a:rPr lang="tr-TR" dirty="0"/>
              <a:t>Uzmanlara göre bir insanın sağlıklı olduğunun en önemli göstergesi gözünün sağlık derecesi ve kapasitesidir. Görme duyusu ve fonksiyonu insanın fizyolojik yaşının açık bir göstergesidir. İnsan vücudunda en önemli ve en belirgin değişiklik gözde meydana gelmektedir.</a:t>
            </a:r>
          </a:p>
          <a:p>
            <a:r>
              <a:rPr lang="tr-TR" dirty="0"/>
              <a:t>Genel olarak </a:t>
            </a:r>
            <a:r>
              <a:rPr lang="tr-TR" dirty="0" smtClean="0"/>
              <a:t> </a:t>
            </a:r>
            <a:r>
              <a:rPr lang="tr-TR" dirty="0"/>
              <a:t>en doruk noktasına 18 yaş civarında </a:t>
            </a:r>
            <a:r>
              <a:rPr lang="tr-TR" dirty="0" smtClean="0"/>
              <a:t>ulaştığı bilinen </a:t>
            </a:r>
            <a:r>
              <a:rPr lang="tr-TR" dirty="0"/>
              <a:t>görme gücünün 40 yaşına kadar olan zaman dilimi içinde </a:t>
            </a:r>
            <a:r>
              <a:rPr lang="tr-TR" dirty="0" smtClean="0"/>
              <a:t> </a:t>
            </a:r>
            <a:r>
              <a:rPr lang="tr-TR" dirty="0"/>
              <a:t>bir gerileme gösterdiği 40 yaşından 55 yaşına kadar ise keskin bir </a:t>
            </a:r>
            <a:r>
              <a:rPr lang="tr-TR" dirty="0" smtClean="0"/>
              <a:t>düşüşe geçtiği  </a:t>
            </a:r>
            <a:r>
              <a:rPr lang="tr-TR" dirty="0"/>
              <a:t>görülür. Bu durum daha ileriki yaşlarda artan bir oranda devam </a:t>
            </a:r>
            <a:r>
              <a:rPr lang="tr-TR" dirty="0" smtClean="0"/>
              <a:t>eder.</a:t>
            </a:r>
            <a:endParaRPr lang="tr-TR" dirty="0"/>
          </a:p>
          <a:p>
            <a:r>
              <a:rPr lang="tr-TR" dirty="0">
                <a:solidFill>
                  <a:schemeClr val="tx1"/>
                </a:solidFill>
              </a:rPr>
              <a:t> 35-45 yaşları arsında orta yaşın farkına varılmasıyla, yaşam bireye acı ve belirsiz gelebilir. Bu evrede zaman kavramının devreye girmesiyle, birey yaşamında zaman baskısını hissetmeye başlar. Bu baskıyla yaşamda yapılacak önemli değişimlerin yapılması gerektiği fark edilir. Bu evre, çalkantılı, sıkıntılı ve kararsız bir </a:t>
            </a:r>
            <a:r>
              <a:rPr lang="tr-TR" dirty="0" smtClean="0">
                <a:solidFill>
                  <a:schemeClr val="tx1"/>
                </a:solidFill>
              </a:rPr>
              <a:t>evredir.</a:t>
            </a:r>
            <a:endParaRPr lang="tr-TR" dirty="0">
              <a:solidFill>
                <a:schemeClr val="tx1"/>
              </a:solidFill>
            </a:endParaRPr>
          </a:p>
          <a:p>
            <a:endParaRPr lang="tr-TR" dirty="0"/>
          </a:p>
        </p:txBody>
      </p:sp>
    </p:spTree>
    <p:extLst>
      <p:ext uri="{BB962C8B-B14F-4D97-AF65-F5344CB8AC3E}">
        <p14:creationId xmlns:p14="http://schemas.microsoft.com/office/powerpoint/2010/main" val="58863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5201" y="624110"/>
            <a:ext cx="6589199" cy="68586"/>
          </a:xfrm>
        </p:spPr>
        <p:txBody>
          <a:bodyPr>
            <a:normAutofit fontScale="90000"/>
          </a:bodyPr>
          <a:lstStyle/>
          <a:p>
            <a:endParaRPr lang="tr-TR" dirty="0"/>
          </a:p>
        </p:txBody>
      </p:sp>
      <p:sp>
        <p:nvSpPr>
          <p:cNvPr id="3" name="İçerik Yer Tutucusu 2"/>
          <p:cNvSpPr>
            <a:spLocks noGrp="1"/>
          </p:cNvSpPr>
          <p:nvPr>
            <p:ph idx="1"/>
          </p:nvPr>
        </p:nvSpPr>
        <p:spPr>
          <a:xfrm>
            <a:off x="539552" y="1268760"/>
            <a:ext cx="8208911" cy="5328592"/>
          </a:xfrm>
        </p:spPr>
        <p:txBody>
          <a:bodyPr>
            <a:normAutofit/>
          </a:bodyPr>
          <a:lstStyle/>
          <a:p>
            <a:endParaRPr lang="tr-TR" dirty="0" smtClean="0"/>
          </a:p>
          <a:p>
            <a:r>
              <a:rPr lang="tr-TR" sz="2000" dirty="0" err="1" smtClean="0"/>
              <a:t>Havighurst’ün</a:t>
            </a:r>
            <a:r>
              <a:rPr lang="tr-TR" sz="2000" dirty="0" smtClean="0"/>
              <a:t> </a:t>
            </a:r>
            <a:r>
              <a:rPr lang="tr-TR" sz="2000" dirty="0"/>
              <a:t>orta yetişkinlik dönemi olarak adlandırdığı 30-55 yaşları arasında ise erkek ve kadınlar, üretkenliklerinin zirvesine çıkarlar ve bireylerin toplum üzerindeki en önemli etkileri bu yaşlardadır. Aynı zamanda toplumun bireyden taleplerinin en fazla olduğu dönemdir.</a:t>
            </a:r>
          </a:p>
          <a:p>
            <a:pPr lvl="0"/>
            <a:r>
              <a:rPr lang="tr-TR" sz="2000" dirty="0"/>
              <a:t>Yetişkin bir yurttaş olarak sosyal sorumlulukların üstesinden gelme</a:t>
            </a:r>
          </a:p>
          <a:p>
            <a:pPr lvl="0"/>
            <a:r>
              <a:rPr lang="tr-TR" sz="2000" dirty="0"/>
              <a:t>Ekonomik açıdan bir yaşam standardı sağlama ve sürdürme</a:t>
            </a:r>
          </a:p>
          <a:p>
            <a:pPr lvl="0"/>
            <a:r>
              <a:rPr lang="tr-TR" sz="2000" dirty="0"/>
              <a:t>Gençlere sorumlu yetişkinler olmada yardımcı olma</a:t>
            </a:r>
          </a:p>
          <a:p>
            <a:pPr lvl="0"/>
            <a:r>
              <a:rPr lang="tr-TR" sz="2000" dirty="0"/>
              <a:t>Serbest zamanlar için etkinlik geliştirebilme</a:t>
            </a:r>
          </a:p>
          <a:p>
            <a:pPr lvl="0"/>
            <a:r>
              <a:rPr lang="tr-TR" sz="2000" dirty="0"/>
              <a:t>Orta yaştaki fizyolojik değişmeleri </a:t>
            </a:r>
            <a:r>
              <a:rPr lang="tr-TR" sz="2000" dirty="0" smtClean="0"/>
              <a:t>kabullenebilme</a:t>
            </a:r>
            <a:endParaRPr lang="tr-TR" sz="2000" dirty="0"/>
          </a:p>
        </p:txBody>
      </p:sp>
    </p:spTree>
    <p:extLst>
      <p:ext uri="{BB962C8B-B14F-4D97-AF65-F5344CB8AC3E}">
        <p14:creationId xmlns:p14="http://schemas.microsoft.com/office/powerpoint/2010/main" val="10255843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87625" y="624110"/>
            <a:ext cx="7346776" cy="644650"/>
          </a:xfrm>
        </p:spPr>
        <p:txBody>
          <a:bodyPr>
            <a:normAutofit/>
          </a:bodyPr>
          <a:lstStyle/>
          <a:p>
            <a:r>
              <a:rPr lang="tr-TR" dirty="0" smtClean="0"/>
              <a:t>          İLERİ YETİŞKİNLİK</a:t>
            </a:r>
            <a:endParaRPr lang="tr-TR" dirty="0"/>
          </a:p>
        </p:txBody>
      </p:sp>
      <p:sp>
        <p:nvSpPr>
          <p:cNvPr id="3" name="İçerik Yer Tutucusu 2"/>
          <p:cNvSpPr>
            <a:spLocks noGrp="1"/>
          </p:cNvSpPr>
          <p:nvPr>
            <p:ph idx="1"/>
          </p:nvPr>
        </p:nvSpPr>
        <p:spPr>
          <a:xfrm>
            <a:off x="683569" y="1268760"/>
            <a:ext cx="7850832" cy="5328592"/>
          </a:xfrm>
        </p:spPr>
        <p:txBody>
          <a:bodyPr/>
          <a:lstStyle/>
          <a:p>
            <a:endParaRPr lang="tr-TR" dirty="0" smtClean="0"/>
          </a:p>
          <a:p>
            <a:r>
              <a:rPr lang="tr-TR" sz="2000" dirty="0" smtClean="0"/>
              <a:t>ileri </a:t>
            </a:r>
            <a:r>
              <a:rPr lang="tr-TR" sz="2000" dirty="0"/>
              <a:t>yetişkinliği yansıtan son evresi </a:t>
            </a:r>
            <a:r>
              <a:rPr lang="tr-TR" sz="2000" i="1" dirty="0"/>
              <a:t>‘</a:t>
            </a:r>
            <a:r>
              <a:rPr lang="tr-TR" sz="2000" b="1" i="1" dirty="0"/>
              <a:t>benlik bütünlüğüne karşı umutsuzluk</a:t>
            </a:r>
            <a:r>
              <a:rPr lang="tr-TR" sz="2000" i="1" dirty="0"/>
              <a:t>’</a:t>
            </a:r>
            <a:r>
              <a:rPr lang="tr-TR" sz="2000" dirty="0"/>
              <a:t> dur. Bu dönem, insan yaşamının artık kapanış dönemidir. Bu aşamada insanlar geriye bakıp yaptıkları seçimleri düşünür, başarı ve başarısızlıklarını gözden geçirirler. Yaptıkları seçimlerden ve işlerden genel bir mutluluk duyarlarsa sonuç bir “benlik bütünlüğü” duygusudur. Bu çatışmanın karşı kutbu umutsuzluktur. Umutsuzluk yaşamının boşa harcandığı duygusudur. Bu duyguda, yaşamında yaptıklarından daha başka şeyler yapma arzusu vardır. Yaşamın daha geniş bir düzen içinde anlam kazanmasından duyulan hoşnutluk, doyum duygusu ile insanın yaşamına bakması sağlam bir kişilik sağlar. Kuşkular ve yerine getirilmemiş istekler ise umutsuzluk ve anlamsızlığa yol açar </a:t>
            </a:r>
          </a:p>
        </p:txBody>
      </p:sp>
    </p:spTree>
    <p:extLst>
      <p:ext uri="{BB962C8B-B14F-4D97-AF65-F5344CB8AC3E}">
        <p14:creationId xmlns:p14="http://schemas.microsoft.com/office/powerpoint/2010/main" val="3222692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3" y="624110"/>
            <a:ext cx="7274768" cy="500634"/>
          </a:xfrm>
        </p:spPr>
        <p:txBody>
          <a:bodyPr>
            <a:normAutofit fontScale="90000"/>
          </a:bodyPr>
          <a:lstStyle/>
          <a:p>
            <a:pPr algn="ctr"/>
            <a:endParaRPr lang="tr-TR" dirty="0"/>
          </a:p>
        </p:txBody>
      </p:sp>
      <p:sp>
        <p:nvSpPr>
          <p:cNvPr id="3" name="2 İçerik Yer Tutucusu"/>
          <p:cNvSpPr>
            <a:spLocks noGrp="1"/>
          </p:cNvSpPr>
          <p:nvPr>
            <p:ph idx="1"/>
          </p:nvPr>
        </p:nvSpPr>
        <p:spPr>
          <a:xfrm>
            <a:off x="755576" y="1412776"/>
            <a:ext cx="7992887" cy="5184576"/>
          </a:xfrm>
        </p:spPr>
        <p:txBody>
          <a:bodyPr>
            <a:normAutofit/>
          </a:bodyPr>
          <a:lstStyle/>
          <a:p>
            <a:r>
              <a:rPr lang="tr-TR" sz="2000" dirty="0"/>
              <a:t>Tüm yetişkinlik kuramlarının vurguladığı ortak nokta “</a:t>
            </a:r>
            <a:r>
              <a:rPr lang="tr-TR" sz="2000" b="1" dirty="0"/>
              <a:t>geçiş</a:t>
            </a:r>
            <a:r>
              <a:rPr lang="tr-TR" sz="2000" dirty="0"/>
              <a:t>” kavramıdır. Değişimi ifade eden geçiş kavramı hayatın düzene koyulmasında ve yeniden yapılandırılmasında önemli bir faktördür. Evlenmek, işe başlamak, çocuk sahibi olmak gelişimsel geçişlere sebep olan durumlardır. Geçişlerin stres kaynağı olup olmadığı, kuramcılara göre değişmektedir. Örneğin </a:t>
            </a:r>
            <a:r>
              <a:rPr lang="tr-TR" sz="2000" dirty="0" err="1"/>
              <a:t>Levinson</a:t>
            </a:r>
            <a:r>
              <a:rPr lang="tr-TR" sz="2000" dirty="0"/>
              <a:t> geçişleri, gözlemlediği erkek deneklere dayanarak bir bunalım olarak nitelendirirken; </a:t>
            </a:r>
            <a:r>
              <a:rPr lang="tr-TR" sz="2000" dirty="0" err="1"/>
              <a:t>Neugarten</a:t>
            </a:r>
            <a:r>
              <a:rPr lang="tr-TR" sz="2000" dirty="0"/>
              <a:t> geçişlerin, ancak önceden beklenmediği zamanlarda bir stres kaynağı olduğunu belirtmiştir. </a:t>
            </a:r>
            <a:r>
              <a:rPr lang="tr-TR" sz="2000" dirty="0" err="1"/>
              <a:t>Neugarten</a:t>
            </a:r>
            <a:r>
              <a:rPr lang="tr-TR" sz="2000" dirty="0"/>
              <a:t>’ a göre, bir kadın için evlenmek, çocuk doğurmak bir stres kaynağı değilken; boşanmak ve trafik kazası geçirmek bir stres kaynağıdır. </a:t>
            </a:r>
            <a:r>
              <a:rPr lang="tr-TR" sz="2000" dirty="0" err="1"/>
              <a:t>Neugarten’a</a:t>
            </a:r>
            <a:r>
              <a:rPr lang="tr-TR" sz="2000" dirty="0"/>
              <a:t> göre geçişin sebebi fiziksel olaylarken; </a:t>
            </a:r>
            <a:r>
              <a:rPr lang="tr-TR" sz="2000" dirty="0" err="1"/>
              <a:t>Levinson’a</a:t>
            </a:r>
            <a:r>
              <a:rPr lang="tr-TR" sz="2000" dirty="0"/>
              <a:t> göre kişinin içsel sürecidir.</a:t>
            </a:r>
          </a:p>
          <a:p>
            <a:endParaRPr lang="tr-TR"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5201" y="624110"/>
            <a:ext cx="6589199" cy="68586"/>
          </a:xfrm>
        </p:spPr>
        <p:txBody>
          <a:bodyPr>
            <a:normAutofit fontScale="90000"/>
          </a:bodyPr>
          <a:lstStyle/>
          <a:p>
            <a:endParaRPr lang="tr-TR" dirty="0"/>
          </a:p>
        </p:txBody>
      </p:sp>
      <p:sp>
        <p:nvSpPr>
          <p:cNvPr id="3" name="İçerik Yer Tutucusu 2"/>
          <p:cNvSpPr>
            <a:spLocks noGrp="1"/>
          </p:cNvSpPr>
          <p:nvPr>
            <p:ph idx="1"/>
          </p:nvPr>
        </p:nvSpPr>
        <p:spPr>
          <a:xfrm>
            <a:off x="539552" y="1268760"/>
            <a:ext cx="8208911" cy="5328592"/>
          </a:xfrm>
        </p:spPr>
        <p:txBody>
          <a:bodyPr>
            <a:normAutofit/>
          </a:bodyPr>
          <a:lstStyle/>
          <a:p>
            <a:endParaRPr lang="tr-TR" sz="2000" dirty="0" smtClean="0"/>
          </a:p>
          <a:p>
            <a:r>
              <a:rPr lang="tr-TR" sz="2000" dirty="0" err="1" smtClean="0"/>
              <a:t>Havighurst</a:t>
            </a:r>
            <a:r>
              <a:rPr lang="tr-TR" sz="2000" dirty="0"/>
              <a:t>, her bireyin bu dönemde yaşayacağı stresin kültüre göre değişeceğini, hatta bazı kültürlerde kriz düzeyine ulaşabileceğini söylemiştir. 55 yaşında başlayan son yetişkinlik dönemi yaşamın sonuna kadar sürmektedir. Bu dönemin gelişimsel görevleri şunlardır:</a:t>
            </a:r>
          </a:p>
          <a:p>
            <a:pPr lvl="0"/>
            <a:r>
              <a:rPr lang="tr-TR" sz="2000" dirty="0"/>
              <a:t>Azalan fiziksel güce ve sağlıktaki bozulmaya uyum sağlama</a:t>
            </a:r>
          </a:p>
          <a:p>
            <a:pPr lvl="0"/>
            <a:r>
              <a:rPr lang="tr-TR" sz="2000" dirty="0"/>
              <a:t>Emekliliğe ve azalan gelire uyum sağlama</a:t>
            </a:r>
          </a:p>
          <a:p>
            <a:pPr lvl="0"/>
            <a:r>
              <a:rPr lang="tr-TR" sz="2000" dirty="0"/>
              <a:t>Eşin kaybına uyum sağlama</a:t>
            </a:r>
          </a:p>
          <a:p>
            <a:pPr lvl="0"/>
            <a:r>
              <a:rPr lang="tr-TR" sz="2000" dirty="0"/>
              <a:t>Kendi yaş grubuyla ilişkiler geliştirme</a:t>
            </a:r>
          </a:p>
          <a:p>
            <a:pPr lvl="0"/>
            <a:r>
              <a:rPr lang="tr-TR" sz="2000" dirty="0"/>
              <a:t>Sosyal ve sivil zorunlulukları yerine getirme</a:t>
            </a:r>
          </a:p>
          <a:p>
            <a:pPr lvl="0"/>
            <a:r>
              <a:rPr lang="tr-TR" sz="2000" dirty="0"/>
              <a:t>Fiziksel açıdan tatminkâr bir yaşama düzeni sağlayabilme (</a:t>
            </a:r>
            <a:r>
              <a:rPr lang="tr-TR" sz="2000" dirty="0" err="1"/>
              <a:t>Havighurst</a:t>
            </a:r>
            <a:r>
              <a:rPr lang="tr-TR" sz="2000" dirty="0"/>
              <a:t>, 1952).</a:t>
            </a:r>
          </a:p>
          <a:p>
            <a:endParaRPr lang="tr-TR" dirty="0"/>
          </a:p>
        </p:txBody>
      </p:sp>
    </p:spTree>
    <p:extLst>
      <p:ext uri="{BB962C8B-B14F-4D97-AF65-F5344CB8AC3E}">
        <p14:creationId xmlns:p14="http://schemas.microsoft.com/office/powerpoint/2010/main" val="29401024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03649" y="624110"/>
            <a:ext cx="7130752" cy="644650"/>
          </a:xfrm>
        </p:spPr>
        <p:txBody>
          <a:bodyPr/>
          <a:lstStyle/>
          <a:p>
            <a:endParaRPr lang="tr-TR" dirty="0"/>
          </a:p>
        </p:txBody>
      </p:sp>
      <p:sp>
        <p:nvSpPr>
          <p:cNvPr id="3" name="İçerik Yer Tutucusu 2"/>
          <p:cNvSpPr>
            <a:spLocks noGrp="1"/>
          </p:cNvSpPr>
          <p:nvPr>
            <p:ph idx="1"/>
          </p:nvPr>
        </p:nvSpPr>
        <p:spPr>
          <a:xfrm>
            <a:off x="755576" y="1484784"/>
            <a:ext cx="7920879" cy="4968552"/>
          </a:xfrm>
        </p:spPr>
        <p:txBody>
          <a:bodyPr/>
          <a:lstStyle/>
          <a:p>
            <a:endParaRPr lang="tr-TR" dirty="0" smtClean="0">
              <a:solidFill>
                <a:schemeClr val="tx1"/>
              </a:solidFill>
            </a:endParaRPr>
          </a:p>
          <a:p>
            <a:r>
              <a:rPr lang="tr-TR" sz="2000" dirty="0" smtClean="0">
                <a:solidFill>
                  <a:schemeClr val="tx1"/>
                </a:solidFill>
              </a:rPr>
              <a:t>Buna </a:t>
            </a:r>
            <a:r>
              <a:rPr lang="tr-TR" sz="2000" dirty="0">
                <a:solidFill>
                  <a:schemeClr val="tx1"/>
                </a:solidFill>
              </a:rPr>
              <a:t>karşın 45-50 yaşlar kararlı yılları yansıtır. Artık yaşama daha olumlu bakılır, paranın önemi azalır, evlilik doyumu artar ve dostlar önemli hale gelir. Hayata bu olumlu bakış 50 yaş civarında artma eğilimi gösterir (</a:t>
            </a:r>
            <a:r>
              <a:rPr lang="tr-TR" sz="2000" dirty="0" err="1">
                <a:solidFill>
                  <a:schemeClr val="tx1"/>
                </a:solidFill>
              </a:rPr>
              <a:t>Gould</a:t>
            </a:r>
            <a:r>
              <a:rPr lang="tr-TR" sz="2000" dirty="0">
                <a:solidFill>
                  <a:schemeClr val="tx1"/>
                </a:solidFill>
              </a:rPr>
              <a:t>, 1978; Onur, 2011).</a:t>
            </a:r>
          </a:p>
          <a:p>
            <a:endParaRPr lang="tr-TR" sz="2000" dirty="0">
              <a:solidFill>
                <a:schemeClr val="tx1"/>
              </a:solidFill>
            </a:endParaRPr>
          </a:p>
        </p:txBody>
      </p:sp>
    </p:spTree>
    <p:extLst>
      <p:ext uri="{BB962C8B-B14F-4D97-AF65-F5344CB8AC3E}">
        <p14:creationId xmlns:p14="http://schemas.microsoft.com/office/powerpoint/2010/main" val="621678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5617" y="624110"/>
            <a:ext cx="7418784" cy="500634"/>
          </a:xfrm>
        </p:spPr>
        <p:txBody>
          <a:bodyPr>
            <a:normAutofit fontScale="90000"/>
          </a:bodyPr>
          <a:lstStyle/>
          <a:p>
            <a:r>
              <a:rPr lang="tr-TR" b="1" dirty="0" smtClean="0"/>
              <a:t>YETİŞKİNLİK DÖNEMİNİN ÖZELLİKLERİ</a:t>
            </a:r>
            <a:r>
              <a:rPr lang="tr-TR" dirty="0"/>
              <a:t/>
            </a:r>
            <a:br>
              <a:rPr lang="tr-TR" dirty="0"/>
            </a:br>
            <a:endParaRPr lang="tr-TR" dirty="0"/>
          </a:p>
        </p:txBody>
      </p:sp>
      <p:sp>
        <p:nvSpPr>
          <p:cNvPr id="3" name="İçerik Yer Tutucusu 2"/>
          <p:cNvSpPr>
            <a:spLocks noGrp="1"/>
          </p:cNvSpPr>
          <p:nvPr>
            <p:ph idx="1"/>
          </p:nvPr>
        </p:nvSpPr>
        <p:spPr>
          <a:xfrm>
            <a:off x="539552" y="1340768"/>
            <a:ext cx="8208912" cy="5184576"/>
          </a:xfrm>
        </p:spPr>
        <p:txBody>
          <a:bodyPr>
            <a:normAutofit/>
          </a:bodyPr>
          <a:lstStyle/>
          <a:p>
            <a:pPr algn="just"/>
            <a:r>
              <a:rPr lang="tr-TR" sz="2000" dirty="0" smtClean="0"/>
              <a:t>Yetişkinlik </a:t>
            </a:r>
            <a:r>
              <a:rPr lang="tr-TR" sz="2000" dirty="0"/>
              <a:t>döneminin çok net bir tanımını yapmak güç görünse de, yetişkinliğin üç temel ölçütünden bahsedilebilir. Bu ölçütlerden ilki ‘</a:t>
            </a:r>
            <a:r>
              <a:rPr lang="tr-TR" sz="2000" b="1" dirty="0"/>
              <a:t>olgunluk</a:t>
            </a:r>
            <a:r>
              <a:rPr lang="tr-TR" sz="2000" dirty="0"/>
              <a:t>’ kavramıdır. Olgunluk, fizyolojik ve psikolojik açıdan olgunlaştığı kabul edilen bireyin tüm yeteneklerini kullanabilmesini ve benliğinin oluşumunu ve gelişimini içerir. Olgunluk genel anlamıyla, değişen beklenti ve sorumluluklara uyum sağlama sürecini içermektedir. Psikolojik yönden olgun olan insan benliğini bir bütün olarak algılar, meslek ve eş seçimi gibi kritik konuların dışındaki durumlarda </a:t>
            </a:r>
            <a:r>
              <a:rPr lang="tr-TR" sz="2000" dirty="0" smtClean="0"/>
              <a:t>da net </a:t>
            </a:r>
            <a:r>
              <a:rPr lang="tr-TR" sz="2000" dirty="0"/>
              <a:t>kararlar verebilir. Çevrelerindeki insanların ve olayların farkındadırlar, diğer insanlarla güven ve içtenliğe dayanan ilişkiler kurarlar ve kurdukları ilişkinin sorumluluğunu </a:t>
            </a:r>
            <a:r>
              <a:rPr lang="tr-TR" sz="2000" dirty="0" smtClean="0"/>
              <a:t>üstlenirler. </a:t>
            </a:r>
            <a:r>
              <a:rPr lang="tr-TR" sz="2000" dirty="0"/>
              <a:t>Kronolojik yaş iyi bir ölçüt olarak düşünülmediği için, yetişkinliğin zamanı hep tartışılan bir konu olmuştur. Bu yüzden kuramcılar yetişkinlik zamanını ‘olgunluk’ kavramıyla ifade etmişlerdir.</a:t>
            </a:r>
          </a:p>
        </p:txBody>
      </p:sp>
    </p:spTree>
    <p:extLst>
      <p:ext uri="{BB962C8B-B14F-4D97-AF65-F5344CB8AC3E}">
        <p14:creationId xmlns:p14="http://schemas.microsoft.com/office/powerpoint/2010/main" val="1431050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5617" y="1700808"/>
            <a:ext cx="7418784" cy="4210414"/>
          </a:xfrm>
        </p:spPr>
        <p:txBody>
          <a:bodyPr>
            <a:normAutofit/>
          </a:bodyPr>
          <a:lstStyle/>
          <a:p>
            <a:endParaRPr lang="tr-TR" sz="6000" b="1" dirty="0" smtClean="0">
              <a:latin typeface="Script MT Bold" panose="03040602040607080904" pitchFamily="66" charset="0"/>
            </a:endParaRPr>
          </a:p>
          <a:p>
            <a:r>
              <a:rPr lang="tr-TR" sz="6000" b="1" dirty="0" smtClean="0">
                <a:latin typeface="Script MT Bold" panose="03040602040607080904" pitchFamily="66" charset="0"/>
              </a:rPr>
              <a:t>TEŞEKKÜRLER</a:t>
            </a:r>
            <a:endParaRPr lang="tr-TR" sz="6000" b="1" dirty="0">
              <a:latin typeface="Script MT Bold" panose="03040602040607080904" pitchFamily="66" charset="0"/>
            </a:endParaRPr>
          </a:p>
        </p:txBody>
      </p:sp>
    </p:spTree>
    <p:extLst>
      <p:ext uri="{BB962C8B-B14F-4D97-AF65-F5344CB8AC3E}">
        <p14:creationId xmlns:p14="http://schemas.microsoft.com/office/powerpoint/2010/main" val="272182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43609" y="624110"/>
            <a:ext cx="7490792" cy="356618"/>
          </a:xfrm>
        </p:spPr>
        <p:txBody>
          <a:bodyPr>
            <a:normAutofit fontScale="90000"/>
          </a:bodyPr>
          <a:lstStyle/>
          <a:p>
            <a:endParaRPr lang="tr-TR" dirty="0"/>
          </a:p>
        </p:txBody>
      </p:sp>
      <p:sp>
        <p:nvSpPr>
          <p:cNvPr id="3" name="İçerik Yer Tutucusu 2"/>
          <p:cNvSpPr>
            <a:spLocks noGrp="1"/>
          </p:cNvSpPr>
          <p:nvPr>
            <p:ph idx="1"/>
          </p:nvPr>
        </p:nvSpPr>
        <p:spPr>
          <a:xfrm>
            <a:off x="539552" y="1484784"/>
            <a:ext cx="8136903" cy="5112568"/>
          </a:xfrm>
        </p:spPr>
        <p:txBody>
          <a:bodyPr/>
          <a:lstStyle/>
          <a:p>
            <a:endParaRPr lang="tr-TR" dirty="0" smtClean="0"/>
          </a:p>
          <a:p>
            <a:r>
              <a:rPr lang="tr-TR" sz="2000" dirty="0" smtClean="0"/>
              <a:t>Kuramlarda </a:t>
            </a:r>
            <a:r>
              <a:rPr lang="tr-TR" sz="2000" dirty="0"/>
              <a:t>geçen olgunluğun ortak ögeleri; yakınlık kurma, sevme sevilme, cinsel tepki verme, özveride bulunma, arkadaş olma gibi durumlar olmuştur. </a:t>
            </a:r>
            <a:r>
              <a:rPr lang="tr-TR" sz="2000" dirty="0" smtClean="0"/>
              <a:t> </a:t>
            </a:r>
            <a:r>
              <a:rPr lang="tr-TR" sz="2000" dirty="0"/>
              <a:t>İkinci ölçüt ise, ‘</a:t>
            </a:r>
            <a:r>
              <a:rPr lang="tr-TR" sz="2000" b="1" dirty="0"/>
              <a:t>uygun </a:t>
            </a:r>
            <a:r>
              <a:rPr lang="tr-TR" sz="2000" b="1" dirty="0" err="1"/>
              <a:t>davranma</a:t>
            </a:r>
            <a:r>
              <a:rPr lang="tr-TR" sz="2000" dirty="0" err="1"/>
              <a:t>’dır</a:t>
            </a:r>
            <a:r>
              <a:rPr lang="tr-TR" sz="2000" dirty="0"/>
              <a:t>. Uygun davranma ölçütü, bireyin kendisi ve başkalarıyla ilgili daha sağlıklı kararlar alabilmesiyle ilgili uygun davranışlar gösterme yetisini ifade eder. Yetişkinliğin bir diğer ölçütü olarak kabul edilen kavram ise ‘</a:t>
            </a:r>
            <a:r>
              <a:rPr lang="tr-TR" sz="2000" b="1" dirty="0"/>
              <a:t>bağımsız </a:t>
            </a:r>
            <a:r>
              <a:rPr lang="tr-TR" sz="2000" b="1" dirty="0" err="1"/>
              <a:t>olma</a:t>
            </a:r>
            <a:r>
              <a:rPr lang="tr-TR" sz="2000" dirty="0" err="1"/>
              <a:t>’dır</a:t>
            </a:r>
            <a:r>
              <a:rPr lang="tr-TR" sz="2000" dirty="0"/>
              <a:t>. Bağımsız davranma gönüllü olarak iş yapma, çalışma ve sorumluluk üstlenebilme gibi durumları ifade eder. Gelişim psikologlarına göre, bu ölçütleri karşılayan bireyler genel bir ifadeyle ‘yetişkin’ olarak tanımlanabilirler </a:t>
            </a:r>
            <a:r>
              <a:rPr lang="tr-TR" sz="2000" dirty="0" smtClean="0"/>
              <a:t>,</a:t>
            </a:r>
          </a:p>
          <a:p>
            <a:endParaRPr lang="tr-TR" dirty="0"/>
          </a:p>
        </p:txBody>
      </p:sp>
    </p:spTree>
    <p:extLst>
      <p:ext uri="{BB962C8B-B14F-4D97-AF65-F5344CB8AC3E}">
        <p14:creationId xmlns:p14="http://schemas.microsoft.com/office/powerpoint/2010/main" val="1902457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9" y="260648"/>
            <a:ext cx="7490792" cy="720080"/>
          </a:xfrm>
        </p:spPr>
        <p:txBody>
          <a:bodyPr>
            <a:normAutofit fontScale="90000"/>
          </a:bodyPr>
          <a:lstStyle/>
          <a:p>
            <a:r>
              <a:rPr lang="tr-TR" b="1" dirty="0" smtClean="0"/>
              <a:t>           İLK </a:t>
            </a:r>
            <a:r>
              <a:rPr lang="tr-TR" b="1" dirty="0"/>
              <a:t>YETİŞKİNLİK DÖNEMİ:</a:t>
            </a:r>
            <a:r>
              <a:rPr lang="tr-TR" dirty="0"/>
              <a:t/>
            </a:r>
            <a:br>
              <a:rPr lang="tr-TR" dirty="0"/>
            </a:br>
            <a:endParaRPr lang="tr-TR" dirty="0"/>
          </a:p>
        </p:txBody>
      </p:sp>
      <p:sp>
        <p:nvSpPr>
          <p:cNvPr id="3" name="2 İçerik Yer Tutucusu"/>
          <p:cNvSpPr>
            <a:spLocks noGrp="1"/>
          </p:cNvSpPr>
          <p:nvPr>
            <p:ph idx="1"/>
          </p:nvPr>
        </p:nvSpPr>
        <p:spPr>
          <a:xfrm>
            <a:off x="755576" y="1268760"/>
            <a:ext cx="8064896" cy="5205192"/>
          </a:xfrm>
        </p:spPr>
        <p:txBody>
          <a:bodyPr>
            <a:normAutofit/>
          </a:bodyPr>
          <a:lstStyle/>
          <a:p>
            <a:r>
              <a:rPr lang="tr-TR" sz="2400" dirty="0" smtClean="0"/>
              <a:t>18-30 </a:t>
            </a:r>
            <a:r>
              <a:rPr lang="tr-TR" sz="2400" dirty="0"/>
              <a:t>yaş arası olarak kabul ettiğimiz ilk yetişkinlik </a:t>
            </a:r>
            <a:r>
              <a:rPr lang="tr-TR" sz="2400" dirty="0" smtClean="0"/>
              <a:t>döneminin, </a:t>
            </a:r>
            <a:r>
              <a:rPr lang="tr-TR" sz="2400" dirty="0"/>
              <a:t>insan hayatının hemen hemen her yönden </a:t>
            </a:r>
            <a:r>
              <a:rPr lang="tr-TR" sz="2400" dirty="0" smtClean="0"/>
              <a:t>en </a:t>
            </a:r>
            <a:r>
              <a:rPr lang="tr-TR" sz="2400" dirty="0"/>
              <a:t>yoğun olduğu dönemlerden birisi olduğunu söyleyebiliriz</a:t>
            </a:r>
            <a:r>
              <a:rPr lang="tr-TR" sz="2400" dirty="0" smtClean="0"/>
              <a:t>.</a:t>
            </a:r>
          </a:p>
          <a:p>
            <a:r>
              <a:rPr lang="tr-TR" sz="2400" dirty="0"/>
              <a:t>Yirmi yaş civarında kişiler temel yetişkinlik kimliğini oluştururlar. Bu anlamda kişi kendi görevlerini yaparak topluma katkılar sağladığı bir döneme girer. İlk yetişkinlik döneminde önemli değer yargılarının belirginleştiği, geleceğe yönelik önemli kararlar alınır ve hayat planları yapılır. </a:t>
            </a:r>
          </a:p>
          <a:p>
            <a:endParaRPr lang="tr-TR"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9553" y="260648"/>
            <a:ext cx="7994848" cy="648072"/>
          </a:xfrm>
        </p:spPr>
        <p:txBody>
          <a:bodyPr>
            <a:normAutofit/>
          </a:bodyPr>
          <a:lstStyle/>
          <a:p>
            <a:endParaRPr lang="tr-TR" dirty="0"/>
          </a:p>
        </p:txBody>
      </p:sp>
      <p:sp>
        <p:nvSpPr>
          <p:cNvPr id="3" name="İçerik Yer Tutucusu 2"/>
          <p:cNvSpPr>
            <a:spLocks noGrp="1"/>
          </p:cNvSpPr>
          <p:nvPr>
            <p:ph idx="1"/>
          </p:nvPr>
        </p:nvSpPr>
        <p:spPr>
          <a:xfrm>
            <a:off x="539553" y="1196752"/>
            <a:ext cx="8352926" cy="5328592"/>
          </a:xfrm>
        </p:spPr>
        <p:txBody>
          <a:bodyPr>
            <a:normAutofit/>
          </a:bodyPr>
          <a:lstStyle/>
          <a:p>
            <a:r>
              <a:rPr lang="tr-TR" dirty="0" err="1"/>
              <a:t>Havighurst</a:t>
            </a:r>
            <a:r>
              <a:rPr lang="tr-TR" dirty="0"/>
              <a:t> (1952) tüm yaşam döngüsü içinde, üç dönemi yetişkinlikle ilgili olmak üzere, toplam yedi dönem belirlemiştir. 18 yaşından 30’lu yıllara kadar süren ilk yetişkinlik döneminin gelişimsel görevleri aşağıdaki şekildedir:</a:t>
            </a:r>
          </a:p>
          <a:p>
            <a:pPr lvl="0"/>
            <a:r>
              <a:rPr lang="tr-TR" dirty="0"/>
              <a:t>Eş seçme</a:t>
            </a:r>
          </a:p>
          <a:p>
            <a:pPr lvl="0"/>
            <a:r>
              <a:rPr lang="tr-TR" dirty="0"/>
              <a:t>Evlilik ilişkisi içinde yaşamayı öğrenme</a:t>
            </a:r>
          </a:p>
          <a:p>
            <a:pPr lvl="0"/>
            <a:r>
              <a:rPr lang="tr-TR" dirty="0"/>
              <a:t>Bir aile olma</a:t>
            </a:r>
          </a:p>
          <a:p>
            <a:pPr lvl="0"/>
            <a:r>
              <a:rPr lang="tr-TR" dirty="0"/>
              <a:t>Çocuklara bakma</a:t>
            </a:r>
          </a:p>
          <a:p>
            <a:pPr lvl="0"/>
            <a:r>
              <a:rPr lang="tr-TR" dirty="0"/>
              <a:t>Evi idare etme</a:t>
            </a:r>
          </a:p>
          <a:p>
            <a:pPr lvl="0"/>
            <a:r>
              <a:rPr lang="tr-TR" dirty="0"/>
              <a:t>Bir meslek edinmiş olma</a:t>
            </a:r>
          </a:p>
          <a:p>
            <a:pPr lvl="0"/>
            <a:r>
              <a:rPr lang="tr-TR" dirty="0"/>
              <a:t>Yurttaş olmanın sorumluluğunu alma</a:t>
            </a:r>
          </a:p>
          <a:p>
            <a:pPr lvl="0"/>
            <a:r>
              <a:rPr lang="tr-TR" dirty="0"/>
              <a:t>Uygun bir sosyal grup bulma</a:t>
            </a:r>
          </a:p>
          <a:p>
            <a:r>
              <a:rPr lang="tr-TR" dirty="0"/>
              <a:t>Yetişkinliğin ilk yıllarını zorlaştıran durum, belirtilen gelişimsel görevler başarılırken çok az yardım alınıyor olmasıdır.</a:t>
            </a:r>
          </a:p>
          <a:p>
            <a:endParaRPr lang="tr-TR" dirty="0"/>
          </a:p>
        </p:txBody>
      </p:sp>
    </p:spTree>
    <p:extLst>
      <p:ext uri="{BB962C8B-B14F-4D97-AF65-F5344CB8AC3E}">
        <p14:creationId xmlns:p14="http://schemas.microsoft.com/office/powerpoint/2010/main" val="2182176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31641" y="624110"/>
            <a:ext cx="7202760" cy="428626"/>
          </a:xfrm>
        </p:spPr>
        <p:txBody>
          <a:bodyPr>
            <a:normAutofit fontScale="90000"/>
          </a:bodyPr>
          <a:lstStyle/>
          <a:p>
            <a:endParaRPr lang="tr-TR" dirty="0"/>
          </a:p>
        </p:txBody>
      </p:sp>
      <p:sp>
        <p:nvSpPr>
          <p:cNvPr id="3" name="İçerik Yer Tutucusu 2"/>
          <p:cNvSpPr>
            <a:spLocks noGrp="1"/>
          </p:cNvSpPr>
          <p:nvPr>
            <p:ph idx="1"/>
          </p:nvPr>
        </p:nvSpPr>
        <p:spPr>
          <a:xfrm>
            <a:off x="611560" y="1484784"/>
            <a:ext cx="8136903" cy="5112568"/>
          </a:xfrm>
        </p:spPr>
        <p:txBody>
          <a:bodyPr/>
          <a:lstStyle/>
          <a:p>
            <a:endParaRPr lang="tr-TR" dirty="0" smtClean="0"/>
          </a:p>
          <a:p>
            <a:r>
              <a:rPr lang="tr-TR" sz="2400" dirty="0" smtClean="0"/>
              <a:t>Ergenlik </a:t>
            </a:r>
            <a:r>
              <a:rPr lang="tr-TR" sz="2400" dirty="0"/>
              <a:t>ve genç yetişkinlik sürecini kapsayan dönem, meslek ve eş seçimi, toplumsal rollerin kazanımı gibi ödevleri içerir. Birey çocukluk fantezilerinden koparak yeni uğraşlarla ilgilenir. Bu dönemin temel gelişimsel ödevi dışa yönelme ve yaşamla baş </a:t>
            </a:r>
            <a:r>
              <a:rPr lang="tr-TR" sz="2400" dirty="0" smtClean="0"/>
              <a:t>edebilmedir. </a:t>
            </a:r>
            <a:endParaRPr lang="tr-TR" sz="2400" dirty="0"/>
          </a:p>
          <a:p>
            <a:endParaRPr lang="tr-TR" sz="2400" dirty="0"/>
          </a:p>
        </p:txBody>
      </p:sp>
    </p:spTree>
    <p:extLst>
      <p:ext uri="{BB962C8B-B14F-4D97-AF65-F5344CB8AC3E}">
        <p14:creationId xmlns:p14="http://schemas.microsoft.com/office/powerpoint/2010/main" val="1689286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62074"/>
          </a:xfrm>
        </p:spPr>
        <p:txBody>
          <a:bodyPr>
            <a:normAutofit fontScale="90000"/>
          </a:bodyPr>
          <a:lstStyle/>
          <a:p>
            <a:endParaRPr lang="tr-TR" dirty="0"/>
          </a:p>
        </p:txBody>
      </p:sp>
      <p:sp>
        <p:nvSpPr>
          <p:cNvPr id="3" name="2 İçerik Yer Tutucusu"/>
          <p:cNvSpPr>
            <a:spLocks noGrp="1"/>
          </p:cNvSpPr>
          <p:nvPr>
            <p:ph idx="1"/>
          </p:nvPr>
        </p:nvSpPr>
        <p:spPr>
          <a:xfrm>
            <a:off x="457200" y="1052736"/>
            <a:ext cx="8363272" cy="5472608"/>
          </a:xfrm>
        </p:spPr>
        <p:txBody>
          <a:bodyPr>
            <a:normAutofit/>
          </a:bodyPr>
          <a:lstStyle/>
          <a:p>
            <a:pPr>
              <a:buNone/>
            </a:pPr>
            <a:endParaRPr lang="tr-TR" dirty="0" smtClean="0"/>
          </a:p>
          <a:p>
            <a:r>
              <a:rPr lang="tr-TR" sz="2400" dirty="0"/>
              <a:t>Özellikle ilk yetişkinlik yılları </a:t>
            </a:r>
            <a:r>
              <a:rPr lang="tr-TR" sz="2400" dirty="0" smtClean="0"/>
              <a:t>(18-30</a:t>
            </a:r>
            <a:r>
              <a:rPr lang="tr-TR" sz="2400" dirty="0"/>
              <a:t>) hayatın en faal ve parlak dönemidir. Genelde bu dönemde ergenlik döneminin özellikleri olan güç, kuvvet, tazelik ve </a:t>
            </a:r>
            <a:r>
              <a:rPr lang="tr-TR" sz="2400" dirty="0" smtClean="0"/>
              <a:t> </a:t>
            </a:r>
            <a:r>
              <a:rPr lang="tr-TR" sz="2400" dirty="0"/>
              <a:t>gençliğin fiziki </a:t>
            </a:r>
            <a:r>
              <a:rPr lang="tr-TR" sz="2400" dirty="0" smtClean="0"/>
              <a:t>çekiciliği </a:t>
            </a:r>
            <a:r>
              <a:rPr lang="tr-TR" sz="2400" dirty="0"/>
              <a:t>devam eder.</a:t>
            </a:r>
          </a:p>
          <a:p>
            <a:r>
              <a:rPr lang="tr-TR" sz="2400" dirty="0"/>
              <a:t>Fiziki açıdan kas ve kemik gelişimi </a:t>
            </a:r>
            <a:r>
              <a:rPr lang="tr-TR" sz="2400" dirty="0" smtClean="0"/>
              <a:t>18-20 </a:t>
            </a:r>
            <a:r>
              <a:rPr lang="tr-TR" sz="2400" dirty="0"/>
              <a:t>yaş civarında tamamlanmıştır. Ancak potansiyel olarak güç ve kuvvetteki artış devam eder. Bununla beraber 30 yaşlarına kadar devam eden bu en üst düzeyde gelişmişlik hali pek uzun süre devam etmeyecektir. Kişilere göre farklılık olsa </a:t>
            </a:r>
            <a:r>
              <a:rPr lang="tr-TR" sz="2400" dirty="0" smtClean="0"/>
              <a:t>da fiziki </a:t>
            </a:r>
            <a:r>
              <a:rPr lang="tr-TR" sz="2400" dirty="0"/>
              <a:t>gerileme daha ilk yetişkinlik yıllarının sonlarında başlar.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91680" y="274638"/>
            <a:ext cx="6233120" cy="418058"/>
          </a:xfrm>
        </p:spPr>
        <p:txBody>
          <a:bodyPr>
            <a:normAutofit fontScale="90000"/>
          </a:bodyPr>
          <a:lstStyle/>
          <a:p>
            <a:endParaRPr lang="tr-TR" dirty="0"/>
          </a:p>
        </p:txBody>
      </p:sp>
      <p:sp>
        <p:nvSpPr>
          <p:cNvPr id="3" name="2 İçerik Yer Tutucusu"/>
          <p:cNvSpPr>
            <a:spLocks noGrp="1"/>
          </p:cNvSpPr>
          <p:nvPr>
            <p:ph idx="1"/>
          </p:nvPr>
        </p:nvSpPr>
        <p:spPr>
          <a:xfrm>
            <a:off x="899592" y="980728"/>
            <a:ext cx="7848872" cy="5616624"/>
          </a:xfrm>
        </p:spPr>
        <p:txBody>
          <a:bodyPr>
            <a:normAutofit/>
          </a:bodyPr>
          <a:lstStyle/>
          <a:p>
            <a:pPr lvl="0"/>
            <a:r>
              <a:rPr lang="tr-TR" sz="2000" dirty="0" smtClean="0"/>
              <a:t>Zihni </a:t>
            </a:r>
            <a:r>
              <a:rPr lang="tr-TR" sz="2000" dirty="0"/>
              <a:t>olarak kimlik ve kişiliklerle ilgili soruları ortaya koyabilir.</a:t>
            </a:r>
          </a:p>
          <a:p>
            <a:pPr lvl="0"/>
            <a:r>
              <a:rPr lang="tr-TR" sz="2000" dirty="0" smtClean="0"/>
              <a:t>Bilişsel </a:t>
            </a:r>
            <a:r>
              <a:rPr lang="tr-TR" sz="2000" dirty="0"/>
              <a:t>olarak bir ahlaki değerler </a:t>
            </a:r>
            <a:r>
              <a:rPr lang="tr-TR" sz="2000" dirty="0" smtClean="0"/>
              <a:t>sistemi, bir </a:t>
            </a:r>
            <a:r>
              <a:rPr lang="tr-TR" sz="2000" dirty="0"/>
              <a:t>dünya görüşü gösterebilir.</a:t>
            </a:r>
          </a:p>
          <a:p>
            <a:pPr lvl="0"/>
            <a:r>
              <a:rPr lang="tr-TR" sz="2000" dirty="0"/>
              <a:t>Mesleğinde ihtiyaç duyabileceği zihinsel </a:t>
            </a:r>
            <a:r>
              <a:rPr lang="tr-TR" sz="2000" dirty="0" smtClean="0"/>
              <a:t>metot ve bilgileri </a:t>
            </a:r>
            <a:r>
              <a:rPr lang="tr-TR" sz="2000" dirty="0"/>
              <a:t>öğrenme kapasitesine sahiptir.</a:t>
            </a:r>
          </a:p>
          <a:p>
            <a:pPr lvl="0"/>
            <a:r>
              <a:rPr lang="tr-TR" sz="2000" dirty="0"/>
              <a:t>Ötekilerin görüş ve değerlendirmelerini anlayıp değerlendirebilecek </a:t>
            </a:r>
            <a:r>
              <a:rPr lang="tr-TR" sz="2000" dirty="0" smtClean="0"/>
              <a:t>kapasitedir</a:t>
            </a:r>
            <a:r>
              <a:rPr lang="tr-TR" sz="2000" dirty="0"/>
              <a:t>.</a:t>
            </a:r>
          </a:p>
          <a:p>
            <a:r>
              <a:rPr lang="tr-TR" sz="2000" dirty="0"/>
              <a:t>Bu fiziki özelikler aşağı yukarı 40 yaş civarına kadar hemen hemen en üst düzeyde devam eder. 30’lu yaşlar yetişkinlik dönemi yaş değişikliklerinde dönüm noktaları olarak görülür. Bunun sebebi ise bir çok biyolojik fonksiyonların o döneme kadar aşağı yukarı en yüksek seviyede kalması ve ondan sonra da </a:t>
            </a:r>
            <a:r>
              <a:rPr lang="tr-TR" sz="2000" dirty="0" smtClean="0"/>
              <a:t> </a:t>
            </a:r>
            <a:r>
              <a:rPr lang="tr-TR" sz="2000" dirty="0"/>
              <a:t>düşüşe geçmesidir. 30 yaş civarlarında kişi en yüksek biyolojik ve psikolojik kapasitelere yakın ve yetişkinlik dairesi içindedir.</a:t>
            </a:r>
          </a:p>
          <a:p>
            <a:endParaRPr lang="tr-TR" sz="2000" dirty="0"/>
          </a:p>
        </p:txBody>
      </p:sp>
    </p:spTree>
  </p:cSld>
  <p:clrMapOvr>
    <a:masterClrMapping/>
  </p:clrMapOvr>
</p:sld>
</file>

<file path=ppt/theme/theme1.xml><?xml version="1.0" encoding="utf-8"?>
<a:theme xmlns:a="http://schemas.openxmlformats.org/drawingml/2006/main" name="Duman">
  <a:themeElements>
    <a:clrScheme name="Mor">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469</TotalTime>
  <Words>2285</Words>
  <Application>Microsoft Office PowerPoint</Application>
  <PresentationFormat>Ekran Gösterisi (4:3)</PresentationFormat>
  <Paragraphs>97</Paragraphs>
  <Slides>30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30</vt:i4>
      </vt:variant>
    </vt:vector>
  </HeadingPairs>
  <TitlesOfParts>
    <vt:vector size="36" baseType="lpstr">
      <vt:lpstr>Arial</vt:lpstr>
      <vt:lpstr>Calibri</vt:lpstr>
      <vt:lpstr>Century Gothic</vt:lpstr>
      <vt:lpstr>Script MT Bold</vt:lpstr>
      <vt:lpstr>Wingdings 3</vt:lpstr>
      <vt:lpstr>Duman</vt:lpstr>
      <vt:lpstr>Yetişkinlikte Yaşam Ödevleri</vt:lpstr>
      <vt:lpstr>PowerPoint Sunusu</vt:lpstr>
      <vt:lpstr>YETİŞKİNLİK DÖNEMİNİN ÖZELLİKLERİ </vt:lpstr>
      <vt:lpstr>PowerPoint Sunusu</vt:lpstr>
      <vt:lpstr>           İLK YETİŞKİNLİK DÖNEMİ: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ORTA YETİŞKİNLİK DÖNEMİ </vt:lpstr>
      <vt:lpstr>PowerPoint Sunusu</vt:lpstr>
      <vt:lpstr>PowerPoint Sunusu</vt:lpstr>
      <vt:lpstr>PowerPoint Sunusu</vt:lpstr>
      <vt:lpstr>PowerPoint Sunusu</vt:lpstr>
      <vt:lpstr>PowerPoint Sunusu</vt:lpstr>
      <vt:lpstr>PowerPoint Sunusu</vt:lpstr>
      <vt:lpstr>          İLERİ YETİŞKİNLİK</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GRUBU- TERÖR</dc:title>
  <dc:creator>ACER</dc:creator>
  <cp:lastModifiedBy>ronaldinho424</cp:lastModifiedBy>
  <cp:revision>54</cp:revision>
  <dcterms:created xsi:type="dcterms:W3CDTF">2019-03-15T08:44:22Z</dcterms:created>
  <dcterms:modified xsi:type="dcterms:W3CDTF">2021-05-17T10:48:31Z</dcterms:modified>
</cp:coreProperties>
</file>