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3" d="100"/>
          <a:sy n="73"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104A20-D130-4D39-B63C-92186C18FF0F}" type="datetimeFigureOut">
              <a:rPr lang="tr-TR" smtClean="0"/>
              <a:t>24.5.2021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76938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104A20-D130-4D39-B63C-92186C18FF0F}" type="datetimeFigureOut">
              <a:rPr lang="tr-TR" smtClean="0"/>
              <a:t>24.5.2021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368953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104A20-D130-4D39-B63C-92186C18FF0F}" type="datetimeFigureOut">
              <a:rPr lang="tr-TR" smtClean="0"/>
              <a:t>24.5.2021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265448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7104A20-D130-4D39-B63C-92186C18FF0F}" type="datetimeFigureOut">
              <a:rPr lang="tr-TR" smtClean="0"/>
              <a:t>24.5.2021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76991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7104A20-D130-4D39-B63C-92186C18FF0F}" type="datetimeFigureOut">
              <a:rPr lang="tr-TR" smtClean="0"/>
              <a:t>24.5.2021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301915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7104A20-D130-4D39-B63C-92186C18FF0F}" type="datetimeFigureOut">
              <a:rPr lang="tr-TR" smtClean="0"/>
              <a:t>24.5.2021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378271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7104A20-D130-4D39-B63C-92186C18FF0F}" type="datetimeFigureOut">
              <a:rPr lang="tr-TR" smtClean="0"/>
              <a:t>24.5.2021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254723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7104A20-D130-4D39-B63C-92186C18FF0F}" type="datetimeFigureOut">
              <a:rPr lang="tr-TR" smtClean="0"/>
              <a:t>24.5.2021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269959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04A20-D130-4D39-B63C-92186C18FF0F}" type="datetimeFigureOut">
              <a:rPr lang="tr-TR" smtClean="0"/>
              <a:t>24.5.2021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97250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7104A20-D130-4D39-B63C-92186C18FF0F}" type="datetimeFigureOut">
              <a:rPr lang="tr-TR" smtClean="0"/>
              <a:t>24.5.2021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239657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7104A20-D130-4D39-B63C-92186C18FF0F}" type="datetimeFigureOut">
              <a:rPr lang="tr-TR" smtClean="0"/>
              <a:t>24.5.2021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CD6DF2-B47E-45A5-8E9D-22F6FCBE95D0}" type="slidenum">
              <a:rPr lang="tr-TR" smtClean="0"/>
              <a:t>‹#›</a:t>
            </a:fld>
            <a:endParaRPr lang="tr-TR"/>
          </a:p>
        </p:txBody>
      </p:sp>
    </p:spTree>
    <p:extLst>
      <p:ext uri="{BB962C8B-B14F-4D97-AF65-F5344CB8AC3E}">
        <p14:creationId xmlns:p14="http://schemas.microsoft.com/office/powerpoint/2010/main" val="45128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04A20-D130-4D39-B63C-92186C18FF0F}" type="datetimeFigureOut">
              <a:rPr lang="tr-TR" smtClean="0"/>
              <a:t>24.5.2021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D6DF2-B47E-45A5-8E9D-22F6FCBE95D0}" type="slidenum">
              <a:rPr lang="tr-TR" smtClean="0"/>
              <a:t>‹#›</a:t>
            </a:fld>
            <a:endParaRPr lang="tr-TR"/>
          </a:p>
        </p:txBody>
      </p:sp>
    </p:spTree>
    <p:extLst>
      <p:ext uri="{BB962C8B-B14F-4D97-AF65-F5344CB8AC3E}">
        <p14:creationId xmlns:p14="http://schemas.microsoft.com/office/powerpoint/2010/main" val="1222703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kış Çizelgesi: Delikli Teyp 3"/>
          <p:cNvSpPr/>
          <p:nvPr/>
        </p:nvSpPr>
        <p:spPr>
          <a:xfrm>
            <a:off x="1293223" y="796834"/>
            <a:ext cx="9810205" cy="496388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2"/>
          <a:stretch>
            <a:fillRect/>
          </a:stretch>
        </p:blipFill>
        <p:spPr>
          <a:xfrm>
            <a:off x="1471783" y="2403566"/>
            <a:ext cx="9248434" cy="2494698"/>
          </a:xfrm>
          <a:prstGeom prst="rect">
            <a:avLst/>
          </a:prstGeom>
        </p:spPr>
      </p:pic>
    </p:spTree>
    <p:extLst>
      <p:ext uri="{BB962C8B-B14F-4D97-AF65-F5344CB8AC3E}">
        <p14:creationId xmlns:p14="http://schemas.microsoft.com/office/powerpoint/2010/main" val="311154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503" y="104504"/>
            <a:ext cx="11965577" cy="6753496"/>
          </a:xfrm>
          <a:ln w="158750">
            <a:solidFill>
              <a:schemeClr val="accent5">
                <a:lumMod val="60000"/>
                <a:lumOff val="40000"/>
              </a:schemeClr>
            </a:solidFill>
          </a:ln>
        </p:spPr>
        <p:txBody>
          <a:bodyPr>
            <a:normAutofit fontScale="85000" lnSpcReduction="20000"/>
          </a:bodyPr>
          <a:lstStyle/>
          <a:p>
            <a:pPr marL="0" indent="0" algn="just">
              <a:lnSpc>
                <a:spcPct val="170000"/>
              </a:lnSpc>
              <a:buNone/>
            </a:pPr>
            <a:r>
              <a:rPr lang="tr-TR" sz="3300" b="1" dirty="0" smtClean="0">
                <a:solidFill>
                  <a:schemeClr val="accent5">
                    <a:lumMod val="75000"/>
                  </a:schemeClr>
                </a:solidFill>
              </a:rPr>
              <a:t>Olumsuz Duygulara Yatkınlığın Kökenleri</a:t>
            </a:r>
            <a:endParaRPr lang="tr-TR" sz="3300" b="1" dirty="0">
              <a:solidFill>
                <a:schemeClr val="accent5">
                  <a:lumMod val="75000"/>
                </a:schemeClr>
              </a:solidFill>
            </a:endParaRPr>
          </a:p>
          <a:p>
            <a:pPr marL="0" indent="0" algn="just">
              <a:lnSpc>
                <a:spcPct val="170000"/>
              </a:lnSpc>
              <a:buNone/>
            </a:pPr>
            <a:r>
              <a:rPr lang="tr-TR" dirty="0" smtClean="0"/>
              <a:t>	Başka </a:t>
            </a:r>
            <a:r>
              <a:rPr lang="tr-TR" dirty="0"/>
              <a:t>karakter özelliklerinde olduğu gibi </a:t>
            </a:r>
            <a:r>
              <a:rPr lang="tr-TR" dirty="0" err="1"/>
              <a:t>nevrotizmde</a:t>
            </a:r>
            <a:r>
              <a:rPr lang="tr-TR" dirty="0"/>
              <a:t> de kalıtımla geçen biyolojik yatkınlıklar hatırı sayılır bir rol oynuyor. Kimi araştırmacılar genetik faktörlerin insanlar arasındaki </a:t>
            </a:r>
            <a:r>
              <a:rPr lang="tr-TR" dirty="0" err="1"/>
              <a:t>nevrotizm</a:t>
            </a:r>
            <a:r>
              <a:rPr lang="tr-TR" dirty="0"/>
              <a:t> farklarının yaklaşık yarısını açıkladığını söylüyor. Ama bu genetik yatkınlıklar şüphesiz çevresel faktörlerle etkileşime giriyor ve bu etkileşim de </a:t>
            </a:r>
            <a:r>
              <a:rPr lang="tr-TR" dirty="0" err="1"/>
              <a:t>nevrotizmin</a:t>
            </a:r>
            <a:r>
              <a:rPr lang="tr-TR" dirty="0"/>
              <a:t> ne düzeyde gelişeceğini belirliyor.</a:t>
            </a:r>
          </a:p>
          <a:p>
            <a:pPr marL="0" indent="0" algn="just">
              <a:lnSpc>
                <a:spcPct val="170000"/>
              </a:lnSpc>
              <a:buNone/>
            </a:pPr>
            <a:endParaRPr lang="tr-TR" dirty="0"/>
          </a:p>
          <a:p>
            <a:pPr marL="0" indent="0" algn="just">
              <a:lnSpc>
                <a:spcPct val="170000"/>
              </a:lnSpc>
              <a:buNone/>
            </a:pPr>
            <a:r>
              <a:rPr lang="tr-TR" dirty="0" smtClean="0"/>
              <a:t>	Özellikle </a:t>
            </a:r>
            <a:r>
              <a:rPr lang="tr-TR" dirty="0"/>
              <a:t>erken yaşta hayatın öngörülemez, kontrol edilemez, başa çıkması zor bir yer olduğu algısını yaratan deneyimlerin </a:t>
            </a:r>
            <a:r>
              <a:rPr lang="tr-TR" dirty="0" err="1"/>
              <a:t>nevrotizmi</a:t>
            </a:r>
            <a:r>
              <a:rPr lang="tr-TR" dirty="0"/>
              <a:t> besleyen kritik çevresel faktörler olduğunu gözlemliyoruz. Sıcak ve güvenli (ama boğucu olmayan) bir ev ortamı ise koruyucu bir işleve sahip.</a:t>
            </a:r>
          </a:p>
        </p:txBody>
      </p:sp>
    </p:spTree>
    <p:extLst>
      <p:ext uri="{BB962C8B-B14F-4D97-AF65-F5344CB8AC3E}">
        <p14:creationId xmlns:p14="http://schemas.microsoft.com/office/powerpoint/2010/main" val="371406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070079" cy="6858000"/>
          </a:xfrm>
        </p:spPr>
        <p:txBody>
          <a:bodyPr>
            <a:noAutofit/>
          </a:bodyPr>
          <a:lstStyle/>
          <a:p>
            <a:pPr marL="0" indent="0" algn="just">
              <a:lnSpc>
                <a:spcPct val="170000"/>
              </a:lnSpc>
              <a:buNone/>
            </a:pPr>
            <a:r>
              <a:rPr lang="tr-TR" b="1" dirty="0">
                <a:solidFill>
                  <a:schemeClr val="accent5">
                    <a:lumMod val="75000"/>
                  </a:schemeClr>
                </a:solidFill>
              </a:rPr>
              <a:t>Olumsuz duygulara yatkınlığı azaltmak mümkün mü</a:t>
            </a:r>
            <a:r>
              <a:rPr lang="tr-TR" b="1" dirty="0" smtClean="0">
                <a:solidFill>
                  <a:schemeClr val="accent5">
                    <a:lumMod val="75000"/>
                  </a:schemeClr>
                </a:solidFill>
              </a:rPr>
              <a:t>?</a:t>
            </a:r>
            <a:endParaRPr lang="tr-TR" dirty="0"/>
          </a:p>
          <a:p>
            <a:pPr marL="0" indent="0" algn="just">
              <a:lnSpc>
                <a:spcPct val="170000"/>
              </a:lnSpc>
              <a:buNone/>
            </a:pPr>
            <a:r>
              <a:rPr lang="tr-TR" sz="2000" dirty="0"/>
              <a:t>Olumsuz duygulara yatkınlığın ne olduğu hakkında bir anlayış </a:t>
            </a:r>
            <a:r>
              <a:rPr lang="tr-TR" sz="2000" dirty="0" smtClean="0"/>
              <a:t>geliştirirken</a:t>
            </a:r>
          </a:p>
          <a:p>
            <a:pPr marL="0" indent="0" algn="just">
              <a:lnSpc>
                <a:spcPct val="170000"/>
              </a:lnSpc>
              <a:buNone/>
            </a:pPr>
            <a:r>
              <a:rPr lang="tr-TR" sz="2000" dirty="0" smtClean="0"/>
              <a:t> </a:t>
            </a:r>
            <a:r>
              <a:rPr lang="tr-TR" sz="2000" dirty="0"/>
              <a:t>pek çoğumuzun belki en fazla merak ettiği soru, bu </a:t>
            </a:r>
            <a:r>
              <a:rPr lang="tr-TR" sz="2000" dirty="0" smtClean="0"/>
              <a:t>yatkınlığın</a:t>
            </a:r>
          </a:p>
          <a:p>
            <a:pPr marL="0" indent="0" algn="just">
              <a:lnSpc>
                <a:spcPct val="170000"/>
              </a:lnSpc>
              <a:buNone/>
            </a:pPr>
            <a:r>
              <a:rPr lang="tr-TR" sz="2000" dirty="0" smtClean="0"/>
              <a:t> </a:t>
            </a:r>
            <a:r>
              <a:rPr lang="tr-TR" sz="2000" dirty="0"/>
              <a:t>—özellikle yetişkinlikte</a:t>
            </a:r>
            <a:r>
              <a:rPr lang="tr-TR" sz="2000" dirty="0" smtClean="0"/>
              <a:t>— </a:t>
            </a:r>
            <a:r>
              <a:rPr lang="tr-TR" sz="2000" dirty="0"/>
              <a:t>değişime açık olup olmadığı</a:t>
            </a:r>
            <a:r>
              <a:rPr lang="tr-TR" sz="2000" dirty="0" smtClean="0"/>
              <a:t>.</a:t>
            </a:r>
          </a:p>
          <a:p>
            <a:pPr marL="0" indent="0" algn="just">
              <a:lnSpc>
                <a:spcPct val="170000"/>
              </a:lnSpc>
              <a:buNone/>
            </a:pPr>
            <a:r>
              <a:rPr lang="tr-TR" sz="2000" dirty="0" smtClean="0"/>
              <a:t>	Bu </a:t>
            </a:r>
            <a:r>
              <a:rPr lang="tr-TR" sz="2000" dirty="0"/>
              <a:t>sorunun cevabı oldukça ümit verici</a:t>
            </a:r>
            <a:r>
              <a:rPr lang="tr-TR" sz="2000" dirty="0" smtClean="0"/>
              <a:t>. </a:t>
            </a:r>
            <a:r>
              <a:rPr lang="tr-TR" sz="2000" dirty="0"/>
              <a:t>Biliyoruz ki </a:t>
            </a:r>
            <a:r>
              <a:rPr lang="tr-TR" sz="2000" dirty="0" err="1"/>
              <a:t>nevrotizm</a:t>
            </a:r>
            <a:r>
              <a:rPr lang="tr-TR" sz="2000" dirty="0"/>
              <a:t> (yine başka pek çok kişilik özelliği gibi) belli bir düzeyde </a:t>
            </a:r>
            <a:r>
              <a:rPr lang="tr-TR" sz="2000" dirty="0" err="1"/>
              <a:t>stabilite</a:t>
            </a:r>
            <a:r>
              <a:rPr lang="tr-TR" sz="2000" dirty="0"/>
              <a:t> gösteriyor, ama değişmez değil. Araştırmalar bize insanların </a:t>
            </a:r>
            <a:r>
              <a:rPr lang="tr-TR" sz="2000" dirty="0" err="1"/>
              <a:t>nevrotizm</a:t>
            </a:r>
            <a:r>
              <a:rPr lang="tr-TR" sz="2000" dirty="0"/>
              <a:t> düzeylerinin zaman içerisinde kayda değer ölçüde değişebileceğini söylüyor. Hayat karşısındaki duruşumuzu daha güvenli kılan olumlu hayat deneyimleri </a:t>
            </a:r>
            <a:r>
              <a:rPr lang="tr-TR" sz="2000" dirty="0" err="1"/>
              <a:t>nevrotizm</a:t>
            </a:r>
            <a:r>
              <a:rPr lang="tr-TR" sz="2000" dirty="0"/>
              <a:t> düzeyimizi azaltabildiği gibi; psikoterapi ve farmakolojik müdahaleler de etkili olabiliyor</a:t>
            </a:r>
            <a:r>
              <a:rPr lang="tr-TR" sz="2000" dirty="0" smtClean="0"/>
              <a:t>.</a:t>
            </a:r>
            <a:endParaRPr lang="tr-TR" sz="2000" dirty="0"/>
          </a:p>
          <a:p>
            <a:pPr marL="0" indent="0" algn="just">
              <a:lnSpc>
                <a:spcPct val="170000"/>
              </a:lnSpc>
              <a:buNone/>
            </a:pPr>
            <a:r>
              <a:rPr lang="tr-TR" sz="2000" dirty="0" smtClean="0"/>
              <a:t>	Yüksek </a:t>
            </a:r>
            <a:r>
              <a:rPr lang="tr-TR" sz="2000" dirty="0"/>
              <a:t>düzeyde </a:t>
            </a:r>
            <a:r>
              <a:rPr lang="tr-TR" sz="2000" dirty="0" err="1"/>
              <a:t>nevrotizm</a:t>
            </a:r>
            <a:r>
              <a:rPr lang="tr-TR" sz="2000" dirty="0"/>
              <a:t> ve onun eşlik ettiği başka psikolojik sorunlardan şikayetçiysek, eğer şartlarımız da müsaade ediyorsa, profesyonel yardım almamız çok verimli olacaktır.</a:t>
            </a:r>
          </a:p>
        </p:txBody>
      </p:sp>
      <p:pic>
        <p:nvPicPr>
          <p:cNvPr id="4" name="Resim 3"/>
          <p:cNvPicPr>
            <a:picLocks noChangeAspect="1"/>
          </p:cNvPicPr>
          <p:nvPr/>
        </p:nvPicPr>
        <p:blipFill>
          <a:blip r:embed="rId2"/>
          <a:stretch>
            <a:fillRect/>
          </a:stretch>
        </p:blipFill>
        <p:spPr>
          <a:xfrm>
            <a:off x="8412000" y="348372"/>
            <a:ext cx="3780000" cy="2536249"/>
          </a:xfrm>
          <a:prstGeom prst="rect">
            <a:avLst/>
          </a:prstGeom>
          <a:scene3d>
            <a:camera prst="isometricOffAxis2Left"/>
            <a:lightRig rig="threePt" dir="t"/>
          </a:scene3d>
        </p:spPr>
      </p:pic>
    </p:spTree>
    <p:extLst>
      <p:ext uri="{BB962C8B-B14F-4D97-AF65-F5344CB8AC3E}">
        <p14:creationId xmlns:p14="http://schemas.microsoft.com/office/powerpoint/2010/main" val="223053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503" y="117566"/>
            <a:ext cx="11991703" cy="6635931"/>
          </a:xfrm>
          <a:ln w="155575">
            <a:solidFill>
              <a:schemeClr val="accent5">
                <a:lumMod val="60000"/>
                <a:lumOff val="40000"/>
              </a:schemeClr>
            </a:solidFill>
          </a:ln>
        </p:spPr>
        <p:txBody>
          <a:bodyPr>
            <a:normAutofit lnSpcReduction="10000"/>
          </a:bodyPr>
          <a:lstStyle/>
          <a:p>
            <a:pPr marL="0" indent="0">
              <a:buNone/>
            </a:pPr>
            <a:endParaRPr lang="tr-TR" dirty="0" smtClean="0">
              <a:solidFill>
                <a:schemeClr val="accent5">
                  <a:lumMod val="75000"/>
                </a:schemeClr>
              </a:solidFill>
            </a:endParaRPr>
          </a:p>
          <a:p>
            <a:pPr marL="0" indent="0">
              <a:buNone/>
            </a:pPr>
            <a:r>
              <a:rPr lang="tr-TR" dirty="0" smtClean="0">
                <a:solidFill>
                  <a:schemeClr val="accent5">
                    <a:lumMod val="75000"/>
                  </a:schemeClr>
                </a:solidFill>
              </a:rPr>
              <a:t>KENDİ KENDİNİZE UYGULAYABİLECEĞİNİZ ÜÇ YÖNTEM</a:t>
            </a:r>
          </a:p>
          <a:p>
            <a:pPr marL="0" indent="0">
              <a:buNone/>
            </a:pPr>
            <a:endParaRPr lang="tr-TR" dirty="0" smtClean="0">
              <a:solidFill>
                <a:schemeClr val="accent5">
                  <a:lumMod val="75000"/>
                </a:schemeClr>
              </a:solidFill>
            </a:endParaRPr>
          </a:p>
          <a:p>
            <a:pPr marL="0" indent="0">
              <a:buNone/>
            </a:pPr>
            <a:r>
              <a:rPr lang="tr-TR" dirty="0">
                <a:solidFill>
                  <a:schemeClr val="accent5">
                    <a:lumMod val="75000"/>
                  </a:schemeClr>
                </a:solidFill>
              </a:rPr>
              <a:t>1 – Olumsuz duygularımızla </a:t>
            </a:r>
            <a:r>
              <a:rPr lang="tr-TR" dirty="0" smtClean="0">
                <a:solidFill>
                  <a:schemeClr val="accent5">
                    <a:lumMod val="75000"/>
                  </a:schemeClr>
                </a:solidFill>
              </a:rPr>
              <a:t>savaşmamak</a:t>
            </a:r>
            <a:endParaRPr lang="tr-TR" dirty="0">
              <a:solidFill>
                <a:schemeClr val="accent5">
                  <a:lumMod val="75000"/>
                </a:schemeClr>
              </a:solidFill>
            </a:endParaRPr>
          </a:p>
          <a:p>
            <a:pPr marL="0" indent="0" algn="just">
              <a:lnSpc>
                <a:spcPct val="150000"/>
              </a:lnSpc>
              <a:buNone/>
            </a:pPr>
            <a:r>
              <a:rPr lang="tr-TR" sz="2400" dirty="0" smtClean="0"/>
              <a:t>	Olumsuz </a:t>
            </a:r>
            <a:r>
              <a:rPr lang="tr-TR" sz="2400" dirty="0"/>
              <a:t>duygular hayatın kaçınılmazıdır. Üstüne bize yaşam piyangosundan bu duyguları haddinden fazla hissettiren bir biyoloji ve tarihçe çıkmış olabilir. Her durumda olumsuz duygularımızı düşman bellememek, onları hissettiğimiz için kendimizi suçlamamak, onlara kabullenişle, anlayışla, şefkatle yaklaşmak esastır</a:t>
            </a:r>
            <a:r>
              <a:rPr lang="tr-TR" sz="2400" dirty="0" smtClean="0"/>
              <a:t>.</a:t>
            </a:r>
            <a:endParaRPr lang="tr-TR" sz="2400" dirty="0"/>
          </a:p>
          <a:p>
            <a:pPr marL="0" indent="0" algn="just">
              <a:lnSpc>
                <a:spcPct val="150000"/>
              </a:lnSpc>
              <a:buNone/>
            </a:pPr>
            <a:r>
              <a:rPr lang="tr-TR" sz="2400" dirty="0" smtClean="0"/>
              <a:t>	Olumsuz </a:t>
            </a:r>
            <a:r>
              <a:rPr lang="tr-TR" sz="2400" dirty="0"/>
              <a:t>duygularımızı (örneğin kaygımızı) aslında içtenlikle iyiliğimizi isteyen ama bunu oldukça beceriksiz ve rahatsız edici şekillerde ifade eden bir yakınımız gibi düşünebiliriz. Huzursuz anlarımızda bunu kabullenmekte, “bu da böyle bir an” demekte huzur verici bir taraf vardır.</a:t>
            </a:r>
          </a:p>
        </p:txBody>
      </p:sp>
    </p:spTree>
    <p:extLst>
      <p:ext uri="{BB962C8B-B14F-4D97-AF65-F5344CB8AC3E}">
        <p14:creationId xmlns:p14="http://schemas.microsoft.com/office/powerpoint/2010/main" val="98784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4321" y="222070"/>
            <a:ext cx="11599816" cy="5954894"/>
          </a:xfrm>
        </p:spPr>
        <p:txBody>
          <a:bodyPr>
            <a:noAutofit/>
          </a:bodyPr>
          <a:lstStyle/>
          <a:p>
            <a:pPr marL="0" indent="0" algn="just">
              <a:lnSpc>
                <a:spcPct val="150000"/>
              </a:lnSpc>
              <a:buNone/>
            </a:pPr>
            <a:r>
              <a:rPr lang="tr-TR" sz="2400" b="1" dirty="0" smtClean="0">
                <a:solidFill>
                  <a:schemeClr val="accent5">
                    <a:lumMod val="75000"/>
                  </a:schemeClr>
                </a:solidFill>
              </a:rPr>
              <a:t>2 – Duygusal Regülasyon(düzenleme) Becerilerimizi Geliştirmek</a:t>
            </a:r>
            <a:endParaRPr lang="tr-TR" sz="2400" dirty="0"/>
          </a:p>
          <a:p>
            <a:pPr marL="0" indent="0" algn="just">
              <a:lnSpc>
                <a:spcPct val="150000"/>
              </a:lnSpc>
              <a:buNone/>
            </a:pPr>
            <a:r>
              <a:rPr lang="tr-TR" sz="2400" dirty="0" smtClean="0"/>
              <a:t>	Olumsuz </a:t>
            </a:r>
            <a:r>
              <a:rPr lang="tr-TR" sz="2400" dirty="0"/>
              <a:t>duygulara olan yatkınlığımızı azaltmanın temel yöntemi duygusal regülasyon becerilerimizi geliştirmektir. Bu, zihinsel alışkanlıklarımızı —örneğin dikkatimizi ne tür uyaranlara verdiğimizi ve bu uyaranları ne şekilde yorumladığımızı— değiştirmeyi </a:t>
            </a:r>
            <a:r>
              <a:rPr lang="tr-TR" sz="2400" dirty="0" smtClean="0"/>
              <a:t>gerektirir.</a:t>
            </a:r>
          </a:p>
          <a:p>
            <a:pPr marL="0" indent="0" algn="just">
              <a:lnSpc>
                <a:spcPct val="150000"/>
              </a:lnSpc>
              <a:buNone/>
            </a:pPr>
            <a:r>
              <a:rPr lang="tr-TR" sz="2400" dirty="0"/>
              <a:t>	</a:t>
            </a:r>
            <a:r>
              <a:rPr lang="tr-TR" sz="2400" dirty="0" smtClean="0"/>
              <a:t>Yüksek </a:t>
            </a:r>
            <a:r>
              <a:rPr lang="tr-TR" sz="2400" dirty="0" err="1"/>
              <a:t>nevrotizm</a:t>
            </a:r>
            <a:r>
              <a:rPr lang="tr-TR" sz="2400" dirty="0"/>
              <a:t>, dikkatin hızla ortamdaki negatif uyaranlara çekilmesi ve buna paralel olarak yaşananların daha negatif, daha karamsar bir çerçeveden yorumlanmasıyla alakalıdır. İhtiyacımız olan, zihnimizin bu alışkanlıklarının önce farkına varmak, daha sonra da onları daha yapıcı alışkanlıklarla değiştirmektir. Bu çabamızda bize çok yardımı dokunabilecek bir yöntem, son dönemde faydaları sistematik olarak belgelenmiş olan “</a:t>
            </a:r>
            <a:r>
              <a:rPr lang="tr-TR" sz="2400" dirty="0" err="1"/>
              <a:t>mindfulness</a:t>
            </a:r>
            <a:r>
              <a:rPr lang="tr-TR" sz="2400" dirty="0"/>
              <a:t>” yöntemidir.</a:t>
            </a:r>
          </a:p>
        </p:txBody>
      </p:sp>
      <p:pic>
        <p:nvPicPr>
          <p:cNvPr id="4" name="Resim 3"/>
          <p:cNvPicPr>
            <a:picLocks noChangeAspect="1"/>
          </p:cNvPicPr>
          <p:nvPr/>
        </p:nvPicPr>
        <p:blipFill>
          <a:blip r:embed="rId2"/>
          <a:stretch>
            <a:fillRect/>
          </a:stretch>
        </p:blipFill>
        <p:spPr>
          <a:xfrm>
            <a:off x="8703945" y="5500689"/>
            <a:ext cx="3381375" cy="1352550"/>
          </a:xfrm>
          <a:prstGeom prst="rect">
            <a:avLst/>
          </a:prstGeom>
        </p:spPr>
      </p:pic>
    </p:spTree>
    <p:extLst>
      <p:ext uri="{BB962C8B-B14F-4D97-AF65-F5344CB8AC3E}">
        <p14:creationId xmlns:p14="http://schemas.microsoft.com/office/powerpoint/2010/main" val="123252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8823" y="496389"/>
            <a:ext cx="6844937" cy="5680574"/>
          </a:xfrm>
        </p:spPr>
        <p:txBody>
          <a:bodyPr>
            <a:normAutofit fontScale="92500" lnSpcReduction="10000"/>
          </a:bodyPr>
          <a:lstStyle/>
          <a:p>
            <a:pPr marL="0" indent="0" algn="just">
              <a:lnSpc>
                <a:spcPct val="150000"/>
              </a:lnSpc>
              <a:buNone/>
            </a:pPr>
            <a:r>
              <a:rPr lang="tr-TR" dirty="0" smtClean="0"/>
              <a:t>	</a:t>
            </a:r>
            <a:r>
              <a:rPr lang="tr-TR" dirty="0" err="1" smtClean="0"/>
              <a:t>Mindfulness’ın</a:t>
            </a:r>
            <a:r>
              <a:rPr lang="tr-TR" dirty="0" smtClean="0"/>
              <a:t> </a:t>
            </a:r>
            <a:r>
              <a:rPr lang="tr-TR" dirty="0"/>
              <a:t>özünde duygu ve düşünce dünyamız, bedenimiz ve o an içinde bulunduğumuz bağlamla farkındalıklı ama tepkisellik içermeyen, sakin, sevecen bir ilişki kurmak yatar. </a:t>
            </a:r>
            <a:r>
              <a:rPr lang="tr-TR" dirty="0" err="1"/>
              <a:t>Mindfulness</a:t>
            </a:r>
            <a:r>
              <a:rPr lang="tr-TR" dirty="0"/>
              <a:t> becerimizi geliştirmek olumsuz duygularımıza kapılıp gitmememize, onlarla aramıza belli bir mesafe koymamıza izin verir, ki bu mesafe duygusal anlarımızda daha sağlıklı seçimleri yapabileceğimiz bir alan açar bize.</a:t>
            </a:r>
          </a:p>
        </p:txBody>
      </p:sp>
      <p:pic>
        <p:nvPicPr>
          <p:cNvPr id="4" name="Resim 3"/>
          <p:cNvPicPr>
            <a:picLocks noChangeAspect="1"/>
          </p:cNvPicPr>
          <p:nvPr/>
        </p:nvPicPr>
        <p:blipFill rotWithShape="1">
          <a:blip r:embed="rId2"/>
          <a:srcRect t="13677"/>
          <a:stretch/>
        </p:blipFill>
        <p:spPr>
          <a:xfrm>
            <a:off x="7697826" y="2155372"/>
            <a:ext cx="3654271" cy="21240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44137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5131" y="404949"/>
            <a:ext cx="6714309" cy="6283233"/>
          </a:xfrm>
        </p:spPr>
        <p:txBody>
          <a:bodyPr>
            <a:normAutofit fontScale="62500" lnSpcReduction="20000"/>
          </a:bodyPr>
          <a:lstStyle/>
          <a:p>
            <a:pPr marL="0" indent="0" algn="just">
              <a:lnSpc>
                <a:spcPct val="160000"/>
              </a:lnSpc>
              <a:buNone/>
            </a:pPr>
            <a:r>
              <a:rPr lang="tr-TR" dirty="0">
                <a:solidFill>
                  <a:schemeClr val="accent5">
                    <a:lumMod val="75000"/>
                  </a:schemeClr>
                </a:solidFill>
              </a:rPr>
              <a:t>3 – Bedenimize iyi </a:t>
            </a:r>
            <a:r>
              <a:rPr lang="tr-TR" dirty="0" smtClean="0">
                <a:solidFill>
                  <a:schemeClr val="accent5">
                    <a:lumMod val="75000"/>
                  </a:schemeClr>
                </a:solidFill>
              </a:rPr>
              <a:t>bakmak</a:t>
            </a:r>
            <a:endParaRPr lang="tr-TR" dirty="0"/>
          </a:p>
          <a:p>
            <a:pPr marL="0" indent="0" algn="just">
              <a:lnSpc>
                <a:spcPct val="160000"/>
              </a:lnSpc>
              <a:buNone/>
            </a:pPr>
            <a:r>
              <a:rPr lang="tr-TR" dirty="0" smtClean="0"/>
              <a:t>	Yetersiz </a:t>
            </a:r>
            <a:r>
              <a:rPr lang="tr-TR" dirty="0"/>
              <a:t>uyku, kötü beslenme ve hareketsizlik gibi bedensel ihmaller duygusal regülasyon becerilerimizi baltalar ve olumsuz duygulanımımızı arttırırlar. Olumsuz duygulara yatkınlığımız yüksekse bedenimize elimizden gelen en iyi şekilde bakmak psikolojimiz üzerinde son derece koruyucu bir rol oynayacaktır. Örneğin egzersizin ve de belli ölçüde sebze-meyve tüketmenin olumlu duyguları arttırmadaki etkisi bilimsel olarak gösterilmiştir</a:t>
            </a:r>
            <a:r>
              <a:rPr lang="tr-TR" dirty="0" smtClean="0"/>
              <a:t>.</a:t>
            </a:r>
            <a:endParaRPr lang="tr-TR" dirty="0"/>
          </a:p>
          <a:p>
            <a:pPr marL="0" indent="0" algn="just">
              <a:lnSpc>
                <a:spcPct val="160000"/>
              </a:lnSpc>
              <a:buNone/>
            </a:pPr>
            <a:r>
              <a:rPr lang="tr-TR" dirty="0" smtClean="0"/>
              <a:t>	Olumsuz </a:t>
            </a:r>
            <a:r>
              <a:rPr lang="tr-TR" dirty="0"/>
              <a:t>duygular hayatınızda çok yer işgal ediyorsa bilmeniz gereken belki en önemli şey, bunu değiştirmenin (belki kolay olmasa bile) mümkün olduğudur. Kendinizi bu konuda geliştirme azmi ve adanmışlığını doğru kaynaklardan beslenmekle birleştirirseniz, mutluluğunuz ve sağlığınız için yapabileceğiniz belki en iyi şeyi yapmış olacaksınız.</a:t>
            </a:r>
          </a:p>
        </p:txBody>
      </p:sp>
      <p:pic>
        <p:nvPicPr>
          <p:cNvPr id="4" name="Resim 3"/>
          <p:cNvPicPr>
            <a:picLocks noChangeAspect="1"/>
          </p:cNvPicPr>
          <p:nvPr/>
        </p:nvPicPr>
        <p:blipFill rotWithShape="1">
          <a:blip r:embed="rId2"/>
          <a:srcRect l="15956" r="16458"/>
          <a:stretch/>
        </p:blipFill>
        <p:spPr>
          <a:xfrm>
            <a:off x="7458891" y="1674565"/>
            <a:ext cx="4504626" cy="3744000"/>
          </a:xfrm>
          <a:prstGeom prst="rect">
            <a:avLst/>
          </a:prstGeom>
        </p:spPr>
      </p:pic>
    </p:spTree>
    <p:extLst>
      <p:ext uri="{BB962C8B-B14F-4D97-AF65-F5344CB8AC3E}">
        <p14:creationId xmlns:p14="http://schemas.microsoft.com/office/powerpoint/2010/main" val="428537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8457" y="836023"/>
            <a:ext cx="10685417" cy="5340940"/>
          </a:xfrm>
          <a:ln w="76200">
            <a:solidFill>
              <a:schemeClr val="accent5">
                <a:lumMod val="60000"/>
                <a:lumOff val="40000"/>
              </a:schemeClr>
            </a:solidFill>
          </a:ln>
        </p:spPr>
        <p:txBody>
          <a:bodyPr>
            <a:normAutofit/>
          </a:bodyPr>
          <a:lstStyle/>
          <a:p>
            <a:pPr marL="0" indent="0">
              <a:lnSpc>
                <a:spcPct val="150000"/>
              </a:lnSpc>
              <a:buNone/>
            </a:pPr>
            <a:r>
              <a:rPr lang="tr-TR" sz="2400" dirty="0" smtClean="0"/>
              <a:t>	Hayatın içinden duygularımızla beraber geçiyoruz. Ve bu duyguların genel mahiyeti hem mutluluğumuz, hem sağlığımız, hem de işimiz ve ilişkilerimiz gibi pek çok konudaki memnuniyetimizle yakından ilgili.</a:t>
            </a:r>
          </a:p>
          <a:p>
            <a:pPr marL="0" indent="0">
              <a:lnSpc>
                <a:spcPct val="150000"/>
              </a:lnSpc>
              <a:buNone/>
            </a:pPr>
            <a:r>
              <a:rPr lang="tr-TR" sz="2400" dirty="0" smtClean="0"/>
              <a:t>	Normal </a:t>
            </a:r>
            <a:r>
              <a:rPr lang="tr-TR" sz="2400" dirty="0"/>
              <a:t>bir günde duygu </a:t>
            </a:r>
            <a:r>
              <a:rPr lang="tr-TR" sz="2400" dirty="0" smtClean="0"/>
              <a:t>dünyamız </a:t>
            </a:r>
            <a:r>
              <a:rPr lang="tr-TR" sz="2400" dirty="0"/>
              <a:t>ne kadar olumlu ve ne kadar olumsuz duygu barındırıyor? Diyelim huzur, sevgi, sevinç, şükran ya da ümit gibi insana kendini iyi hissettiren, burada “olumlu” şeklinde değineceğimiz duyguları ne sıklıkta </a:t>
            </a:r>
            <a:r>
              <a:rPr lang="tr-TR" sz="2400" dirty="0" smtClean="0"/>
              <a:t>yaşıyoruz? </a:t>
            </a:r>
            <a:r>
              <a:rPr lang="tr-TR" sz="2400" dirty="0"/>
              <a:t>Peki kaygı, korku, üzüntü, utanç, kıskançlık ya da öfke gibi hissetmesi hoş olmayan, o anlamda “olumsuz” duyguları ne sıklıkta </a:t>
            </a:r>
            <a:r>
              <a:rPr lang="tr-TR" sz="2400" dirty="0" smtClean="0"/>
              <a:t>yaşıyoruz?</a:t>
            </a:r>
            <a:endParaRPr lang="tr-TR" sz="2400" dirty="0"/>
          </a:p>
        </p:txBody>
      </p:sp>
    </p:spTree>
    <p:extLst>
      <p:ext uri="{BB962C8B-B14F-4D97-AF65-F5344CB8AC3E}">
        <p14:creationId xmlns:p14="http://schemas.microsoft.com/office/powerpoint/2010/main" val="13310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503" y="91440"/>
            <a:ext cx="11991703" cy="6766560"/>
          </a:xfrm>
          <a:ln w="155575">
            <a:solidFill>
              <a:schemeClr val="accent5">
                <a:lumMod val="60000"/>
                <a:lumOff val="40000"/>
              </a:schemeClr>
            </a:solidFill>
          </a:ln>
        </p:spPr>
        <p:txBody>
          <a:bodyPr>
            <a:normAutofit/>
          </a:bodyPr>
          <a:lstStyle/>
          <a:p>
            <a:pPr marL="0" indent="0" algn="just">
              <a:lnSpc>
                <a:spcPct val="150000"/>
              </a:lnSpc>
              <a:buNone/>
            </a:pPr>
            <a:r>
              <a:rPr lang="tr-TR" sz="2400" dirty="0" smtClean="0"/>
              <a:t>	Kimi </a:t>
            </a:r>
            <a:r>
              <a:rPr lang="tr-TR" sz="2400" dirty="0"/>
              <a:t>insanlar olumsuz duyguları başkalarına nazaran daha sık, daha kuvvetli bir şekilde ve daha uzun süreliğine yaşıyorlar. Bunu bir karakter özelliği olarak görmek mümkün, ki psikologlar bu özelliği kısaca “</a:t>
            </a:r>
            <a:r>
              <a:rPr lang="tr-TR" sz="2400" dirty="0" err="1"/>
              <a:t>nevrotizm</a:t>
            </a:r>
            <a:r>
              <a:rPr lang="tr-TR" sz="2400" dirty="0"/>
              <a:t>” olarak tanımlıyorlar. </a:t>
            </a:r>
            <a:r>
              <a:rPr lang="tr-TR" sz="2400" dirty="0" err="1"/>
              <a:t>Nevrotizm</a:t>
            </a:r>
            <a:r>
              <a:rPr lang="tr-TR" sz="2400" dirty="0"/>
              <a:t> psikolojide çok ilgi uyandıran ve derinlemesine araştırılan bir kavram, zira hayatımızla ilgili çok önemli sonuçlarla yakından alakalı. </a:t>
            </a:r>
            <a:endParaRPr lang="tr-TR" sz="2400" dirty="0" smtClean="0"/>
          </a:p>
          <a:p>
            <a:pPr marL="0" indent="0" algn="just">
              <a:lnSpc>
                <a:spcPct val="150000"/>
              </a:lnSpc>
              <a:buNone/>
            </a:pPr>
            <a:r>
              <a:rPr lang="tr-TR" sz="2400" dirty="0"/>
              <a:t>	</a:t>
            </a:r>
            <a:r>
              <a:rPr lang="tr-TR" sz="2400" dirty="0" err="1" smtClean="0"/>
              <a:t>Nevrotizm</a:t>
            </a:r>
            <a:r>
              <a:rPr lang="tr-TR" sz="2400" dirty="0" smtClean="0"/>
              <a:t> </a:t>
            </a:r>
            <a:r>
              <a:rPr lang="tr-TR" sz="2400" dirty="0"/>
              <a:t>düzeyi yüksek insanların kaygı bozukluğu, depresyon, madde bağımlılığı ve daha pek çok psikolojik rahatsızlığı deneyimleme olasılığı daha yüksek. Üstelik sadece zihinsel sağlığımız değil bedensel sağlığımızla da yakından ilişkili </a:t>
            </a:r>
            <a:r>
              <a:rPr lang="tr-TR" sz="2400" dirty="0" err="1"/>
              <a:t>nevrotizm</a:t>
            </a:r>
            <a:r>
              <a:rPr lang="tr-TR" sz="2400" dirty="0"/>
              <a:t>. Araştırmalar gösteriyor ki, daha </a:t>
            </a:r>
            <a:r>
              <a:rPr lang="tr-TR" sz="2400" dirty="0" err="1"/>
              <a:t>nevrotik</a:t>
            </a:r>
            <a:r>
              <a:rPr lang="tr-TR" sz="2400" dirty="0"/>
              <a:t> insanlar kalp problemlerinden uyku bozukluklarına, egzamadan astıma pek çok fiziksel rahatsızlıktan daha fazla mustarip.</a:t>
            </a:r>
          </a:p>
        </p:txBody>
      </p:sp>
    </p:spTree>
    <p:extLst>
      <p:ext uri="{BB962C8B-B14F-4D97-AF65-F5344CB8AC3E}">
        <p14:creationId xmlns:p14="http://schemas.microsoft.com/office/powerpoint/2010/main" val="334025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566" y="104504"/>
            <a:ext cx="11965577" cy="6635930"/>
          </a:xfrm>
          <a:ln w="196850">
            <a:solidFill>
              <a:schemeClr val="accent5">
                <a:lumMod val="60000"/>
                <a:lumOff val="40000"/>
              </a:schemeClr>
            </a:solidFill>
          </a:ln>
        </p:spPr>
        <p:txBody>
          <a:bodyPr>
            <a:normAutofit/>
          </a:bodyPr>
          <a:lstStyle/>
          <a:p>
            <a:pPr marL="0" indent="0" algn="just">
              <a:lnSpc>
                <a:spcPct val="150000"/>
              </a:lnSpc>
              <a:buNone/>
            </a:pPr>
            <a:r>
              <a:rPr lang="tr-TR" sz="2400" dirty="0" smtClean="0"/>
              <a:t>	</a:t>
            </a:r>
          </a:p>
          <a:p>
            <a:pPr marL="0" indent="0" algn="just">
              <a:lnSpc>
                <a:spcPct val="150000"/>
              </a:lnSpc>
              <a:buNone/>
            </a:pPr>
            <a:r>
              <a:rPr lang="tr-TR" sz="2400" dirty="0"/>
              <a:t>	</a:t>
            </a:r>
            <a:r>
              <a:rPr lang="tr-TR" sz="2400" dirty="0" smtClean="0"/>
              <a:t>Tüm </a:t>
            </a:r>
            <a:r>
              <a:rPr lang="tr-TR" sz="2400" dirty="0"/>
              <a:t>bunları göz önüne alınca olumsuz duygulara yatkınlığın ne olduğunu, kökenlerini ve bu yatkınlığı nasıl azaltabileceğimizi anlamanın önemi ortaya çıkıyor. </a:t>
            </a:r>
            <a:r>
              <a:rPr lang="tr-TR" sz="2400" dirty="0" smtClean="0"/>
              <a:t>Ancak şunu belirtmek gerekir ki olumsuz </a:t>
            </a:r>
            <a:r>
              <a:rPr lang="tr-TR" sz="2400" dirty="0"/>
              <a:t>duygular yaşamak kendi başına bir problem değil. Bilakis, bu tür duygular hem insanca hem de işlevseller ve en mutlu hayatta dahi yerleri var. Fakat bu duyguları koşulların gerektirdiğinin çok ötesinde ve işlevsel olmaktan uzaklaştıkları bir boyutta yaşamak hayat kalitemizi ciddi bir şekilde düşürüyor. Bizim daha iyi anlamaya ve önüne geçmeye çalıştığımız işte o hal. </a:t>
            </a:r>
            <a:endParaRPr lang="tr-TR" sz="2400" dirty="0" smtClean="0"/>
          </a:p>
          <a:p>
            <a:pPr marL="0" indent="0" algn="just">
              <a:lnSpc>
                <a:spcPct val="150000"/>
              </a:lnSpc>
              <a:buNone/>
            </a:pPr>
            <a:r>
              <a:rPr lang="tr-TR" sz="2400" dirty="0" smtClean="0"/>
              <a:t>	Gayemiz </a:t>
            </a:r>
            <a:r>
              <a:rPr lang="tr-TR" sz="2400" dirty="0"/>
              <a:t>olumsuz duyguları düşman belleyip toptan elimine etmeye kalkışmak değil, onları daha az hırpalayıcı ve daha yapıcı bir şekilde yaşamayı öğrenmek.</a:t>
            </a:r>
          </a:p>
        </p:txBody>
      </p:sp>
    </p:spTree>
    <p:extLst>
      <p:ext uri="{BB962C8B-B14F-4D97-AF65-F5344CB8AC3E}">
        <p14:creationId xmlns:p14="http://schemas.microsoft.com/office/powerpoint/2010/main" val="385571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246811"/>
            <a:ext cx="10515600" cy="3930152"/>
          </a:xfrm>
        </p:spPr>
        <p:txBody>
          <a:bodyPr>
            <a:normAutofit/>
          </a:bodyPr>
          <a:lstStyle/>
          <a:p>
            <a:pPr marL="0" indent="0" algn="just">
              <a:lnSpc>
                <a:spcPct val="150000"/>
              </a:lnSpc>
              <a:buNone/>
            </a:pPr>
            <a:r>
              <a:rPr lang="tr-TR" sz="2400" b="1" dirty="0" smtClean="0">
                <a:solidFill>
                  <a:schemeClr val="accent5">
                    <a:lumMod val="75000"/>
                  </a:schemeClr>
                </a:solidFill>
              </a:rPr>
              <a:t>	Esenliğimize </a:t>
            </a:r>
            <a:r>
              <a:rPr lang="tr-TR" sz="2400" b="1" dirty="0">
                <a:solidFill>
                  <a:schemeClr val="accent5">
                    <a:lumMod val="75000"/>
                  </a:schemeClr>
                </a:solidFill>
              </a:rPr>
              <a:t>yönelik bir tehdit algıladığımızda ya da bir sorunla karşı karşıya olduğumuzda olumsuz duygular hissederiz. Örneğin, bir kayıp karşısında üzüldüğümüzde ya da bir haksızlık karşısında öfkelendiğimizde bunlar normal ve sağlıklı tepkilerdir. Bu noktada olumsuz duygulara daha çok ve daha az yatkın kişileri ayıran şey, stres içeren bu tür durumlarda verdikleri duygusal tepkilerin şiddeti ve süresidir. </a:t>
            </a:r>
          </a:p>
        </p:txBody>
      </p:sp>
      <p:sp>
        <p:nvSpPr>
          <p:cNvPr id="4" name="Akış Çizelgesi: Delikli Teyp 3"/>
          <p:cNvSpPr/>
          <p:nvPr/>
        </p:nvSpPr>
        <p:spPr>
          <a:xfrm>
            <a:off x="838200" y="222068"/>
            <a:ext cx="10515600" cy="128655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Metin kutusu 5"/>
          <p:cNvSpPr txBox="1"/>
          <p:nvPr/>
        </p:nvSpPr>
        <p:spPr>
          <a:xfrm>
            <a:off x="838200" y="496389"/>
            <a:ext cx="10212977" cy="646331"/>
          </a:xfrm>
          <a:prstGeom prst="rect">
            <a:avLst/>
          </a:prstGeom>
          <a:noFill/>
        </p:spPr>
        <p:txBody>
          <a:bodyPr wrap="square" rtlCol="0">
            <a:spAutoFit/>
          </a:bodyPr>
          <a:lstStyle/>
          <a:p>
            <a:r>
              <a:rPr lang="tr-TR" sz="3600" b="1">
                <a:solidFill>
                  <a:schemeClr val="bg1"/>
                </a:solidFill>
              </a:rPr>
              <a:t>Olumsuz Duygulara Yatkınlık Kendini Nasıl Gösterir?</a:t>
            </a:r>
            <a:endParaRPr lang="tr-TR" sz="3600" b="1" dirty="0">
              <a:solidFill>
                <a:schemeClr val="bg1"/>
              </a:solidFill>
            </a:endParaRPr>
          </a:p>
        </p:txBody>
      </p:sp>
    </p:spTree>
    <p:extLst>
      <p:ext uri="{BB962C8B-B14F-4D97-AF65-F5344CB8AC3E}">
        <p14:creationId xmlns:p14="http://schemas.microsoft.com/office/powerpoint/2010/main" val="405240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2331" y="653143"/>
            <a:ext cx="10661469" cy="5523820"/>
          </a:xfrm>
        </p:spPr>
        <p:txBody>
          <a:bodyPr/>
          <a:lstStyle/>
          <a:p>
            <a:pPr marL="0" indent="0" algn="just">
              <a:lnSpc>
                <a:spcPct val="150000"/>
              </a:lnSpc>
              <a:buNone/>
            </a:pPr>
            <a:r>
              <a:rPr lang="tr-TR" b="1" dirty="0" smtClean="0">
                <a:solidFill>
                  <a:schemeClr val="accent5">
                    <a:lumMod val="75000"/>
                  </a:schemeClr>
                </a:solidFill>
              </a:rPr>
              <a:t>	Söz </a:t>
            </a:r>
            <a:r>
              <a:rPr lang="tr-TR" b="1" dirty="0">
                <a:solidFill>
                  <a:schemeClr val="accent5">
                    <a:lumMod val="75000"/>
                  </a:schemeClr>
                </a:solidFill>
              </a:rPr>
              <a:t>konusu stres uyandırıcı durum hayatın sıradan ve küçük sıkıntılarından olabilir, örneğin trafikte saygısız bir sürücüye maruz kalmak yahut evde bir şeylerin düşüp kırılması gibi. Böyle bir olay karşısında </a:t>
            </a:r>
            <a:r>
              <a:rPr lang="tr-TR" b="1" dirty="0" err="1">
                <a:solidFill>
                  <a:schemeClr val="accent5">
                    <a:lumMod val="75000"/>
                  </a:schemeClr>
                </a:solidFill>
              </a:rPr>
              <a:t>nevrotizm</a:t>
            </a:r>
            <a:r>
              <a:rPr lang="tr-TR" b="1" dirty="0">
                <a:solidFill>
                  <a:schemeClr val="accent5">
                    <a:lumMod val="75000"/>
                  </a:schemeClr>
                </a:solidFill>
              </a:rPr>
              <a:t> düzeyi düşük biri belki birkaç dakika sinirlenir ya da üzülür, sonra olayı geride bırakıp bir daha hatırlamazken, </a:t>
            </a:r>
            <a:r>
              <a:rPr lang="tr-TR" b="1" dirty="0" err="1">
                <a:solidFill>
                  <a:schemeClr val="accent5">
                    <a:lumMod val="75000"/>
                  </a:schemeClr>
                </a:solidFill>
              </a:rPr>
              <a:t>nevrotizm</a:t>
            </a:r>
            <a:r>
              <a:rPr lang="tr-TR" b="1" dirty="0">
                <a:solidFill>
                  <a:schemeClr val="accent5">
                    <a:lumMod val="75000"/>
                  </a:schemeClr>
                </a:solidFill>
              </a:rPr>
              <a:t> düzeyi yüksek biri buna çok daha uzun süre takılabilir, birkaç gün sonra bile hatırlayıp aynı olumsuz duyguları hissedebilir. </a:t>
            </a:r>
          </a:p>
        </p:txBody>
      </p:sp>
      <p:pic>
        <p:nvPicPr>
          <p:cNvPr id="4" name="Resim 3"/>
          <p:cNvPicPr>
            <a:picLocks noChangeAspect="1"/>
          </p:cNvPicPr>
          <p:nvPr/>
        </p:nvPicPr>
        <p:blipFill>
          <a:blip r:embed="rId2"/>
          <a:stretch>
            <a:fillRect/>
          </a:stretch>
        </p:blipFill>
        <p:spPr>
          <a:xfrm>
            <a:off x="9831568" y="4525871"/>
            <a:ext cx="2340000" cy="2340000"/>
          </a:xfrm>
          <a:prstGeom prst="rect">
            <a:avLst/>
          </a:prstGeom>
        </p:spPr>
      </p:pic>
    </p:spTree>
    <p:extLst>
      <p:ext uri="{BB962C8B-B14F-4D97-AF65-F5344CB8AC3E}">
        <p14:creationId xmlns:p14="http://schemas.microsoft.com/office/powerpoint/2010/main" val="148963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0263" y="418011"/>
            <a:ext cx="10883537" cy="5758952"/>
          </a:xfrm>
        </p:spPr>
        <p:txBody>
          <a:bodyPr/>
          <a:lstStyle/>
          <a:p>
            <a:pPr marL="0" indent="0" algn="just">
              <a:lnSpc>
                <a:spcPct val="150000"/>
              </a:lnSpc>
              <a:buNone/>
            </a:pPr>
            <a:r>
              <a:rPr lang="tr-TR" b="1" dirty="0" smtClean="0">
                <a:solidFill>
                  <a:schemeClr val="accent5">
                    <a:lumMod val="75000"/>
                  </a:schemeClr>
                </a:solidFill>
              </a:rPr>
              <a:t>	Stres </a:t>
            </a:r>
            <a:r>
              <a:rPr lang="tr-TR" b="1" dirty="0">
                <a:solidFill>
                  <a:schemeClr val="accent5">
                    <a:lumMod val="75000"/>
                  </a:schemeClr>
                </a:solidFill>
              </a:rPr>
              <a:t>uyandıran durumlar karşısında olumsuz duyguların </a:t>
            </a:r>
            <a:r>
              <a:rPr lang="tr-TR" b="1" dirty="0" err="1">
                <a:solidFill>
                  <a:schemeClr val="accent5">
                    <a:lumMod val="75000"/>
                  </a:schemeClr>
                </a:solidFill>
              </a:rPr>
              <a:t>nevrotik</a:t>
            </a:r>
            <a:r>
              <a:rPr lang="tr-TR" b="1" dirty="0">
                <a:solidFill>
                  <a:schemeClr val="accent5">
                    <a:lumMod val="75000"/>
                  </a:schemeClr>
                </a:solidFill>
              </a:rPr>
              <a:t> kişiye yapışıp gitmek bilmemesi hali kendini daha büyük ve </a:t>
            </a:r>
            <a:r>
              <a:rPr lang="tr-TR" b="1" dirty="0" err="1">
                <a:solidFill>
                  <a:schemeClr val="accent5">
                    <a:lumMod val="75000"/>
                  </a:schemeClr>
                </a:solidFill>
              </a:rPr>
              <a:t>travmatik</a:t>
            </a:r>
            <a:r>
              <a:rPr lang="tr-TR" b="1" dirty="0">
                <a:solidFill>
                  <a:schemeClr val="accent5">
                    <a:lumMod val="75000"/>
                  </a:schemeClr>
                </a:solidFill>
              </a:rPr>
              <a:t> olaylarda da gösterir. Örneğin, hayatındaki önemli bir insanı kaybeden daha az </a:t>
            </a:r>
            <a:r>
              <a:rPr lang="tr-TR" b="1" dirty="0" err="1">
                <a:solidFill>
                  <a:schemeClr val="accent5">
                    <a:lumMod val="75000"/>
                  </a:schemeClr>
                </a:solidFill>
              </a:rPr>
              <a:t>nevrotik</a:t>
            </a:r>
            <a:r>
              <a:rPr lang="tr-TR" b="1" dirty="0">
                <a:solidFill>
                  <a:schemeClr val="accent5">
                    <a:lumMod val="75000"/>
                  </a:schemeClr>
                </a:solidFill>
              </a:rPr>
              <a:t> bir kişi sağlıklı bir yas döneminin ardından hayatına yine bir şekilde devam edebilirken, daha </a:t>
            </a:r>
            <a:r>
              <a:rPr lang="tr-TR" b="1" dirty="0" err="1">
                <a:solidFill>
                  <a:schemeClr val="accent5">
                    <a:lumMod val="75000"/>
                  </a:schemeClr>
                </a:solidFill>
              </a:rPr>
              <a:t>nevrotik</a:t>
            </a:r>
            <a:r>
              <a:rPr lang="tr-TR" b="1" dirty="0">
                <a:solidFill>
                  <a:schemeClr val="accent5">
                    <a:lumMod val="75000"/>
                  </a:schemeClr>
                </a:solidFill>
              </a:rPr>
              <a:t> bir kişi bu kaybı atlatmakta çok zorlanabilir.</a:t>
            </a:r>
          </a:p>
        </p:txBody>
      </p:sp>
      <p:pic>
        <p:nvPicPr>
          <p:cNvPr id="4" name="Resim 3"/>
          <p:cNvPicPr>
            <a:picLocks noChangeAspect="1"/>
          </p:cNvPicPr>
          <p:nvPr/>
        </p:nvPicPr>
        <p:blipFill>
          <a:blip r:embed="rId2"/>
          <a:stretch>
            <a:fillRect/>
          </a:stretch>
        </p:blipFill>
        <p:spPr>
          <a:xfrm>
            <a:off x="8886824" y="4464503"/>
            <a:ext cx="3075960" cy="2304000"/>
          </a:xfrm>
          <a:prstGeom prst="ellipse">
            <a:avLst/>
          </a:prstGeom>
          <a:ln>
            <a:noFill/>
          </a:ln>
          <a:effectLst>
            <a:softEdge rad="112500"/>
          </a:effectLst>
        </p:spPr>
      </p:pic>
    </p:spTree>
    <p:extLst>
      <p:ext uri="{BB962C8B-B14F-4D97-AF65-F5344CB8AC3E}">
        <p14:creationId xmlns:p14="http://schemas.microsoft.com/office/powerpoint/2010/main" val="372459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509" y="261257"/>
            <a:ext cx="11625942" cy="5915706"/>
          </a:xfrm>
        </p:spPr>
        <p:txBody>
          <a:bodyPr>
            <a:normAutofit/>
          </a:bodyPr>
          <a:lstStyle/>
          <a:p>
            <a:pPr marL="0" indent="0" algn="just">
              <a:lnSpc>
                <a:spcPct val="150000"/>
              </a:lnSpc>
              <a:buNone/>
            </a:pPr>
            <a:r>
              <a:rPr lang="tr-TR" sz="2400" b="1" dirty="0" smtClean="0">
                <a:solidFill>
                  <a:schemeClr val="accent5">
                    <a:lumMod val="75000"/>
                  </a:schemeClr>
                </a:solidFill>
              </a:rPr>
              <a:t>	Kısacası</a:t>
            </a:r>
            <a:r>
              <a:rPr lang="tr-TR" sz="2400" b="1" dirty="0">
                <a:solidFill>
                  <a:schemeClr val="accent5">
                    <a:lumMod val="75000"/>
                  </a:schemeClr>
                </a:solidFill>
              </a:rPr>
              <a:t>, olumsuz duygulara yatkınlığı yüksek insanlar stres uyandırıcı durumlar karşısında daha tepkiseldirler, daha yoğun ve daha uzun süren tepkiler verirler. Fakat ilginç bir şekilde, sadece net bir tehdit ya da sorun karşısında değil, ortada stres uyandırıcı görünür herhangi bir faktörün olmadığı durumlarda da (örneğin evlerinde otururken de) daha fazla olumsuz duygu hisseder daha </a:t>
            </a:r>
            <a:r>
              <a:rPr lang="tr-TR" sz="2400" b="1" dirty="0" err="1">
                <a:solidFill>
                  <a:schemeClr val="accent5">
                    <a:lumMod val="75000"/>
                  </a:schemeClr>
                </a:solidFill>
              </a:rPr>
              <a:t>nevrotik</a:t>
            </a:r>
            <a:r>
              <a:rPr lang="tr-TR" sz="2400" b="1" dirty="0">
                <a:solidFill>
                  <a:schemeClr val="accent5">
                    <a:lumMod val="75000"/>
                  </a:schemeClr>
                </a:solidFill>
              </a:rPr>
              <a:t> insanlar. Burada söz konusu olan, bağlamdan bağımsız, güdümünü dıştan ziyade içten alan bir olumsuz duygulanım halidir ve kişinin zihninin içeriğiyle alakalıdır.</a:t>
            </a:r>
          </a:p>
        </p:txBody>
      </p:sp>
      <p:pic>
        <p:nvPicPr>
          <p:cNvPr id="4" name="Resim 3"/>
          <p:cNvPicPr>
            <a:picLocks noChangeAspect="1"/>
          </p:cNvPicPr>
          <p:nvPr/>
        </p:nvPicPr>
        <p:blipFill>
          <a:blip r:embed="rId2"/>
          <a:stretch>
            <a:fillRect/>
          </a:stretch>
        </p:blipFill>
        <p:spPr>
          <a:xfrm>
            <a:off x="9105491" y="3987165"/>
            <a:ext cx="2524125" cy="1809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873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2697" y="457201"/>
            <a:ext cx="11014166" cy="5680574"/>
          </a:xfrm>
        </p:spPr>
        <p:txBody>
          <a:bodyPr>
            <a:normAutofit/>
          </a:bodyPr>
          <a:lstStyle/>
          <a:p>
            <a:pPr marL="0" indent="0" algn="just">
              <a:lnSpc>
                <a:spcPct val="150000"/>
              </a:lnSpc>
              <a:buNone/>
            </a:pPr>
            <a:r>
              <a:rPr lang="tr-TR" sz="2400" dirty="0" smtClean="0">
                <a:solidFill>
                  <a:schemeClr val="accent5">
                    <a:lumMod val="75000"/>
                  </a:schemeClr>
                </a:solidFill>
              </a:rPr>
              <a:t>	Daha </a:t>
            </a:r>
            <a:r>
              <a:rPr lang="tr-TR" sz="2400" dirty="0">
                <a:solidFill>
                  <a:schemeClr val="accent5">
                    <a:lumMod val="75000"/>
                  </a:schemeClr>
                </a:solidFill>
              </a:rPr>
              <a:t>elverişsiz şartların hüküm sürdüğü, daha sert bir iklimde yaşamak misali, </a:t>
            </a:r>
            <a:r>
              <a:rPr lang="tr-TR" sz="2400" dirty="0" err="1">
                <a:solidFill>
                  <a:schemeClr val="accent5">
                    <a:lumMod val="75000"/>
                  </a:schemeClr>
                </a:solidFill>
              </a:rPr>
              <a:t>nevrotik</a:t>
            </a:r>
            <a:r>
              <a:rPr lang="tr-TR" sz="2400" dirty="0">
                <a:solidFill>
                  <a:schemeClr val="accent5">
                    <a:lumMod val="75000"/>
                  </a:schemeClr>
                </a:solidFill>
              </a:rPr>
              <a:t> bir zihni de genel olarak daha olumsuz, daha zorlayıcı duygu ve düşünceler işgal eder. Bu zihin ikliminin bir başka sonucu da hayatın tamamının daha karanlık lenslerin ardından algılanmasıdır. Başka bir deyişle kişi olumsuz duygularını kendine, başkalarına ve dış dünyaya geneller: “Dünya çok tehlikeli bir yer”, “hiç kimseye güvenilmez”, “ben değersiz ve yetersiz bir insanım” gibi olumsuz yargılarda bu tür genelleşmiş bir </a:t>
            </a:r>
            <a:r>
              <a:rPr lang="tr-TR" sz="2400" dirty="0" err="1">
                <a:solidFill>
                  <a:schemeClr val="accent5">
                    <a:lumMod val="75000"/>
                  </a:schemeClr>
                </a:solidFill>
              </a:rPr>
              <a:t>nevrotizmin</a:t>
            </a:r>
            <a:r>
              <a:rPr lang="tr-TR" sz="2400" dirty="0">
                <a:solidFill>
                  <a:schemeClr val="accent5">
                    <a:lumMod val="75000"/>
                  </a:schemeClr>
                </a:solidFill>
              </a:rPr>
              <a:t> izlerini görürüz.</a:t>
            </a:r>
          </a:p>
        </p:txBody>
      </p:sp>
      <p:pic>
        <p:nvPicPr>
          <p:cNvPr id="4" name="Resim 3"/>
          <p:cNvPicPr>
            <a:picLocks noChangeAspect="1"/>
          </p:cNvPicPr>
          <p:nvPr/>
        </p:nvPicPr>
        <p:blipFill>
          <a:blip r:embed="rId2"/>
          <a:stretch>
            <a:fillRect/>
          </a:stretch>
        </p:blipFill>
        <p:spPr>
          <a:xfrm>
            <a:off x="8307977" y="4193177"/>
            <a:ext cx="3199447" cy="2171291"/>
          </a:xfrm>
          <a:prstGeom prst="ellipse">
            <a:avLst/>
          </a:prstGeom>
          <a:ln>
            <a:noFill/>
          </a:ln>
          <a:effectLst>
            <a:softEdge rad="112500"/>
          </a:effectLst>
        </p:spPr>
      </p:pic>
    </p:spTree>
    <p:extLst>
      <p:ext uri="{BB962C8B-B14F-4D97-AF65-F5344CB8AC3E}">
        <p14:creationId xmlns:p14="http://schemas.microsoft.com/office/powerpoint/2010/main" val="1046928400"/>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TM03457475[[fn=Çerçeve]]</Template>
  <TotalTime>64</TotalTime>
  <Words>71</Words>
  <Application>Microsoft Office PowerPoint</Application>
  <PresentationFormat>Geniş ekran</PresentationFormat>
  <Paragraphs>36</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ronaldinho424</cp:lastModifiedBy>
  <cp:revision>8</cp:revision>
  <dcterms:created xsi:type="dcterms:W3CDTF">2021-05-24T11:24:43Z</dcterms:created>
  <dcterms:modified xsi:type="dcterms:W3CDTF">2021-05-24T12:29:13Z</dcterms:modified>
</cp:coreProperties>
</file>