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406109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64025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CBCDC-310C-4A86-B413-556422C76C6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0131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3314680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CBCDC-310C-4A86-B413-556422C76C6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155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256450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1313057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49449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23890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C98597-B160-4000-8BA3-292808BF7663}" type="datetimeFigureOut">
              <a:rPr lang="tr-TR" smtClean="0"/>
              <a:t>26.5.2021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188598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129471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C98597-B160-4000-8BA3-292808BF7663}" type="datetimeFigureOut">
              <a:rPr lang="tr-TR" smtClean="0"/>
              <a:t>26.5.2021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369976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C98597-B160-4000-8BA3-292808BF7663}" type="datetimeFigureOut">
              <a:rPr lang="tr-TR" smtClean="0"/>
              <a:t>26.5.2021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321910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98597-B160-4000-8BA3-292808BF7663}" type="datetimeFigureOut">
              <a:rPr lang="tr-TR" smtClean="0"/>
              <a:t>26.5.2021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58937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188820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4C98597-B160-4000-8BA3-292808BF7663}" type="datetimeFigureOut">
              <a:rPr lang="tr-TR" smtClean="0"/>
              <a:t>26.5.2021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CBCDC-310C-4A86-B413-556422C76C69}" type="slidenum">
              <a:rPr lang="tr-TR" smtClean="0"/>
              <a:t>‹#›</a:t>
            </a:fld>
            <a:endParaRPr lang="tr-TR"/>
          </a:p>
        </p:txBody>
      </p:sp>
    </p:spTree>
    <p:extLst>
      <p:ext uri="{BB962C8B-B14F-4D97-AF65-F5344CB8AC3E}">
        <p14:creationId xmlns:p14="http://schemas.microsoft.com/office/powerpoint/2010/main" val="109632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C98597-B160-4000-8BA3-292808BF7663}" type="datetimeFigureOut">
              <a:rPr lang="tr-TR" smtClean="0"/>
              <a:t>26.5.2021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C7CBCDC-310C-4A86-B413-556422C76C69}" type="slidenum">
              <a:rPr lang="tr-TR" smtClean="0"/>
              <a:t>‹#›</a:t>
            </a:fld>
            <a:endParaRPr lang="tr-TR"/>
          </a:p>
        </p:txBody>
      </p:sp>
    </p:spTree>
    <p:extLst>
      <p:ext uri="{BB962C8B-B14F-4D97-AF65-F5344CB8AC3E}">
        <p14:creationId xmlns:p14="http://schemas.microsoft.com/office/powerpoint/2010/main" val="8117201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klinizikesfedin.com/iyi-hissetmemizi-saglayan-insanlarin-7-ozellig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klinizikesfedin.com/karakteriniz-kolay-olani-degil-dogru-olani-yapmayi-tesvik-ed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enanneyim.com/ilk-yetiskinlik-donemindeki-cocugunuzla-konusmaniz-gerek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klinizikesfedin.com/kisilik-turleri-ve-zihinsel-hastaliklari-karistirdigimizd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18360" y="1064622"/>
            <a:ext cx="8915399" cy="2262781"/>
          </a:xfrm>
        </p:spPr>
        <p:txBody>
          <a:bodyPr>
            <a:normAutofit fontScale="90000"/>
          </a:bodyPr>
          <a:lstStyle/>
          <a:p>
            <a:r>
              <a:rPr lang="tr-TR" dirty="0" smtClean="0"/>
              <a:t>MİZAÇ, KARAKTER, KİŞİLİK YAPILARI ve YETİŞKİNLİKTE PSİKOLOJİK SAĞLAMLIK</a:t>
            </a:r>
            <a:endParaRPr lang="tr-TR" dirty="0"/>
          </a:p>
        </p:txBody>
      </p:sp>
      <p:sp>
        <p:nvSpPr>
          <p:cNvPr id="3" name="Alt Başlık 2"/>
          <p:cNvSpPr>
            <a:spLocks noGrp="1"/>
          </p:cNvSpPr>
          <p:nvPr>
            <p:ph type="subTitle" idx="1"/>
          </p:nvPr>
        </p:nvSpPr>
        <p:spPr>
          <a:xfrm>
            <a:off x="2012767" y="4454435"/>
            <a:ext cx="9126583" cy="1325880"/>
          </a:xfrm>
        </p:spPr>
        <p:txBody>
          <a:bodyPr>
            <a:normAutofit/>
          </a:bodyPr>
          <a:lstStyle/>
          <a:p>
            <a:r>
              <a:rPr lang="tr-TR" sz="2400" b="1" dirty="0" smtClean="0"/>
              <a:t>SEYHAN RAM</a:t>
            </a:r>
          </a:p>
          <a:p>
            <a:r>
              <a:rPr lang="tr-TR" sz="2400" b="1" dirty="0" smtClean="0"/>
              <a:t>2021</a:t>
            </a:r>
            <a:endParaRPr lang="tr-TR" sz="2400" b="1" dirty="0"/>
          </a:p>
        </p:txBody>
      </p:sp>
    </p:spTree>
    <p:extLst>
      <p:ext uri="{BB962C8B-B14F-4D97-AF65-F5344CB8AC3E}">
        <p14:creationId xmlns:p14="http://schemas.microsoft.com/office/powerpoint/2010/main" val="3353229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Psikolojik Sağlamlık Kavramı</a:t>
            </a:r>
            <a:br>
              <a:rPr lang="tr-TR" b="1" dirty="0"/>
            </a:br>
            <a:endParaRPr lang="tr-TR" dirty="0"/>
          </a:p>
        </p:txBody>
      </p:sp>
      <p:sp>
        <p:nvSpPr>
          <p:cNvPr id="3" name="İçerik Yer Tutucusu 2"/>
          <p:cNvSpPr>
            <a:spLocks noGrp="1"/>
          </p:cNvSpPr>
          <p:nvPr>
            <p:ph idx="1"/>
          </p:nvPr>
        </p:nvSpPr>
        <p:spPr>
          <a:xfrm>
            <a:off x="2589212" y="2133600"/>
            <a:ext cx="8915400" cy="2712720"/>
          </a:xfrm>
        </p:spPr>
        <p:txBody>
          <a:bodyPr/>
          <a:lstStyle/>
          <a:p>
            <a:r>
              <a:rPr lang="tr-TR" dirty="0" smtClean="0"/>
              <a:t>İnsan </a:t>
            </a:r>
            <a:r>
              <a:rPr lang="tr-TR" dirty="0"/>
              <a:t>tecrübesinin en çarpıcı yönlerinden biri, biyolojimiz ve çevre etkileşiminden dolayı hep değişim yaşıyor olmamızdır. Bu bağlamda, psikolojik sağlamlıkta en temel nokta, değişim halindeyken bazı bireylerin kendilerini yaşamın psikolojik, duygusal ve akademik gerçekleri için yetersiz hazırladıklarını düşünmesi ve bazılarının da bunlarla baş ettiklerini ortaya çıkarmasıdır.</a:t>
            </a:r>
          </a:p>
          <a:p>
            <a:endParaRPr lang="tr-TR" dirty="0"/>
          </a:p>
        </p:txBody>
      </p:sp>
    </p:spTree>
    <p:extLst>
      <p:ext uri="{BB962C8B-B14F-4D97-AF65-F5344CB8AC3E}">
        <p14:creationId xmlns:p14="http://schemas.microsoft.com/office/powerpoint/2010/main" val="52912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142309" y="2133600"/>
            <a:ext cx="9362303" cy="3777622"/>
          </a:xfrm>
        </p:spPr>
        <p:txBody>
          <a:bodyPr/>
          <a:lstStyle/>
          <a:p>
            <a:r>
              <a:rPr lang="tr-TR" dirty="0"/>
              <a:t>Baş etme tarzı, iyimserlik, umut ve psikolojik sağlamlık olarak sıralanan faktörler bireylerin psikolojik kaynaklarıdır. Bu faktörlerden biri olan psikolojik sağlamlık, esneklik, stresli durumlardan geri tepme ya da gerileme kapasitesi olarak algılanabileceği anlamına gelen Latin bir sözcükten “</a:t>
            </a:r>
            <a:r>
              <a:rPr lang="tr-TR" dirty="0" err="1"/>
              <a:t>resilience”dan</a:t>
            </a:r>
            <a:r>
              <a:rPr lang="tr-TR" dirty="0"/>
              <a:t> gelir. Araştırmacılar uzun yıllardır "Neden bazı insanlar stresli durumdan başarıyla başarılı duruma geçiş yapıyor iken diğerlerinin mücadele etmeye devam ettikleri" sorusunu yanıtlamaya çalışmaktadırlar.</a:t>
            </a:r>
            <a:endParaRPr lang="tr-TR" dirty="0"/>
          </a:p>
        </p:txBody>
      </p:sp>
    </p:spTree>
    <p:extLst>
      <p:ext uri="{BB962C8B-B14F-4D97-AF65-F5344CB8AC3E}">
        <p14:creationId xmlns:p14="http://schemas.microsoft.com/office/powerpoint/2010/main" val="24636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Psikolojik sağlamlık, bir kavram olarak, öncelikle tıp çalışmalarından ortaya çıkmış; iyileşme ve uyum işleyişini sürdürme kapasitesi veya risk veya travmadan sonra uyum sağlamanın olumlu tarafı olarak açıklanmıştır. En genel tanımıyla psikolojik sağlamlık "trajedi, travma, zorluk ve devam eden önemli yaşam streslerine karşı adapte olabilme yeteneği" olarak tanımlanmıştır. Psikolojik sağlamlık teori ve araştırmaları risk ve travma araştırmalarından yola çıkarak ortaya atılmıştır. Psikolojik sağlamlık kavramı psikiyatri, gelişimsel psikoloji ve klinik psikoloji alanlarında dikkat çeken bir kavramdır.</a:t>
            </a:r>
            <a:endParaRPr lang="tr-TR" dirty="0"/>
          </a:p>
        </p:txBody>
      </p:sp>
    </p:spTree>
    <p:extLst>
      <p:ext uri="{BB962C8B-B14F-4D97-AF65-F5344CB8AC3E}">
        <p14:creationId xmlns:p14="http://schemas.microsoft.com/office/powerpoint/2010/main" val="291487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Ancak psikolojik sağlamlık araştırmalarının eğitim ortamına uygulanması nispeten yenidir. Ne yazık ki araştırmalar ve araştırmacılar uyumu araştırırken bireysel risk faktörlerine odaklanmaktadırlar. Psikolojik sağlamlık bize, felsefe olarak, bireysel risklerimiz ya da olumsuzluklarımız yerine, olumlu ve güçlü yönlerimizi vurgulamamız gerektiğini hatırlatır.</a:t>
            </a:r>
            <a:endParaRPr lang="tr-TR" dirty="0"/>
          </a:p>
        </p:txBody>
      </p:sp>
    </p:spTree>
    <p:extLst>
      <p:ext uri="{BB962C8B-B14F-4D97-AF65-F5344CB8AC3E}">
        <p14:creationId xmlns:p14="http://schemas.microsoft.com/office/powerpoint/2010/main" val="943087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Psikolojik Olarak Sağlam Bireyler</a:t>
            </a:r>
            <a:br>
              <a:rPr lang="tr-TR" b="1" dirty="0"/>
            </a:br>
            <a:endParaRPr lang="tr-TR" dirty="0"/>
          </a:p>
        </p:txBody>
      </p:sp>
      <p:sp>
        <p:nvSpPr>
          <p:cNvPr id="3" name="İçerik Yer Tutucusu 2"/>
          <p:cNvSpPr>
            <a:spLocks noGrp="1"/>
          </p:cNvSpPr>
          <p:nvPr>
            <p:ph idx="1"/>
          </p:nvPr>
        </p:nvSpPr>
        <p:spPr/>
        <p:txBody>
          <a:bodyPr/>
          <a:lstStyle/>
          <a:p>
            <a:r>
              <a:rPr lang="tr-TR" dirty="0" smtClean="0"/>
              <a:t>Uzun </a:t>
            </a:r>
            <a:r>
              <a:rPr lang="tr-TR" dirty="0"/>
              <a:t>yıllar yapılan çalışmaların sonucunda araştırmacılar psikolojik olarak sağlam olan bireylerden oluşan üç farklı grup tanımlamışlardır;</a:t>
            </a:r>
            <a:br>
              <a:rPr lang="tr-TR" dirty="0"/>
            </a:br>
            <a:r>
              <a:rPr lang="tr-TR" dirty="0"/>
              <a:t/>
            </a:r>
            <a:br>
              <a:rPr lang="tr-TR" dirty="0"/>
            </a:br>
            <a:r>
              <a:rPr lang="tr-TR" dirty="0"/>
              <a:t>1. Grup, olağanüstü durumların üstesinden gelen ve hayatındaki olumsuzlukları beklenenden daha iyi şekilde halleden yüksek riskli gruplardan oluşmaktadır.</a:t>
            </a:r>
            <a:br>
              <a:rPr lang="tr-TR" dirty="0"/>
            </a:br>
            <a:r>
              <a:rPr lang="tr-TR" dirty="0"/>
              <a:t>2. Grup boşanma, ölüm gibi bireysel stresler yaşasa bile kendisini bu deneyimlere uyum sağlayabilen gruptur.</a:t>
            </a:r>
            <a:br>
              <a:rPr lang="tr-TR" dirty="0"/>
            </a:br>
            <a:r>
              <a:rPr lang="tr-TR" dirty="0"/>
              <a:t>3. Grup, erken çocukluk döneminde olumsuz yaşantılara maruz kalsa bile bu gibi </a:t>
            </a:r>
            <a:r>
              <a:rPr lang="tr-TR" dirty="0" err="1"/>
              <a:t>travmatik</a:t>
            </a:r>
            <a:r>
              <a:rPr lang="tr-TR" dirty="0"/>
              <a:t> deneyimlerden kurtulan bireyleri içerir.</a:t>
            </a:r>
          </a:p>
          <a:p>
            <a:endParaRPr lang="tr-TR" dirty="0"/>
          </a:p>
        </p:txBody>
      </p:sp>
    </p:spTree>
    <p:extLst>
      <p:ext uri="{BB962C8B-B14F-4D97-AF65-F5344CB8AC3E}">
        <p14:creationId xmlns:p14="http://schemas.microsoft.com/office/powerpoint/2010/main" val="247058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Psikolojik sağlamlık dinamik gelişimsel bir süreçtir. Yani kişinin bireysel faktörü ile çevresel faktörlerinin etkileşimini gelişimsel bir süreç içinde sağlar. Psikolojik sağlamlık aynı zamanda zamanla gelişen ve duygusal dayanıklılığı da içeren bir stresle baş etme yöntemi olarak da tanımlanabilir. Bireyin eğer psikolojik sağlamlığı yüksek ise iç ve dış stres yaratan durumlara karşı daha esnek, kendine güvenli ve psikolojik uyumu yüksektir. Oysaki psikolojik sağlamlığı düşük bireyler, stresli durumlarla karşılaştığında uyumsuz davranışlar sergilerler.</a:t>
            </a:r>
            <a:endParaRPr lang="tr-TR" dirty="0"/>
          </a:p>
        </p:txBody>
      </p:sp>
    </p:spTree>
    <p:extLst>
      <p:ext uri="{BB962C8B-B14F-4D97-AF65-F5344CB8AC3E}">
        <p14:creationId xmlns:p14="http://schemas.microsoft.com/office/powerpoint/2010/main" val="3869643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1051" y="271412"/>
            <a:ext cx="8911687" cy="695239"/>
          </a:xfrm>
        </p:spPr>
        <p:txBody>
          <a:bodyPr>
            <a:normAutofit fontScale="90000"/>
          </a:bodyPr>
          <a:lstStyle/>
          <a:p>
            <a:r>
              <a:rPr lang="tr-TR" dirty="0" smtClean="0"/>
              <a:t>Psikolojik sağlamlığı yüksek kişilerin,</a:t>
            </a:r>
            <a:br>
              <a:rPr lang="tr-TR" dirty="0" smtClean="0"/>
            </a:br>
            <a:endParaRPr lang="tr-TR" dirty="0"/>
          </a:p>
        </p:txBody>
      </p:sp>
      <p:sp>
        <p:nvSpPr>
          <p:cNvPr id="3" name="İçerik Yer Tutucusu 2"/>
          <p:cNvSpPr>
            <a:spLocks noGrp="1"/>
          </p:cNvSpPr>
          <p:nvPr>
            <p:ph idx="1"/>
          </p:nvPr>
        </p:nvSpPr>
        <p:spPr>
          <a:xfrm>
            <a:off x="1881051" y="1541417"/>
            <a:ext cx="9623561" cy="4950823"/>
          </a:xfrm>
        </p:spPr>
        <p:txBody>
          <a:bodyPr>
            <a:normAutofit fontScale="92500" lnSpcReduction="10000"/>
          </a:bodyPr>
          <a:lstStyle/>
          <a:p>
            <a:r>
              <a:rPr lang="tr-TR" dirty="0" smtClean="0"/>
              <a:t>Kendi </a:t>
            </a:r>
            <a:r>
              <a:rPr lang="tr-TR" dirty="0"/>
              <a:t>kaynaklarının farkında olduğu,</a:t>
            </a:r>
          </a:p>
          <a:p>
            <a:r>
              <a:rPr lang="tr-TR" dirty="0"/>
              <a:t>Problem çözme, dikkat ve adapte olma yeteneklerinin gelişmiş olduğu,</a:t>
            </a:r>
          </a:p>
          <a:p>
            <a:r>
              <a:rPr lang="tr-TR" dirty="0"/>
              <a:t>Gerçekçi yaşam amaçlarının olduğu,</a:t>
            </a:r>
          </a:p>
          <a:p>
            <a:r>
              <a:rPr lang="tr-TR" dirty="0"/>
              <a:t>Öz-yeterlilik, öz-denetim, öz-saygı, öz-güven ve özerkliklerinin gelişmiş olduğu,</a:t>
            </a:r>
          </a:p>
          <a:p>
            <a:r>
              <a:rPr lang="tr-TR" dirty="0"/>
              <a:t>Duygularını düzenleyebildikleri,</a:t>
            </a:r>
          </a:p>
          <a:p>
            <a:r>
              <a:rPr lang="tr-TR" dirty="0"/>
              <a:t>Duygularının farkında olup onları bastırmadıkları,</a:t>
            </a:r>
          </a:p>
          <a:p>
            <a:r>
              <a:rPr lang="tr-TR" dirty="0"/>
              <a:t>İyimser ve </a:t>
            </a:r>
            <a:r>
              <a:rPr lang="tr-TR" dirty="0" err="1"/>
              <a:t>ümitvar</a:t>
            </a:r>
            <a:r>
              <a:rPr lang="tr-TR" dirty="0"/>
              <a:t> kişiler oldukları,</a:t>
            </a:r>
          </a:p>
          <a:p>
            <a:r>
              <a:rPr lang="tr-TR" dirty="0"/>
              <a:t>Kendilerini oldukları gibi kabul ettikleri,</a:t>
            </a:r>
          </a:p>
          <a:p>
            <a:r>
              <a:rPr lang="tr-TR" dirty="0"/>
              <a:t>Mizah anlayışlarının olduğu,</a:t>
            </a:r>
          </a:p>
          <a:p>
            <a:r>
              <a:rPr lang="tr-TR" dirty="0"/>
              <a:t>Pozitif duyguları daha çok yaşadıkları,</a:t>
            </a:r>
          </a:p>
          <a:p>
            <a:r>
              <a:rPr lang="tr-TR" dirty="0"/>
              <a:t>Maneviyat sahibi oldukları,</a:t>
            </a:r>
          </a:p>
          <a:p>
            <a:r>
              <a:rPr lang="tr-TR" dirty="0"/>
              <a:t>Değiştiremeyecekleri şeyleri kabullendikleri,</a:t>
            </a:r>
          </a:p>
          <a:p>
            <a:r>
              <a:rPr lang="tr-TR" dirty="0"/>
              <a:t>Fiziksel olarak aktif kişiler </a:t>
            </a:r>
            <a:r>
              <a:rPr lang="tr-TR" dirty="0" smtClean="0"/>
              <a:t>oldukları, Ve </a:t>
            </a:r>
            <a:r>
              <a:rPr lang="tr-TR" dirty="0"/>
              <a:t>başlarına gelen olayların geçici olduğunun farkında oldukları gözlenmiş.</a:t>
            </a:r>
          </a:p>
        </p:txBody>
      </p:sp>
    </p:spTree>
    <p:extLst>
      <p:ext uri="{BB962C8B-B14F-4D97-AF65-F5344CB8AC3E}">
        <p14:creationId xmlns:p14="http://schemas.microsoft.com/office/powerpoint/2010/main" val="2069755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Psikolojik Sağlamlığı Artırmak İçin Neler Yapılabilir?</a:t>
            </a:r>
            <a:br>
              <a:rPr lang="tr-TR" b="1" dirty="0"/>
            </a:br>
            <a:endParaRPr lang="tr-TR" dirty="0"/>
          </a:p>
        </p:txBody>
      </p:sp>
      <p:sp>
        <p:nvSpPr>
          <p:cNvPr id="3" name="İçerik Yer Tutucusu 2"/>
          <p:cNvSpPr>
            <a:spLocks noGrp="1"/>
          </p:cNvSpPr>
          <p:nvPr>
            <p:ph idx="1"/>
          </p:nvPr>
        </p:nvSpPr>
        <p:spPr>
          <a:xfrm>
            <a:off x="2325189" y="2133599"/>
            <a:ext cx="9179423" cy="4397829"/>
          </a:xfrm>
        </p:spPr>
        <p:txBody>
          <a:bodyPr>
            <a:normAutofit fontScale="92500" lnSpcReduction="10000"/>
          </a:bodyPr>
          <a:lstStyle/>
          <a:p>
            <a:r>
              <a:rPr lang="tr-TR" dirty="0" smtClean="0"/>
              <a:t>Aşağıdaki </a:t>
            </a:r>
            <a:r>
              <a:rPr lang="tr-TR" dirty="0"/>
              <a:t>ipuçları size yardımcı olabilir:</a:t>
            </a:r>
            <a:r>
              <a:rPr lang="tr-TR" dirty="0"/>
              <a:t/>
            </a:r>
            <a:br>
              <a:rPr lang="tr-TR" dirty="0"/>
            </a:br>
            <a:r>
              <a:rPr lang="tr-TR" dirty="0"/>
              <a:t/>
            </a:r>
            <a:br>
              <a:rPr lang="tr-TR" dirty="0"/>
            </a:br>
            <a:r>
              <a:rPr lang="tr-TR" dirty="0"/>
              <a:t>1. Güçlü yönlerinizi fark edin: Fark etmek değişimin ilk adımıdır. Mesela güçlü yönlerinizi yazarak başlayın.</a:t>
            </a:r>
            <a:r>
              <a:rPr lang="tr-TR" dirty="0"/>
              <a:t/>
            </a:r>
            <a:br>
              <a:rPr lang="tr-TR" dirty="0"/>
            </a:br>
            <a:r>
              <a:rPr lang="tr-TR" dirty="0"/>
              <a:t/>
            </a:r>
            <a:br>
              <a:rPr lang="tr-TR" dirty="0"/>
            </a:br>
            <a:r>
              <a:rPr lang="tr-TR" dirty="0"/>
              <a:t>2. Güçlü yönlerinizi analiz edin. En zor zamanlarınızda sizi neyin koruduğunu bulun. Bunun için en son ne zaman kötü bir şey yaşadığınızı ve sizi neyin tekrar ayağa kaldırdığını tespit edin. Bununla nasıl başa çıkmıştım sorusunu sık sık kendinize sorup cevabını bulun. Hatta cevaplarınızı bir kenara not edin. Geçmişte başınıza gelen olumsuz olaylarla ilgili “olmasa ne olurdu?” ya da “daha farklı olsa ne olurdu?” gibi düşüncelerle zaman ve enerji kaybetmeyin. Onun yerine odaklanmanız gereken sizi bugün ayakta tutan ne sorusunun cevabıdır. Aynı “Öldürmeyen şey güçlendirir” sözündeki gibi…</a:t>
            </a:r>
            <a:r>
              <a:rPr lang="tr-TR" dirty="0"/>
              <a:t/>
            </a:r>
            <a:br>
              <a:rPr lang="tr-TR" dirty="0"/>
            </a:br>
            <a:r>
              <a:rPr lang="tr-TR" dirty="0"/>
              <a:t/>
            </a:r>
            <a:br>
              <a:rPr lang="tr-TR" dirty="0"/>
            </a:br>
            <a:r>
              <a:rPr lang="tr-TR" dirty="0"/>
              <a:t>3. Yakınlarınıza “psikolojik sağlamlık” tan bahsedin. Yakınlarınızın koruyucu faktörlerini bulmalarına yardımcı olun. Aynı zamanda aktif baş etme becerileri olan mizah, iletişim becerileri, atılganlık, duygu düzenleme, eleştirel düşünme stratejileri gibi beceriler sizin ve yakınlarınızın hayatlarında olsun.</a:t>
            </a:r>
            <a:endParaRPr lang="tr-TR" dirty="0"/>
          </a:p>
        </p:txBody>
      </p:sp>
    </p:spTree>
    <p:extLst>
      <p:ext uri="{BB962C8B-B14F-4D97-AF65-F5344CB8AC3E}">
        <p14:creationId xmlns:p14="http://schemas.microsoft.com/office/powerpoint/2010/main" val="3475530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484709" y="2194560"/>
            <a:ext cx="8915400" cy="4069360"/>
          </a:xfrm>
        </p:spPr>
        <p:txBody>
          <a:bodyPr>
            <a:normAutofit fontScale="92500" lnSpcReduction="10000"/>
          </a:bodyPr>
          <a:lstStyle/>
          <a:p>
            <a:r>
              <a:rPr lang="tr-TR" dirty="0"/>
              <a:t>4. Yalnız kaldığınız zamanı azaltın. Sosyalleşmek koruyucu bir faktördür. Arkadaşlarınız, akrabalarınız, aileniz ve yakın çevreniz ile geçirdiğiniz zaman ve onlarla olan paylaşımlarınız psikolojik sağlamlığınızı artırır.</a:t>
            </a:r>
            <a:r>
              <a:rPr lang="tr-TR" dirty="0"/>
              <a:t/>
            </a:r>
            <a:br>
              <a:rPr lang="tr-TR" dirty="0"/>
            </a:br>
            <a:r>
              <a:rPr lang="tr-TR" dirty="0"/>
              <a:t/>
            </a:r>
            <a:br>
              <a:rPr lang="tr-TR" dirty="0"/>
            </a:br>
            <a:r>
              <a:rPr lang="tr-TR" dirty="0"/>
              <a:t>5. Psikolojik sağlamlığı destekleyen rutinleriniz olsun. Size iyi gelen kişileri, kitapları, şarkıları ve filmleri yakınlarınızda bulundurun. Bunları rutinleriniz haline getirin ve bu rutinlerin size umut, iyimserlik ve yaşam becerisi sağlıyor olduğuna dikkat edin.</a:t>
            </a:r>
            <a:r>
              <a:rPr lang="tr-TR" dirty="0"/>
              <a:t/>
            </a:r>
            <a:br>
              <a:rPr lang="tr-TR" dirty="0"/>
            </a:br>
            <a:r>
              <a:rPr lang="tr-TR" dirty="0"/>
              <a:t/>
            </a:r>
            <a:br>
              <a:rPr lang="tr-TR" dirty="0"/>
            </a:br>
            <a:r>
              <a:rPr lang="tr-TR" dirty="0"/>
              <a:t>6. Umudu hayatınızdan çıkarmayın. Umut psikolojik sağlamlığın en önemli </a:t>
            </a:r>
            <a:r>
              <a:rPr lang="tr-TR" dirty="0" err="1" smtClean="0"/>
              <a:t>yordayıcılarındandır</a:t>
            </a:r>
            <a:r>
              <a:rPr lang="tr-TR" dirty="0" smtClean="0"/>
              <a:t>. </a:t>
            </a:r>
            <a:r>
              <a:rPr lang="tr-TR" dirty="0"/>
              <a:t>Bizi her gecenin sabahı her karanlığın aydınlığı olacağı düşüncesine yönelten içimizdeki umuttur ve bu umut psikolojik sağlamlığında gelişmesine yarımcı olur.</a:t>
            </a:r>
            <a:r>
              <a:rPr lang="tr-TR" dirty="0"/>
              <a:t/>
            </a:r>
            <a:br>
              <a:rPr lang="tr-TR" dirty="0"/>
            </a:br>
            <a:r>
              <a:rPr lang="tr-TR" dirty="0"/>
              <a:t/>
            </a:r>
            <a:br>
              <a:rPr lang="tr-TR" dirty="0"/>
            </a:br>
            <a:r>
              <a:rPr lang="tr-TR" dirty="0"/>
              <a:t>7. Profesyonel destek alın. Eğer tüm bunlara rağmen hala hayatınızdaki olumsuzluklara odaklanıp güçlü yönlerinizi göremiyorsanız yani psikolojik sağlamlığınızı sağlayamıyorsanız acilen profesyonel destek alın.</a:t>
            </a:r>
            <a:r>
              <a:rPr lang="tr-TR" dirty="0"/>
              <a:t/>
            </a:r>
            <a:br>
              <a:rPr lang="tr-TR" dirty="0"/>
            </a:br>
            <a:endParaRPr lang="tr-TR" dirty="0"/>
          </a:p>
        </p:txBody>
      </p:sp>
    </p:spTree>
    <p:extLst>
      <p:ext uri="{BB962C8B-B14F-4D97-AF65-F5344CB8AC3E}">
        <p14:creationId xmlns:p14="http://schemas.microsoft.com/office/powerpoint/2010/main" val="67735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1675" y="613470"/>
            <a:ext cx="8534400" cy="1507067"/>
          </a:xfrm>
        </p:spPr>
        <p:txBody>
          <a:bodyPr>
            <a:normAutofit/>
          </a:bodyPr>
          <a:lstStyle/>
          <a:p>
            <a:pPr fontAlgn="base"/>
            <a:r>
              <a:rPr lang="tr-TR" dirty="0"/>
              <a:t>Kişilik, Mizaç ve Karakter Nedir</a:t>
            </a:r>
            <a:r>
              <a:rPr lang="tr-TR" dirty="0" smtClean="0"/>
              <a:t>?</a:t>
            </a:r>
            <a:endParaRPr lang="tr-TR" dirty="0"/>
          </a:p>
        </p:txBody>
      </p:sp>
      <p:sp>
        <p:nvSpPr>
          <p:cNvPr id="3" name="İçerik Yer Tutucusu 2"/>
          <p:cNvSpPr>
            <a:spLocks noGrp="1"/>
          </p:cNvSpPr>
          <p:nvPr>
            <p:ph idx="1"/>
          </p:nvPr>
        </p:nvSpPr>
        <p:spPr/>
        <p:txBody>
          <a:bodyPr>
            <a:normAutofit/>
          </a:bodyPr>
          <a:lstStyle/>
          <a:p>
            <a:pPr marL="0" indent="0" fontAlgn="base">
              <a:buNone/>
            </a:pPr>
            <a:r>
              <a:rPr lang="tr-TR" b="1" dirty="0" smtClean="0"/>
              <a:t>Mizaç</a:t>
            </a:r>
            <a:r>
              <a:rPr lang="tr-TR" b="1" dirty="0"/>
              <a:t>: Temel yapı</a:t>
            </a:r>
          </a:p>
          <a:p>
            <a:pPr fontAlgn="base"/>
            <a:endParaRPr lang="tr-TR" b="1" dirty="0" smtClean="0"/>
          </a:p>
          <a:p>
            <a:pPr fontAlgn="base"/>
            <a:r>
              <a:rPr lang="tr-TR" b="1" dirty="0" smtClean="0"/>
              <a:t>Mizaç, kişiliğinizin genlerinizden gelen doğal bir parçasıdır.</a:t>
            </a:r>
            <a:r>
              <a:rPr lang="tr-TR" dirty="0" smtClean="0"/>
              <a:t> Ve bu nedenle, kişiliğinizin biyolojik ve içgüdüsel süreçlerle meydana gelmiş bir kısmını oluşturur. İşin aslı, mizaç, kişiliğinizin her zaman ilk önce kendini ele veren parçasıdır.</a:t>
            </a:r>
          </a:p>
          <a:p>
            <a:endParaRPr lang="tr-TR" dirty="0"/>
          </a:p>
        </p:txBody>
      </p:sp>
    </p:spTree>
    <p:extLst>
      <p:ext uri="{BB962C8B-B14F-4D97-AF65-F5344CB8AC3E}">
        <p14:creationId xmlns:p14="http://schemas.microsoft.com/office/powerpoint/2010/main" val="308980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Bebeklerde bile farklı mizacın göstergelerine rastlamak mümkündür. </a:t>
            </a:r>
            <a:r>
              <a:rPr lang="tr-TR" dirty="0" smtClean="0"/>
              <a:t>Örneğin, bazı bebekler </a:t>
            </a:r>
            <a:r>
              <a:rPr lang="tr-TR" dirty="0" smtClean="0">
                <a:hlinkClick r:id="rId2"/>
              </a:rPr>
              <a:t>iyi hissetmeye</a:t>
            </a:r>
            <a:r>
              <a:rPr lang="tr-TR" dirty="0" smtClean="0"/>
              <a:t> ve bunu göstermeye daha yatkınken, bazıları negatif hissetmeye ve bunu yansıtmaya yatkındır. Bazı bebeklerin genel olarak keyifli olduğu zamanlar başka bebeklere göre daha fazla olabilir. </a:t>
            </a:r>
          </a:p>
          <a:p>
            <a:pPr marL="0" indent="0">
              <a:buNone/>
            </a:pPr>
            <a:endParaRPr lang="tr-TR" dirty="0"/>
          </a:p>
        </p:txBody>
      </p:sp>
    </p:spTree>
    <p:extLst>
      <p:ext uri="{BB962C8B-B14F-4D97-AF65-F5344CB8AC3E}">
        <p14:creationId xmlns:p14="http://schemas.microsoft.com/office/powerpoint/2010/main" val="202697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genetik ve kalıtsal özelliklerden kaynaklandığından, </a:t>
            </a:r>
            <a:r>
              <a:rPr lang="tr-TR" b="1" dirty="0"/>
              <a:t>mizacın </a:t>
            </a:r>
            <a:r>
              <a:rPr lang="tr-TR" b="1" dirty="0" err="1"/>
              <a:t>modifiye</a:t>
            </a:r>
            <a:r>
              <a:rPr lang="tr-TR" b="1" dirty="0"/>
              <a:t> edilmesi, manipülasyonu ya da değiştirilmesi zordur.</a:t>
            </a:r>
            <a:r>
              <a:rPr lang="tr-TR" dirty="0"/>
              <a:t> Öyle ya da böyle, bu eğilim her zaman orada olacaktır. Fakat bu, herhangi bir şeyi yapmaya kendinizi </a:t>
            </a:r>
            <a:r>
              <a:rPr lang="tr-TR" dirty="0">
                <a:hlinkClick r:id="rId2"/>
              </a:rPr>
              <a:t>teşvik edemeyeceğiniz</a:t>
            </a:r>
            <a:r>
              <a:rPr lang="tr-TR" dirty="0"/>
              <a:t> ya da herhangi bir şey yapmayı bırakmak istediğinizde bunu başaramayacağınız anlamına gelmez.</a:t>
            </a:r>
          </a:p>
        </p:txBody>
      </p:sp>
    </p:spTree>
    <p:extLst>
      <p:ext uri="{BB962C8B-B14F-4D97-AF65-F5344CB8AC3E}">
        <p14:creationId xmlns:p14="http://schemas.microsoft.com/office/powerpoint/2010/main" val="908473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fontAlgn="base">
              <a:buNone/>
            </a:pPr>
            <a:r>
              <a:rPr lang="tr-TR" b="1" dirty="0"/>
              <a:t>Karakter: Tecrübelerin yansıması</a:t>
            </a:r>
          </a:p>
          <a:p>
            <a:pPr fontAlgn="base"/>
            <a:endParaRPr lang="tr-TR" dirty="0" smtClean="0"/>
          </a:p>
          <a:p>
            <a:pPr fontAlgn="base"/>
            <a:r>
              <a:rPr lang="tr-TR" dirty="0" smtClean="0"/>
              <a:t>Kişiliğin </a:t>
            </a:r>
            <a:r>
              <a:rPr lang="tr-TR" dirty="0"/>
              <a:t>mizacı içeren, yani kalıtımsal olarak gelen bir parçası olan ve karakteri içeren, yani eğitimle ve sosyal olarak öğrenilen parçaları olduğunu biliyoruz. Yani kişiliğiniz, </a:t>
            </a:r>
            <a:r>
              <a:rPr lang="tr-TR" b="1" dirty="0"/>
              <a:t>hem doğal olarak gelen hem de öğrenerek edindiğiniz deneyimlerden meydana gelmektedir.</a:t>
            </a:r>
            <a:endParaRPr lang="tr-TR" dirty="0"/>
          </a:p>
          <a:p>
            <a:endParaRPr lang="tr-TR" dirty="0"/>
          </a:p>
        </p:txBody>
      </p:sp>
    </p:spTree>
    <p:extLst>
      <p:ext uri="{BB962C8B-B14F-4D97-AF65-F5344CB8AC3E}">
        <p14:creationId xmlns:p14="http://schemas.microsoft.com/office/powerpoint/2010/main" val="3556338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Karakteriniz, mizacınız kadar stabil değildir. Genetik olmadığı için gelişiminizin başlangıç aşamalarında tam olarak ortaya çıkmamış olabilir. Karakteriniz farklı aşamalardan geçerek olgunlaşır ve</a:t>
            </a:r>
            <a:r>
              <a:rPr lang="tr-TR" b="1" dirty="0"/>
              <a:t> son halini genellikle </a:t>
            </a:r>
            <a:r>
              <a:rPr lang="tr-TR" b="1" dirty="0">
                <a:hlinkClick r:id="rId2"/>
              </a:rPr>
              <a:t>yetişkinlik</a:t>
            </a:r>
            <a:r>
              <a:rPr lang="tr-TR" b="1" dirty="0"/>
              <a:t> döneminde alır.</a:t>
            </a:r>
            <a:r>
              <a:rPr lang="tr-TR" dirty="0"/>
              <a:t> </a:t>
            </a:r>
            <a:r>
              <a:rPr lang="tr-TR" b="1" dirty="0"/>
              <a:t>Bu sebeple üzerinde değişiklik yapmak ya da </a:t>
            </a:r>
            <a:r>
              <a:rPr lang="tr-TR" b="1" dirty="0" err="1"/>
              <a:t>modifiye</a:t>
            </a:r>
            <a:r>
              <a:rPr lang="tr-TR" b="1" dirty="0"/>
              <a:t> etmek mümkündür,</a:t>
            </a:r>
            <a:r>
              <a:rPr lang="tr-TR" dirty="0"/>
              <a:t> örneğin bu değişiklikler sosyal eğitim ile gerçekleşebilir. </a:t>
            </a:r>
          </a:p>
        </p:txBody>
      </p:sp>
    </p:spTree>
    <p:extLst>
      <p:ext uri="{BB962C8B-B14F-4D97-AF65-F5344CB8AC3E}">
        <p14:creationId xmlns:p14="http://schemas.microsoft.com/office/powerpoint/2010/main" val="346575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fontAlgn="base">
              <a:buNone/>
            </a:pPr>
            <a:r>
              <a:rPr lang="tr-TR" b="1" dirty="0"/>
              <a:t>Kişilik: biyoloji ve çevre</a:t>
            </a:r>
          </a:p>
          <a:p>
            <a:pPr fontAlgn="base"/>
            <a:r>
              <a:rPr lang="tr-TR" b="1" dirty="0"/>
              <a:t>Kişilik, karakter (mizaç ve öğrenilen alışkanlıklar) ve davranışın toplamıdır.</a:t>
            </a:r>
            <a:r>
              <a:rPr lang="tr-TR" dirty="0"/>
              <a:t> Yani, her iki kavramı da aynı anda içermektedir. Aralarındaki bu bağlantı, kişilik, mizaç ve karakter kavramları arasındaki farklılığı açıklamayı kolaylaştırır.</a:t>
            </a:r>
          </a:p>
          <a:p>
            <a:endParaRPr lang="tr-TR" dirty="0"/>
          </a:p>
        </p:txBody>
      </p:sp>
    </p:spTree>
    <p:extLst>
      <p:ext uri="{BB962C8B-B14F-4D97-AF65-F5344CB8AC3E}">
        <p14:creationId xmlns:p14="http://schemas.microsoft.com/office/powerpoint/2010/main" val="264153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Bu yüzden, kişiliğe sadece genetik mirasın bir ürünü olarak bakamazsınız. Kişilik, aynı zamanda bir kişinin etrafında dönen çevresel etkilerin de bir sonucudur. </a:t>
            </a:r>
            <a:r>
              <a:rPr lang="tr-TR" dirty="0">
                <a:hlinkClick r:id="rId2"/>
              </a:rPr>
              <a:t>Kişilik</a:t>
            </a:r>
            <a:r>
              <a:rPr lang="tr-TR" dirty="0"/>
              <a:t>, bireyleri birbirinden ayıran bir şeydir, yani her bireyin kendine has özelliği budur. Ve pek çok araştırmaya göre, </a:t>
            </a:r>
            <a:r>
              <a:rPr lang="tr-TR" b="1" dirty="0"/>
              <a:t>zaman içinde ve farklı durumlarda pek fazla değişikliğe uğramaz.</a:t>
            </a:r>
            <a:endParaRPr lang="tr-TR" dirty="0"/>
          </a:p>
        </p:txBody>
      </p:sp>
    </p:spTree>
    <p:extLst>
      <p:ext uri="{BB962C8B-B14F-4D97-AF65-F5344CB8AC3E}">
        <p14:creationId xmlns:p14="http://schemas.microsoft.com/office/powerpoint/2010/main" val="310948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Yetişkinlerde Psikolojik Sağlamlık</a:t>
            </a:r>
            <a:endParaRPr lang="tr-TR" dirty="0"/>
          </a:p>
        </p:txBody>
      </p:sp>
      <p:sp>
        <p:nvSpPr>
          <p:cNvPr id="3" name="İçerik Yer Tutucusu 2"/>
          <p:cNvSpPr>
            <a:spLocks noGrp="1"/>
          </p:cNvSpPr>
          <p:nvPr>
            <p:ph idx="1"/>
          </p:nvPr>
        </p:nvSpPr>
        <p:spPr>
          <a:xfrm>
            <a:off x="1711234" y="2011681"/>
            <a:ext cx="9675812" cy="3331028"/>
          </a:xfrm>
        </p:spPr>
        <p:txBody>
          <a:bodyPr>
            <a:normAutofit/>
          </a:bodyPr>
          <a:lstStyle/>
          <a:p>
            <a:r>
              <a:rPr lang="tr-TR" dirty="0"/>
              <a:t> Başkaları sorunlarına rağmen mutlu iken ben neden yapamıyorum?</a:t>
            </a:r>
            <a:r>
              <a:rPr lang="tr-TR" dirty="0"/>
              <a:t/>
            </a:r>
            <a:br>
              <a:rPr lang="tr-TR" dirty="0"/>
            </a:br>
            <a:r>
              <a:rPr lang="tr-TR" dirty="0"/>
              <a:t>• Niçin bazıları bana göre daha dayanıklı?</a:t>
            </a:r>
            <a:r>
              <a:rPr lang="tr-TR" dirty="0"/>
              <a:t/>
            </a:r>
            <a:br>
              <a:rPr lang="tr-TR" dirty="0"/>
            </a:br>
            <a:r>
              <a:rPr lang="tr-TR" dirty="0"/>
              <a:t>• Niye o hemen toparlanabiliyor da ben hala kötüyüm?</a:t>
            </a:r>
            <a:r>
              <a:rPr lang="tr-TR" dirty="0"/>
              <a:t/>
            </a:r>
            <a:br>
              <a:rPr lang="tr-TR" dirty="0"/>
            </a:br>
            <a:r>
              <a:rPr lang="tr-TR" dirty="0"/>
              <a:t>• Benim çocuğum neden strese bu kadar dayanıksız?</a:t>
            </a:r>
            <a:r>
              <a:rPr lang="tr-TR" dirty="0"/>
              <a:t/>
            </a:r>
            <a:br>
              <a:rPr lang="tr-TR" dirty="0"/>
            </a:br>
            <a:r>
              <a:rPr lang="tr-TR" dirty="0"/>
              <a:t>• Başka çocukların hiçbir şeyi yok iken benim çocuğum her şeye sahip ama benim ki dayanıksız, o çocuk güçlükler karşısında daha sağlam…</a:t>
            </a:r>
            <a:r>
              <a:rPr lang="tr-TR" dirty="0"/>
              <a:t/>
            </a:r>
            <a:br>
              <a:rPr lang="tr-TR" dirty="0"/>
            </a:br>
            <a:r>
              <a:rPr lang="tr-TR" dirty="0"/>
              <a:t/>
            </a:r>
            <a:br>
              <a:rPr lang="tr-TR" dirty="0"/>
            </a:br>
            <a:r>
              <a:rPr lang="tr-TR" dirty="0"/>
              <a:t>Bu düşünceler size tanıdık geldi mi? Bu soruların hayatımızda ve hayatımızla ilgili önemli bir cevabı var: psikolojik sağlamlık…</a:t>
            </a:r>
            <a:endParaRPr lang="tr-TR" dirty="0"/>
          </a:p>
        </p:txBody>
      </p:sp>
    </p:spTree>
    <p:extLst>
      <p:ext uri="{BB962C8B-B14F-4D97-AF65-F5344CB8AC3E}">
        <p14:creationId xmlns:p14="http://schemas.microsoft.com/office/powerpoint/2010/main" val="127221466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TotalTime>
  <Words>640</Words>
  <Application>Microsoft Office PowerPoint</Application>
  <PresentationFormat>Geniş ekran</PresentationFormat>
  <Paragraphs>43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Duman</vt:lpstr>
      <vt:lpstr>MİZAÇ, KARAKTER, KİŞİLİK YAPILARI ve YETİŞKİNLİKTE PSİKOLOJİK SAĞLAMLIK</vt:lpstr>
      <vt:lpstr>Kişilik, Mizaç ve Karakter Nedir?</vt:lpstr>
      <vt:lpstr>PowerPoint Sunusu</vt:lpstr>
      <vt:lpstr>PowerPoint Sunusu</vt:lpstr>
      <vt:lpstr>PowerPoint Sunusu</vt:lpstr>
      <vt:lpstr>PowerPoint Sunusu</vt:lpstr>
      <vt:lpstr>PowerPoint Sunusu</vt:lpstr>
      <vt:lpstr>PowerPoint Sunusu</vt:lpstr>
      <vt:lpstr>Yetişkinlerde Psikolojik Sağlamlık</vt:lpstr>
      <vt:lpstr>Psikolojik Sağlamlık Kavramı </vt:lpstr>
      <vt:lpstr>PowerPoint Sunusu</vt:lpstr>
      <vt:lpstr>PowerPoint Sunusu</vt:lpstr>
      <vt:lpstr>PowerPoint Sunusu</vt:lpstr>
      <vt:lpstr>Psikolojik Olarak Sağlam Bireyler </vt:lpstr>
      <vt:lpstr>PowerPoint Sunusu</vt:lpstr>
      <vt:lpstr>Psikolojik sağlamlığı yüksek kişilerin, </vt:lpstr>
      <vt:lpstr>Psikolojik Sağlamlığı Artırmak İçin Neler Yapılabilir?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6</cp:revision>
  <dcterms:created xsi:type="dcterms:W3CDTF">2021-05-24T10:12:00Z</dcterms:created>
  <dcterms:modified xsi:type="dcterms:W3CDTF">2021-05-26T07:51:28Z</dcterms:modified>
</cp:coreProperties>
</file>