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BDF9EA5-B306-4BF2-A62A-89580446FA08}" type="datetimeFigureOut">
              <a:rPr lang="tr-TR" smtClean="0"/>
              <a:t>20.5.2021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18140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DF9EA5-B306-4BF2-A62A-89580446FA08}" type="datetimeFigureOut">
              <a:rPr lang="tr-TR" smtClean="0"/>
              <a:t>20.5.2021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2091208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DF9EA5-B306-4BF2-A62A-89580446FA08}" type="datetimeFigureOut">
              <a:rPr lang="tr-TR" smtClean="0"/>
              <a:t>20.5.2021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17715D-2595-4FFF-BF71-00071966D39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9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BDF9EA5-B306-4BF2-A62A-89580446FA08}" type="datetimeFigureOut">
              <a:rPr lang="tr-TR" smtClean="0"/>
              <a:t>20.5.2021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219691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BDF9EA5-B306-4BF2-A62A-89580446FA08}" type="datetimeFigureOut">
              <a:rPr lang="tr-TR" smtClean="0"/>
              <a:t>20.5.2021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17715D-2595-4FFF-BF71-00071966D39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1723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BDF9EA5-B306-4BF2-A62A-89580446FA08}" type="datetimeFigureOut">
              <a:rPr lang="tr-TR" smtClean="0"/>
              <a:t>20.5.2021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821333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DF9EA5-B306-4BF2-A62A-89580446FA08}" type="datetimeFigureOut">
              <a:rPr lang="tr-TR" smtClean="0"/>
              <a:t>20.5.2021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1228963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DF9EA5-B306-4BF2-A62A-89580446FA08}" type="datetimeFigureOut">
              <a:rPr lang="tr-TR" smtClean="0"/>
              <a:t>20.5.2021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204133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DF9EA5-B306-4BF2-A62A-89580446FA08}" type="datetimeFigureOut">
              <a:rPr lang="tr-TR" smtClean="0"/>
              <a:t>20.5.2021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349097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DF9EA5-B306-4BF2-A62A-89580446FA08}" type="datetimeFigureOut">
              <a:rPr lang="tr-TR" smtClean="0"/>
              <a:t>20.5.2021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7685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BDF9EA5-B306-4BF2-A62A-89580446FA08}" type="datetimeFigureOut">
              <a:rPr lang="tr-TR" smtClean="0"/>
              <a:t>20.5.2021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345532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BDF9EA5-B306-4BF2-A62A-89580446FA08}" type="datetimeFigureOut">
              <a:rPr lang="tr-TR" smtClean="0"/>
              <a:t>20.5.2021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345994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BDF9EA5-B306-4BF2-A62A-89580446FA08}" type="datetimeFigureOut">
              <a:rPr lang="tr-TR" smtClean="0"/>
              <a:t>20.5.2021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37497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DF9EA5-B306-4BF2-A62A-89580446FA08}" type="datetimeFigureOut">
              <a:rPr lang="tr-TR" smtClean="0"/>
              <a:t>20.5.2021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153200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BDF9EA5-B306-4BF2-A62A-89580446FA08}" type="datetimeFigureOut">
              <a:rPr lang="tr-TR" smtClean="0"/>
              <a:t>20.5.2021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238890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BDF9EA5-B306-4BF2-A62A-89580446FA08}" type="datetimeFigureOut">
              <a:rPr lang="tr-TR" smtClean="0"/>
              <a:t>20.5.2021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17715D-2595-4FFF-BF71-00071966D39C}" type="slidenum">
              <a:rPr lang="tr-TR" smtClean="0"/>
              <a:t>‹#›</a:t>
            </a:fld>
            <a:endParaRPr lang="tr-TR"/>
          </a:p>
        </p:txBody>
      </p:sp>
    </p:spTree>
    <p:extLst>
      <p:ext uri="{BB962C8B-B14F-4D97-AF65-F5344CB8AC3E}">
        <p14:creationId xmlns:p14="http://schemas.microsoft.com/office/powerpoint/2010/main" val="117656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DF9EA5-B306-4BF2-A62A-89580446FA08}" type="datetimeFigureOut">
              <a:rPr lang="tr-TR" smtClean="0"/>
              <a:t>20.5.2021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17715D-2595-4FFF-BF71-00071966D39C}" type="slidenum">
              <a:rPr lang="tr-TR" smtClean="0"/>
              <a:t>‹#›</a:t>
            </a:fld>
            <a:endParaRPr lang="tr-TR"/>
          </a:p>
        </p:txBody>
      </p:sp>
    </p:spTree>
    <p:extLst>
      <p:ext uri="{BB962C8B-B14F-4D97-AF65-F5344CB8AC3E}">
        <p14:creationId xmlns:p14="http://schemas.microsoft.com/office/powerpoint/2010/main" val="809324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AİLEDE KRİZLER ve KRİZ YAKLAŞIMLARI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69868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4.DEMORALİZASYON+ KAYIP\KATILMA</a:t>
            </a:r>
          </a:p>
          <a:p>
            <a:r>
              <a:rPr lang="tr-TR" dirty="0" smtClean="0"/>
              <a:t>Gayrimeşru çocuk sahibi olma</a:t>
            </a:r>
          </a:p>
          <a:p>
            <a:r>
              <a:rPr lang="tr-TR" dirty="0" smtClean="0"/>
              <a:t>Evden ayrılma\askerden kaçma</a:t>
            </a:r>
          </a:p>
          <a:p>
            <a:r>
              <a:rPr lang="tr-TR" dirty="0" smtClean="0"/>
              <a:t>Ayrılma\boşanma</a:t>
            </a:r>
          </a:p>
          <a:p>
            <a:r>
              <a:rPr lang="tr-TR" dirty="0" smtClean="0"/>
              <a:t>Hapsedilme</a:t>
            </a:r>
          </a:p>
          <a:p>
            <a:r>
              <a:rPr lang="tr-TR" dirty="0" smtClean="0"/>
              <a:t>İntihar</a:t>
            </a:r>
          </a:p>
          <a:p>
            <a:r>
              <a:rPr lang="tr-TR" dirty="0" smtClean="0"/>
              <a:t>Ruh hastalıkları nedeniyle hastaneye yatma</a:t>
            </a:r>
          </a:p>
          <a:p>
            <a:endParaRPr lang="tr-TR" dirty="0"/>
          </a:p>
        </p:txBody>
      </p:sp>
    </p:spTree>
    <p:extLst>
      <p:ext uri="{BB962C8B-B14F-4D97-AF65-F5344CB8AC3E}">
        <p14:creationId xmlns:p14="http://schemas.microsoft.com/office/powerpoint/2010/main" val="3297842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5.STATÜNÜN DEĞİŞMESİ </a:t>
            </a:r>
          </a:p>
          <a:p>
            <a:r>
              <a:rPr lang="tr-TR" dirty="0" smtClean="0"/>
              <a:t>Aniden yoksulluk ya da sağlığın yitimi</a:t>
            </a:r>
          </a:p>
          <a:p>
            <a:r>
              <a:rPr lang="tr-TR" dirty="0" smtClean="0"/>
              <a:t>Yeni bir yere taşınmak</a:t>
            </a:r>
          </a:p>
          <a:p>
            <a:r>
              <a:rPr lang="tr-TR" dirty="0" smtClean="0"/>
              <a:t>Kadının statüsü</a:t>
            </a:r>
          </a:p>
          <a:p>
            <a:r>
              <a:rPr lang="tr-TR" dirty="0" smtClean="0"/>
              <a:t>Normal yaşam dönemlerinin geçirilmesi (yaşam döngüsü)</a:t>
            </a:r>
            <a:endParaRPr lang="tr-TR" dirty="0"/>
          </a:p>
        </p:txBody>
      </p:sp>
    </p:spTree>
    <p:extLst>
      <p:ext uri="{BB962C8B-B14F-4D97-AF65-F5344CB8AC3E}">
        <p14:creationId xmlns:p14="http://schemas.microsoft.com/office/powerpoint/2010/main" val="951591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KRİZ MÜDAHALESİNİN TEMEL İLKELERİ</a:t>
            </a:r>
            <a:endParaRPr lang="tr-TR" dirty="0"/>
          </a:p>
        </p:txBody>
      </p:sp>
      <p:sp>
        <p:nvSpPr>
          <p:cNvPr id="3" name="İçerik Yer Tutucusu 2"/>
          <p:cNvSpPr>
            <a:spLocks noGrp="1"/>
          </p:cNvSpPr>
          <p:nvPr>
            <p:ph idx="1"/>
          </p:nvPr>
        </p:nvSpPr>
        <p:spPr/>
        <p:txBody>
          <a:bodyPr/>
          <a:lstStyle/>
          <a:p>
            <a:r>
              <a:rPr lang="tr-TR" dirty="0" smtClean="0"/>
              <a:t>İvedi başlangıç (Bir an evvel başlamak)</a:t>
            </a:r>
          </a:p>
          <a:p>
            <a:r>
              <a:rPr lang="tr-TR" dirty="0" smtClean="0"/>
              <a:t>Aktif olmak</a:t>
            </a:r>
          </a:p>
          <a:p>
            <a:r>
              <a:rPr lang="tr-TR" dirty="0" smtClean="0"/>
              <a:t>Yöntemde esnek olmak</a:t>
            </a:r>
          </a:p>
          <a:p>
            <a:r>
              <a:rPr lang="tr-TR" dirty="0" smtClean="0"/>
              <a:t>Güncel duruma ya da olaya odaklanmak</a:t>
            </a:r>
          </a:p>
          <a:p>
            <a:r>
              <a:rPr lang="tr-TR" dirty="0" smtClean="0"/>
              <a:t>Çevrenin katılımını sağlamak</a:t>
            </a:r>
          </a:p>
          <a:p>
            <a:r>
              <a:rPr lang="tr-TR" dirty="0" smtClean="0"/>
              <a:t>Kriz yükünü hafifletmek</a:t>
            </a:r>
          </a:p>
          <a:p>
            <a:endParaRPr lang="tr-TR" dirty="0"/>
          </a:p>
        </p:txBody>
      </p:sp>
    </p:spTree>
    <p:extLst>
      <p:ext uri="{BB962C8B-B14F-4D97-AF65-F5344CB8AC3E}">
        <p14:creationId xmlns:p14="http://schemas.microsoft.com/office/powerpoint/2010/main" val="410493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KRİZE MÜDAHALENİN HEDEFLERİ</a:t>
            </a:r>
            <a:endParaRPr lang="tr-TR" dirty="0"/>
          </a:p>
        </p:txBody>
      </p:sp>
      <p:sp>
        <p:nvSpPr>
          <p:cNvPr id="3" name="İçerik Yer Tutucusu 2"/>
          <p:cNvSpPr>
            <a:spLocks noGrp="1"/>
          </p:cNvSpPr>
          <p:nvPr>
            <p:ph idx="1"/>
          </p:nvPr>
        </p:nvSpPr>
        <p:spPr/>
        <p:txBody>
          <a:bodyPr/>
          <a:lstStyle/>
          <a:p>
            <a:pPr marL="0" indent="0">
              <a:buNone/>
            </a:pPr>
            <a:r>
              <a:rPr lang="tr-TR" dirty="0" smtClean="0"/>
              <a:t>1) Yaşam biçimini yeniden oluşturmak.</a:t>
            </a:r>
          </a:p>
          <a:p>
            <a:pPr marL="0" indent="0">
              <a:buNone/>
            </a:pPr>
            <a:r>
              <a:rPr lang="tr-TR" dirty="0" smtClean="0"/>
              <a:t>2) Hastalıkları, krizlerin kronikleşmesini, sağlığa zararlı çözümleri genellemek.</a:t>
            </a:r>
          </a:p>
          <a:p>
            <a:pPr marL="0" indent="0">
              <a:buNone/>
            </a:pPr>
            <a:r>
              <a:rPr lang="tr-TR" dirty="0" smtClean="0"/>
              <a:t>3) Sosyal çöküntülerden kurtulmayı, psişik dengenin korunmasını sağlamak.</a:t>
            </a:r>
          </a:p>
          <a:p>
            <a:pPr marL="0" indent="0">
              <a:buNone/>
            </a:pPr>
            <a:r>
              <a:rPr lang="tr-TR" dirty="0" smtClean="0"/>
              <a:t>4)Hastaneye yatışları azaltmak</a:t>
            </a:r>
          </a:p>
          <a:p>
            <a:endParaRPr lang="tr-TR" dirty="0"/>
          </a:p>
        </p:txBody>
      </p:sp>
    </p:spTree>
    <p:extLst>
      <p:ext uri="{BB962C8B-B14F-4D97-AF65-F5344CB8AC3E}">
        <p14:creationId xmlns:p14="http://schemas.microsoft.com/office/powerpoint/2010/main" val="2645602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KRİZE MÜDAHALENİN TEMEL İLKELERİ</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   Krize müdahalenin en önemli ilkesi acil müdahaledir (Çaplan 1984).</a:t>
            </a:r>
          </a:p>
          <a:p>
            <a:pPr algn="just"/>
            <a:r>
              <a:rPr lang="tr-TR" dirty="0" err="1" smtClean="0"/>
              <a:t>Terapati</a:t>
            </a:r>
            <a:r>
              <a:rPr lang="tr-TR" dirty="0" smtClean="0"/>
              <a:t> aktif olmalı, hastayı krizin sebepleri ve olası sonuçları ile yüzleştirmelidir.</a:t>
            </a:r>
          </a:p>
          <a:p>
            <a:pPr algn="just"/>
            <a:r>
              <a:rPr lang="tr-TR" dirty="0" smtClean="0"/>
              <a:t>Hastayı aynı zamanda destekleme: Hastayı sorunuyla yüzleştirme, gerginlik tehlikesini de beraberinde getirdiğinden hastanın buna dayanabilmesi için desteklenmesi gerekir. Bunu, hasta ile terapist arasında kurulan olumlu bir ilişki sağlar (</a:t>
            </a:r>
            <a:r>
              <a:rPr lang="tr-TR" dirty="0" err="1" smtClean="0"/>
              <a:t>Caplan</a:t>
            </a:r>
            <a:r>
              <a:rPr lang="tr-TR" dirty="0" smtClean="0"/>
              <a:t> 1984).</a:t>
            </a:r>
          </a:p>
          <a:p>
            <a:pPr algn="just"/>
            <a:r>
              <a:rPr lang="tr-TR" dirty="0" smtClean="0"/>
              <a:t>Tedavinin odak noktası güncel sorunlardır.</a:t>
            </a:r>
          </a:p>
          <a:p>
            <a:pPr algn="just"/>
            <a:r>
              <a:rPr lang="tr-TR" dirty="0" smtClean="0"/>
              <a:t>Pragmatizm ve eklektizm: Tedavi planı, </a:t>
            </a:r>
            <a:r>
              <a:rPr lang="tr-TR" dirty="0" err="1" smtClean="0"/>
              <a:t>varolan</a:t>
            </a:r>
            <a:r>
              <a:rPr lang="tr-TR" dirty="0" smtClean="0"/>
              <a:t> soruna ve hastaya göre düzenlenmeli ve acil yardım sağlamalıdır.</a:t>
            </a:r>
          </a:p>
          <a:p>
            <a:pPr algn="just"/>
            <a:r>
              <a:rPr lang="tr-TR" dirty="0" smtClean="0"/>
              <a:t>Gereğinde ilaç eklemesi: Bazı vakalarda </a:t>
            </a:r>
            <a:r>
              <a:rPr lang="tr-TR" dirty="0" err="1" smtClean="0"/>
              <a:t>psikoterapötik</a:t>
            </a:r>
            <a:r>
              <a:rPr lang="tr-TR" dirty="0" smtClean="0"/>
              <a:t> görüşmeleri desteklemek üzere önerilir.</a:t>
            </a:r>
          </a:p>
          <a:p>
            <a:pPr algn="just"/>
            <a:r>
              <a:rPr lang="tr-TR" dirty="0" smtClean="0"/>
              <a:t>Çevrenin tedavi planı içine dahil edilmesi. (</a:t>
            </a:r>
            <a:r>
              <a:rPr lang="tr-TR" dirty="0" err="1" smtClean="0"/>
              <a:t>Everstine</a:t>
            </a:r>
            <a:r>
              <a:rPr lang="tr-TR" dirty="0" smtClean="0"/>
              <a:t> 1983).</a:t>
            </a:r>
          </a:p>
          <a:p>
            <a:endParaRPr lang="tr-TR" dirty="0"/>
          </a:p>
        </p:txBody>
      </p:sp>
    </p:spTree>
    <p:extLst>
      <p:ext uri="{BB962C8B-B14F-4D97-AF65-F5344CB8AC3E}">
        <p14:creationId xmlns:p14="http://schemas.microsoft.com/office/powerpoint/2010/main" val="1859042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KRİZE MÜDAHALE YAKLAŞIMININ AŞAMALARI</a:t>
            </a:r>
            <a:br>
              <a:rPr lang="tr-TR" dirty="0" smtClean="0"/>
            </a:b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SPESİFİK AŞAMALARI</a:t>
            </a:r>
          </a:p>
          <a:p>
            <a:pPr marL="0" indent="0" algn="just">
              <a:buNone/>
            </a:pPr>
            <a:r>
              <a:rPr lang="tr-TR" dirty="0" smtClean="0"/>
              <a:t>   Kriz müdahalesinin belirli spesifik aşamalar vardır </a:t>
            </a:r>
          </a:p>
          <a:p>
            <a:pPr algn="just"/>
            <a:r>
              <a:rPr lang="tr-TR" dirty="0" smtClean="0"/>
              <a:t>1.Aşama /Bireyin ve problemlerinin değerlendirilmesi: Bu aşamada, bireyin profesyonel yardım istemesine yol açan krizi hazırlayıcı olayı ve krizle sonuçlanan durumu doğru bir şekilde değerlendirebilmesi için terapistin aktif odaklaşma tekniklerini kullanması gereklidir. Terapist hastanın kendisini veya başkaları için tehlikeli olabileceğini düşünüyorsa, hasta hastaneye sevk edilir ve psikiyatristin denetimine bırakılır. Hastanede yatırmaya gerek olmayan durumlarda müdahale yapılır.</a:t>
            </a:r>
          </a:p>
          <a:p>
            <a:endParaRPr lang="tr-TR" dirty="0"/>
          </a:p>
        </p:txBody>
      </p:sp>
    </p:spTree>
    <p:extLst>
      <p:ext uri="{BB962C8B-B14F-4D97-AF65-F5344CB8AC3E}">
        <p14:creationId xmlns:p14="http://schemas.microsoft.com/office/powerpoint/2010/main" val="39588939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t>2.Aşama/ </a:t>
            </a:r>
            <a:r>
              <a:rPr lang="tr-TR" dirty="0" err="1" smtClean="0"/>
              <a:t>Terapötik</a:t>
            </a:r>
            <a:r>
              <a:rPr lang="tr-TR" dirty="0" smtClean="0"/>
              <a:t> müdahalenin planlanması: Krize neden olan olaylar değerlendirildikten sonra müdahale planlanır. Plan, bireyin kriz öncesindeki dönemine ulaşılması amacıyla yapılır. Bu aşamada, kriz öncesindeki zamanın süresi beklenir. Krize yol açan olay, genellikle bireyin yardım istemeye başladığı andan 1-2 hafta önce meydana gelir. Genelde bu olay son 24 saat içinde olur. Krizin bireyin yaşamını ne düzeyde bozduğunu ve bu bozulmanın onun çevresindeki krizler üzerindeki etkilerini bilmek önemlidir. Bireyin ne tür güçleri olduğunu, geçmişte hangi başa çıkma becerilerini başarılı bir şekilde kullandığını ve bu becerileri neden şimdi kullanmadığını ve yaşamında ona destek olan diğer insanların olup olmadığını belirlemek amacıyla bilgi toplanır.</a:t>
            </a:r>
            <a:endParaRPr lang="tr-TR" dirty="0"/>
          </a:p>
        </p:txBody>
      </p:sp>
    </p:spTree>
    <p:extLst>
      <p:ext uri="{BB962C8B-B14F-4D97-AF65-F5344CB8AC3E}">
        <p14:creationId xmlns:p14="http://schemas.microsoft.com/office/powerpoint/2010/main" val="1613307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3.Aşama/Müdahale:</a:t>
            </a:r>
          </a:p>
          <a:p>
            <a:pPr algn="just"/>
            <a:r>
              <a:rPr lang="tr-TR" dirty="0" smtClean="0"/>
              <a:t>Terapistin becerilerine, yaratıcılığına ve esnekliğine bağlıdır. Çalışanlar için yararlı olabilecek öneriler:</a:t>
            </a:r>
          </a:p>
          <a:p>
            <a:pPr algn="just"/>
            <a:r>
              <a:rPr lang="tr-TR" dirty="0" smtClean="0"/>
              <a:t>Bireyin krizine ilişkin entelektüel anlayış kazanmasına yardımcı olma</a:t>
            </a:r>
          </a:p>
          <a:p>
            <a:pPr algn="just"/>
            <a:r>
              <a:rPr lang="tr-TR" dirty="0" smtClean="0"/>
              <a:t>Bireyin yanına yaklaşmadığı şu anki duygularını açmasına yardımcı olma</a:t>
            </a:r>
          </a:p>
          <a:p>
            <a:pPr algn="just"/>
            <a:r>
              <a:rPr lang="tr-TR" dirty="0" smtClean="0"/>
              <a:t>Başa çıkma mekanizmalarını ortaya çıkarma</a:t>
            </a:r>
          </a:p>
          <a:p>
            <a:pPr algn="just"/>
            <a:r>
              <a:rPr lang="tr-TR" dirty="0" smtClean="0"/>
              <a:t>Sosyal dünyayı yeniden açma</a:t>
            </a:r>
          </a:p>
          <a:p>
            <a:endParaRPr lang="tr-TR" dirty="0"/>
          </a:p>
        </p:txBody>
      </p:sp>
    </p:spTree>
    <p:extLst>
      <p:ext uri="{BB962C8B-B14F-4D97-AF65-F5344CB8AC3E}">
        <p14:creationId xmlns:p14="http://schemas.microsoft.com/office/powerpoint/2010/main" val="1918917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4.Aşama/Krizin çözümü ve planının yapılması: </a:t>
            </a:r>
          </a:p>
          <a:p>
            <a:pPr algn="just"/>
            <a:r>
              <a:rPr lang="tr-TR" dirty="0" smtClean="0"/>
              <a:t>Terapist bireyin gerilimini ve </a:t>
            </a:r>
            <a:r>
              <a:rPr lang="tr-TR" dirty="0" err="1" smtClean="0"/>
              <a:t>anksiyetesini</a:t>
            </a:r>
            <a:r>
              <a:rPr lang="tr-TR" dirty="0" smtClean="0"/>
              <a:t> azaltmada başarılı bir şekilde kullanıldığı zaman, uyum sağlayıcı başa çıkma mekanizmalarını pekiştirir. Bunlar başa çıkma becerilerinin artması ve pozitif değişikliklerin meydana gelmesi sonucunda görülen gelişmenin kişi tarafından yeniden yaşanmasına izin verilir </a:t>
            </a:r>
            <a:endParaRPr lang="tr-TR" dirty="0"/>
          </a:p>
        </p:txBody>
      </p:sp>
    </p:spTree>
    <p:extLst>
      <p:ext uri="{BB962C8B-B14F-4D97-AF65-F5344CB8AC3E}">
        <p14:creationId xmlns:p14="http://schemas.microsoft.com/office/powerpoint/2010/main" val="2212485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KRİZE MÜDAHALE SÜRECİ</a:t>
            </a:r>
            <a:endParaRPr lang="tr-TR" dirty="0"/>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   Kriz müdahalesi dört aşamalı bir süreçten oluşur </a:t>
            </a:r>
          </a:p>
          <a:p>
            <a:pPr algn="just"/>
            <a:r>
              <a:rPr lang="tr-TR" dirty="0" smtClean="0"/>
              <a:t>Bunalıma yol açan sorun durumunu değerlendirme (Kişinin içinde bulunduğu durum ve bu durumun onu nasıl etkilediği öğrenilir).</a:t>
            </a:r>
          </a:p>
          <a:p>
            <a:pPr algn="just"/>
            <a:r>
              <a:rPr lang="tr-TR" dirty="0" smtClean="0"/>
              <a:t>Kriz durumu hakkında başvuranı bilinçlendirme (Krize sebep olduğu korku, endişe güvensizlik gibi duyguların açığa çıkarılmasına yardımcı olunur ve bu konunda uzman geri bildirimler vererek kişinin bilinçlenmesini sağlar).</a:t>
            </a:r>
          </a:p>
          <a:p>
            <a:pPr algn="just"/>
            <a:r>
              <a:rPr lang="tr-TR" dirty="0" smtClean="0"/>
              <a:t>Sorunun kısımlara ayrılarak çözümlenmesi (Müracaatçı sorununu ve beklentilerini uzmana bildirir; uzman da kendi görüşlerini öne sürer ve ortak bir yol izlenmesi için adımlar atılır).</a:t>
            </a:r>
          </a:p>
          <a:p>
            <a:pPr algn="just"/>
            <a:r>
              <a:rPr lang="tr-TR" dirty="0" smtClean="0"/>
              <a:t>Tedavi sürecinin uygulanması (Çözüm yollarının ele alındığı ve nasıl uygulanacağının belirlendiği; hangi kişi, kurum, hizmet ve kaynaklardan yararlanacağının belirlendiği aşamadır)</a:t>
            </a:r>
          </a:p>
          <a:p>
            <a:endParaRPr lang="tr-TR" dirty="0"/>
          </a:p>
        </p:txBody>
      </p:sp>
    </p:spTree>
    <p:extLst>
      <p:ext uri="{BB962C8B-B14F-4D97-AF65-F5344CB8AC3E}">
        <p14:creationId xmlns:p14="http://schemas.microsoft.com/office/powerpoint/2010/main" val="3764955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KRİZ NEDİR?</a:t>
            </a:r>
            <a:endParaRPr lang="tr-TR" dirty="0"/>
          </a:p>
        </p:txBody>
      </p:sp>
      <p:sp>
        <p:nvSpPr>
          <p:cNvPr id="3" name="İçerik Yer Tutucusu 2"/>
          <p:cNvSpPr>
            <a:spLocks noGrp="1"/>
          </p:cNvSpPr>
          <p:nvPr>
            <p:ph idx="1"/>
          </p:nvPr>
        </p:nvSpPr>
        <p:spPr/>
        <p:txBody>
          <a:bodyPr/>
          <a:lstStyle/>
          <a:p>
            <a:pPr algn="just"/>
            <a:r>
              <a:rPr lang="tr-TR" dirty="0" smtClean="0"/>
              <a:t>KRİZ: Değişik olayların kaynaklık etmesiyle çoğunlukla ani olarak ortaya çıkan, birey üzerinde stres yaratan, ancak bu gerilimi azaltmak için çözüm yolu bulunamayan bir dengesizlik olarak tanımlanabilir.</a:t>
            </a:r>
          </a:p>
          <a:p>
            <a:pPr algn="just"/>
            <a:r>
              <a:rPr lang="tr-TR" dirty="0" smtClean="0"/>
              <a:t> Krizler, insanların yaşamında beklenmedik olarak ortaya çıkan; şok, üzüntü ve depresyon gibi sonuçları beraberinde getiren durumlardır.</a:t>
            </a:r>
          </a:p>
          <a:p>
            <a:endParaRPr lang="tr-TR" dirty="0"/>
          </a:p>
        </p:txBody>
      </p:sp>
    </p:spTree>
    <p:extLst>
      <p:ext uri="{BB962C8B-B14F-4D97-AF65-F5344CB8AC3E}">
        <p14:creationId xmlns:p14="http://schemas.microsoft.com/office/powerpoint/2010/main" val="3146977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Son basamak krizin çözümü ve geleceğe dönük sürecin planlanması ile ilgilidir. Burada krizin başlangıcından itibaren neler yapıldığı kişi ya da aileyle gözden geçirilir. Gelecekte benzeri durumlarla karşılaşıldığında neler yapılabileceği konuşulur ve değerlendirilir. Gerektiğinde aile izlenerek kazandıkları becerileri pekiştirmeleri için destek sağlanır</a:t>
            </a:r>
          </a:p>
          <a:p>
            <a:endParaRPr lang="tr-TR" dirty="0"/>
          </a:p>
        </p:txBody>
      </p:sp>
    </p:spTree>
    <p:extLst>
      <p:ext uri="{BB962C8B-B14F-4D97-AF65-F5344CB8AC3E}">
        <p14:creationId xmlns:p14="http://schemas.microsoft.com/office/powerpoint/2010/main" val="139998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KRİZ DURUMUNUN ÖZELLİKLERİ</a:t>
            </a:r>
            <a:endParaRPr lang="tr-TR" dirty="0"/>
          </a:p>
        </p:txBody>
      </p:sp>
      <p:sp>
        <p:nvSpPr>
          <p:cNvPr id="3" name="İçerik Yer Tutucusu 2"/>
          <p:cNvSpPr>
            <a:spLocks noGrp="1"/>
          </p:cNvSpPr>
          <p:nvPr>
            <p:ph idx="1"/>
          </p:nvPr>
        </p:nvSpPr>
        <p:spPr/>
        <p:txBody>
          <a:bodyPr/>
          <a:lstStyle/>
          <a:p>
            <a:pPr algn="just"/>
            <a:r>
              <a:rPr lang="tr-TR" dirty="0" smtClean="0"/>
              <a:t>Stres belirtileri – Kişi fiziksel ve psikolojik olarak stres deneyimi yaşar.</a:t>
            </a:r>
          </a:p>
          <a:p>
            <a:pPr algn="just"/>
            <a:r>
              <a:rPr lang="tr-TR" dirty="0" smtClean="0"/>
              <a:t>Panik veya yenilgi tutumu – Kişi </a:t>
            </a:r>
            <a:r>
              <a:rPr lang="tr-TR" dirty="0" err="1" smtClean="0"/>
              <a:t>yardımsızlık</a:t>
            </a:r>
            <a:r>
              <a:rPr lang="tr-TR" dirty="0" smtClean="0"/>
              <a:t> ve ümitsizlik deneyimleri tarafından yenildiğini hisseder.</a:t>
            </a:r>
          </a:p>
          <a:p>
            <a:pPr algn="just"/>
            <a:r>
              <a:rPr lang="tr-TR" dirty="0" smtClean="0"/>
              <a:t>Kurtulmaya odaklanma – Kişi kriz içinde olma hissinden kurtulmayı ister.</a:t>
            </a:r>
          </a:p>
          <a:p>
            <a:pPr algn="just"/>
            <a:r>
              <a:rPr lang="tr-TR" dirty="0" smtClean="0"/>
              <a:t>Azalmış hızlı ve verimli çalışma – Krizden ayrı olarak yaşamın diğer alanlarında kişinin fonksiyonları yara alabilir.</a:t>
            </a:r>
          </a:p>
          <a:p>
            <a:pPr algn="just"/>
            <a:r>
              <a:rPr lang="tr-TR" dirty="0" smtClean="0"/>
              <a:t>Sınırlı süre – Çünkü deneyim psikolojik olarak acı vericidir; uzun sürmez ve sınırlı sürenin akut bir deneyimi olarak görülebilir.</a:t>
            </a:r>
          </a:p>
          <a:p>
            <a:endParaRPr lang="tr-TR" dirty="0"/>
          </a:p>
        </p:txBody>
      </p:sp>
    </p:spTree>
    <p:extLst>
      <p:ext uri="{BB962C8B-B14F-4D97-AF65-F5344CB8AC3E}">
        <p14:creationId xmlns:p14="http://schemas.microsoft.com/office/powerpoint/2010/main" val="418838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894898"/>
            <a:ext cx="10515600" cy="4351338"/>
          </a:xfrm>
        </p:spPr>
        <p:txBody>
          <a:bodyPr/>
          <a:lstStyle/>
          <a:p>
            <a:pPr marL="0" indent="0" algn="just">
              <a:buNone/>
            </a:pPr>
            <a:r>
              <a:rPr lang="tr-TR" dirty="0" smtClean="0"/>
              <a:t>SONUÇ OLARAK KRİZLER; </a:t>
            </a:r>
          </a:p>
          <a:p>
            <a:pPr algn="just"/>
            <a:r>
              <a:rPr lang="tr-TR" dirty="0" smtClean="0"/>
              <a:t>Geçicidirler,</a:t>
            </a:r>
          </a:p>
          <a:p>
            <a:pPr algn="just"/>
            <a:r>
              <a:rPr lang="tr-TR" dirty="0" smtClean="0"/>
              <a:t>Üzüntüye ve sıklıkla normal fonksiyonları yürütememeye neden olurlar,</a:t>
            </a:r>
          </a:p>
          <a:p>
            <a:pPr algn="just"/>
            <a:r>
              <a:rPr lang="tr-TR" dirty="0" smtClean="0"/>
              <a:t>Baş etme kapasitesinde kayba yol açarlar ve</a:t>
            </a:r>
          </a:p>
          <a:p>
            <a:pPr algn="just"/>
            <a:r>
              <a:rPr lang="tr-TR" dirty="0" smtClean="0"/>
              <a:t>Uzun dönem negatif veya pozitif sonuçlara sahip olabilirler</a:t>
            </a:r>
          </a:p>
          <a:p>
            <a:endParaRPr lang="tr-TR" dirty="0"/>
          </a:p>
        </p:txBody>
      </p:sp>
    </p:spTree>
    <p:extLst>
      <p:ext uri="{BB962C8B-B14F-4D97-AF65-F5344CB8AC3E}">
        <p14:creationId xmlns:p14="http://schemas.microsoft.com/office/powerpoint/2010/main" val="30862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768474"/>
          </a:xfrm>
        </p:spPr>
        <p:txBody>
          <a:bodyPr>
            <a:normAutofit fontScale="90000"/>
          </a:bodyPr>
          <a:lstStyle/>
          <a:p>
            <a:r>
              <a:rPr lang="tr-TR" sz="3100" b="1" dirty="0" err="1" smtClean="0"/>
              <a:t>Badwin</a:t>
            </a:r>
            <a:r>
              <a:rPr lang="tr-TR" sz="3100" b="1" dirty="0" smtClean="0"/>
              <a:t> (1978) tarafından gerçekleştirilen sınıflamada ise kriz kavramının daha geniş kapsamlı ele alındığı görülmektedir. Buna göre ;</a:t>
            </a:r>
            <a:r>
              <a:rPr lang="tr-TR" dirty="0" smtClean="0"/>
              <a:t/>
            </a:r>
            <a:br>
              <a:rPr lang="tr-TR" dirty="0" smtClean="0"/>
            </a:br>
            <a:endParaRPr lang="tr-TR" dirty="0"/>
          </a:p>
        </p:txBody>
      </p:sp>
      <p:sp>
        <p:nvSpPr>
          <p:cNvPr id="3" name="İçerik Yer Tutucusu 2"/>
          <p:cNvSpPr>
            <a:spLocks noGrp="1"/>
          </p:cNvSpPr>
          <p:nvPr>
            <p:ph idx="1"/>
          </p:nvPr>
        </p:nvSpPr>
        <p:spPr>
          <a:xfrm>
            <a:off x="838200" y="2244435"/>
            <a:ext cx="10515600" cy="3932527"/>
          </a:xfrm>
        </p:spPr>
        <p:txBody>
          <a:bodyPr>
            <a:normAutofit/>
          </a:bodyPr>
          <a:lstStyle/>
          <a:p>
            <a:pPr algn="just"/>
            <a:r>
              <a:rPr lang="tr-TR" dirty="0" smtClean="0"/>
              <a:t>DURUMSAL KRİZLER (aileye ait bir sorun, alkolizm)</a:t>
            </a:r>
          </a:p>
          <a:p>
            <a:pPr algn="just"/>
            <a:r>
              <a:rPr lang="tr-TR" dirty="0" smtClean="0"/>
              <a:t>YAŞAMSAL KRİZLER (emeklilik, evlilik)</a:t>
            </a:r>
          </a:p>
          <a:p>
            <a:pPr algn="just"/>
            <a:r>
              <a:rPr lang="tr-TR" dirty="0" smtClean="0"/>
              <a:t>TRAVMATİK YAŞAM DENEYİMLERİNDEN KAYNAKLANAN KRİZLER (ölüm, iş kaybı, tecavüz)</a:t>
            </a:r>
          </a:p>
          <a:p>
            <a:pPr algn="just"/>
            <a:r>
              <a:rPr lang="tr-TR" dirty="0"/>
              <a:t>GELİŞİMSEL KRİZLER (bağımlılık, kuşak çatışmaları, cinsel kimlik bocalamaları)</a:t>
            </a:r>
          </a:p>
          <a:p>
            <a:pPr algn="just"/>
            <a:r>
              <a:rPr lang="tr-TR" dirty="0"/>
              <a:t>BİR PSİKOPATOLOJİNİN SONUCU OLAN KRİZLER (şiddetli nevrozlar, kişilik bozuklukları)</a:t>
            </a:r>
          </a:p>
          <a:p>
            <a:pPr algn="just"/>
            <a:r>
              <a:rPr lang="tr-TR" dirty="0"/>
              <a:t>PSİKİYATRİK ACİLLER</a:t>
            </a:r>
          </a:p>
          <a:p>
            <a:pPr algn="just"/>
            <a:endParaRPr lang="tr-TR" dirty="0"/>
          </a:p>
        </p:txBody>
      </p:sp>
    </p:spTree>
    <p:extLst>
      <p:ext uri="{BB962C8B-B14F-4D97-AF65-F5344CB8AC3E}">
        <p14:creationId xmlns:p14="http://schemas.microsoft.com/office/powerpoint/2010/main" val="4078995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BAŞKA SINIFLAMA İSE;</a:t>
            </a:r>
            <a:endParaRPr lang="tr-TR" dirty="0"/>
          </a:p>
        </p:txBody>
      </p:sp>
      <p:sp>
        <p:nvSpPr>
          <p:cNvPr id="3" name="İçerik Yer Tutucusu 2"/>
          <p:cNvSpPr>
            <a:spLocks noGrp="1"/>
          </p:cNvSpPr>
          <p:nvPr>
            <p:ph idx="1"/>
          </p:nvPr>
        </p:nvSpPr>
        <p:spPr/>
        <p:txBody>
          <a:bodyPr/>
          <a:lstStyle/>
          <a:p>
            <a:r>
              <a:rPr lang="tr-TR" dirty="0" smtClean="0"/>
              <a:t>Sorunun kaynağı</a:t>
            </a:r>
          </a:p>
          <a:p>
            <a:r>
              <a:rPr lang="tr-TR" dirty="0" smtClean="0"/>
              <a:t>Aile dışındaki olaylar (</a:t>
            </a:r>
            <a:r>
              <a:rPr lang="tr-TR" dirty="0" err="1" smtClean="0"/>
              <a:t>örn:felaketler</a:t>
            </a:r>
            <a:r>
              <a:rPr lang="tr-TR" dirty="0" smtClean="0"/>
              <a:t>)</a:t>
            </a:r>
          </a:p>
          <a:p>
            <a:r>
              <a:rPr lang="tr-TR" dirty="0" smtClean="0"/>
              <a:t>Aile içi olaylara göre yapılmıştır.</a:t>
            </a:r>
          </a:p>
          <a:p>
            <a:endParaRPr lang="tr-TR" dirty="0"/>
          </a:p>
        </p:txBody>
      </p:sp>
    </p:spTree>
    <p:extLst>
      <p:ext uri="{BB962C8B-B14F-4D97-AF65-F5344CB8AC3E}">
        <p14:creationId xmlns:p14="http://schemas.microsoft.com/office/powerpoint/2010/main" val="228005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1.AİLEYE BİR ÜYENİN KATILIMI</a:t>
            </a:r>
          </a:p>
          <a:p>
            <a:r>
              <a:rPr lang="tr-TR" dirty="0" smtClean="0"/>
              <a:t>Evlenme ya da yeniden evlenme</a:t>
            </a:r>
          </a:p>
          <a:p>
            <a:r>
              <a:rPr lang="tr-TR" dirty="0" smtClean="0"/>
              <a:t>Askerlik vb. nedenlerle ayrılan bireyin geri dönüşü</a:t>
            </a:r>
          </a:p>
          <a:p>
            <a:r>
              <a:rPr lang="tr-TR" dirty="0" smtClean="0"/>
              <a:t>Doğum ve ebeveynlik</a:t>
            </a:r>
          </a:p>
          <a:p>
            <a:r>
              <a:rPr lang="tr-TR" dirty="0" smtClean="0"/>
              <a:t>Üvey anne\baba, yeniden evlenmiş bir ailenin kombinasyonu</a:t>
            </a:r>
          </a:p>
          <a:p>
            <a:r>
              <a:rPr lang="tr-TR" dirty="0" smtClean="0"/>
              <a:t>Koruyucu aile ya da evlat edinme</a:t>
            </a:r>
          </a:p>
          <a:p>
            <a:endParaRPr lang="tr-TR" dirty="0"/>
          </a:p>
        </p:txBody>
      </p:sp>
    </p:spTree>
    <p:extLst>
      <p:ext uri="{BB962C8B-B14F-4D97-AF65-F5344CB8AC3E}">
        <p14:creationId xmlns:p14="http://schemas.microsoft.com/office/powerpoint/2010/main" val="1780341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2.ÜYENİN YİTİRİLMESİ</a:t>
            </a:r>
          </a:p>
          <a:p>
            <a:r>
              <a:rPr lang="tr-TR" dirty="0" smtClean="0"/>
              <a:t>Ölüm</a:t>
            </a:r>
          </a:p>
          <a:p>
            <a:r>
              <a:rPr lang="tr-TR" dirty="0" smtClean="0"/>
              <a:t>Hastalık ve yetersizlik nedeni ile hastaneye yatış</a:t>
            </a:r>
          </a:p>
          <a:p>
            <a:r>
              <a:rPr lang="tr-TR" dirty="0" smtClean="0"/>
              <a:t>Savaş ve iş nedeniyle ayrılık</a:t>
            </a:r>
          </a:p>
          <a:p>
            <a:r>
              <a:rPr lang="tr-TR" dirty="0" smtClean="0"/>
              <a:t>Çocuğun evden ayrılması</a:t>
            </a:r>
          </a:p>
          <a:p>
            <a:r>
              <a:rPr lang="tr-TR" dirty="0" smtClean="0"/>
              <a:t>Eşin işsiz kalması</a:t>
            </a:r>
          </a:p>
          <a:p>
            <a:endParaRPr lang="tr-TR" dirty="0"/>
          </a:p>
        </p:txBody>
      </p:sp>
    </p:spTree>
    <p:extLst>
      <p:ext uri="{BB962C8B-B14F-4D97-AF65-F5344CB8AC3E}">
        <p14:creationId xmlns:p14="http://schemas.microsoft.com/office/powerpoint/2010/main" val="3288480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3.DEMORALİZASYON (MORAL ÇÖKÜNTÜSÜ)</a:t>
            </a:r>
          </a:p>
          <a:p>
            <a:r>
              <a:rPr lang="tr-TR" dirty="0" smtClean="0"/>
              <a:t>Gelir ya da iş kaybı</a:t>
            </a:r>
          </a:p>
          <a:p>
            <a:r>
              <a:rPr lang="tr-TR" dirty="0" smtClean="0"/>
              <a:t>Kimlik sorunu</a:t>
            </a:r>
          </a:p>
          <a:p>
            <a:r>
              <a:rPr lang="tr-TR" dirty="0" smtClean="0"/>
              <a:t>Alkolizm</a:t>
            </a:r>
          </a:p>
          <a:p>
            <a:r>
              <a:rPr lang="tr-TR" dirty="0" smtClean="0"/>
              <a:t>Suçluluk</a:t>
            </a:r>
          </a:p>
          <a:p>
            <a:endParaRPr lang="tr-TR" dirty="0"/>
          </a:p>
        </p:txBody>
      </p:sp>
    </p:spTree>
    <p:extLst>
      <p:ext uri="{BB962C8B-B14F-4D97-AF65-F5344CB8AC3E}">
        <p14:creationId xmlns:p14="http://schemas.microsoft.com/office/powerpoint/2010/main" val="1708108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TotalTime>
  <Words>977</Words>
  <Application>Microsoft Office PowerPoint</Application>
  <PresentationFormat>Geniş ekran</PresentationFormat>
  <Paragraphs>95</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Century Gothic</vt:lpstr>
      <vt:lpstr>Wingdings 3</vt:lpstr>
      <vt:lpstr>Duman</vt:lpstr>
      <vt:lpstr>AİLEDE KRİZLER ve KRİZ YAKLAŞIMLARI</vt:lpstr>
      <vt:lpstr>KRİZ NEDİR?</vt:lpstr>
      <vt:lpstr>KRİZ DURUMUNUN ÖZELLİKLERİ</vt:lpstr>
      <vt:lpstr>PowerPoint Sunusu</vt:lpstr>
      <vt:lpstr>Badwin (1978) tarafından gerçekleştirilen sınıflamada ise kriz kavramının daha geniş kapsamlı ele alındığı görülmektedir. Buna göre ; </vt:lpstr>
      <vt:lpstr>BİR BAŞKA SINIFLAMA İSE;</vt:lpstr>
      <vt:lpstr>PowerPoint Sunusu</vt:lpstr>
      <vt:lpstr>PowerPoint Sunusu</vt:lpstr>
      <vt:lpstr>PowerPoint Sunusu</vt:lpstr>
      <vt:lpstr>PowerPoint Sunusu</vt:lpstr>
      <vt:lpstr>PowerPoint Sunusu</vt:lpstr>
      <vt:lpstr>KRİZ MÜDAHALESİNİN TEMEL İLKELERİ</vt:lpstr>
      <vt:lpstr>KRİZE MÜDAHALENİN HEDEFLERİ</vt:lpstr>
      <vt:lpstr>KRİZE MÜDAHALENİN TEMEL İLKELERİ</vt:lpstr>
      <vt:lpstr>KRİZE MÜDAHALE YAKLAŞIMININ AŞAMALARI </vt:lpstr>
      <vt:lpstr>PowerPoint Sunusu</vt:lpstr>
      <vt:lpstr>PowerPoint Sunusu</vt:lpstr>
      <vt:lpstr>PowerPoint Sunusu</vt:lpstr>
      <vt:lpstr>KRİZE MÜDAHALE SÜRECİ</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AİLEDE KRİZLER ve KRİZ YAKLAŞIMLARI</dc:title>
  <dc:creator>ronaldinho424</dc:creator>
  <cp:lastModifiedBy>ronaldinho424</cp:lastModifiedBy>
  <cp:revision>3</cp:revision>
  <dcterms:created xsi:type="dcterms:W3CDTF">2021-05-20T10:44:03Z</dcterms:created>
  <dcterms:modified xsi:type="dcterms:W3CDTF">2021-05-20T11:10:32Z</dcterms:modified>
</cp:coreProperties>
</file>