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Quicksand Bold" panose="020B0604020202020204" charset="-94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mo Bold" panose="020B0704020202020204" pitchFamily="34" charset="0"/>
      <p:regular r:id="rId24"/>
      <p:bold r:id="rId25"/>
    </p:embeddedFont>
    <p:embeddedFont>
      <p:font typeface="Lexend Deca" panose="020B0604020202020204" charset="-94"/>
      <p:regular r:id="rId26"/>
    </p:embeddedFont>
    <p:embeddedFont>
      <p:font typeface="Fredoka One" panose="020B0604020202020204" charset="0"/>
      <p:regular r:id="rId27"/>
    </p:embeddedFont>
    <p:embeddedFont>
      <p:font typeface="Lazydog" panose="020B0604020202020204" charset="0"/>
      <p:regular r:id="rId28"/>
    </p:embeddedFont>
    <p:embeddedFont>
      <p:font typeface="Nunito Bold" panose="020B0604020202020204" charset="-94"/>
      <p:regular r:id="rId29"/>
    </p:embeddedFont>
    <p:embeddedFont>
      <p:font typeface="Arimo" panose="020B0604020202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2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6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5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6.png"/><Relationship Id="rId7" Type="http://schemas.openxmlformats.org/officeDocument/2006/relationships/image" Target="../media/image6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145774" y="5936120"/>
            <a:ext cx="30579547" cy="152897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05260" y="625825"/>
            <a:ext cx="13077480" cy="9035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48346" y="1328710"/>
            <a:ext cx="2151064" cy="490906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768051" y="1088236"/>
            <a:ext cx="8751898" cy="5861310"/>
            <a:chOff x="0" y="0"/>
            <a:chExt cx="1366503" cy="915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93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002405" y="2237276"/>
            <a:ext cx="8283190" cy="400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8799">
                <a:solidFill>
                  <a:srgbClr val="262A55"/>
                </a:solidFill>
                <a:latin typeface="Fredoka One Bold"/>
              </a:rPr>
              <a:t>Bilinçli Teknoloji Kullanımı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682740" y="3317981"/>
            <a:ext cx="6663910" cy="44466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04400">
            <a:off x="14144451" y="966510"/>
            <a:ext cx="864175" cy="10332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953414">
            <a:off x="2881665" y="4763001"/>
            <a:ext cx="895712" cy="107096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3750646" y="8564947"/>
            <a:ext cx="4537354" cy="1096228"/>
            <a:chOff x="0" y="0"/>
            <a:chExt cx="6049805" cy="146163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6049805" cy="93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84"/>
                </a:lnSpc>
              </a:pPr>
              <a:endParaRPr lang="en-US" sz="4820" dirty="0">
                <a:solidFill>
                  <a:srgbClr val="262A55"/>
                </a:solidFill>
                <a:latin typeface="Fredoka One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60170" y="1171487"/>
              <a:ext cx="3329466" cy="290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251168" y="738113"/>
            <a:ext cx="8478984" cy="81638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441888"/>
            <a:ext cx="3856916" cy="4756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524263">
            <a:off x="3452420" y="2108734"/>
            <a:ext cx="951870" cy="6663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480614">
            <a:off x="303584" y="7598425"/>
            <a:ext cx="951870" cy="66630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04879" y="528767"/>
            <a:ext cx="9278243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4AAD"/>
                </a:solidFill>
                <a:latin typeface="Quicksand Bold"/>
              </a:rPr>
              <a:t>Teknolojiden Yararlanmak,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4AAD"/>
                </a:solidFill>
                <a:latin typeface="Quicksand Bold"/>
              </a:rPr>
              <a:t>Bağımlı Olmamak İçin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17660" y="3435477"/>
            <a:ext cx="11787383" cy="408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8"/>
              </a:lnSpc>
              <a:spcBef>
                <a:spcPct val="0"/>
              </a:spcBef>
            </a:pPr>
            <a:r>
              <a:rPr lang="en-US" sz="5170">
                <a:solidFill>
                  <a:srgbClr val="ED1B1B"/>
                </a:solidFill>
                <a:latin typeface="Nunito Bold"/>
              </a:rPr>
              <a:t>Teknoloji kullanımınızı sınırlayın.</a:t>
            </a:r>
          </a:p>
          <a:p>
            <a:pPr>
              <a:lnSpc>
                <a:spcPts val="6333"/>
              </a:lnSpc>
              <a:spcBef>
                <a:spcPct val="0"/>
              </a:spcBef>
            </a:pPr>
            <a:endParaRPr lang="en-US" sz="5170">
              <a:solidFill>
                <a:srgbClr val="ED1B1B"/>
              </a:solidFill>
              <a:latin typeface="Nunito Bold"/>
            </a:endParaRPr>
          </a:p>
          <a:p>
            <a:pPr>
              <a:lnSpc>
                <a:spcPts val="6333"/>
              </a:lnSpc>
              <a:spcBef>
                <a:spcPct val="0"/>
              </a:spcBef>
            </a:pPr>
            <a:r>
              <a:rPr lang="en-US" sz="4523">
                <a:solidFill>
                  <a:srgbClr val="000000"/>
                </a:solidFill>
                <a:latin typeface="Nunito Bold"/>
              </a:rPr>
              <a:t>Böylece kendinize sınır çizmiş olursunuz.</a:t>
            </a:r>
          </a:p>
          <a:p>
            <a:pPr>
              <a:lnSpc>
                <a:spcPts val="6333"/>
              </a:lnSpc>
              <a:spcBef>
                <a:spcPct val="0"/>
              </a:spcBef>
            </a:pPr>
            <a:r>
              <a:rPr lang="en-US" sz="4523">
                <a:solidFill>
                  <a:srgbClr val="000000"/>
                </a:solidFill>
                <a:latin typeface="Nunito Bold"/>
              </a:rPr>
              <a:t>Mesela akşam oyun oynamak yerine</a:t>
            </a:r>
          </a:p>
          <a:p>
            <a:pPr>
              <a:lnSpc>
                <a:spcPts val="6333"/>
              </a:lnSpc>
              <a:spcBef>
                <a:spcPct val="0"/>
              </a:spcBef>
            </a:pPr>
            <a:r>
              <a:rPr lang="en-US" sz="4523">
                <a:solidFill>
                  <a:srgbClr val="000000"/>
                </a:solidFill>
                <a:latin typeface="Nunito Bold"/>
              </a:rPr>
              <a:t>ailenizle birlikte vakit geçirebilirsiniz.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56451" y="3530727"/>
            <a:ext cx="735472" cy="27897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33926" y="6186297"/>
            <a:ext cx="10323007" cy="99393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58386" y="2831461"/>
            <a:ext cx="3400914" cy="62558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21217">
            <a:off x="16492560" y="2263592"/>
            <a:ext cx="949890" cy="11357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421217">
            <a:off x="12166286" y="4275777"/>
            <a:ext cx="833933" cy="997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14989" y="2815787"/>
            <a:ext cx="13043397" cy="6412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ED1B1B"/>
                </a:solidFill>
                <a:latin typeface="Nunito Bold"/>
              </a:rPr>
              <a:t>Teknolojiden yararlanma ve kendinizle teknoloji kullanımınız arasına sınır koyma konusunda ailenizden yardım isteyin. </a:t>
            </a:r>
          </a:p>
          <a:p>
            <a:pPr>
              <a:lnSpc>
                <a:spcPts val="5801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Nunito Bold"/>
              </a:rPr>
              <a:t>       </a:t>
            </a:r>
            <a:r>
              <a:rPr lang="en-US" sz="4144">
                <a:solidFill>
                  <a:srgbClr val="000000"/>
                </a:solidFill>
                <a:latin typeface="Nunito Bold"/>
              </a:rPr>
              <a:t>Böylece büyüklerinizin tecrübelerinden yararlanmış olursunuz.</a:t>
            </a:r>
          </a:p>
          <a:p>
            <a:pPr>
              <a:lnSpc>
                <a:spcPts val="5801"/>
              </a:lnSpc>
              <a:spcBef>
                <a:spcPct val="0"/>
              </a:spcBef>
            </a:pPr>
            <a:endParaRPr lang="en-US" sz="4144">
              <a:solidFill>
                <a:srgbClr val="000000"/>
              </a:solidFill>
              <a:latin typeface="Nunito Bold"/>
            </a:endParaRPr>
          </a:p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ED1B1B"/>
                </a:solidFill>
                <a:latin typeface="Nunito Bold"/>
              </a:rPr>
              <a:t>Teknolojik aletleri kullanırken ailenizle birlikte oturduğunuz odayı tercih edin.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30236" y="256541"/>
            <a:ext cx="9278243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4AAD"/>
                </a:solidFill>
                <a:latin typeface="Quicksand Bold"/>
              </a:rPr>
              <a:t>Teknolojiden Yararlanmak,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4AAD"/>
                </a:solidFill>
                <a:latin typeface="Quicksand Bold"/>
              </a:rPr>
              <a:t>Bağımlı Olmamak İçin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4989" y="2911037"/>
            <a:ext cx="756451" cy="28692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52853" y="1028700"/>
            <a:ext cx="9082354" cy="87447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343603">
            <a:off x="-65436" y="8925146"/>
            <a:ext cx="951870" cy="66630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39631" y="2492178"/>
            <a:ext cx="11370340" cy="699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39"/>
              </a:lnSpc>
            </a:pPr>
            <a:r>
              <a:rPr lang="en-US" sz="5600">
                <a:solidFill>
                  <a:srgbClr val="ED1B1B"/>
                </a:solidFill>
                <a:latin typeface="Nunito Bold"/>
              </a:rPr>
              <a:t>Teknoloji kullanımıyla ilgili</a:t>
            </a:r>
          </a:p>
          <a:p>
            <a:pPr algn="just">
              <a:lnSpc>
                <a:spcPts val="7839"/>
              </a:lnSpc>
            </a:pPr>
            <a:r>
              <a:rPr lang="en-US" sz="5600">
                <a:solidFill>
                  <a:srgbClr val="ED1B1B"/>
                </a:solidFill>
                <a:latin typeface="Arimo Bold"/>
              </a:rPr>
              <a:t>kendinize hedefler belirleyin. </a:t>
            </a:r>
          </a:p>
          <a:p>
            <a:pPr algn="just">
              <a:lnSpc>
                <a:spcPts val="4480"/>
              </a:lnSpc>
            </a:pPr>
            <a:endParaRPr lang="en-US" sz="5600">
              <a:solidFill>
                <a:srgbClr val="ED1B1B"/>
              </a:solidFill>
              <a:latin typeface="Arimo Bold"/>
            </a:endParaRP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mo"/>
              </a:rPr>
              <a:t>Böylece amaçsız ve boşu boşuna bir kullanıma kendinizi kaptırmamış olursunuz.</a:t>
            </a:r>
          </a:p>
          <a:p>
            <a:pPr algn="just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rimo"/>
              </a:rPr>
              <a:t>Günde ne kadar teknoloji vs. kullanacağınızı aile ve öğretmenlerinize sorarak belirleyin. Belirlediğiniz süreye mutlaka uyun.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29501" y="2606478"/>
            <a:ext cx="735472" cy="27897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l="12478" t="5997" r="17646"/>
          <a:stretch>
            <a:fillRect/>
          </a:stretch>
        </p:blipFill>
        <p:spPr>
          <a:xfrm>
            <a:off x="-157179" y="2365223"/>
            <a:ext cx="4858977" cy="653672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129685" y="-5080"/>
            <a:ext cx="9278243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4AAD"/>
                </a:solidFill>
                <a:latin typeface="Quicksand Bold"/>
              </a:rPr>
              <a:t>Teknolojiden Yararlanmak,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4AAD"/>
                </a:solidFill>
                <a:latin typeface="Quicksand Bold"/>
              </a:rPr>
              <a:t>Bağımlı Olmamak İçin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100000">
            <a:off x="4225862" y="8577626"/>
            <a:ext cx="951870" cy="6663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26448">
            <a:off x="-5578716" y="-2084430"/>
            <a:ext cx="22146455" cy="260268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7003" y="6074511"/>
            <a:ext cx="2075608" cy="42124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90614">
            <a:off x="13874578" y="201013"/>
            <a:ext cx="934381" cy="1117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311576">
            <a:off x="3131100" y="525616"/>
            <a:ext cx="841522" cy="100616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48987" y="2867491"/>
            <a:ext cx="15103822" cy="442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ED1B1B"/>
                </a:solidFill>
                <a:latin typeface="Nunito Bold"/>
              </a:rPr>
              <a:t>Odanıza, evin çeşitli yerlerine, bilgisayar ekranının yanı başına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ED1B1B"/>
                </a:solidFill>
                <a:latin typeface="Nunito Bold"/>
              </a:rPr>
              <a:t>teknoloji bağımlılığının size neler kaybettireceğini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ED1B1B"/>
                </a:solidFill>
                <a:latin typeface="Nunito Bold"/>
              </a:rPr>
              <a:t>hatırlatan sözler ve görseller asın. 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endParaRPr lang="en-US" sz="4200">
              <a:solidFill>
                <a:srgbClr val="ED1B1B"/>
              </a:solidFill>
              <a:latin typeface="Nunito Bold"/>
            </a:endParaRP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8037"/>
                </a:solidFill>
                <a:latin typeface="Nunito Bold"/>
              </a:rPr>
              <a:t>Böylece zararlarını sürekli hatırlar ve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8037"/>
                </a:solidFill>
                <a:latin typeface="Nunito Bold"/>
              </a:rPr>
              <a:t>dikkatli kullanırsınız.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29685" y="376221"/>
            <a:ext cx="9278243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4AAD"/>
                </a:solidFill>
                <a:latin typeface="Quicksand Bold"/>
              </a:rPr>
              <a:t>Teknolojiden Yararlanmak,</a:t>
            </a:r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4AAD"/>
                </a:solidFill>
                <a:latin typeface="Quicksand Bold"/>
              </a:rPr>
              <a:t>Bağımlı Olmamak İçin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767592" y="4680359"/>
            <a:ext cx="6633684" cy="56066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57139" y="2677017"/>
            <a:ext cx="735472" cy="27897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192" r="13192"/>
          <a:stretch>
            <a:fillRect/>
          </a:stretch>
        </p:blipFill>
        <p:spPr>
          <a:xfrm>
            <a:off x="14087190" y="1827660"/>
            <a:ext cx="3587763" cy="48736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106407">
            <a:off x="13625160" y="6148879"/>
            <a:ext cx="924060" cy="11048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33320">
            <a:off x="17155284" y="1275233"/>
            <a:ext cx="924060" cy="11048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47256" y="4278462"/>
            <a:ext cx="7495069" cy="39282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388702"/>
            <a:ext cx="11807360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Arkadaşlarınızla oyun oynamaya ve spora vakit ayırın.  Böylece bilgisayar başında olduğu gibi hareketsiz kalmazsınız.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41941" y="8280082"/>
            <a:ext cx="13253103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Sanal değil gerçek bir arkadaş çevresinde bulunarak aktiviteler oluşturun, yeni arkadaşlıklar edinin. Böylece gerçek hayatla bağlantınız daha güçlü olur.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41941" y="327454"/>
            <a:ext cx="11073188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ED1B1B"/>
                </a:solidFill>
                <a:latin typeface="Quicksand Bold"/>
              </a:rPr>
              <a:t>Teknolojiden Yararlanmak,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ED1B1B"/>
                </a:solidFill>
                <a:latin typeface="Quicksand Bold"/>
              </a:rPr>
              <a:t>Bağımlı Olmamak İçin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6009" y="2455377"/>
            <a:ext cx="422199" cy="16014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7600" y="8457578"/>
            <a:ext cx="422199" cy="16014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25800" y="7983370"/>
            <a:ext cx="2672210" cy="23036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106407">
            <a:off x="1992958" y="266147"/>
            <a:ext cx="924060" cy="11048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33320">
            <a:off x="12374030" y="223654"/>
            <a:ext cx="924060" cy="110485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07770" y="2155565"/>
            <a:ext cx="11807360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141313"/>
                </a:solidFill>
                <a:latin typeface="Nunito Bold"/>
              </a:rPr>
              <a:t>TANIMADIĞINIZ KİŞİLERLE SOHBET ETMEYİN.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141313"/>
                </a:solidFill>
                <a:latin typeface="Nunito Bold"/>
              </a:rPr>
              <a:t>SOSYAL PAYLAŞIM ORTAMLARDINDA TANIMADIĞINIZ KİŞİLERLE KESİNLİKLE ARKADAŞ OLMAYIN.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7770" y="5297805"/>
            <a:ext cx="13253103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5E3023"/>
                </a:solidFill>
                <a:latin typeface="Nunito Bold"/>
              </a:rPr>
              <a:t>İNTERNET ORTAMINDA KARŞILAŞTIĞINIZ HERHANGİ BİR BİLGİYİ BAŞKA KAYNAKLARDAN DA SORGULAYIN, DOĞRULUĞUNU ARAŞTIRIN.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5E3023"/>
              </a:solidFill>
              <a:latin typeface="Nunito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6009" y="2455377"/>
            <a:ext cx="422199" cy="16014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6009" y="5364480"/>
            <a:ext cx="422199" cy="160144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07770" y="8196196"/>
            <a:ext cx="13253103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SİZİ RAHATSIZ EDEN KİŞİLERLE, UYGUNSUZ KONUŞMA, HAKARET, KÜFÜR GİBİ DURUMLARLA KARŞILAŞTIĞINIZDA AİLE VE ÖĞRETMENİNİZLE PAYLAŞIN.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Nunito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6009" y="8262871"/>
            <a:ext cx="422199" cy="16014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144776" y="1488783"/>
            <a:ext cx="2643878" cy="28518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674177" y="5364480"/>
            <a:ext cx="2271385" cy="369911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841941" y="308404"/>
            <a:ext cx="10994119" cy="96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3"/>
              </a:lnSpc>
              <a:spcBef>
                <a:spcPct val="0"/>
              </a:spcBef>
            </a:pPr>
            <a:r>
              <a:rPr lang="en-US" sz="5659">
                <a:solidFill>
                  <a:srgbClr val="004AAD"/>
                </a:solidFill>
                <a:latin typeface="Quicksand Bold"/>
              </a:rPr>
              <a:t>İNTERNET ORTAMINDA;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14781" y="-1144686"/>
            <a:ext cx="19717562" cy="1150788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579177" y="6503482"/>
            <a:ext cx="6578546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12147"/>
                </a:solidFill>
                <a:latin typeface="Lazydog Bold"/>
              </a:rPr>
              <a:t>Sizce bir günde ekran başında en </a:t>
            </a:r>
            <a:r>
              <a:rPr lang="en-US" sz="4200">
                <a:solidFill>
                  <a:srgbClr val="212147"/>
                </a:solidFill>
                <a:latin typeface="Lazydog"/>
              </a:rPr>
              <a:t>fazla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12147"/>
                </a:solidFill>
                <a:latin typeface="Lazydog"/>
              </a:rPr>
              <a:t>kaç dakika kalmalıyız?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50999" y="6948568"/>
            <a:ext cx="6061510" cy="200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6"/>
              </a:lnSpc>
            </a:pPr>
            <a:r>
              <a:rPr lang="en-US" sz="3790">
                <a:solidFill>
                  <a:srgbClr val="008037"/>
                </a:solidFill>
                <a:latin typeface="Lazydog Bold"/>
              </a:rPr>
              <a:t>Bilgisayar oyunlarının yerine başka </a:t>
            </a:r>
            <a:r>
              <a:rPr lang="en-US" sz="3790">
                <a:solidFill>
                  <a:srgbClr val="008037"/>
                </a:solidFill>
                <a:latin typeface="Lazydog"/>
              </a:rPr>
              <a:t>hangi oyunları oynayabiliriz?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32744" y="2136191"/>
            <a:ext cx="1492868" cy="24730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3829" y="2053886"/>
            <a:ext cx="1714834" cy="2637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404262" y="6413759"/>
            <a:ext cx="1492868" cy="247306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897130" y="2677851"/>
            <a:ext cx="6404778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62A55"/>
                </a:solidFill>
                <a:latin typeface="Lazydog Bold"/>
              </a:rPr>
              <a:t>Bilgisayar oyunları bize nasıl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62A55"/>
                </a:solidFill>
                <a:latin typeface="Lazydog"/>
              </a:rPr>
              <a:t>zarar verir?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407675" y="255485"/>
            <a:ext cx="3383688" cy="20574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50999" y="2420098"/>
            <a:ext cx="5223156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5E3023"/>
                </a:solidFill>
                <a:latin typeface="Lazydog Bold"/>
              </a:rPr>
              <a:t>Çocuklar neden bilgisayar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5E3023"/>
                </a:solidFill>
                <a:latin typeface="Lazydog"/>
              </a:rPr>
              <a:t>oyunlarını sever?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3829" y="112610"/>
            <a:ext cx="14654622" cy="122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35"/>
              </a:lnSpc>
            </a:pPr>
            <a:r>
              <a:rPr lang="en-US" sz="7168">
                <a:solidFill>
                  <a:srgbClr val="ED1B1B"/>
                </a:solidFill>
                <a:latin typeface="Fredoka One"/>
              </a:rPr>
              <a:t>OKUYALIM, TARTIŞALIM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164" y="6673107"/>
            <a:ext cx="1714834" cy="26376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30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89" y="405009"/>
            <a:ext cx="7312674" cy="98819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759946">
            <a:off x="-11830331" y="3869401"/>
            <a:ext cx="20724169" cy="243553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5485998"/>
            <a:ext cx="5088213" cy="411682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122439" y="627716"/>
            <a:ext cx="6254550" cy="361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9"/>
              </a:lnSpc>
            </a:pPr>
            <a:r>
              <a:rPr lang="en-US" sz="7924">
                <a:solidFill>
                  <a:srgbClr val="B6F1F4"/>
                </a:solidFill>
                <a:latin typeface="Fredoka One Bold"/>
              </a:rPr>
              <a:t>ETKINLIK: HAYALINI</a:t>
            </a:r>
          </a:p>
          <a:p>
            <a:pPr algn="ctr">
              <a:lnSpc>
                <a:spcPts val="9509"/>
              </a:lnSpc>
            </a:pPr>
            <a:r>
              <a:rPr lang="en-US" sz="7924">
                <a:solidFill>
                  <a:srgbClr val="B6F1F4"/>
                </a:solidFill>
                <a:latin typeface="Fredoka One Bold"/>
              </a:rPr>
              <a:t>KUR!?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421217">
            <a:off x="5327340" y="5751598"/>
            <a:ext cx="595121" cy="7115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21217">
            <a:off x="731140" y="7829985"/>
            <a:ext cx="595121" cy="71155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678792" y="2166003"/>
            <a:ext cx="5625260" cy="7092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39"/>
              </a:lnSpc>
              <a:spcBef>
                <a:spcPct val="0"/>
              </a:spcBef>
            </a:pPr>
            <a:r>
              <a:rPr lang="en-US" sz="5027">
                <a:solidFill>
                  <a:srgbClr val="405DB3"/>
                </a:solidFill>
                <a:latin typeface="Nunito Bold"/>
              </a:rPr>
              <a:t>Bir gün evinizdeki tüm televizyon, telefon, tablet ve bilgisayarlar bozulsaydı, sizce o gün nasıl geçerdi? Hayal edin ve yazın.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272714">
            <a:off x="684909" y="896143"/>
            <a:ext cx="1941274" cy="244325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-710748" y="9450681"/>
            <a:ext cx="4675764" cy="89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9"/>
              </a:lnSpc>
            </a:pPr>
            <a:r>
              <a:rPr lang="en-US" sz="1974">
                <a:solidFill>
                  <a:srgbClr val="000000"/>
                </a:solidFill>
                <a:latin typeface="Fredoka One Bold"/>
              </a:rPr>
              <a:t>KAYNAK: </a:t>
            </a:r>
          </a:p>
          <a:p>
            <a:pPr algn="ctr">
              <a:lnSpc>
                <a:spcPts val="2369"/>
              </a:lnSpc>
            </a:pPr>
            <a:r>
              <a:rPr lang="en-US" sz="1974">
                <a:solidFill>
                  <a:srgbClr val="000000"/>
                </a:solidFill>
                <a:latin typeface="Fredoka One Bold"/>
              </a:rPr>
              <a:t>TBM.ORG.TR</a:t>
            </a:r>
          </a:p>
          <a:p>
            <a:pPr algn="ctr">
              <a:lnSpc>
                <a:spcPts val="2369"/>
              </a:lnSpc>
            </a:pPr>
            <a:r>
              <a:rPr lang="en-US" sz="1974">
                <a:solidFill>
                  <a:srgbClr val="000000"/>
                </a:solidFill>
                <a:latin typeface="Fredoka One"/>
              </a:rPr>
              <a:t>GUVENLIWEB.ORG.TR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706865">
            <a:off x="-2681484" y="1063235"/>
            <a:ext cx="22146455" cy="260268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422533">
            <a:off x="16450211" y="4810346"/>
            <a:ext cx="951870" cy="6663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192345">
            <a:off x="-114657" y="219611"/>
            <a:ext cx="951870" cy="6663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4129" b="4129"/>
          <a:stretch>
            <a:fillRect/>
          </a:stretch>
        </p:blipFill>
        <p:spPr>
          <a:xfrm>
            <a:off x="10391538" y="5521403"/>
            <a:ext cx="5293209" cy="485607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-18614"/>
            <a:ext cx="16230600" cy="5913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endParaRPr/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A63279"/>
                </a:solidFill>
                <a:latin typeface="Nunito Bold"/>
              </a:rPr>
              <a:t>Sevgili Çocuklar; 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A63279"/>
                </a:solidFill>
                <a:latin typeface="Nunito Bold"/>
              </a:rPr>
              <a:t>Teknolojinin, bilgisayarın doğru kullanıldığında pek çok faydası vardır. Ancak aşırı kullanıldığında ciddi zararları olabilir. 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endParaRPr lang="en-US" sz="4200">
              <a:solidFill>
                <a:srgbClr val="A63279"/>
              </a:solidFill>
              <a:latin typeface="Nunito Bold"/>
            </a:endParaRP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ED1B1B"/>
                </a:solidFill>
                <a:latin typeface="Nunito Bold"/>
              </a:rPr>
              <a:t>Bilinçli Teknoloji Kullanımı </a:t>
            </a:r>
            <a:r>
              <a:rPr lang="en-US" sz="4200">
                <a:solidFill>
                  <a:srgbClr val="A63279"/>
                </a:solidFill>
                <a:latin typeface="Nunito Bold"/>
              </a:rPr>
              <a:t>için dikkat etmemiz gereken kurallar var.  Bugün sizlerle bu konu hakkında konuşacağız.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endParaRPr lang="en-US" sz="4200">
              <a:solidFill>
                <a:srgbClr val="A63279"/>
              </a:solidFill>
              <a:latin typeface="Nunito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4105" t="10658" b="300"/>
          <a:stretch>
            <a:fillRect/>
          </a:stretch>
        </p:blipFill>
        <p:spPr>
          <a:xfrm>
            <a:off x="1028700" y="5566643"/>
            <a:ext cx="5132420" cy="47655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C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79617" y="0"/>
            <a:ext cx="15678716" cy="91506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2143" y="3483020"/>
            <a:ext cx="6841311" cy="92450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68370">
            <a:off x="3817189" y="1983985"/>
            <a:ext cx="948535" cy="11341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16194" y="1209982"/>
            <a:ext cx="6592600" cy="58718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56848" y="531946"/>
            <a:ext cx="2459346" cy="20328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654833" y="5743999"/>
            <a:ext cx="2489167" cy="18443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208794" y="559488"/>
            <a:ext cx="2776607" cy="20053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631760" y="5746450"/>
            <a:ext cx="2627540" cy="184185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36098" y="9205278"/>
            <a:ext cx="13323202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600">
                <a:solidFill>
                  <a:srgbClr val="FFD93B"/>
                </a:solidFill>
                <a:latin typeface="Lexend Deca Bold"/>
              </a:rPr>
              <a:t>TEKNOLOJİ ARAÇLARI NELERDİR?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46025" y="-395335"/>
            <a:ext cx="5410634" cy="61357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-7854823" y="7686481"/>
            <a:ext cx="31233605" cy="204438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81250" y="9450753"/>
            <a:ext cx="7315200" cy="15694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86625" y="4014048"/>
            <a:ext cx="7729433" cy="566356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52450" y="759251"/>
            <a:ext cx="9730649" cy="6927230"/>
            <a:chOff x="0" y="0"/>
            <a:chExt cx="12974199" cy="9236307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0"/>
              <a:ext cx="12974199" cy="6533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567"/>
                </a:lnSpc>
              </a:pPr>
              <a:r>
                <a:rPr lang="en-US" sz="8777">
                  <a:solidFill>
                    <a:srgbClr val="212147"/>
                  </a:solidFill>
                  <a:latin typeface="Fredoka One Bold"/>
                </a:rPr>
                <a:t>Teknolojiyi ve İnterneti doğru şekilde kullanmak çok önemlidir.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902365"/>
              <a:ext cx="12974199" cy="2333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67"/>
                </a:lnSpc>
              </a:pPr>
              <a:r>
                <a:rPr lang="en-US" sz="3405">
                  <a:solidFill>
                    <a:srgbClr val="212147"/>
                  </a:solidFill>
                  <a:latin typeface="Lexend Deca"/>
                </a:rPr>
                <a:t>EĞER GÜNLÜK YAŞANTIMIZDA DENGEYİ KORUYAMAZSAK BAĞIMLILIK DURUMUYLA KARŞI KARŞIYA KALABİLİRİZ.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8818263"/>
            <a:ext cx="632490" cy="6324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899798" y="1143234"/>
            <a:ext cx="359502" cy="2392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6519" y="1468277"/>
            <a:ext cx="8803289" cy="84760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57137" y="1468277"/>
            <a:ext cx="8876662" cy="85467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91561">
            <a:off x="701118" y="1330717"/>
            <a:ext cx="1075865" cy="12863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70959">
            <a:off x="6704155" y="8017996"/>
            <a:ext cx="1075865" cy="12863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54578">
            <a:off x="10432970" y="2358819"/>
            <a:ext cx="1075865" cy="12863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93812">
            <a:off x="17051100" y="8701535"/>
            <a:ext cx="1075865" cy="12863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768663" y="241457"/>
            <a:ext cx="777303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ED1B1B"/>
                </a:solidFill>
                <a:latin typeface="Nunito Bold"/>
              </a:rPr>
              <a:t>Eğer Bir Çocuk;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52532" y="2640639"/>
            <a:ext cx="7052151" cy="670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0" lvl="1" indent="-345440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FFF9B0"/>
                </a:solidFill>
                <a:latin typeface="Nunito Bold"/>
              </a:rPr>
              <a:t>Devamlı bilgisayar oyunu oynamak istiyorsa,</a:t>
            </a:r>
          </a:p>
          <a:p>
            <a:pPr marL="690880" lvl="1" indent="-345440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Nunito Bold"/>
              </a:rPr>
              <a:t>Oyun oynamadığı zamanlarda aklı hep oyunlarında kalıyorsa,</a:t>
            </a:r>
          </a:p>
          <a:p>
            <a:pPr marL="690880" lvl="1" indent="-345440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FFF9B0"/>
                </a:solidFill>
                <a:latin typeface="Nunito Bold"/>
              </a:rPr>
              <a:t>Bilgisayar oyunları yüzünden uykusuz kalıyorsa, </a:t>
            </a:r>
          </a:p>
          <a:p>
            <a:pPr marL="690880" lvl="1" indent="-345440">
              <a:lnSpc>
                <a:spcPts val="5952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Nunito Bold"/>
              </a:rPr>
              <a:t>Derslerine çalışmıyor ve başarısı düşüyorsa,</a:t>
            </a:r>
          </a:p>
          <a:p>
            <a:pPr>
              <a:lnSpc>
                <a:spcPts val="5952"/>
              </a:lnSpc>
            </a:pPr>
            <a:endParaRPr lang="en-US" sz="320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70903" y="2372843"/>
            <a:ext cx="6618129" cy="669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7106" lvl="1" indent="-363553">
              <a:lnSpc>
                <a:spcPts val="5994"/>
              </a:lnSpc>
              <a:buFont typeface="Arial"/>
              <a:buChar char="•"/>
            </a:pPr>
            <a:r>
              <a:rPr lang="en-US" sz="3367">
                <a:solidFill>
                  <a:srgbClr val="FFFFFF"/>
                </a:solidFill>
                <a:latin typeface="Nunito Bold"/>
              </a:rPr>
              <a:t>Bilgisayar, tablet vb. başındayken zamanın nasıl geçtiğini fark etmiyorsa,</a:t>
            </a:r>
          </a:p>
          <a:p>
            <a:pPr marL="727106" lvl="1" indent="-363553">
              <a:lnSpc>
                <a:spcPts val="5994"/>
              </a:lnSpc>
              <a:buFont typeface="Arial"/>
              <a:buChar char="•"/>
            </a:pPr>
            <a:r>
              <a:rPr lang="en-US" sz="3367">
                <a:solidFill>
                  <a:srgbClr val="262A55"/>
                </a:solidFill>
                <a:latin typeface="Nunito Bold"/>
              </a:rPr>
              <a:t>Arkadaşlarından uzak kalıyorsa ve ailesiyle arası bozuluyorsa,</a:t>
            </a:r>
          </a:p>
          <a:p>
            <a:pPr marL="727106" lvl="1" indent="-363553">
              <a:lnSpc>
                <a:spcPts val="5994"/>
              </a:lnSpc>
              <a:buFont typeface="Arial"/>
              <a:buChar char="•"/>
            </a:pPr>
            <a:r>
              <a:rPr lang="en-US" sz="3367">
                <a:solidFill>
                  <a:srgbClr val="FFFFFF"/>
                </a:solidFill>
                <a:latin typeface="Nunito Bold"/>
              </a:rPr>
              <a:t>Yemeklerini bile bilgisayar, tablet vb. başında yemek istiyorsa,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24722" y="8942017"/>
            <a:ext cx="7773039" cy="194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endParaRPr/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Nunito Bold"/>
              </a:rPr>
              <a:t>..teknoloji bağımlısıdır.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000000"/>
              </a:solidFill>
              <a:latin typeface="Nunit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11976" y="1028712"/>
            <a:ext cx="9607546" cy="246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20"/>
              </a:lnSpc>
            </a:pPr>
            <a:r>
              <a:rPr lang="en-US" sz="8100">
                <a:solidFill>
                  <a:srgbClr val="A63279"/>
                </a:solidFill>
                <a:latin typeface="Fredoka One Bold"/>
              </a:rPr>
              <a:t>NASIL BAĞIMLI HALE GELINIR?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828576" y="8142699"/>
            <a:ext cx="30579547" cy="152897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492821">
            <a:off x="10609699" y="884083"/>
            <a:ext cx="951870" cy="6663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693098">
            <a:off x="818016" y="2638657"/>
            <a:ext cx="951870" cy="6663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44658" y="5862437"/>
            <a:ext cx="2414275" cy="8603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942567">
            <a:off x="9894247" y="7718132"/>
            <a:ext cx="2382775" cy="8491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62110" y="5862437"/>
            <a:ext cx="2414275" cy="8603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t="533" b="533"/>
          <a:stretch>
            <a:fillRect/>
          </a:stretch>
        </p:blipFill>
        <p:spPr>
          <a:xfrm>
            <a:off x="12548945" y="184605"/>
            <a:ext cx="5739055" cy="56778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r="2696" b="1228"/>
          <a:stretch>
            <a:fillRect/>
          </a:stretch>
        </p:blipFill>
        <p:spPr>
          <a:xfrm>
            <a:off x="171622" y="7459931"/>
            <a:ext cx="2244658" cy="28270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969733" y="8413567"/>
            <a:ext cx="3399029" cy="1603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6"/>
              </a:lnSpc>
              <a:spcBef>
                <a:spcPct val="0"/>
              </a:spcBef>
            </a:pPr>
            <a:r>
              <a:rPr lang="en-US" sz="4612">
                <a:solidFill>
                  <a:srgbClr val="000000"/>
                </a:solidFill>
                <a:latin typeface="Nunito Bold"/>
              </a:rPr>
              <a:t>Ben onsuz</a:t>
            </a:r>
          </a:p>
          <a:p>
            <a:pPr algn="ctr">
              <a:lnSpc>
                <a:spcPts val="6456"/>
              </a:lnSpc>
              <a:spcBef>
                <a:spcPct val="0"/>
              </a:spcBef>
            </a:pPr>
            <a:r>
              <a:rPr lang="en-US" sz="4612">
                <a:solidFill>
                  <a:srgbClr val="000000"/>
                </a:solidFill>
                <a:latin typeface="Nunito Bold"/>
              </a:rPr>
              <a:t>yapamam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5462956"/>
            <a:ext cx="2244658" cy="142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4"/>
              </a:lnSpc>
              <a:spcBef>
                <a:spcPct val="0"/>
              </a:spcBef>
            </a:pPr>
            <a:r>
              <a:rPr lang="en-US" sz="4089">
                <a:solidFill>
                  <a:srgbClr val="262A55"/>
                </a:solidFill>
                <a:latin typeface="Nunito Bold"/>
              </a:rPr>
              <a:t>Merak</a:t>
            </a:r>
          </a:p>
          <a:p>
            <a:pPr algn="ctr">
              <a:lnSpc>
                <a:spcPts val="5724"/>
              </a:lnSpc>
              <a:spcBef>
                <a:spcPct val="0"/>
              </a:spcBef>
            </a:pPr>
            <a:r>
              <a:rPr lang="en-US" sz="4089">
                <a:solidFill>
                  <a:srgbClr val="262A55"/>
                </a:solidFill>
                <a:latin typeface="Nunito Bold"/>
              </a:rPr>
              <a:t>ediyorum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58933" y="5462956"/>
            <a:ext cx="3184074" cy="142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4"/>
              </a:lnSpc>
              <a:spcBef>
                <a:spcPct val="0"/>
              </a:spcBef>
            </a:pPr>
            <a:r>
              <a:rPr lang="en-US" sz="4089">
                <a:solidFill>
                  <a:srgbClr val="212147"/>
                </a:solidFill>
                <a:latin typeface="Nunito Bold"/>
              </a:rPr>
              <a:t>Arkadaşlarım</a:t>
            </a:r>
          </a:p>
          <a:p>
            <a:pPr algn="ctr">
              <a:lnSpc>
                <a:spcPts val="5724"/>
              </a:lnSpc>
              <a:spcBef>
                <a:spcPct val="0"/>
              </a:spcBef>
            </a:pPr>
            <a:r>
              <a:rPr lang="en-US" sz="4089">
                <a:solidFill>
                  <a:srgbClr val="212147"/>
                </a:solidFill>
                <a:latin typeface="Nunito Bold"/>
              </a:rPr>
              <a:t>oynuyor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76385" y="5545411"/>
            <a:ext cx="3064546" cy="1339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4"/>
              </a:lnSpc>
              <a:spcBef>
                <a:spcPct val="0"/>
              </a:spcBef>
            </a:pPr>
            <a:r>
              <a:rPr lang="en-US" sz="3838">
                <a:solidFill>
                  <a:srgbClr val="212147"/>
                </a:solidFill>
                <a:latin typeface="Nunito Bold"/>
              </a:rPr>
              <a:t>Yapacak</a:t>
            </a:r>
          </a:p>
          <a:p>
            <a:pPr algn="ctr">
              <a:lnSpc>
                <a:spcPts val="5374"/>
              </a:lnSpc>
              <a:spcBef>
                <a:spcPct val="0"/>
              </a:spcBef>
            </a:pPr>
            <a:r>
              <a:rPr lang="en-US" sz="3838">
                <a:solidFill>
                  <a:srgbClr val="212147"/>
                </a:solidFill>
                <a:latin typeface="Nunito Bold"/>
              </a:rPr>
              <a:t>hiçbir şey yok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0500" y="255212"/>
            <a:ext cx="10634583" cy="193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>
                <a:solidFill>
                  <a:srgbClr val="A63279"/>
                </a:solidFill>
                <a:latin typeface="Fredoka One Bold"/>
              </a:rPr>
              <a:t>NASIL BAĞIMLI HALE GELINIR?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556123" y="8245433"/>
            <a:ext cx="30579547" cy="152897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492821">
            <a:off x="9978009" y="246889"/>
            <a:ext cx="951870" cy="6663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693098">
            <a:off x="355585" y="884083"/>
            <a:ext cx="951870" cy="66630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56192" y="5654521"/>
            <a:ext cx="9397752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Bilgisayar ve tablet kullanmak artık onun için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yemek yemek, su içmek gibi önemli olur.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1864" y="2845184"/>
            <a:ext cx="8644384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Bu aşamaya gelen çocuklar bilgisayardan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ayrı kalamazlar.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88735" y="6613623"/>
            <a:ext cx="6609796" cy="184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6"/>
              </a:lnSpc>
              <a:spcBef>
                <a:spcPct val="0"/>
              </a:spcBef>
            </a:pPr>
            <a:r>
              <a:rPr lang="en-US" sz="3511">
                <a:solidFill>
                  <a:srgbClr val="000000"/>
                </a:solidFill>
                <a:latin typeface="Nunito Bold"/>
              </a:rPr>
              <a:t>Canları dışarı çıkmak, gezmek yerine hep bilgisayar oynamak ister.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87832" y="4130312"/>
            <a:ext cx="730016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unito Bold"/>
              </a:rPr>
              <a:t>Ayrı kaldıklarında mutlu olamazlar.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8963" y="2911859"/>
            <a:ext cx="332901" cy="13462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87832" y="6680298"/>
            <a:ext cx="332901" cy="13462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98619" y="5721196"/>
            <a:ext cx="332901" cy="13462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453944" y="3797210"/>
            <a:ext cx="332901" cy="134629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 t="51305" r="74364"/>
          <a:stretch>
            <a:fillRect/>
          </a:stretch>
        </p:blipFill>
        <p:spPr>
          <a:xfrm>
            <a:off x="7171188" y="7430655"/>
            <a:ext cx="1972812" cy="27526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637916" y="245687"/>
            <a:ext cx="1898819" cy="29924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706865">
            <a:off x="-2708358" y="3594902"/>
            <a:ext cx="22146455" cy="260268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6130" y="123121"/>
            <a:ext cx="7887993" cy="46037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54751" y="5828803"/>
            <a:ext cx="2985209" cy="43900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8451" y="5718492"/>
            <a:ext cx="1652969" cy="4568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68370">
            <a:off x="322594" y="3754285"/>
            <a:ext cx="930025" cy="11119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34288">
            <a:off x="9468391" y="261249"/>
            <a:ext cx="944696" cy="11295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13492" r="5264" b="39945"/>
          <a:stretch>
            <a:fillRect/>
          </a:stretch>
        </p:blipFill>
        <p:spPr>
          <a:xfrm>
            <a:off x="14118321" y="5188341"/>
            <a:ext cx="3523570" cy="219847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69137" y="1231344"/>
            <a:ext cx="6841979" cy="2561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25"/>
              </a:lnSpc>
              <a:spcBef>
                <a:spcPct val="0"/>
              </a:spcBef>
            </a:pPr>
            <a:r>
              <a:rPr lang="en-US" sz="8437">
                <a:solidFill>
                  <a:srgbClr val="53A272"/>
                </a:solidFill>
                <a:latin typeface="Fredoka One Bold"/>
              </a:rPr>
              <a:t>Ne Zararı Var ki?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462787" y="1132682"/>
            <a:ext cx="2414166" cy="26605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241022" y="4460872"/>
            <a:ext cx="2247916" cy="269749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836845" y="7091695"/>
            <a:ext cx="5451155" cy="175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4"/>
              </a:lnSpc>
              <a:spcBef>
                <a:spcPct val="0"/>
              </a:spcBef>
            </a:pPr>
            <a:r>
              <a:rPr lang="en-US" sz="3367">
                <a:solidFill>
                  <a:srgbClr val="000000"/>
                </a:solidFill>
                <a:latin typeface="Nunito Bold"/>
              </a:rPr>
              <a:t>Dikkatini toplaması zorlaşır.</a:t>
            </a:r>
          </a:p>
          <a:p>
            <a:pPr algn="ctr">
              <a:lnSpc>
                <a:spcPts val="4714"/>
              </a:lnSpc>
              <a:spcBef>
                <a:spcPct val="0"/>
              </a:spcBef>
            </a:pPr>
            <a:r>
              <a:rPr lang="en-US" sz="3367">
                <a:solidFill>
                  <a:srgbClr val="000000"/>
                </a:solidFill>
                <a:latin typeface="Nunito Bold"/>
              </a:rPr>
              <a:t>Ödev ve işlerini yaparken</a:t>
            </a:r>
          </a:p>
          <a:p>
            <a:pPr algn="ctr">
              <a:lnSpc>
                <a:spcPts val="4714"/>
              </a:lnSpc>
              <a:spcBef>
                <a:spcPct val="0"/>
              </a:spcBef>
            </a:pPr>
            <a:r>
              <a:rPr lang="en-US" sz="3367">
                <a:solidFill>
                  <a:srgbClr val="000000"/>
                </a:solidFill>
                <a:latin typeface="Nunito Bold"/>
              </a:rPr>
              <a:t>aklına oyun, tablet gelir.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876953" y="1687419"/>
            <a:ext cx="3223969" cy="1370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8"/>
              </a:lnSpc>
              <a:spcBef>
                <a:spcPct val="0"/>
              </a:spcBef>
            </a:pPr>
            <a:r>
              <a:rPr lang="en-US" sz="3941">
                <a:solidFill>
                  <a:srgbClr val="000000"/>
                </a:solidFill>
                <a:latin typeface="Nunito Bold"/>
              </a:rPr>
              <a:t>Beyin</a:t>
            </a:r>
          </a:p>
          <a:p>
            <a:pPr algn="ctr">
              <a:lnSpc>
                <a:spcPts val="5518"/>
              </a:lnSpc>
              <a:spcBef>
                <a:spcPct val="0"/>
              </a:spcBef>
            </a:pPr>
            <a:r>
              <a:rPr lang="en-US" sz="3941">
                <a:solidFill>
                  <a:srgbClr val="000000"/>
                </a:solidFill>
                <a:latin typeface="Nunito Bold"/>
              </a:rPr>
              <a:t>tembelleşir.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01420" y="6600520"/>
            <a:ext cx="2531760" cy="290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5"/>
              </a:lnSpc>
              <a:spcBef>
                <a:spcPct val="0"/>
              </a:spcBef>
            </a:pPr>
            <a:r>
              <a:rPr lang="en-US" sz="3332">
                <a:solidFill>
                  <a:srgbClr val="000000"/>
                </a:solidFill>
                <a:latin typeface="Nunito Bold"/>
              </a:rPr>
              <a:t>Çok oturdukları için</a:t>
            </a:r>
          </a:p>
          <a:p>
            <a:pPr algn="ctr">
              <a:lnSpc>
                <a:spcPts val="4665"/>
              </a:lnSpc>
              <a:spcBef>
                <a:spcPct val="0"/>
              </a:spcBef>
            </a:pPr>
            <a:r>
              <a:rPr lang="en-US" sz="3332">
                <a:solidFill>
                  <a:srgbClr val="000000"/>
                </a:solidFill>
                <a:latin typeface="Nunito Bold"/>
              </a:rPr>
              <a:t>kemikleri güçlü olmaz.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87080" y="6402590"/>
            <a:ext cx="3021895" cy="168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9"/>
              </a:lnSpc>
              <a:spcBef>
                <a:spcPct val="0"/>
              </a:spcBef>
            </a:pPr>
            <a:r>
              <a:rPr lang="en-US" sz="3228">
                <a:solidFill>
                  <a:srgbClr val="000000"/>
                </a:solidFill>
                <a:latin typeface="Nunito Bold"/>
              </a:rPr>
              <a:t>Arkadaşlık</a:t>
            </a:r>
          </a:p>
          <a:p>
            <a:pPr algn="ctr">
              <a:lnSpc>
                <a:spcPts val="4519"/>
              </a:lnSpc>
              <a:spcBef>
                <a:spcPct val="0"/>
              </a:spcBef>
            </a:pPr>
            <a:r>
              <a:rPr lang="en-US" sz="3228">
                <a:solidFill>
                  <a:srgbClr val="000000"/>
                </a:solidFill>
                <a:latin typeface="Nunito Bold"/>
              </a:rPr>
              <a:t>kurma şansı azalır.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591509" y="492220"/>
            <a:ext cx="896901" cy="128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25"/>
              </a:lnSpc>
              <a:spcBef>
                <a:spcPct val="0"/>
              </a:spcBef>
            </a:pPr>
            <a:r>
              <a:rPr lang="en-US" sz="8437">
                <a:solidFill>
                  <a:srgbClr val="ED1B1B"/>
                </a:solidFill>
                <a:latin typeface="Fredoka One Bold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01420" y="5536807"/>
            <a:ext cx="896901" cy="128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25"/>
              </a:lnSpc>
              <a:spcBef>
                <a:spcPct val="0"/>
              </a:spcBef>
            </a:pPr>
            <a:r>
              <a:rPr lang="en-US" sz="8437">
                <a:solidFill>
                  <a:srgbClr val="ED1B1B"/>
                </a:solidFill>
                <a:latin typeface="Fredoka One Bold"/>
              </a:rPr>
              <a:t>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85672" y="5188341"/>
            <a:ext cx="896901" cy="128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25"/>
              </a:lnSpc>
              <a:spcBef>
                <a:spcPct val="0"/>
              </a:spcBef>
            </a:pPr>
            <a:r>
              <a:rPr lang="en-US" sz="8437">
                <a:solidFill>
                  <a:srgbClr val="ED1B1B"/>
                </a:solidFill>
                <a:latin typeface="Fredoka One Bold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221420" y="4726841"/>
            <a:ext cx="896901" cy="128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25"/>
              </a:lnSpc>
              <a:spcBef>
                <a:spcPct val="0"/>
              </a:spcBef>
            </a:pPr>
            <a:r>
              <a:rPr lang="en-US" sz="8437">
                <a:solidFill>
                  <a:srgbClr val="ED1B1B"/>
                </a:solidFill>
                <a:latin typeface="Fredoka One Bold"/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67458" y="8278307"/>
            <a:ext cx="12442773" cy="622138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63212" y="0"/>
            <a:ext cx="16924788" cy="10045803"/>
            <a:chOff x="0" y="0"/>
            <a:chExt cx="22566384" cy="13394404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22566384" cy="3584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26"/>
                </a:lnSpc>
              </a:pPr>
              <a:r>
                <a:rPr lang="en-US" sz="8855">
                  <a:solidFill>
                    <a:srgbClr val="FA7A4A"/>
                  </a:solidFill>
                  <a:latin typeface="Fredoka One Bold"/>
                </a:rPr>
                <a:t>Teknoloji Bağımlısı</a:t>
              </a:r>
            </a:p>
            <a:p>
              <a:pPr marL="0" lvl="0" indent="0" algn="ctr">
                <a:lnSpc>
                  <a:spcPts val="10626"/>
                </a:lnSpc>
                <a:spcBef>
                  <a:spcPct val="0"/>
                </a:spcBef>
              </a:pPr>
              <a:r>
                <a:rPr lang="en-US" sz="1106">
                  <a:solidFill>
                    <a:srgbClr val="FA7A4A"/>
                  </a:solidFill>
                  <a:latin typeface="Arimo"/>
                </a:rPr>
                <a:t>Olmamak İçin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928267"/>
              <a:ext cx="22566384" cy="9466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115228" lvl="1" indent="-557614" algn="just">
                <a:lnSpc>
                  <a:spcPts val="7231"/>
                </a:lnSpc>
                <a:buFont typeface="Arial"/>
                <a:buChar char="•"/>
              </a:pPr>
              <a:r>
                <a:rPr lang="en-US" sz="5165">
                  <a:solidFill>
                    <a:srgbClr val="A63279"/>
                  </a:solidFill>
                  <a:latin typeface="Nunito Bold"/>
                </a:rPr>
                <a:t>Ekran başında geçirdiğiniz</a:t>
              </a:r>
            </a:p>
            <a:p>
              <a:pPr algn="just">
                <a:lnSpc>
                  <a:spcPts val="7231"/>
                </a:lnSpc>
              </a:pPr>
              <a:r>
                <a:rPr lang="en-US" sz="5165">
                  <a:solidFill>
                    <a:srgbClr val="A63279"/>
                  </a:solidFill>
                  <a:latin typeface="Arimo Bold"/>
                </a:rPr>
                <a:t>süreyi azaltın.</a:t>
              </a:r>
            </a:p>
            <a:p>
              <a:pPr algn="just">
                <a:lnSpc>
                  <a:spcPts val="4132"/>
                </a:lnSpc>
              </a:pPr>
              <a:endParaRPr lang="en-US" sz="5165">
                <a:solidFill>
                  <a:srgbClr val="A63279"/>
                </a:solidFill>
                <a:latin typeface="Arimo Bold"/>
              </a:endParaRPr>
            </a:p>
            <a:p>
              <a:pPr marL="836421" lvl="1" indent="-418211" algn="just">
                <a:lnSpc>
                  <a:spcPts val="5423"/>
                </a:lnSpc>
                <a:buFont typeface="Arial"/>
                <a:buChar char="•"/>
              </a:pPr>
              <a:r>
                <a:rPr lang="en-US" sz="3874">
                  <a:solidFill>
                    <a:srgbClr val="262A55"/>
                  </a:solidFill>
                  <a:latin typeface="Nunito Bold"/>
                </a:rPr>
                <a:t>Sizin yaşınızdaki bir çocuğun</a:t>
              </a:r>
            </a:p>
            <a:p>
              <a:pPr algn="just">
                <a:lnSpc>
                  <a:spcPts val="5423"/>
                </a:lnSpc>
              </a:pPr>
              <a:r>
                <a:rPr lang="en-US" sz="3874">
                  <a:solidFill>
                    <a:srgbClr val="262A55"/>
                  </a:solidFill>
                  <a:latin typeface="Nunito Bold"/>
                </a:rPr>
                <a:t>ekran başında en fazla kalabileceği</a:t>
              </a:r>
            </a:p>
            <a:p>
              <a:pPr algn="just">
                <a:lnSpc>
                  <a:spcPts val="5423"/>
                </a:lnSpc>
              </a:pPr>
              <a:r>
                <a:rPr lang="en-US" sz="3874">
                  <a:solidFill>
                    <a:srgbClr val="262A55"/>
                  </a:solidFill>
                  <a:latin typeface="Nunito Bold"/>
                </a:rPr>
                <a:t>süre 60 dakika yani 1 saattir.</a:t>
              </a:r>
            </a:p>
            <a:p>
              <a:pPr algn="just">
                <a:lnSpc>
                  <a:spcPts val="5423"/>
                </a:lnSpc>
              </a:pPr>
              <a:endParaRPr lang="en-US" sz="3874">
                <a:solidFill>
                  <a:srgbClr val="262A55"/>
                </a:solidFill>
                <a:latin typeface="Nunito Bold"/>
              </a:endParaRPr>
            </a:p>
            <a:p>
              <a:pPr marL="836421" lvl="1" indent="-418211" algn="just">
                <a:lnSpc>
                  <a:spcPts val="5423"/>
                </a:lnSpc>
                <a:buFont typeface="Arial"/>
                <a:buChar char="•"/>
              </a:pPr>
              <a:r>
                <a:rPr lang="en-US" sz="3874">
                  <a:solidFill>
                    <a:srgbClr val="262A55"/>
                  </a:solidFill>
                  <a:latin typeface="Nunito Bold"/>
                </a:rPr>
                <a:t>Tavsiyem okul zamanında hafta içi</a:t>
              </a:r>
            </a:p>
            <a:p>
              <a:pPr algn="just">
                <a:lnSpc>
                  <a:spcPts val="5423"/>
                </a:lnSpc>
              </a:pPr>
              <a:r>
                <a:rPr lang="en-US" sz="3874">
                  <a:solidFill>
                    <a:srgbClr val="262A55"/>
                  </a:solidFill>
                  <a:latin typeface="Nunito Bold"/>
                </a:rPr>
                <a:t>hiç bilgisayar ya da tablet açmamanız.</a:t>
              </a:r>
            </a:p>
            <a:p>
              <a:pPr algn="just">
                <a:lnSpc>
                  <a:spcPts val="5423"/>
                </a:lnSpc>
              </a:pPr>
              <a:r>
                <a:rPr lang="en-US" sz="3874">
                  <a:solidFill>
                    <a:srgbClr val="262A55"/>
                  </a:solidFill>
                  <a:latin typeface="Nunito Bold"/>
                </a:rPr>
                <a:t>Hafta sonu oynamanız daha doğru olur.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06093" y="5143500"/>
            <a:ext cx="6181907" cy="42711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524263">
            <a:off x="17235541" y="4862202"/>
            <a:ext cx="951870" cy="6663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635895">
            <a:off x="12183476" y="7945152"/>
            <a:ext cx="951870" cy="6663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7048" y="1950710"/>
            <a:ext cx="1403304" cy="34859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Özel</PresentationFormat>
  <Paragraphs>113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30" baseType="lpstr">
      <vt:lpstr>Quicksand Bold</vt:lpstr>
      <vt:lpstr>Lexend Deca Bold</vt:lpstr>
      <vt:lpstr>Calibri</vt:lpstr>
      <vt:lpstr>Fredoka One Bold</vt:lpstr>
      <vt:lpstr>Arial</vt:lpstr>
      <vt:lpstr>Arimo Bold</vt:lpstr>
      <vt:lpstr>Lexend Deca</vt:lpstr>
      <vt:lpstr>Fredoka One</vt:lpstr>
      <vt:lpstr>Lazydog</vt:lpstr>
      <vt:lpstr>Nunito Bold</vt:lpstr>
      <vt:lpstr>Lazydog Bold</vt:lpstr>
      <vt:lpstr>Arimo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Bilinçli Teknoloji Kullanımı İLKOKUL</dc:title>
  <cp:lastModifiedBy>ronaldinho424</cp:lastModifiedBy>
  <cp:revision>2</cp:revision>
  <dcterms:created xsi:type="dcterms:W3CDTF">2006-08-16T00:00:00Z</dcterms:created>
  <dcterms:modified xsi:type="dcterms:W3CDTF">2021-03-16T04:56:58Z</dcterms:modified>
  <dc:identifier>DAEPvAtn258</dc:identifier>
</cp:coreProperties>
</file>