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4A553AE-A211-443D-89F2-69DB94FA4CC0}"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3729189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A553AE-A211-443D-89F2-69DB94FA4CC0}"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377264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A553AE-A211-443D-89F2-69DB94FA4CC0}"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F9EF55-F6E5-4492-A66F-D3118679BFB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3235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4A553AE-A211-443D-89F2-69DB94FA4CC0}" type="datetimeFigureOut">
              <a:rPr lang="tr-TR" smtClean="0"/>
              <a:t>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174549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4A553AE-A211-443D-89F2-69DB94FA4CC0}" type="datetimeFigureOut">
              <a:rPr lang="tr-TR" smtClean="0"/>
              <a:t>1.2.2021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F9EF55-F6E5-4492-A66F-D3118679BFB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3236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4A553AE-A211-443D-89F2-69DB94FA4CC0}" type="datetimeFigureOut">
              <a:rPr lang="tr-TR" smtClean="0"/>
              <a:t>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30800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A553AE-A211-443D-89F2-69DB94FA4CC0}"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1094713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A553AE-A211-443D-89F2-69DB94FA4CC0}"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2093214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A553AE-A211-443D-89F2-69DB94FA4CC0}"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3506175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A553AE-A211-443D-89F2-69DB94FA4CC0}"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388384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A553AE-A211-443D-89F2-69DB94FA4CC0}" type="datetimeFigureOut">
              <a:rPr lang="tr-TR" smtClean="0"/>
              <a:t>1.2.2021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287135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4A553AE-A211-443D-89F2-69DB94FA4CC0}" type="datetimeFigureOut">
              <a:rPr lang="tr-TR" smtClean="0"/>
              <a:t>1.2.2021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148185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4A553AE-A211-443D-89F2-69DB94FA4CC0}" type="datetimeFigureOut">
              <a:rPr lang="tr-TR" smtClean="0"/>
              <a:t>1.2.2021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266734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553AE-A211-443D-89F2-69DB94FA4CC0}" type="datetimeFigureOut">
              <a:rPr lang="tr-TR" smtClean="0"/>
              <a:t>1.2.2021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15842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4A553AE-A211-443D-89F2-69DB94FA4CC0}" type="datetimeFigureOut">
              <a:rPr lang="tr-TR" smtClean="0"/>
              <a:t>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43612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4A553AE-A211-443D-89F2-69DB94FA4CC0}" type="datetimeFigureOut">
              <a:rPr lang="tr-TR" smtClean="0"/>
              <a:t>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F9EF55-F6E5-4492-A66F-D3118679BFB8}" type="slidenum">
              <a:rPr lang="tr-TR" smtClean="0"/>
              <a:t>‹#›</a:t>
            </a:fld>
            <a:endParaRPr lang="tr-TR"/>
          </a:p>
        </p:txBody>
      </p:sp>
    </p:spTree>
    <p:extLst>
      <p:ext uri="{BB962C8B-B14F-4D97-AF65-F5344CB8AC3E}">
        <p14:creationId xmlns:p14="http://schemas.microsoft.com/office/powerpoint/2010/main" val="145671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A553AE-A211-443D-89F2-69DB94FA4CC0}" type="datetimeFigureOut">
              <a:rPr lang="tr-TR" smtClean="0"/>
              <a:t>1.2.2021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EF9EF55-F6E5-4492-A66F-D3118679BFB8}" type="slidenum">
              <a:rPr lang="tr-TR" smtClean="0"/>
              <a:t>‹#›</a:t>
            </a:fld>
            <a:endParaRPr lang="tr-TR"/>
          </a:p>
        </p:txBody>
      </p:sp>
    </p:spTree>
    <p:extLst>
      <p:ext uri="{BB962C8B-B14F-4D97-AF65-F5344CB8AC3E}">
        <p14:creationId xmlns:p14="http://schemas.microsoft.com/office/powerpoint/2010/main" val="3862283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pPr algn="ctr"/>
            <a:r>
              <a:rPr lang="tr-TR" b="1" dirty="0"/>
              <a:t>İŞİTSEL </a:t>
            </a:r>
            <a:r>
              <a:rPr lang="tr-TR" b="1" dirty="0" smtClean="0"/>
              <a:t>ALGI VE </a:t>
            </a:r>
            <a:r>
              <a:rPr lang="tr-TR" b="1" dirty="0"/>
              <a:t>DİKKAT GELİŞİMİ</a:t>
            </a:r>
            <a:r>
              <a:rPr lang="tr-TR" dirty="0"/>
              <a:t/>
            </a:r>
            <a:br>
              <a:rPr lang="tr-TR" dirty="0"/>
            </a:br>
            <a:endParaRPr lang="tr-TR" dirty="0"/>
          </a:p>
        </p:txBody>
      </p:sp>
      <p:sp>
        <p:nvSpPr>
          <p:cNvPr id="3" name="Alt Başlık 2"/>
          <p:cNvSpPr>
            <a:spLocks noGrp="1"/>
          </p:cNvSpPr>
          <p:nvPr>
            <p:ph type="subTitle" idx="1"/>
          </p:nvPr>
        </p:nvSpPr>
        <p:spPr>
          <a:xfrm>
            <a:off x="2589213" y="4777379"/>
            <a:ext cx="8272751" cy="1126283"/>
          </a:xfrm>
        </p:spPr>
        <p:txBody>
          <a:bodyPr>
            <a:normAutofit lnSpcReduction="10000"/>
          </a:bodyPr>
          <a:lstStyle/>
          <a:p>
            <a:pPr algn="r"/>
            <a:r>
              <a:rPr lang="tr-TR" dirty="0" smtClean="0"/>
              <a:t>SEYHAN RAM </a:t>
            </a:r>
          </a:p>
          <a:p>
            <a:pPr algn="r"/>
            <a:r>
              <a:rPr lang="tr-TR" dirty="0" smtClean="0"/>
              <a:t>PDR BÖLÜMÜ</a:t>
            </a:r>
          </a:p>
          <a:p>
            <a:pPr algn="r"/>
            <a:r>
              <a:rPr lang="tr-TR" dirty="0" smtClean="0"/>
              <a:t>Şubat 2021</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0377" y="387928"/>
            <a:ext cx="1841863" cy="1803972"/>
          </a:xfrm>
          <a:prstGeom prst="rect">
            <a:avLst/>
          </a:prstGeom>
        </p:spPr>
      </p:pic>
    </p:spTree>
    <p:extLst>
      <p:ext uri="{BB962C8B-B14F-4D97-AF65-F5344CB8AC3E}">
        <p14:creationId xmlns:p14="http://schemas.microsoft.com/office/powerpoint/2010/main" val="3129877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Sözel Zeka Nedir? Nasıl Geliştirilir ve Sözel Zeka Özellikleri</a:t>
            </a:r>
            <a:endParaRPr lang="tr-TR" dirty="0"/>
          </a:p>
        </p:txBody>
      </p:sp>
      <p:sp>
        <p:nvSpPr>
          <p:cNvPr id="3" name="İçerik Yer Tutucusu 2"/>
          <p:cNvSpPr>
            <a:spLocks noGrp="1"/>
          </p:cNvSpPr>
          <p:nvPr>
            <p:ph idx="1"/>
          </p:nvPr>
        </p:nvSpPr>
        <p:spPr/>
        <p:txBody>
          <a:bodyPr>
            <a:normAutofit lnSpcReduction="10000"/>
          </a:bodyPr>
          <a:lstStyle/>
          <a:p>
            <a:r>
              <a:rPr lang="tr-TR" dirty="0" smtClean="0"/>
              <a:t>Hiç tanımadığınız birine; sokakta yol tarif ederken, öğle yemeği sipariş ederken ya da milyonlarca insana fikirlerinizi haykırırken faydalandığımız şey aynıdır: Sözel zeka!</a:t>
            </a:r>
          </a:p>
          <a:p>
            <a:r>
              <a:rPr lang="tr-TR" dirty="0" smtClean="0"/>
              <a:t>Bazı çocukların tıpkı birer yetişkin gibi konuştuğunu görmek sizi hiç şaşırtmış mıydı?</a:t>
            </a:r>
          </a:p>
          <a:p>
            <a:r>
              <a:rPr lang="tr-TR" dirty="0" smtClean="0"/>
              <a:t>Söylediklerinizi hemen anlaması, sorduklarınıza yetişkin gibi cevaplar vermesi ve yanıtlanması zor, boyundan büyük soruları sorması…</a:t>
            </a:r>
          </a:p>
          <a:p>
            <a:r>
              <a:rPr lang="tr-TR" dirty="0" smtClean="0"/>
              <a:t>Sordukları ve söyledikleriyle etrafındaki herkesi etkilemeyi başaran büyümüş de küçülmüş bu çocuklar, yüksek sözel zeka potansiyeliyle ödüllendirilmiş şanslı çocuklar olabilirler!</a:t>
            </a:r>
          </a:p>
          <a:p>
            <a:r>
              <a:rPr lang="tr-TR" dirty="0" smtClean="0"/>
              <a:t>Peki, sözel zeka nedir? Ve bir çocuğun yüksek sözel zeka potansiyeline sahip olması neden önemlidir?</a:t>
            </a:r>
          </a:p>
          <a:p>
            <a:endParaRPr lang="tr-TR" dirty="0" smtClean="0"/>
          </a:p>
          <a:p>
            <a:endParaRPr lang="tr-TR" dirty="0"/>
          </a:p>
        </p:txBody>
      </p:sp>
    </p:spTree>
    <p:extLst>
      <p:ext uri="{BB962C8B-B14F-4D97-AF65-F5344CB8AC3E}">
        <p14:creationId xmlns:p14="http://schemas.microsoft.com/office/powerpoint/2010/main" val="1579576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Sözel Zeka (Dilsel Zeka) Nedir?</a:t>
            </a:r>
            <a:endParaRPr lang="tr-TR" dirty="0"/>
          </a:p>
        </p:txBody>
      </p:sp>
      <p:sp>
        <p:nvSpPr>
          <p:cNvPr id="3" name="İçerik Yer Tutucusu 2"/>
          <p:cNvSpPr>
            <a:spLocks noGrp="1"/>
          </p:cNvSpPr>
          <p:nvPr>
            <p:ph idx="1"/>
          </p:nvPr>
        </p:nvSpPr>
        <p:spPr/>
        <p:txBody>
          <a:bodyPr>
            <a:normAutofit/>
          </a:bodyPr>
          <a:lstStyle/>
          <a:p>
            <a:r>
              <a:rPr lang="tr-TR" dirty="0" smtClean="0"/>
              <a:t>Sözel Zeka (Dilsel Zeka): İnsanların kelimeleri düşünebilmesi ve kelimeleri kullanarak düşüncelerini ifade edebilmesi yeteneğidir.</a:t>
            </a:r>
          </a:p>
          <a:p>
            <a:r>
              <a:rPr lang="tr-TR" dirty="0" smtClean="0"/>
              <a:t>Tüm insanlar, birbiriyle konuşurken sözel zekadan faydalanırlar. Basit bir mektuptan, bir roman yazmaya varıncaya dek, dil ile ilgili birçok faaliyet sırasında sözel zekamızı kullanırız.</a:t>
            </a:r>
          </a:p>
          <a:p>
            <a:r>
              <a:rPr lang="tr-TR" dirty="0" smtClean="0"/>
              <a:t>Sözel zeka, Harvard Üniversitesi profesörü </a:t>
            </a:r>
            <a:r>
              <a:rPr lang="tr-TR" dirty="0" err="1" smtClean="0"/>
              <a:t>Howard</a:t>
            </a:r>
            <a:r>
              <a:rPr lang="tr-TR" dirty="0" smtClean="0"/>
              <a:t> </a:t>
            </a:r>
            <a:r>
              <a:rPr lang="tr-TR" dirty="0" err="1" smtClean="0"/>
              <a:t>Gardner’ın</a:t>
            </a:r>
            <a:r>
              <a:rPr lang="tr-TR" dirty="0" smtClean="0"/>
              <a:t> çoklu zeka kuramına göre; insanın sahip olduğu 8 zeka türünden biridir. Tüm insanlar sözel zekaya sahip olmasına rağmen bazıları yüksek zeka potansiyeline sahiptir. Bu da onları ayrıcalıklı kılmaktadır.</a:t>
            </a:r>
          </a:p>
          <a:p>
            <a:r>
              <a:rPr lang="tr-TR" dirty="0" smtClean="0"/>
              <a:t>William Shakespeare, </a:t>
            </a:r>
            <a:r>
              <a:rPr lang="tr-TR" dirty="0" err="1" smtClean="0"/>
              <a:t>Sir</a:t>
            </a:r>
            <a:r>
              <a:rPr lang="tr-TR" dirty="0" smtClean="0"/>
              <a:t> Arthur </a:t>
            </a:r>
            <a:r>
              <a:rPr lang="tr-TR" dirty="0" err="1" smtClean="0"/>
              <a:t>Conan</a:t>
            </a:r>
            <a:r>
              <a:rPr lang="tr-TR" dirty="0" smtClean="0"/>
              <a:t> </a:t>
            </a:r>
            <a:r>
              <a:rPr lang="tr-TR" dirty="0" err="1" smtClean="0"/>
              <a:t>Doyle</a:t>
            </a:r>
            <a:r>
              <a:rPr lang="tr-TR" dirty="0" smtClean="0"/>
              <a:t>, Agatha </a:t>
            </a:r>
            <a:r>
              <a:rPr lang="tr-TR" dirty="0" err="1" smtClean="0"/>
              <a:t>Christie</a:t>
            </a:r>
            <a:r>
              <a:rPr lang="tr-TR" dirty="0" smtClean="0"/>
              <a:t> ve Edgar Allan Poe gibi dünya edebiyatının unutulmaz isimleri, yüksek sözel zeka potansiyeline sahip tarihi karakterlere harika birer örnektir.</a:t>
            </a:r>
            <a:endParaRPr lang="tr-TR" dirty="0"/>
          </a:p>
        </p:txBody>
      </p:sp>
    </p:spTree>
    <p:extLst>
      <p:ext uri="{BB962C8B-B14F-4D97-AF65-F5344CB8AC3E}">
        <p14:creationId xmlns:p14="http://schemas.microsoft.com/office/powerpoint/2010/main" val="2237637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Sözel Zeka Nasıl Geliştirilir?</a:t>
            </a:r>
            <a:endParaRPr lang="tr-TR" dirty="0"/>
          </a:p>
        </p:txBody>
      </p:sp>
      <p:sp>
        <p:nvSpPr>
          <p:cNvPr id="3" name="İçerik Yer Tutucusu 2"/>
          <p:cNvSpPr>
            <a:spLocks noGrp="1"/>
          </p:cNvSpPr>
          <p:nvPr>
            <p:ph idx="1"/>
          </p:nvPr>
        </p:nvSpPr>
        <p:spPr/>
        <p:txBody>
          <a:bodyPr/>
          <a:lstStyle/>
          <a:p>
            <a:r>
              <a:rPr lang="tr-TR" dirty="0" smtClean="0"/>
              <a:t>Tüm insanlar belirli düzeyde sözel zeka potansiyeliyle doğar. Çocukluk dönemlerinden itibaren bulundukları çevre ve uğraşları, bu potansiyelden ne oranda faydalanabileceklerini belirler.</a:t>
            </a:r>
          </a:p>
          <a:p>
            <a:r>
              <a:rPr lang="tr-TR" dirty="0" smtClean="0"/>
              <a:t>Herkes düzenli egzersizler ile sahip olduğu sözel zeka potansiyelini geliştirebilir ve potansiyelinin avantajını etkin biçimde kullanabilir.</a:t>
            </a:r>
          </a:p>
          <a:p>
            <a:r>
              <a:rPr lang="tr-TR" dirty="0" smtClean="0"/>
              <a:t>Çocuğunuzun sözel zeka potansiyelini nasıl mı geliştirirsiniz? İşte, sözel zeka nasıl geliştirilir sorusunun kapsamlı yanıtı:</a:t>
            </a:r>
            <a:endParaRPr lang="tr-TR" dirty="0"/>
          </a:p>
        </p:txBody>
      </p:sp>
    </p:spTree>
    <p:extLst>
      <p:ext uri="{BB962C8B-B14F-4D97-AF65-F5344CB8AC3E}">
        <p14:creationId xmlns:p14="http://schemas.microsoft.com/office/powerpoint/2010/main" val="593231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Okuma faaliyetlerini arttırın: </a:t>
            </a:r>
            <a:r>
              <a:rPr lang="tr-TR" dirty="0" smtClean="0"/>
              <a:t>Hikayeler, öyküler, şiirler, tiyatro metinleri, haber veya şakalar… Ona faydası dokunabilecek olabildiğince fazla alanda çeşitli metinler okumasını sağlayın.</a:t>
            </a:r>
          </a:p>
          <a:p>
            <a:r>
              <a:rPr lang="tr-TR" b="1" dirty="0" smtClean="0"/>
              <a:t>Etkileşime girmesi için teşvik edin: </a:t>
            </a:r>
            <a:r>
              <a:rPr lang="tr-TR" dirty="0" smtClean="0"/>
              <a:t>Münazara ve tartışmalarda yer almak, sözel zekanın sahada gelişimine yardımcı olur. Münazara ve tartışma faaliyetleri, insanları anlamak ve sözcüklerle onlara yanıt vermenin en etkili yollarından biridir.</a:t>
            </a:r>
          </a:p>
          <a:p>
            <a:r>
              <a:rPr lang="tr-TR" b="1" dirty="0" smtClean="0"/>
              <a:t>Hayal gücünü sınayın: </a:t>
            </a:r>
            <a:r>
              <a:rPr lang="tr-TR" dirty="0" smtClean="0"/>
              <a:t>Sözel zeka sınırlanamaz ama </a:t>
            </a:r>
            <a:r>
              <a:rPr lang="tr-TR" dirty="0" err="1" smtClean="0"/>
              <a:t>sınınabilir</a:t>
            </a:r>
            <a:r>
              <a:rPr lang="tr-TR" dirty="0" smtClean="0"/>
              <a:t>. Onu yaratıcı düşünce gücüyle birleştirmesini sağlayın. Çocuğunuzdan sadece iyi eserler okumasını beklemeyin, bir tane de kendisinin yazması için onu teşvik edin.</a:t>
            </a:r>
            <a:endParaRPr lang="tr-TR" dirty="0"/>
          </a:p>
        </p:txBody>
      </p:sp>
    </p:spTree>
    <p:extLst>
      <p:ext uri="{BB962C8B-B14F-4D97-AF65-F5344CB8AC3E}">
        <p14:creationId xmlns:p14="http://schemas.microsoft.com/office/powerpoint/2010/main" val="1358704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Sözel zeka neden önemlidir?</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İnsan dilinin, yaklaşık 5 bin 200 yıldır bizimle birlikte olduğunu biliyor muydunuz?</a:t>
            </a:r>
          </a:p>
          <a:p>
            <a:pPr marL="0" indent="0">
              <a:buNone/>
            </a:pPr>
            <a:r>
              <a:rPr lang="tr-TR" dirty="0" smtClean="0"/>
              <a:t>Bugün inşa edilen her şey; toplumlar ve kültürler dahil, dilin doğal bir ürünüdür. Dünyanın en büyük sanatçıları ise onu en etkin kullanmayı başaran, yüksek sözel zeka potansiyeline sahip kişilerdir.</a:t>
            </a:r>
          </a:p>
          <a:p>
            <a:pPr marL="0" indent="0">
              <a:buNone/>
            </a:pPr>
            <a:r>
              <a:rPr lang="tr-TR" dirty="0" smtClean="0"/>
              <a:t>Sözel zeka, bir insanın tüm sosyal yaşantısına şekil verebilir ve akademik alandaki başarısı için oldukça önemlidir:</a:t>
            </a:r>
          </a:p>
          <a:p>
            <a:r>
              <a:rPr lang="tr-TR" dirty="0" smtClean="0"/>
              <a:t>Çocukların okulda gördükleri tüm dersler belirli oranda sözel zeka becerilerine ihtiyaç duyar. Bazı derslerde başarılı olmak için ise çocuğun temel düzeyin üstünde sözel zeka potansiyeline sahip olması gerekir.</a:t>
            </a:r>
            <a:endParaRPr lang="tr-TR" dirty="0"/>
          </a:p>
        </p:txBody>
      </p:sp>
    </p:spTree>
    <p:extLst>
      <p:ext uri="{BB962C8B-B14F-4D97-AF65-F5344CB8AC3E}">
        <p14:creationId xmlns:p14="http://schemas.microsoft.com/office/powerpoint/2010/main" val="503506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Sözel zeka insanlık tarihinden bu yana önemini daima korumuştur. Tarih sahnesinde, asırlar boyunca toplum ve topluluklara ışık tutan insanlar, sözel zekalarından faydalanmıştır.</a:t>
            </a:r>
          </a:p>
          <a:p>
            <a:r>
              <a:rPr lang="tr-TR" dirty="0" smtClean="0"/>
              <a:t>Endüstri 4.0 ile birlikte teknolojinin zirveye ulaştığı yeni bir makineleşme çağına giriyoruz. Makinelerle birçok iş otomatikleştirildiğinde, makinelerin asla sahip olamayacağı sözel zekanın bir süper güce dönüşeceği düşünülüyor.</a:t>
            </a:r>
          </a:p>
          <a:p>
            <a:r>
              <a:rPr lang="tr-TR" dirty="0" smtClean="0"/>
              <a:t>Sosyal hayatta ve iş dünyasında insanlarla etkili iletişim kurabilmek önemli bir yetenektir. Yüksek sözel zeka potansiyeline sahip bireyler, daha sağlıklı ilişkiler kurabilir ve çözüm odaklı davranabilirler.</a:t>
            </a:r>
            <a:endParaRPr lang="tr-TR" dirty="0"/>
          </a:p>
        </p:txBody>
      </p:sp>
    </p:spTree>
    <p:extLst>
      <p:ext uri="{BB962C8B-B14F-4D97-AF65-F5344CB8AC3E}">
        <p14:creationId xmlns:p14="http://schemas.microsoft.com/office/powerpoint/2010/main" val="74627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Sözel zeka potansiyeline sahip kişilerin özellikleri nelerdir?</a:t>
            </a:r>
            <a:endParaRPr lang="tr-TR" dirty="0"/>
          </a:p>
        </p:txBody>
      </p:sp>
      <p:sp>
        <p:nvSpPr>
          <p:cNvPr id="3" name="İçerik Yer Tutucusu 2"/>
          <p:cNvSpPr>
            <a:spLocks noGrp="1"/>
          </p:cNvSpPr>
          <p:nvPr>
            <p:ph idx="1"/>
          </p:nvPr>
        </p:nvSpPr>
        <p:spPr/>
        <p:txBody>
          <a:bodyPr/>
          <a:lstStyle/>
          <a:p>
            <a:pPr marL="0" indent="0">
              <a:buNone/>
            </a:pPr>
            <a:r>
              <a:rPr lang="tr-TR" dirty="0" smtClean="0"/>
              <a:t>Sözel zeka potansiyeline sahip kişiler, sözcüklerle ilgili her uğraştan keyif alabilirler. Herhangi bir konu hakkında okumak ve yazmak onlara keyif verir. Dil alanındaki tüm tekniklerle uğraşmayı sever ve yeni dilleri öğrenmekten hoşlanırlar.</a:t>
            </a:r>
          </a:p>
          <a:p>
            <a:pPr marL="0" indent="0">
              <a:buNone/>
            </a:pPr>
            <a:r>
              <a:rPr lang="tr-TR" dirty="0" smtClean="0"/>
              <a:t>Sıkıcı ve kafa karıştırıcı görünen cümle yapıları, bu kişiler için büyük birer eğlence kaynağına dönüşebilir. Karmaşık cümle ve sözcük yapıları onlara keyif verir. Yeni sözcükleri ve dil kurallarını kısa sürede öğrenebilir, etkin şekilde kullanabilirler.</a:t>
            </a:r>
            <a:endParaRPr lang="tr-TR" dirty="0"/>
          </a:p>
        </p:txBody>
      </p:sp>
    </p:spTree>
    <p:extLst>
      <p:ext uri="{BB962C8B-B14F-4D97-AF65-F5344CB8AC3E}">
        <p14:creationId xmlns:p14="http://schemas.microsoft.com/office/powerpoint/2010/main" val="3215318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Özetle:</a:t>
            </a:r>
          </a:p>
          <a:p>
            <a:r>
              <a:rPr lang="tr-TR" dirty="0" smtClean="0"/>
              <a:t>Okumayı ve yazmayı severler</a:t>
            </a:r>
          </a:p>
          <a:p>
            <a:r>
              <a:rPr lang="tr-TR" dirty="0" smtClean="0"/>
              <a:t>Redaksiyon ve düzenlemede iyidirler</a:t>
            </a:r>
          </a:p>
          <a:p>
            <a:r>
              <a:rPr lang="tr-TR" dirty="0" smtClean="0"/>
              <a:t>Hırslı birer okurdurlar</a:t>
            </a:r>
          </a:p>
          <a:p>
            <a:r>
              <a:rPr lang="tr-TR" dirty="0" smtClean="0"/>
              <a:t>Havalı, manalı ve nadir sözcükleri severler</a:t>
            </a:r>
          </a:p>
          <a:p>
            <a:r>
              <a:rPr lang="tr-TR" dirty="0" smtClean="0"/>
              <a:t>Okudukları şeyler hakkında konuşurlar</a:t>
            </a:r>
          </a:p>
          <a:p>
            <a:r>
              <a:rPr lang="tr-TR" dirty="0" smtClean="0"/>
              <a:t>Okudukları kitaplardan alıntıları hatırlar, bundan zevk alırlar</a:t>
            </a:r>
          </a:p>
          <a:p>
            <a:r>
              <a:rPr lang="tr-TR" dirty="0" smtClean="0"/>
              <a:t>Metinlerdeki noktalama ve ritmi severler</a:t>
            </a:r>
          </a:p>
          <a:p>
            <a:r>
              <a:rPr lang="tr-TR" dirty="0" smtClean="0"/>
              <a:t>Ana dilleri kadar yabancı dillerle uğraşmaktan da zevk alırlar</a:t>
            </a:r>
            <a:endParaRPr lang="tr-TR" dirty="0"/>
          </a:p>
        </p:txBody>
      </p:sp>
    </p:spTree>
    <p:extLst>
      <p:ext uri="{BB962C8B-B14F-4D97-AF65-F5344CB8AC3E}">
        <p14:creationId xmlns:p14="http://schemas.microsoft.com/office/powerpoint/2010/main" val="3470815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İŞİTSEL ALGI VE DİKKAT GELİŞİMİ</a:t>
            </a:r>
            <a:endParaRPr lang="tr-TR" dirty="0"/>
          </a:p>
        </p:txBody>
      </p:sp>
      <p:sp>
        <p:nvSpPr>
          <p:cNvPr id="3" name="İçerik Yer Tutucusu 2"/>
          <p:cNvSpPr>
            <a:spLocks noGrp="1"/>
          </p:cNvSpPr>
          <p:nvPr>
            <p:ph idx="1"/>
          </p:nvPr>
        </p:nvSpPr>
        <p:spPr/>
        <p:txBody>
          <a:bodyPr/>
          <a:lstStyle/>
          <a:p>
            <a:r>
              <a:rPr lang="tr-TR" dirty="0" smtClean="0"/>
              <a:t>Öğrenme türleri arasında da anılan ve okul öncesi çağda çocuklar için çok önemli olan işitsel algı, sesli konuşmaları, doğadaki tüm sesleri, müzikleri ve konuşmaları duyma, algılama, hatırlama ve yorumlama becerileridir. İşitsel dikkat, çocukların okula adapte olmasını sağlayacak en önemli yeteneklerden birisidir. İşitsel dikkate ve algıya sahip olmayan çocuklar ileride eğitim ve iş hayatında zorluklar yaşayabilir. Peki işitsel zeka nasıl geliştirilir</a:t>
            </a:r>
            <a:endParaRPr lang="tr-TR" dirty="0"/>
          </a:p>
        </p:txBody>
      </p:sp>
    </p:spTree>
    <p:extLst>
      <p:ext uri="{BB962C8B-B14F-4D97-AF65-F5344CB8AC3E}">
        <p14:creationId xmlns:p14="http://schemas.microsoft.com/office/powerpoint/2010/main" val="1367661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İşitsel dikkati geliştirebilmek için uzmanlardan yardım almak gerekmektedir.</a:t>
            </a:r>
          </a:p>
          <a:p>
            <a:pPr lvl="0"/>
            <a:r>
              <a:rPr lang="tr-TR" dirty="0"/>
              <a:t>Ebeveynler evde çeşitli aktiviteler düzenleyerek çocukların işitsel zekasına katkıda bulunabilir.</a:t>
            </a:r>
          </a:p>
          <a:p>
            <a:pPr lvl="0"/>
            <a:r>
              <a:rPr lang="tr-TR" dirty="0"/>
              <a:t>Çocuğun ilgisini çekecek konular konuşulabilir.</a:t>
            </a:r>
          </a:p>
          <a:p>
            <a:pPr lvl="0"/>
            <a:r>
              <a:rPr lang="tr-TR" dirty="0"/>
              <a:t>Bir müzik aletinden yardım alınabilir.</a:t>
            </a:r>
          </a:p>
          <a:p>
            <a:pPr lvl="0"/>
            <a:r>
              <a:rPr lang="tr-TR" dirty="0"/>
              <a:t>Son olarak da işitsel algı seti kullanılarak çocuğun bu dikkatini geliştirmede büyük adımlar atılabilir.</a:t>
            </a:r>
          </a:p>
          <a:p>
            <a:endParaRPr lang="tr-TR" dirty="0"/>
          </a:p>
        </p:txBody>
      </p:sp>
    </p:spTree>
    <p:extLst>
      <p:ext uri="{BB962C8B-B14F-4D97-AF65-F5344CB8AC3E}">
        <p14:creationId xmlns:p14="http://schemas.microsoft.com/office/powerpoint/2010/main" val="1095653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İŞİTSEL HAFIZAYI GELİŞTİRMENİN FAYDALARI</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Çocuklarda işitsel algıyı geliştirmek birçok alanda fayda sağlamaktadır. Bunları sizler için maddeledik:</a:t>
            </a:r>
          </a:p>
          <a:p>
            <a:r>
              <a:rPr lang="tr-TR" dirty="0" smtClean="0"/>
              <a:t>Sesli komutlar başarılı bir biçimde takip edilir.</a:t>
            </a:r>
          </a:p>
          <a:p>
            <a:r>
              <a:rPr lang="tr-TR" dirty="0" smtClean="0"/>
              <a:t>Çocuklar dinlemiş oldukları sesli ögeleri, hafızalarında daha rahat bir biçimde tutarlar.</a:t>
            </a:r>
          </a:p>
          <a:p>
            <a:r>
              <a:rPr lang="tr-TR" dirty="0" smtClean="0"/>
              <a:t>Çocuğa sunulan birden fazla sesli yönerge aynı anda daha rahat bir biçimde algılanabilir.</a:t>
            </a:r>
          </a:p>
          <a:p>
            <a:r>
              <a:rPr lang="tr-TR" dirty="0" smtClean="0"/>
              <a:t>Bir yandan görsel bir işle meşgul olurken diğer yandan çevresindeki konuşmaları ve sesleri dinleyebilir.</a:t>
            </a:r>
          </a:p>
          <a:p>
            <a:r>
              <a:rPr lang="tr-TR" dirty="0" smtClean="0"/>
              <a:t>Münazara ve benzeri tartışma etkinliklerinde başarılı olma oranı yükselir.</a:t>
            </a:r>
          </a:p>
          <a:p>
            <a:r>
              <a:rPr lang="tr-TR" dirty="0" smtClean="0"/>
              <a:t>Diksiyon yeteneği iyi bir hale gelir.</a:t>
            </a:r>
          </a:p>
          <a:p>
            <a:endParaRPr lang="tr-TR" dirty="0"/>
          </a:p>
        </p:txBody>
      </p:sp>
    </p:spTree>
    <p:extLst>
      <p:ext uri="{BB962C8B-B14F-4D97-AF65-F5344CB8AC3E}">
        <p14:creationId xmlns:p14="http://schemas.microsoft.com/office/powerpoint/2010/main" val="1254530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Duygu ve düşünceleri aktarırken sesli bir biçimde ifade konusunda sıkıntı yaşamazlar.</a:t>
            </a:r>
          </a:p>
          <a:p>
            <a:r>
              <a:rPr lang="tr-TR" dirty="0" smtClean="0"/>
              <a:t>Enstrüman çalmayı daha basit bir biçimde öğrenirler.</a:t>
            </a:r>
          </a:p>
          <a:p>
            <a:r>
              <a:rPr lang="tr-TR" dirty="0" smtClean="0"/>
              <a:t>Sosyalleşme konusunda daha rahat olurlar.</a:t>
            </a:r>
          </a:p>
          <a:p>
            <a:r>
              <a:rPr lang="tr-TR" dirty="0" smtClean="0"/>
              <a:t>Daha kolay bir biçimde diyalog kurarlar.</a:t>
            </a:r>
          </a:p>
          <a:p>
            <a:r>
              <a:rPr lang="tr-TR" dirty="0" smtClean="0"/>
              <a:t>Seminer ve sunum gibi aktivitelerde etkileyici konuşabilirler.</a:t>
            </a:r>
          </a:p>
          <a:p>
            <a:endParaRPr lang="tr-TR" dirty="0"/>
          </a:p>
        </p:txBody>
      </p:sp>
    </p:spTree>
    <p:extLst>
      <p:ext uri="{BB962C8B-B14F-4D97-AF65-F5344CB8AC3E}">
        <p14:creationId xmlns:p14="http://schemas.microsoft.com/office/powerpoint/2010/main" val="1750305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İŞİTSEL ZEKA GELİŞMEZSE NE OLUR?</a:t>
            </a:r>
            <a:endParaRPr lang="tr-TR" dirty="0"/>
          </a:p>
        </p:txBody>
      </p:sp>
      <p:sp>
        <p:nvSpPr>
          <p:cNvPr id="3" name="İçerik Yer Tutucusu 2"/>
          <p:cNvSpPr>
            <a:spLocks noGrp="1"/>
          </p:cNvSpPr>
          <p:nvPr>
            <p:ph idx="1"/>
          </p:nvPr>
        </p:nvSpPr>
        <p:spPr/>
        <p:txBody>
          <a:bodyPr/>
          <a:lstStyle/>
          <a:p>
            <a:pPr marL="0" indent="0">
              <a:buNone/>
            </a:pPr>
            <a:r>
              <a:rPr lang="tr-TR" dirty="0" smtClean="0"/>
              <a:t>Peki çocuklarda işitsel zeka gelişmezse neler yaşanır? Uzmanlar bu durumun bir çeşit öğrenme bozuklu olduğunu ifade etmektedir. Bu nedenle de İşitsel gelişim seti gibi materyalleri sıklıkla önermektedirler. İşitsel zekanın gelişmemesi halinde çocuklar şu sıkıntıları yaşar:</a:t>
            </a:r>
          </a:p>
          <a:p>
            <a:r>
              <a:rPr lang="tr-TR" dirty="0" smtClean="0"/>
              <a:t>Okula gittiği zaman derslerde anlatılan konuları anlamaz ya da aklında tutamaz</a:t>
            </a:r>
          </a:p>
          <a:p>
            <a:r>
              <a:rPr lang="tr-TR" dirty="0" smtClean="0"/>
              <a:t>Öğrenmenin dinlerken öğrenme konusunda güçlük yaşar</a:t>
            </a:r>
          </a:p>
          <a:p>
            <a:endParaRPr lang="tr-TR" dirty="0"/>
          </a:p>
        </p:txBody>
      </p:sp>
    </p:spTree>
    <p:extLst>
      <p:ext uri="{BB962C8B-B14F-4D97-AF65-F5344CB8AC3E}">
        <p14:creationId xmlns:p14="http://schemas.microsoft.com/office/powerpoint/2010/main" val="387607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Sesli yönergeleri takip edemez</a:t>
            </a:r>
          </a:p>
          <a:p>
            <a:r>
              <a:rPr lang="tr-TR" dirty="0" smtClean="0"/>
              <a:t>Konuşulanları geç algılar</a:t>
            </a:r>
          </a:p>
          <a:p>
            <a:r>
              <a:rPr lang="tr-TR" dirty="0" smtClean="0"/>
              <a:t>Sorulan sorulara geç cevap verir</a:t>
            </a:r>
          </a:p>
          <a:p>
            <a:r>
              <a:rPr lang="tr-TR" dirty="0" smtClean="0"/>
              <a:t>Konuşurken kendisini iyi bir biçimde ifade edemez.</a:t>
            </a:r>
          </a:p>
          <a:p>
            <a:r>
              <a:rPr lang="tr-TR" dirty="0" smtClean="0"/>
              <a:t>İleride kendisini ifade edememekten kaynaklı psikolojik sorunlar yaşayabilir.</a:t>
            </a:r>
          </a:p>
          <a:p>
            <a:endParaRPr lang="tr-TR" dirty="0"/>
          </a:p>
        </p:txBody>
      </p:sp>
    </p:spTree>
    <p:extLst>
      <p:ext uri="{BB962C8B-B14F-4D97-AF65-F5344CB8AC3E}">
        <p14:creationId xmlns:p14="http://schemas.microsoft.com/office/powerpoint/2010/main" val="981189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NASIL GELİŞTİRİLEBİLİR?</a:t>
            </a:r>
            <a:endParaRPr lang="tr-TR" dirty="0"/>
          </a:p>
        </p:txBody>
      </p:sp>
      <p:sp>
        <p:nvSpPr>
          <p:cNvPr id="3" name="İçerik Yer Tutucusu 2"/>
          <p:cNvSpPr>
            <a:spLocks noGrp="1"/>
          </p:cNvSpPr>
          <p:nvPr>
            <p:ph idx="1"/>
          </p:nvPr>
        </p:nvSpPr>
        <p:spPr/>
        <p:txBody>
          <a:bodyPr/>
          <a:lstStyle/>
          <a:p>
            <a:pPr marL="0" indent="0">
              <a:buNone/>
            </a:pPr>
            <a:r>
              <a:rPr lang="tr-TR" dirty="0" smtClean="0"/>
              <a:t>İşitsel hafıza işitsel dikkat seti ile geliştirilebilmektedir. Uzmanlar ebeveynlere okul öncesi dönemde bu setleri kullanmayı önermektedir. Bu setler alanında uzman eğitimciler tarafından üretildiği için herhangi bir sorun da ortaya çıkmamaktadır. Setlerde genellikle şunlar yer alır:</a:t>
            </a:r>
          </a:p>
          <a:p>
            <a:r>
              <a:rPr lang="tr-TR" b="1" dirty="0" smtClean="0"/>
              <a:t>Sesli yönergeleri takip etme aktiviteleri: </a:t>
            </a:r>
            <a:r>
              <a:rPr lang="tr-TR" dirty="0" smtClean="0"/>
              <a:t>Bu aktiviteler sayesinde çocuklara sesli yönergeler vererek onu etkinliğe dahil edebilirsiniz.</a:t>
            </a:r>
          </a:p>
          <a:p>
            <a:r>
              <a:rPr lang="tr-TR" b="1" dirty="0" smtClean="0"/>
              <a:t>Sesin geldiği yönü bulma oyunu</a:t>
            </a:r>
            <a:r>
              <a:rPr lang="tr-TR" dirty="0" smtClean="0"/>
              <a:t>: Çocuğun etrafında toplanarak gözlerini kapatıp el şaklatmak suretiyle sesin nereden geldiğini anlaması ve söylemesi sağlanır.</a:t>
            </a:r>
          </a:p>
          <a:p>
            <a:endParaRPr lang="tr-TR" dirty="0"/>
          </a:p>
        </p:txBody>
      </p:sp>
    </p:spTree>
    <p:extLst>
      <p:ext uri="{BB962C8B-B14F-4D97-AF65-F5344CB8AC3E}">
        <p14:creationId xmlns:p14="http://schemas.microsoft.com/office/powerpoint/2010/main" val="2792826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Zihinde canlandırma: </a:t>
            </a:r>
            <a:r>
              <a:rPr lang="tr-TR" dirty="0" smtClean="0"/>
              <a:t>Çıkarılan seslerle çocuğun zihninde nelerin canlandırıldığı öğrenilir. Örneğin köpek sesi çıkardıktan sonra çocuğa bu ne sesiydi diye sorulabilir.</a:t>
            </a:r>
          </a:p>
          <a:p>
            <a:r>
              <a:rPr lang="tr-TR" b="1" dirty="0" smtClean="0"/>
              <a:t>Doğadaki sesleri tanıma oyunu: </a:t>
            </a:r>
            <a:r>
              <a:rPr lang="tr-TR" dirty="0" smtClean="0"/>
              <a:t>Akarsu sesi, kedi sesi, kuş sesi, köpek sesi gibi çeşitli sesleri çocuğa tanıtmayı içerir. Bu tanıtımdan sonra ses dinletilir ve az önce dinlediğin ses ne sesiydi diye sorulur. Çocuk bunu bildiğinde alkışlarsanız ve överseniz, işitsel algı hususunda daha dikkatli davranacaktır.</a:t>
            </a:r>
          </a:p>
          <a:p>
            <a:r>
              <a:rPr lang="tr-TR" b="1" dirty="0" smtClean="0"/>
              <a:t>Müzikal faaliyetler: </a:t>
            </a:r>
            <a:r>
              <a:rPr lang="tr-TR" dirty="0" smtClean="0"/>
              <a:t>Çocuğa enstrüman çalmayı öğretebilir, şarkıları beraber söyleyebilirsiniz. Müzikal faaliyetlerin hem işitsel algıyı hem de zeka seviyesini geliştirdiği yapılan birçok çalışma ile kanıtlanmıştır. Uzmanlar bu nedenle bazı işitsel dikkat setleri içerisine mutlaka müzikal eğitim nüanslarını da eklemektedir.</a:t>
            </a:r>
          </a:p>
          <a:p>
            <a:endParaRPr lang="tr-TR" dirty="0"/>
          </a:p>
        </p:txBody>
      </p:sp>
    </p:spTree>
    <p:extLst>
      <p:ext uri="{BB962C8B-B14F-4D97-AF65-F5344CB8AC3E}">
        <p14:creationId xmlns:p14="http://schemas.microsoft.com/office/powerpoint/2010/main" val="2491009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1258</Words>
  <Application>Microsoft Office PowerPoint</Application>
  <PresentationFormat>Geniş ekran</PresentationFormat>
  <Paragraphs>78</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Century Gothic</vt:lpstr>
      <vt:lpstr>Wingdings 3</vt:lpstr>
      <vt:lpstr>Duman</vt:lpstr>
      <vt:lpstr>İŞİTSEL ALGI VE DİKKAT GELİŞİMİ </vt:lpstr>
      <vt:lpstr>İŞİTSEL ALGI VE DİKKAT GELİŞİMİ</vt:lpstr>
      <vt:lpstr>PowerPoint Sunusu</vt:lpstr>
      <vt:lpstr>İŞİTSEL HAFIZAYI GELİŞTİRMENİN FAYDALARI</vt:lpstr>
      <vt:lpstr>PowerPoint Sunusu</vt:lpstr>
      <vt:lpstr>İŞİTSEL ZEKA GELİŞMEZSE NE OLUR?</vt:lpstr>
      <vt:lpstr>PowerPoint Sunusu</vt:lpstr>
      <vt:lpstr>NASIL GELİŞTİRİLEBİLİR?</vt:lpstr>
      <vt:lpstr>PowerPoint Sunusu</vt:lpstr>
      <vt:lpstr>Sözel Zeka Nedir? Nasıl Geliştirilir ve Sözel Zeka Özellikleri</vt:lpstr>
      <vt:lpstr>Sözel Zeka (Dilsel Zeka) Nedir?</vt:lpstr>
      <vt:lpstr>Sözel Zeka Nasıl Geliştirilir?</vt:lpstr>
      <vt:lpstr>PowerPoint Sunusu</vt:lpstr>
      <vt:lpstr>Sözel zeka neden önemlidir?</vt:lpstr>
      <vt:lpstr>PowerPoint Sunusu</vt:lpstr>
      <vt:lpstr>Sözel zeka potansiyeline sahip kişilerin özellikleri nelerdir?</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İŞİTSEL ALGI DİKKAT GELİŞİMİ </dc:title>
  <dc:creator>ronaldinho424</dc:creator>
  <cp:lastModifiedBy>ronaldinho424</cp:lastModifiedBy>
  <cp:revision>4</cp:revision>
  <dcterms:created xsi:type="dcterms:W3CDTF">2021-01-29T10:15:31Z</dcterms:created>
  <dcterms:modified xsi:type="dcterms:W3CDTF">2021-02-01T12:30:23Z</dcterms:modified>
</cp:coreProperties>
</file>