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75" r:id="rId16"/>
    <p:sldId id="276" r:id="rId17"/>
    <p:sldId id="278" r:id="rId18"/>
    <p:sldId id="279" r:id="rId19"/>
    <p:sldId id="277" r:id="rId20"/>
    <p:sldId id="269" r:id="rId21"/>
    <p:sldId id="270" r:id="rId22"/>
    <p:sldId id="271" r:id="rId23"/>
    <p:sldId id="272" r:id="rId24"/>
    <p:sldId id="273" r:id="rId25"/>
    <p:sldId id="274" r:id="rId26"/>
    <p:sldId id="282"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FAA895-9587-44DB-86BA-46A51217D78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46830E8-90AB-46C3-909F-F96FC335BB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80340A0-08D7-42BF-9926-872ADBA2BC41}"/>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5" name="Alt Bilgi Yer Tutucusu 4">
            <a:extLst>
              <a:ext uri="{FF2B5EF4-FFF2-40B4-BE49-F238E27FC236}">
                <a16:creationId xmlns:a16="http://schemas.microsoft.com/office/drawing/2014/main" id="{C446E9CC-6C64-4B94-BDC5-7BC84FCF6BF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BE8DE7-CDA7-40FD-B8A4-58ECF8A14900}"/>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388446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D9777E-6E73-4502-99DC-F25D74CD90A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533FE0C-837A-4162-9DF6-C585D89A6FB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2F062A1-60E8-4B94-AE93-C2E1ABFFA50B}"/>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5" name="Alt Bilgi Yer Tutucusu 4">
            <a:extLst>
              <a:ext uri="{FF2B5EF4-FFF2-40B4-BE49-F238E27FC236}">
                <a16:creationId xmlns:a16="http://schemas.microsoft.com/office/drawing/2014/main" id="{87E09F1B-B58C-45D3-9BF2-6AD3FE5D2F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24026D-8520-46BC-AE2C-744148B53A83}"/>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26423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B52FC64-1696-417C-BF55-221E0E2E9DF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B1459BC-C55A-4003-8DE8-55E762217FF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CB4ED87-8F51-4F86-9F66-4AF9A41B6954}"/>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5" name="Alt Bilgi Yer Tutucusu 4">
            <a:extLst>
              <a:ext uri="{FF2B5EF4-FFF2-40B4-BE49-F238E27FC236}">
                <a16:creationId xmlns:a16="http://schemas.microsoft.com/office/drawing/2014/main" id="{AA76B98F-964E-4439-ABE3-7077412BC1C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3358C4C-39AD-448C-AF50-50B3CA7C01FF}"/>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369275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1834CB-773C-44F3-BACF-EB1B83A00A6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A9A8CD0-311D-437E-8F7A-D6B26DB87AF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A7972A8-4070-45AF-8BD6-749C329CE2F4}"/>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5" name="Alt Bilgi Yer Tutucusu 4">
            <a:extLst>
              <a:ext uri="{FF2B5EF4-FFF2-40B4-BE49-F238E27FC236}">
                <a16:creationId xmlns:a16="http://schemas.microsoft.com/office/drawing/2014/main" id="{EB80CC52-47C3-4ABA-A103-D421AB8D059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713FF3-3A32-4B87-A83D-B673A4092C69}"/>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285998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5B3B5F-6E8A-4080-B69C-4E04ECC1D98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340FB88-DC16-450D-8FDE-60505933A8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2E2E2F1-314D-40B7-9268-805289EC3657}"/>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5" name="Alt Bilgi Yer Tutucusu 4">
            <a:extLst>
              <a:ext uri="{FF2B5EF4-FFF2-40B4-BE49-F238E27FC236}">
                <a16:creationId xmlns:a16="http://schemas.microsoft.com/office/drawing/2014/main" id="{4D37EB60-B34E-411F-A1CC-F83EE60B0E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771899-4477-43DB-B02D-70A00709B1EB}"/>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973784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2EB1F8-733B-4CDB-B7AC-F94DFDA3B4F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2AE6DBD-53CA-46F3-957C-EFB9C7E3C03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502A6B0-6137-477F-93A8-2962FFEC4C5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6DCC1A2-4C75-4C8B-93CA-FCA449DCE88F}"/>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6" name="Alt Bilgi Yer Tutucusu 5">
            <a:extLst>
              <a:ext uri="{FF2B5EF4-FFF2-40B4-BE49-F238E27FC236}">
                <a16:creationId xmlns:a16="http://schemas.microsoft.com/office/drawing/2014/main" id="{8F7C08B5-6156-40F6-A0BC-6221460E3D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4E87573-4B7A-47F0-A427-69E619933F1E}"/>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71777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89C906-C2FC-4B0C-89EC-6D749E11DF9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8B33617-171F-41E0-99EE-866C35DE63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E2A82DA-A08F-4413-A450-39CD4ADA96D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3EC2BD3-D5A5-4311-8A47-52BD26DFD1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2D94DEF-4883-45A7-A10B-742158C7736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7E015A6-511A-41E8-9D72-DD27B2FFE9B1}"/>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8" name="Alt Bilgi Yer Tutucusu 7">
            <a:extLst>
              <a:ext uri="{FF2B5EF4-FFF2-40B4-BE49-F238E27FC236}">
                <a16:creationId xmlns:a16="http://schemas.microsoft.com/office/drawing/2014/main" id="{9BAEB229-D516-4139-A376-E0895A8D90D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75E1CD1-A168-490D-94CB-2E111ECAFAD5}"/>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344162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51FB7A-D697-429C-A8C4-0A3C719351E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B75F400-845B-4C24-8197-C2216218B189}"/>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4" name="Alt Bilgi Yer Tutucusu 3">
            <a:extLst>
              <a:ext uri="{FF2B5EF4-FFF2-40B4-BE49-F238E27FC236}">
                <a16:creationId xmlns:a16="http://schemas.microsoft.com/office/drawing/2014/main" id="{D5806349-C42E-41BC-91FB-958F6C17320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67F7104-074E-43F0-8336-CD9ABCFE1169}"/>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2050748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A9E32F5-6C41-4D7F-B6BB-53F1648ECA5A}"/>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3" name="Alt Bilgi Yer Tutucusu 2">
            <a:extLst>
              <a:ext uri="{FF2B5EF4-FFF2-40B4-BE49-F238E27FC236}">
                <a16:creationId xmlns:a16="http://schemas.microsoft.com/office/drawing/2014/main" id="{F351275C-58FE-492B-AD95-59223974ECB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0F9375B-A3F1-4192-9324-67E9C1BDDDD2}"/>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154632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C2FBAE-A75E-463A-85E0-98B7D65AB47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D23FCA0-A5D6-456E-9987-33420154CF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EE6F951-E714-47FD-807F-E70BB4D6B0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977ACF5-B87C-4B60-8BFC-DAB62C62CDC5}"/>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6" name="Alt Bilgi Yer Tutucusu 5">
            <a:extLst>
              <a:ext uri="{FF2B5EF4-FFF2-40B4-BE49-F238E27FC236}">
                <a16:creationId xmlns:a16="http://schemas.microsoft.com/office/drawing/2014/main" id="{3C585897-4F26-4EA1-B16E-11754FF90C1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4A40623-4681-4BB2-8FF6-7E2207B388D4}"/>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1493788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0487C0-0C2C-46A0-88F0-CA1AA3F5854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A3F863B-2322-44FC-88DD-37FE93EB38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4026605-0063-449B-B789-13B844B303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E08A872-B6B4-4BA3-996B-73965659E096}"/>
              </a:ext>
            </a:extLst>
          </p:cNvPr>
          <p:cNvSpPr>
            <a:spLocks noGrp="1"/>
          </p:cNvSpPr>
          <p:nvPr>
            <p:ph type="dt" sz="half" idx="10"/>
          </p:nvPr>
        </p:nvSpPr>
        <p:spPr/>
        <p:txBody>
          <a:bodyPr/>
          <a:lstStyle/>
          <a:p>
            <a:fld id="{37F4C352-51FA-437A-967D-1EBBCDCD6C32}" type="datetimeFigureOut">
              <a:rPr lang="tr-TR" smtClean="0"/>
              <a:t>28.1.2021</a:t>
            </a:fld>
            <a:endParaRPr lang="tr-TR"/>
          </a:p>
        </p:txBody>
      </p:sp>
      <p:sp>
        <p:nvSpPr>
          <p:cNvPr id="6" name="Alt Bilgi Yer Tutucusu 5">
            <a:extLst>
              <a:ext uri="{FF2B5EF4-FFF2-40B4-BE49-F238E27FC236}">
                <a16:creationId xmlns:a16="http://schemas.microsoft.com/office/drawing/2014/main" id="{1DD19E5F-1A9B-4807-B579-863D3631683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57716DA-BD03-401D-B94B-70C3F4F2E46F}"/>
              </a:ext>
            </a:extLst>
          </p:cNvPr>
          <p:cNvSpPr>
            <a:spLocks noGrp="1"/>
          </p:cNvSpPr>
          <p:nvPr>
            <p:ph type="sldNum" sz="quarter" idx="12"/>
          </p:nvPr>
        </p:nvSpPr>
        <p:spPr/>
        <p:txBody>
          <a:bodyPr/>
          <a:lstStyle/>
          <a:p>
            <a:fld id="{7D02A661-2911-49AC-8FC5-5B31F262347F}" type="slidenum">
              <a:rPr lang="tr-TR" smtClean="0"/>
              <a:t>‹#›</a:t>
            </a:fld>
            <a:endParaRPr lang="tr-TR"/>
          </a:p>
        </p:txBody>
      </p:sp>
    </p:spTree>
    <p:extLst>
      <p:ext uri="{BB962C8B-B14F-4D97-AF65-F5344CB8AC3E}">
        <p14:creationId xmlns:p14="http://schemas.microsoft.com/office/powerpoint/2010/main" val="596178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E4DDA19-587B-4604-B89F-67BC2899B2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00A333D-327F-4C72-89C9-8309F55206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17265A1-0D0B-4945-B0BF-7A1FD1E314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4C352-51FA-437A-967D-1EBBCDCD6C32}" type="datetimeFigureOut">
              <a:rPr lang="tr-TR" smtClean="0"/>
              <a:t>28.1.2021</a:t>
            </a:fld>
            <a:endParaRPr lang="tr-TR"/>
          </a:p>
        </p:txBody>
      </p:sp>
      <p:sp>
        <p:nvSpPr>
          <p:cNvPr id="5" name="Alt Bilgi Yer Tutucusu 4">
            <a:extLst>
              <a:ext uri="{FF2B5EF4-FFF2-40B4-BE49-F238E27FC236}">
                <a16:creationId xmlns:a16="http://schemas.microsoft.com/office/drawing/2014/main" id="{515C09F2-D208-4178-B544-ACE92A54D2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A1B18F7-1BAA-40C5-B666-D144423307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2A661-2911-49AC-8FC5-5B31F262347F}" type="slidenum">
              <a:rPr lang="tr-TR" smtClean="0"/>
              <a:t>‹#›</a:t>
            </a:fld>
            <a:endParaRPr lang="tr-TR"/>
          </a:p>
        </p:txBody>
      </p:sp>
    </p:spTree>
    <p:extLst>
      <p:ext uri="{BB962C8B-B14F-4D97-AF65-F5344CB8AC3E}">
        <p14:creationId xmlns:p14="http://schemas.microsoft.com/office/powerpoint/2010/main" val="3358351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kontrolyayincilik.com/kategori/gorsel-dikkat-seti#labels=203-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831976" y="2455816"/>
            <a:ext cx="8728521" cy="2197319"/>
          </a:xfrm>
        </p:spPr>
        <p:txBody>
          <a:bodyPr>
            <a:normAutofit fontScale="90000"/>
          </a:bodyPr>
          <a:lstStyle/>
          <a:p>
            <a:pPr algn="ctr"/>
            <a:r>
              <a:rPr lang="tr-TR" sz="8000" dirty="0">
                <a:effectLst>
                  <a:outerShdw blurRad="38100" dist="38100" dir="2700000" algn="tl">
                    <a:srgbClr val="000000">
                      <a:alpha val="43137"/>
                    </a:srgbClr>
                  </a:outerShdw>
                </a:effectLst>
                <a:latin typeface="Cambria" pitchFamily="18" charset="0"/>
                <a:ea typeface="Cambria" pitchFamily="18" charset="0"/>
              </a:rPr>
              <a:t/>
            </a:r>
            <a:br>
              <a:rPr lang="tr-TR" sz="8000" dirty="0">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GÖRSEL </a:t>
            </a: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ALGI VE DİKKAT GELİŞİMİ</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GÖRSEL ALGI BOZUKLUĞU</a:t>
            </a:r>
            <a:endParaRPr lang="tr-TR" sz="2700" dirty="0">
              <a:latin typeface="Cambria" pitchFamily="18" charset="0"/>
              <a:ea typeface="Cambria" pitchFamily="18" charset="0"/>
            </a:endParaRPr>
          </a:p>
        </p:txBody>
      </p:sp>
      <p:sp>
        <p:nvSpPr>
          <p:cNvPr id="3" name="AutoShape 2" descr="2020 LGS konularÄ± ve MEB Ã¶rnek soru kitapÃ§Ä±ÄÄ± | Siirt Haberleri ..."/>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2020 LGS konularÄ± ve MEB Ã¶rnek soru kitapÃ§Ä±ÄÄ± | Siirt Haberleri ..."/>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Metin kutusu 4"/>
          <p:cNvSpPr txBox="1"/>
          <p:nvPr/>
        </p:nvSpPr>
        <p:spPr>
          <a:xfrm>
            <a:off x="7608168" y="5517233"/>
            <a:ext cx="2952328" cy="830997"/>
          </a:xfrm>
          <a:prstGeom prst="rect">
            <a:avLst/>
          </a:prstGeom>
          <a:noFill/>
        </p:spPr>
        <p:txBody>
          <a:bodyPr wrap="square" rtlCol="0">
            <a:spAutoFit/>
          </a:bodyPr>
          <a:lstStyle/>
          <a:p>
            <a:r>
              <a:rPr lang="tr-TR" sz="2400" dirty="0">
                <a:solidFill>
                  <a:schemeClr val="accent6">
                    <a:lumMod val="50000"/>
                  </a:schemeClr>
                </a:solidFill>
                <a:latin typeface="Aharoni" panose="02010803020104030203" pitchFamily="2" charset="-79"/>
                <a:cs typeface="Aharoni" panose="02010803020104030203" pitchFamily="2" charset="-79"/>
              </a:rPr>
              <a:t>SEYHAN RAM</a:t>
            </a:r>
          </a:p>
          <a:p>
            <a:r>
              <a:rPr lang="tr-TR" sz="2400" dirty="0">
                <a:solidFill>
                  <a:schemeClr val="accent6">
                    <a:lumMod val="50000"/>
                  </a:schemeClr>
                </a:solidFill>
                <a:latin typeface="Aharoni" panose="02010803020104030203" pitchFamily="2" charset="-79"/>
                <a:cs typeface="Aharoni" panose="02010803020104030203" pitchFamily="2" charset="-79"/>
              </a:rPr>
              <a:t>2021</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0194" y="312739"/>
            <a:ext cx="2368027" cy="2286770"/>
          </a:xfrm>
          <a:prstGeom prst="rect">
            <a:avLst/>
          </a:prstGeom>
        </p:spPr>
      </p:pic>
    </p:spTree>
    <p:extLst>
      <p:ext uri="{BB962C8B-B14F-4D97-AF65-F5344CB8AC3E}">
        <p14:creationId xmlns:p14="http://schemas.microsoft.com/office/powerpoint/2010/main" val="112717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C02B09-71E2-495A-9B7A-398FAD2CD9E8}"/>
              </a:ext>
            </a:extLst>
          </p:cNvPr>
          <p:cNvSpPr>
            <a:spLocks noGrp="1"/>
          </p:cNvSpPr>
          <p:nvPr>
            <p:ph type="title"/>
          </p:nvPr>
        </p:nvSpPr>
        <p:spPr/>
        <p:txBody>
          <a:bodyPr/>
          <a:lstStyle/>
          <a:p>
            <a:pPr algn="ctr"/>
            <a:r>
              <a:rPr lang="tr-TR" i="0" dirty="0">
                <a:solidFill>
                  <a:srgbClr val="444444"/>
                </a:solidFill>
                <a:effectLst/>
                <a:latin typeface="tahoma" panose="020B0604030504040204" pitchFamily="34" charset="0"/>
              </a:rPr>
              <a:t>Görsel algı sorunları</a:t>
            </a:r>
            <a:endParaRPr lang="tr-TR" dirty="0"/>
          </a:p>
        </p:txBody>
      </p:sp>
      <p:sp>
        <p:nvSpPr>
          <p:cNvPr id="3" name="İçerik Yer Tutucusu 2">
            <a:extLst>
              <a:ext uri="{FF2B5EF4-FFF2-40B4-BE49-F238E27FC236}">
                <a16:creationId xmlns:a16="http://schemas.microsoft.com/office/drawing/2014/main" id="{9AB50C20-40EA-4B95-AE03-51F8977FC1EB}"/>
              </a:ext>
            </a:extLst>
          </p:cNvPr>
          <p:cNvSpPr>
            <a:spLocks noGrp="1"/>
          </p:cNvSpPr>
          <p:nvPr>
            <p:ph idx="1"/>
          </p:nvPr>
        </p:nvSpPr>
        <p:spPr/>
        <p:txBody>
          <a:bodyPr/>
          <a:lstStyle/>
          <a:p>
            <a:pPr algn="just">
              <a:buFont typeface="Arial" panose="020B0604020202020204" pitchFamily="34" charset="0"/>
              <a:buChar char="•"/>
            </a:pPr>
            <a:r>
              <a:rPr lang="tr-TR" b="0" i="0" dirty="0">
                <a:effectLst/>
                <a:latin typeface="tahoma" panose="020B0604030504040204" pitchFamily="34" charset="0"/>
              </a:rPr>
              <a:t>Görsel ayrımlaştırma yetenekleri zayıftır.</a:t>
            </a:r>
          </a:p>
          <a:p>
            <a:pPr marL="0" indent="0" algn="just">
              <a:buNone/>
            </a:pPr>
            <a:r>
              <a:rPr lang="tr-TR" b="0" i="0" dirty="0">
                <a:effectLst/>
                <a:latin typeface="tahoma" panose="020B0604030504040204" pitchFamily="34" charset="0"/>
              </a:rPr>
              <a:t>( ters yazma , b –d </a:t>
            </a:r>
            <a:r>
              <a:rPr lang="tr-TR" b="0" i="0" dirty="0" err="1">
                <a:effectLst/>
                <a:latin typeface="tahoma" panose="020B0604030504040204" pitchFamily="34" charset="0"/>
              </a:rPr>
              <a:t>yi</a:t>
            </a:r>
            <a:r>
              <a:rPr lang="tr-TR" b="0" i="0" dirty="0">
                <a:effectLst/>
                <a:latin typeface="tahoma" panose="020B0604030504040204" pitchFamily="34" charset="0"/>
              </a:rPr>
              <a:t> karıştırma)</a:t>
            </a:r>
            <a:endParaRPr lang="tr-TR" b="0" i="0" dirty="0">
              <a:effectLst/>
              <a:latin typeface="Pontano Sans"/>
            </a:endParaRPr>
          </a:p>
          <a:p>
            <a:pPr algn="just">
              <a:buFont typeface="Arial" panose="020B0604020202020204" pitchFamily="34" charset="0"/>
              <a:buChar char="•"/>
            </a:pPr>
            <a:r>
              <a:rPr lang="tr-TR" b="0" i="0" dirty="0">
                <a:effectLst/>
                <a:latin typeface="tahoma" panose="020B0604030504040204" pitchFamily="34" charset="0"/>
              </a:rPr>
              <a:t>Görsel figür – zemin ayırt etmede güçlük çekerler.</a:t>
            </a:r>
            <a:endParaRPr lang="tr-TR" b="0" i="0" dirty="0">
              <a:effectLst/>
              <a:latin typeface="Pontano Sans"/>
            </a:endParaRPr>
          </a:p>
          <a:p>
            <a:pPr algn="just">
              <a:buFont typeface="Arial" panose="020B0604020202020204" pitchFamily="34" charset="0"/>
              <a:buChar char="•"/>
            </a:pPr>
            <a:r>
              <a:rPr lang="tr-TR" b="0" i="0" dirty="0">
                <a:effectLst/>
                <a:latin typeface="tahoma" panose="020B0604030504040204" pitchFamily="34" charset="0"/>
              </a:rPr>
              <a:t>Görsel hafızaları zayıftır.</a:t>
            </a:r>
            <a:endParaRPr lang="tr-TR" b="0" i="0" dirty="0">
              <a:effectLst/>
              <a:latin typeface="Pontano Sans"/>
            </a:endParaRPr>
          </a:p>
          <a:p>
            <a:pPr algn="just">
              <a:buFont typeface="Arial" panose="020B0604020202020204" pitchFamily="34" charset="0"/>
              <a:buChar char="•"/>
            </a:pPr>
            <a:r>
              <a:rPr lang="tr-TR" b="0" i="0" dirty="0">
                <a:effectLst/>
                <a:latin typeface="tahoma" panose="020B0604030504040204" pitchFamily="34" charset="0"/>
              </a:rPr>
              <a:t>Uzaklık ve derinlik algıları bozuktur.</a:t>
            </a:r>
            <a:endParaRPr lang="tr-TR" b="0" i="0" dirty="0">
              <a:effectLst/>
              <a:latin typeface="Pontano Sans"/>
            </a:endParaRPr>
          </a:p>
          <a:p>
            <a:endParaRPr lang="tr-TR" dirty="0"/>
          </a:p>
        </p:txBody>
      </p:sp>
    </p:spTree>
    <p:extLst>
      <p:ext uri="{BB962C8B-B14F-4D97-AF65-F5344CB8AC3E}">
        <p14:creationId xmlns:p14="http://schemas.microsoft.com/office/powerpoint/2010/main" val="695216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F2FCE6-8B13-4B4E-BD24-235F0CD42CE1}"/>
              </a:ext>
            </a:extLst>
          </p:cNvPr>
          <p:cNvSpPr>
            <a:spLocks noGrp="1"/>
          </p:cNvSpPr>
          <p:nvPr>
            <p:ph type="title"/>
          </p:nvPr>
        </p:nvSpPr>
        <p:spPr>
          <a:xfrm>
            <a:off x="838200" y="365125"/>
            <a:ext cx="10515600" cy="966525"/>
          </a:xfrm>
        </p:spPr>
        <p:txBody>
          <a:bodyPr>
            <a:normAutofit fontScale="90000"/>
          </a:bodyPr>
          <a:lstStyle/>
          <a:p>
            <a:pPr algn="ctr"/>
            <a:r>
              <a:rPr lang="tr-TR" b="1"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Görsel Algısal Beceriler</a:t>
            </a:r>
            <a:r>
              <a:rPr lang="tr-TR" sz="1800" dirty="0">
                <a:effectLst/>
                <a:latin typeface="Calibri" panose="020F0502020204030204" pitchFamily="34" charset="0"/>
                <a:ea typeface="Calibri" panose="020F0502020204030204" pitchFamily="34" charset="0"/>
                <a:cs typeface="Times New Roman" panose="02020603050405020304" pitchFamily="18" charset="0"/>
              </a:rPr>
              <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6AC2A583-ECDB-4570-8CFE-5455D9AC13E6}"/>
              </a:ext>
            </a:extLst>
          </p:cNvPr>
          <p:cNvSpPr>
            <a:spLocks noGrp="1"/>
          </p:cNvSpPr>
          <p:nvPr>
            <p:ph idx="1"/>
          </p:nvPr>
        </p:nvSpPr>
        <p:spPr>
          <a:xfrm>
            <a:off x="838200" y="1491449"/>
            <a:ext cx="10515600" cy="4685514"/>
          </a:xfrm>
        </p:spPr>
        <p:txBody>
          <a:bodyPr>
            <a:normAutofit fontScale="92500" lnSpcReduction="10000"/>
          </a:bodyPr>
          <a:lstStyle/>
          <a:p>
            <a:pPr>
              <a:lnSpc>
                <a:spcPts val="1560"/>
              </a:lnSpc>
              <a:spcAft>
                <a:spcPts val="800"/>
              </a:spcAft>
            </a:pPr>
            <a:r>
              <a:rPr lang="tr-TR" sz="1800" b="1"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Görsel Algı Tamamlama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75"/>
              </a:spcAft>
            </a:pPr>
            <a:r>
              <a:rPr lang="tr-TR" sz="1800" dirty="0">
                <a:effectLst/>
                <a:latin typeface="Arial" panose="020B0604020202020204" pitchFamily="34" charset="0"/>
                <a:ea typeface="Times New Roman" panose="02020603050405020304" pitchFamily="18" charset="0"/>
                <a:cs typeface="Times New Roman" panose="02020603050405020304" pitchFamily="18" charset="0"/>
              </a:rPr>
              <a:t>Tamamlanmamış temsili bir formu tanımlama  yeteneğidir.  Ayrıca eksik bilgi verildiğinde bu eksik bilgiden hareketle görseli tamamlama yeteneğidir.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560"/>
              </a:lnSpc>
              <a:spcAft>
                <a:spcPts val="800"/>
              </a:spcAft>
            </a:pPr>
            <a:r>
              <a:rPr lang="tr-TR" sz="1800" b="1" dirty="0">
                <a:effectLst/>
                <a:latin typeface="Arial" panose="020B0604020202020204" pitchFamily="34" charset="0"/>
                <a:ea typeface="Times New Roman" panose="02020603050405020304" pitchFamily="18" charset="0"/>
                <a:cs typeface="Times New Roman" panose="02020603050405020304" pitchFamily="18" charset="0"/>
              </a:rPr>
              <a:t>Şekil-Semin Algısı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75"/>
              </a:spcAft>
            </a:pPr>
            <a:r>
              <a:rPr lang="tr-TR" sz="1800" dirty="0">
                <a:effectLst/>
                <a:latin typeface="Arial" panose="020B0604020202020204" pitchFamily="34" charset="0"/>
                <a:ea typeface="Times New Roman" panose="02020603050405020304" pitchFamily="18" charset="0"/>
                <a:cs typeface="Times New Roman" panose="02020603050405020304" pitchFamily="18" charset="0"/>
              </a:rPr>
              <a:t>Alakasız şekiller veya öğelerin karmaşık bir arka plan içinde tanımlanması yeteneğidir.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560"/>
              </a:lnSpc>
              <a:spcAft>
                <a:spcPts val="800"/>
              </a:spcAft>
            </a:pPr>
            <a:r>
              <a:rPr lang="tr-TR" sz="1800" b="1" dirty="0">
                <a:effectLst/>
                <a:latin typeface="Arial" panose="020B0604020202020204" pitchFamily="34" charset="0"/>
                <a:ea typeface="Times New Roman" panose="02020603050405020304" pitchFamily="18" charset="0"/>
                <a:cs typeface="Times New Roman" panose="02020603050405020304" pitchFamily="18" charset="0"/>
              </a:rPr>
              <a:t>Görsel Formu Değişmezliği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75"/>
              </a:spcAft>
            </a:pPr>
            <a:r>
              <a:rPr lang="tr-TR" sz="1800" dirty="0">
                <a:effectLst/>
                <a:latin typeface="Arial" panose="020B0604020202020204" pitchFamily="34" charset="0"/>
                <a:ea typeface="Times New Roman" panose="02020603050405020304" pitchFamily="18" charset="0"/>
                <a:cs typeface="Times New Roman" panose="02020603050405020304" pitchFamily="18" charset="0"/>
              </a:rPr>
              <a:t>Büyük küçük düz ters döndürülmüş formların tanınması yeteneğidir. şekillerin boyutları değiştirilmiş olsa dahi tanıma yeteneğidir.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560"/>
              </a:lnSpc>
              <a:spcAft>
                <a:spcPts val="800"/>
              </a:spcAft>
            </a:pPr>
            <a:r>
              <a:rPr lang="tr-TR" sz="1800" b="1" dirty="0">
                <a:effectLst/>
                <a:latin typeface="Arial" panose="020B0604020202020204" pitchFamily="34" charset="0"/>
                <a:ea typeface="Times New Roman" panose="02020603050405020304" pitchFamily="18" charset="0"/>
                <a:cs typeface="Times New Roman" panose="02020603050405020304" pitchFamily="18" charset="0"/>
              </a:rPr>
              <a:t>Görsel Hafıza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75"/>
              </a:spcAft>
            </a:pPr>
            <a:r>
              <a:rPr lang="tr-TR" sz="1800" dirty="0">
                <a:effectLst/>
                <a:latin typeface="Arial" panose="020B0604020202020204" pitchFamily="34" charset="0"/>
                <a:ea typeface="Times New Roman" panose="02020603050405020304" pitchFamily="18" charset="0"/>
                <a:cs typeface="Times New Roman" panose="02020603050405020304" pitchFamily="18" charset="0"/>
              </a:rPr>
              <a:t>Görsel algı görseli hemen hatırlama yeteneği – dört ya da beş saniye sonra sorulan belirli bir şekli tanıma ya da söyleme yeteneğidir.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75288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C4ABF8-8776-4359-AC6E-B4F246D6E996}"/>
              </a:ext>
            </a:extLst>
          </p:cNvPr>
          <p:cNvSpPr>
            <a:spLocks noGrp="1"/>
          </p:cNvSpPr>
          <p:nvPr>
            <p:ph type="title"/>
          </p:nvPr>
        </p:nvSpPr>
        <p:spPr/>
        <p:txBody>
          <a:bodyPr/>
          <a:lstStyle/>
          <a:p>
            <a:pPr algn="ctr"/>
            <a:r>
              <a:rPr lang="tr-TR"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Görsel Algısal Beceriler</a:t>
            </a:r>
            <a:endParaRPr lang="tr-TR" dirty="0"/>
          </a:p>
        </p:txBody>
      </p:sp>
      <p:sp>
        <p:nvSpPr>
          <p:cNvPr id="3" name="İçerik Yer Tutucusu 2">
            <a:extLst>
              <a:ext uri="{FF2B5EF4-FFF2-40B4-BE49-F238E27FC236}">
                <a16:creationId xmlns:a16="http://schemas.microsoft.com/office/drawing/2014/main" id="{44E8DE7B-B44F-4028-9CC0-CC5EEBD4284A}"/>
              </a:ext>
            </a:extLst>
          </p:cNvPr>
          <p:cNvSpPr>
            <a:spLocks noGrp="1"/>
          </p:cNvSpPr>
          <p:nvPr>
            <p:ph idx="1"/>
          </p:nvPr>
        </p:nvSpPr>
        <p:spPr>
          <a:xfrm>
            <a:off x="838200" y="1518082"/>
            <a:ext cx="10515600" cy="4658881"/>
          </a:xfrm>
        </p:spPr>
        <p:txBody>
          <a:bodyPr/>
          <a:lstStyle/>
          <a:p>
            <a:pPr>
              <a:lnSpc>
                <a:spcPts val="1560"/>
              </a:lnSpc>
              <a:spcAft>
                <a:spcPts val="800"/>
              </a:spcAft>
            </a:pPr>
            <a:endParaRPr lang="tr-TR" sz="1800" b="1"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60"/>
              </a:lnSpc>
              <a:spcAft>
                <a:spcPts val="800"/>
              </a:spcAft>
            </a:pPr>
            <a:r>
              <a:rPr lang="tr-TR" sz="1800" b="1"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Görsel Sıralı Bellek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75"/>
              </a:spcAft>
            </a:pPr>
            <a:r>
              <a:rPr lang="tr-TR" sz="18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Gösterilen </a:t>
            </a:r>
            <a:r>
              <a:rPr lang="tr-TR" sz="1800" dirty="0" smtClean="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formları </a:t>
            </a:r>
            <a:r>
              <a:rPr lang="tr-TR" sz="18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belli bir sıra içerisinde hatırlama yeteneğidir.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560"/>
              </a:lnSpc>
              <a:spcAft>
                <a:spcPts val="800"/>
              </a:spcAft>
            </a:pPr>
            <a:r>
              <a:rPr lang="tr-TR" sz="1800" b="1"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Görsel Ayrımcılık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75"/>
              </a:spcAft>
            </a:pPr>
            <a:r>
              <a:rPr lang="tr-TR" sz="18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Birbirine çok benzeyen görsel formları ayırt etme yeteneğidir.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560"/>
              </a:lnSpc>
              <a:spcAft>
                <a:spcPts val="800"/>
              </a:spcAft>
            </a:pPr>
            <a:r>
              <a:rPr lang="tr-TR" sz="1800" b="1"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Görsel Mekânsal İlişkiler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75"/>
              </a:spcAft>
            </a:pPr>
            <a:r>
              <a:rPr lang="tr-TR" sz="18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Kendini ve diğer </a:t>
            </a:r>
            <a:r>
              <a:rPr lang="tr-TR" sz="1800" dirty="0" smtClean="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nesnelerin </a:t>
            </a:r>
            <a:r>
              <a:rPr lang="tr-TR" sz="18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konumunu algılama yeteneğidir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09824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59A925-E1A7-4A4B-999C-A6AEEC755B61}"/>
              </a:ext>
            </a:extLst>
          </p:cNvPr>
          <p:cNvSpPr>
            <a:spLocks noGrp="1"/>
          </p:cNvSpPr>
          <p:nvPr>
            <p:ph type="title"/>
          </p:nvPr>
        </p:nvSpPr>
        <p:spPr/>
        <p:txBody>
          <a:bodyPr/>
          <a:lstStyle/>
          <a:p>
            <a:r>
              <a:rPr lang="tr-TR" b="0" i="0" dirty="0">
                <a:effectLst/>
                <a:latin typeface="Open Sans"/>
              </a:rPr>
              <a:t>Görsel Algılama Becerilerini  Geliştirme Yolları:</a:t>
            </a:r>
            <a:endParaRPr lang="tr-TR" dirty="0"/>
          </a:p>
        </p:txBody>
      </p:sp>
      <p:sp>
        <p:nvSpPr>
          <p:cNvPr id="3" name="İçerik Yer Tutucusu 2">
            <a:extLst>
              <a:ext uri="{FF2B5EF4-FFF2-40B4-BE49-F238E27FC236}">
                <a16:creationId xmlns:a16="http://schemas.microsoft.com/office/drawing/2014/main" id="{19C9B07D-B677-4FDA-89CB-90886D383A7A}"/>
              </a:ext>
            </a:extLst>
          </p:cNvPr>
          <p:cNvSpPr>
            <a:spLocks noGrp="1"/>
          </p:cNvSpPr>
          <p:nvPr>
            <p:ph idx="1"/>
          </p:nvPr>
        </p:nvSpPr>
        <p:spPr/>
        <p:txBody>
          <a:bodyPr/>
          <a:lstStyle/>
          <a:p>
            <a:pPr algn="just"/>
            <a:r>
              <a:rPr lang="tr-TR" b="0" i="0" dirty="0">
                <a:effectLst/>
                <a:latin typeface="Open Sans"/>
              </a:rPr>
              <a:t>Eşyaları sınıflandırma faaliyetleri; (eşyaların renklerine, büyüklüklerine şekillerine, cinslerine göre kümeleme)</a:t>
            </a:r>
          </a:p>
          <a:p>
            <a:pPr algn="just"/>
            <a:r>
              <a:rPr lang="tr-TR" b="0" i="0" dirty="0">
                <a:effectLst/>
                <a:latin typeface="Open Sans"/>
              </a:rPr>
              <a:t>Ayırt etme faaliyetleri; bu çalışmada resimler, geometrik şekiller ve desenli malzemeler kullanılır.</a:t>
            </a:r>
          </a:p>
          <a:p>
            <a:pPr algn="just"/>
            <a:r>
              <a:rPr lang="tr-TR" b="0" i="0" dirty="0">
                <a:effectLst/>
                <a:latin typeface="Open Sans"/>
              </a:rPr>
              <a:t>Hafıza oyunları; bu oyunlarda değişik tıp eşyalar kullanarak bunların çocuğa neyi hatırlattığı veya bunları görünce çocuğa ne hissettiği sorulur.</a:t>
            </a:r>
          </a:p>
          <a:p>
            <a:pPr algn="just"/>
            <a:r>
              <a:rPr lang="tr-TR" b="0" i="0" dirty="0">
                <a:solidFill>
                  <a:srgbClr val="7E8691"/>
                </a:solidFill>
                <a:effectLst/>
                <a:latin typeface="Open Sans"/>
              </a:rPr>
              <a:t> </a:t>
            </a:r>
          </a:p>
          <a:p>
            <a:endParaRPr lang="tr-TR" dirty="0"/>
          </a:p>
        </p:txBody>
      </p:sp>
    </p:spTree>
    <p:extLst>
      <p:ext uri="{BB962C8B-B14F-4D97-AF65-F5344CB8AC3E}">
        <p14:creationId xmlns:p14="http://schemas.microsoft.com/office/powerpoint/2010/main" val="982774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FB531A-9165-44FD-9DDF-D477717BBAE5}"/>
              </a:ext>
            </a:extLst>
          </p:cNvPr>
          <p:cNvSpPr>
            <a:spLocks noGrp="1"/>
          </p:cNvSpPr>
          <p:nvPr>
            <p:ph type="title"/>
          </p:nvPr>
        </p:nvSpPr>
        <p:spPr/>
        <p:txBody>
          <a:bodyPr/>
          <a:lstStyle/>
          <a:p>
            <a:pPr algn="ctr"/>
            <a:r>
              <a:rPr lang="tr-TR" b="1" i="0" dirty="0">
                <a:effectLst/>
                <a:latin typeface="Roboto"/>
              </a:rPr>
              <a:t>Görsel Algı Gelişimi</a:t>
            </a:r>
            <a:endParaRPr lang="tr-TR" dirty="0"/>
          </a:p>
        </p:txBody>
      </p:sp>
      <p:pic>
        <p:nvPicPr>
          <p:cNvPr id="5" name="İçerik Yer Tutucusu 4">
            <a:extLst>
              <a:ext uri="{FF2B5EF4-FFF2-40B4-BE49-F238E27FC236}">
                <a16:creationId xmlns:a16="http://schemas.microsoft.com/office/drawing/2014/main" id="{BD26B162-2CD6-4890-B4DA-398F56965A5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4662" y="1825625"/>
            <a:ext cx="8702676" cy="4351338"/>
          </a:xfrm>
        </p:spPr>
      </p:pic>
    </p:spTree>
    <p:extLst>
      <p:ext uri="{BB962C8B-B14F-4D97-AF65-F5344CB8AC3E}">
        <p14:creationId xmlns:p14="http://schemas.microsoft.com/office/powerpoint/2010/main" val="74263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94E4CE-72D3-4DA5-8C5E-563D468EB033}"/>
              </a:ext>
            </a:extLst>
          </p:cNvPr>
          <p:cNvSpPr>
            <a:spLocks noGrp="1"/>
          </p:cNvSpPr>
          <p:nvPr>
            <p:ph type="title"/>
          </p:nvPr>
        </p:nvSpPr>
        <p:spPr/>
        <p:txBody>
          <a:bodyPr/>
          <a:lstStyle/>
          <a:p>
            <a:pPr algn="ctr"/>
            <a:r>
              <a:rPr lang="tr-TR" dirty="0"/>
              <a:t/>
            </a:r>
            <a:br>
              <a:rPr lang="tr-TR" dirty="0"/>
            </a:br>
            <a:r>
              <a:rPr lang="tr-TR" i="0" dirty="0">
                <a:solidFill>
                  <a:srgbClr val="333333"/>
                </a:solidFill>
                <a:effectLst/>
                <a:latin typeface="Nunito"/>
              </a:rPr>
              <a:t>GÖRSEL DİKKAT NEDİR?</a:t>
            </a:r>
            <a:endParaRPr lang="tr-TR" dirty="0"/>
          </a:p>
        </p:txBody>
      </p:sp>
      <p:sp>
        <p:nvSpPr>
          <p:cNvPr id="3" name="İçerik Yer Tutucusu 2">
            <a:extLst>
              <a:ext uri="{FF2B5EF4-FFF2-40B4-BE49-F238E27FC236}">
                <a16:creationId xmlns:a16="http://schemas.microsoft.com/office/drawing/2014/main" id="{2375213F-ABE4-4D78-8215-9FCDD82D61E3}"/>
              </a:ext>
            </a:extLst>
          </p:cNvPr>
          <p:cNvSpPr>
            <a:spLocks noGrp="1"/>
          </p:cNvSpPr>
          <p:nvPr>
            <p:ph idx="1"/>
          </p:nvPr>
        </p:nvSpPr>
        <p:spPr/>
        <p:txBody>
          <a:bodyPr>
            <a:normAutofit/>
          </a:bodyPr>
          <a:lstStyle/>
          <a:p>
            <a:r>
              <a:rPr lang="tr-TR" sz="2400" dirty="0" smtClean="0">
                <a:latin typeface="Nunito"/>
              </a:rPr>
              <a:t>Görsel dikka</a:t>
            </a:r>
            <a:r>
              <a:rPr lang="tr-TR" sz="2400" b="0" i="0" dirty="0" smtClean="0">
                <a:effectLst/>
                <a:latin typeface="Nunito"/>
              </a:rPr>
              <a:t>t</a:t>
            </a:r>
            <a:r>
              <a:rPr lang="tr-TR" sz="2400" b="0" i="0" dirty="0">
                <a:effectLst/>
                <a:latin typeface="Nunito"/>
              </a:rPr>
              <a:t>, belirli bir şeye odaklanabilme yeteneğini ifade eder. Kimi durumlarda çocukların sürekli dikkat etmesi ve bir süre odaklanmış olarak kalması gerekebilir. Bir kerede birden fazla şeye odaklanmanın gerektiği durumlar da yaşanabilir. İşte bunu da algı setleri aracılığı ile geliştirmek mümkündür. </a:t>
            </a:r>
            <a:r>
              <a:rPr lang="tr-TR" sz="2400" b="0" i="0" u="none" strike="noStrike" dirty="0">
                <a:effectLst/>
                <a:latin typeface="Nunito"/>
                <a:hlinkClick r:id="rId2" tooltip="Görsel Dikkat"/>
              </a:rPr>
              <a:t>Görsel dikkat</a:t>
            </a:r>
            <a:r>
              <a:rPr lang="tr-TR" sz="2400" b="0" i="0" dirty="0">
                <a:effectLst/>
                <a:latin typeface="Nunito"/>
              </a:rPr>
              <a:t>, geri kalanı filtreleyerek önemli görsel bilgileri hafızaya alma yeteneğidir. </a:t>
            </a:r>
            <a:endParaRPr lang="tr-TR" sz="2400" b="0" i="0" dirty="0" smtClean="0">
              <a:effectLst/>
              <a:latin typeface="Nunito"/>
            </a:endParaRPr>
          </a:p>
          <a:p>
            <a:r>
              <a:rPr lang="tr-TR" sz="2400" b="0" i="0" dirty="0" smtClean="0">
                <a:effectLst/>
                <a:latin typeface="Nunito"/>
              </a:rPr>
              <a:t>Peki </a:t>
            </a:r>
            <a:r>
              <a:rPr lang="tr-TR" sz="2400" b="0" i="0" dirty="0">
                <a:effectLst/>
                <a:latin typeface="Nunito"/>
              </a:rPr>
              <a:t>görsel dikkat </a:t>
            </a:r>
            <a:r>
              <a:rPr lang="tr-TR" sz="2400" b="0" i="0" dirty="0" smtClean="0">
                <a:effectLst/>
                <a:latin typeface="Nunito"/>
              </a:rPr>
              <a:t>sorunu </a:t>
            </a:r>
            <a:r>
              <a:rPr lang="tr-TR" sz="2400" b="0" i="0" dirty="0">
                <a:effectLst/>
                <a:latin typeface="Nunito"/>
              </a:rPr>
              <a:t>nedir? Belirtileri nelerdir? Nelere neden olur? Çocuğunuz bir şeyleri gerçekten görmede sorun yaşıyorsa yani gözlüklere ihtiyacı varsa bu görsel dikkat ya da görsel işlemle aynı şey değildir. Görsel bozukluk şudur ve görsel dikkatle karıştırılmaması lazım.</a:t>
            </a:r>
            <a:endParaRPr lang="tr-TR" sz="2400" dirty="0"/>
          </a:p>
        </p:txBody>
      </p:sp>
    </p:spTree>
    <p:extLst>
      <p:ext uri="{BB962C8B-B14F-4D97-AF65-F5344CB8AC3E}">
        <p14:creationId xmlns:p14="http://schemas.microsoft.com/office/powerpoint/2010/main" val="4019470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3C7E39-1603-4A8E-BC13-612B60F204C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4AB6690-0E4B-4A09-835D-3FBB197EDE5F}"/>
              </a:ext>
            </a:extLst>
          </p:cNvPr>
          <p:cNvSpPr>
            <a:spLocks noGrp="1"/>
          </p:cNvSpPr>
          <p:nvPr>
            <p:ph idx="1"/>
          </p:nvPr>
        </p:nvSpPr>
        <p:spPr/>
        <p:txBody>
          <a:bodyPr/>
          <a:lstStyle/>
          <a:p>
            <a:pPr algn="l"/>
            <a:r>
              <a:rPr lang="tr-TR" b="0" i="0" dirty="0">
                <a:solidFill>
                  <a:srgbClr val="333333"/>
                </a:solidFill>
                <a:effectLst/>
                <a:latin typeface="Nunito"/>
              </a:rPr>
              <a:t>· </a:t>
            </a:r>
            <a:r>
              <a:rPr lang="tr-TR" b="0" i="0" dirty="0">
                <a:effectLst/>
                <a:latin typeface="Nunito"/>
              </a:rPr>
              <a:t>Şekil, harf veya sayıdaki farkları tanımamak</a:t>
            </a:r>
          </a:p>
          <a:p>
            <a:pPr algn="l"/>
            <a:r>
              <a:rPr lang="tr-TR" b="0" i="0" dirty="0">
                <a:effectLst/>
                <a:latin typeface="Nunito"/>
              </a:rPr>
              <a:t>· Sürekli olarak şekilleri, harfleri veya sayıları yanlış yazmak</a:t>
            </a:r>
          </a:p>
          <a:p>
            <a:pPr algn="l"/>
            <a:r>
              <a:rPr lang="tr-TR" b="0" i="0" dirty="0">
                <a:effectLst/>
                <a:latin typeface="Nunito"/>
              </a:rPr>
              <a:t>· Harfleri, rakamları veya kelimeleri sürekli olarak tekrarlamak</a:t>
            </a:r>
          </a:p>
          <a:p>
            <a:pPr algn="l"/>
            <a:r>
              <a:rPr lang="tr-TR" b="0" i="0" dirty="0">
                <a:effectLst/>
                <a:latin typeface="Nunito"/>
              </a:rPr>
              <a:t>· Bir modelin tekrarlanması sırasında problem yaşanması</a:t>
            </a:r>
          </a:p>
          <a:p>
            <a:pPr algn="l"/>
            <a:r>
              <a:rPr lang="tr-TR" b="0" i="0" dirty="0">
                <a:effectLst/>
                <a:latin typeface="Nunito"/>
              </a:rPr>
              <a:t>· Okuma ve / veya </a:t>
            </a:r>
            <a:r>
              <a:rPr lang="tr-TR" b="0" i="0" dirty="0" smtClean="0">
                <a:effectLst/>
                <a:latin typeface="Nunito"/>
              </a:rPr>
              <a:t>yazma </a:t>
            </a:r>
            <a:r>
              <a:rPr lang="tr-TR" b="0" i="0" dirty="0">
                <a:effectLst/>
                <a:latin typeface="Nunito"/>
              </a:rPr>
              <a:t>zorluğu</a:t>
            </a:r>
          </a:p>
          <a:p>
            <a:pPr algn="l"/>
            <a:r>
              <a:rPr lang="tr-TR" b="0" i="0" dirty="0">
                <a:effectLst/>
                <a:latin typeface="Nunito"/>
              </a:rPr>
              <a:t>· Sadece bir kısmı görülebilen bir nesneyi tanımlamakta zorluk</a:t>
            </a:r>
          </a:p>
          <a:p>
            <a:pPr algn="l"/>
            <a:r>
              <a:rPr lang="tr-TR" b="0" i="0" dirty="0">
                <a:effectLst/>
                <a:latin typeface="Nunito"/>
              </a:rPr>
              <a:t>· Yürürken sık sık eşyalara çarpmak</a:t>
            </a:r>
          </a:p>
          <a:p>
            <a:endParaRPr lang="tr-TR" dirty="0"/>
          </a:p>
        </p:txBody>
      </p:sp>
    </p:spTree>
    <p:extLst>
      <p:ext uri="{BB962C8B-B14F-4D97-AF65-F5344CB8AC3E}">
        <p14:creationId xmlns:p14="http://schemas.microsoft.com/office/powerpoint/2010/main" val="2034304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3A59B8-3C11-4BC0-A9E2-EC26507183FA}"/>
              </a:ext>
            </a:extLst>
          </p:cNvPr>
          <p:cNvSpPr>
            <a:spLocks noGrp="1"/>
          </p:cNvSpPr>
          <p:nvPr>
            <p:ph type="title"/>
          </p:nvPr>
        </p:nvSpPr>
        <p:spPr/>
        <p:txBody>
          <a:bodyPr/>
          <a:lstStyle/>
          <a:p>
            <a:r>
              <a:rPr lang="tr-TR" i="0" dirty="0">
                <a:effectLst/>
                <a:latin typeface="Open Sans"/>
              </a:rPr>
              <a:t>GÖRSEL DİKKATLE İLGİLİ OYUNLAR</a:t>
            </a:r>
            <a:endParaRPr lang="tr-TR" dirty="0"/>
          </a:p>
        </p:txBody>
      </p:sp>
      <p:sp>
        <p:nvSpPr>
          <p:cNvPr id="3" name="İçerik Yer Tutucusu 2">
            <a:extLst>
              <a:ext uri="{FF2B5EF4-FFF2-40B4-BE49-F238E27FC236}">
                <a16:creationId xmlns:a16="http://schemas.microsoft.com/office/drawing/2014/main" id="{D04BCAE1-FD72-45D4-A585-3567FA235BCB}"/>
              </a:ext>
            </a:extLst>
          </p:cNvPr>
          <p:cNvSpPr>
            <a:spLocks noGrp="1"/>
          </p:cNvSpPr>
          <p:nvPr>
            <p:ph idx="1"/>
          </p:nvPr>
        </p:nvSpPr>
        <p:spPr/>
        <p:txBody>
          <a:bodyPr/>
          <a:lstStyle/>
          <a:p>
            <a:r>
              <a:rPr lang="tr-TR" b="0" i="0" dirty="0">
                <a:effectLst/>
                <a:latin typeface="Open Sans"/>
              </a:rPr>
              <a:t>Kamuflaj Resimler: Büyük bir resim içerisine gizlenmiş birçok resimden oluşur. Gizlenen bu resimleri bulmak gerekir.</a:t>
            </a:r>
          </a:p>
          <a:p>
            <a:r>
              <a:rPr lang="tr-TR" b="0" i="0" dirty="0" smtClean="0">
                <a:effectLst/>
                <a:latin typeface="Open Sans"/>
              </a:rPr>
              <a:t>Harita </a:t>
            </a:r>
            <a:r>
              <a:rPr lang="tr-TR" b="0" i="0" dirty="0">
                <a:effectLst/>
                <a:latin typeface="Open Sans"/>
              </a:rPr>
              <a:t>Oyunları: Haritadan ülke, şehir, ilçe, kasaba, köy bulma ile ilgili oyunlardır. Oyunun hangi coğrafyada ve hangi özellikle ilgili oynanacağına karar verilir. Belirli bir süre içinde rakipler soruları cevapladıkça oyuna devam ederler. </a:t>
            </a:r>
          </a:p>
          <a:p>
            <a:r>
              <a:rPr lang="tr-TR" b="0" i="0" dirty="0">
                <a:effectLst/>
                <a:latin typeface="Open Sans"/>
              </a:rPr>
              <a:t>Resim Kopya Çalışması: Bakarak bir nesnenin resmini kopya etmektir. Resmin aynısını yapmaya çalışmaktır.</a:t>
            </a:r>
            <a:endParaRPr lang="tr-TR" dirty="0"/>
          </a:p>
        </p:txBody>
      </p:sp>
    </p:spTree>
    <p:extLst>
      <p:ext uri="{BB962C8B-B14F-4D97-AF65-F5344CB8AC3E}">
        <p14:creationId xmlns:p14="http://schemas.microsoft.com/office/powerpoint/2010/main" val="2880651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318F3A-9D95-45FB-8EEE-BBF96A66EAA8}"/>
              </a:ext>
            </a:extLst>
          </p:cNvPr>
          <p:cNvSpPr>
            <a:spLocks noGrp="1"/>
          </p:cNvSpPr>
          <p:nvPr>
            <p:ph type="title"/>
          </p:nvPr>
        </p:nvSpPr>
        <p:spPr/>
        <p:txBody>
          <a:bodyPr/>
          <a:lstStyle/>
          <a:p>
            <a:r>
              <a:rPr lang="tr-TR" i="0" dirty="0">
                <a:effectLst/>
                <a:latin typeface="Open Sans"/>
              </a:rPr>
              <a:t>GÖRSEL DİKKATLE İLGİLİ OYUNLAR</a:t>
            </a:r>
            <a:endParaRPr lang="tr-TR" dirty="0"/>
          </a:p>
        </p:txBody>
      </p:sp>
      <p:sp>
        <p:nvSpPr>
          <p:cNvPr id="3" name="İçerik Yer Tutucusu 2">
            <a:extLst>
              <a:ext uri="{FF2B5EF4-FFF2-40B4-BE49-F238E27FC236}">
                <a16:creationId xmlns:a16="http://schemas.microsoft.com/office/drawing/2014/main" id="{0C5617D9-AF70-4CD9-94BB-3E233B602815}"/>
              </a:ext>
            </a:extLst>
          </p:cNvPr>
          <p:cNvSpPr>
            <a:spLocks noGrp="1"/>
          </p:cNvSpPr>
          <p:nvPr>
            <p:ph idx="1"/>
          </p:nvPr>
        </p:nvSpPr>
        <p:spPr/>
        <p:txBody>
          <a:bodyPr/>
          <a:lstStyle/>
          <a:p>
            <a:r>
              <a:rPr lang="tr-TR" b="0" i="0" dirty="0">
                <a:effectLst/>
                <a:latin typeface="Open Sans"/>
              </a:rPr>
              <a:t>Dikkat Kitapları: Çocuğun öğrenme becerisi ve dikkatini geliştirmek için hazırlanan kitaplardır. Bu kitaplar çocuğun yaşına ve gelişim seviyesine göre seçilmelidir.</a:t>
            </a:r>
          </a:p>
          <a:p>
            <a:r>
              <a:rPr lang="tr-TR" b="0" i="0" dirty="0">
                <a:effectLst/>
                <a:latin typeface="Open Sans"/>
              </a:rPr>
              <a:t>Labirent Oyunları: Kâğıt üzerine çizilmiş labirentin bir girişi ve birçok çıkışı vardır. Amaç girişten yolu takip ederek en az hata ile doğru çıkışı bulmaktır. Bu oyunun aşamalı olarak kolaydan zora doğru seviyeleri vardır.</a:t>
            </a:r>
            <a:r>
              <a:rPr lang="tr-TR" dirty="0"/>
              <a:t/>
            </a:r>
            <a:br>
              <a:rPr lang="tr-TR" dirty="0"/>
            </a:br>
            <a:endParaRPr lang="tr-TR" dirty="0"/>
          </a:p>
        </p:txBody>
      </p:sp>
    </p:spTree>
    <p:extLst>
      <p:ext uri="{BB962C8B-B14F-4D97-AF65-F5344CB8AC3E}">
        <p14:creationId xmlns:p14="http://schemas.microsoft.com/office/powerpoint/2010/main" val="4250735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0F187A-E7C7-4C78-95AD-164E3B5F554F}"/>
              </a:ext>
            </a:extLst>
          </p:cNvPr>
          <p:cNvSpPr>
            <a:spLocks noGrp="1"/>
          </p:cNvSpPr>
          <p:nvPr>
            <p:ph type="title"/>
          </p:nvPr>
        </p:nvSpPr>
        <p:spPr/>
        <p:txBody>
          <a:bodyPr/>
          <a:lstStyle/>
          <a:p>
            <a:r>
              <a:rPr lang="tr-TR" i="0" dirty="0">
                <a:effectLst/>
                <a:latin typeface="Open Sans"/>
              </a:rPr>
              <a:t>GÖRSEL DİKKATLE İLGİLİ OYUNLAR</a:t>
            </a:r>
            <a:endParaRPr lang="tr-TR" dirty="0"/>
          </a:p>
        </p:txBody>
      </p:sp>
      <p:sp>
        <p:nvSpPr>
          <p:cNvPr id="3" name="İçerik Yer Tutucusu 2">
            <a:extLst>
              <a:ext uri="{FF2B5EF4-FFF2-40B4-BE49-F238E27FC236}">
                <a16:creationId xmlns:a16="http://schemas.microsoft.com/office/drawing/2014/main" id="{220E0D3F-50B0-4CC8-9122-18BA6F76DF08}"/>
              </a:ext>
            </a:extLst>
          </p:cNvPr>
          <p:cNvSpPr>
            <a:spLocks noGrp="1"/>
          </p:cNvSpPr>
          <p:nvPr>
            <p:ph idx="1"/>
          </p:nvPr>
        </p:nvSpPr>
        <p:spPr>
          <a:xfrm>
            <a:off x="940526" y="1690688"/>
            <a:ext cx="10413274" cy="4683986"/>
          </a:xfrm>
        </p:spPr>
        <p:txBody>
          <a:bodyPr>
            <a:normAutofit fontScale="77500" lnSpcReduction="20000"/>
          </a:bodyPr>
          <a:lstStyle/>
          <a:p>
            <a:r>
              <a:rPr lang="tr-TR" b="0" i="0" dirty="0">
                <a:effectLst/>
                <a:latin typeface="Open Sans"/>
              </a:rPr>
              <a:t>Resmi Hatırlatma: Çocuğa bir dakika boyunca bir resim gösterilir. Daha sonra resim kapatılır ve o resimle ilgili sorular sorulur. </a:t>
            </a:r>
          </a:p>
          <a:p>
            <a:r>
              <a:rPr lang="tr-TR" b="0" i="0" dirty="0">
                <a:effectLst/>
                <a:latin typeface="Open Sans"/>
              </a:rPr>
              <a:t>Ayrıntı Görme Oyunu: Bu oyunu oynamak için çocukla beraber çevrenin iyi görüldüğü bakış açısı geniş, yüksek bir yere veya tepeye çıkmak gerekir.</a:t>
            </a:r>
          </a:p>
          <a:p>
            <a:r>
              <a:rPr lang="tr-TR" b="0" i="0" dirty="0" smtClean="0">
                <a:effectLst/>
                <a:latin typeface="Open Sans"/>
              </a:rPr>
              <a:t>Oyun </a:t>
            </a:r>
            <a:r>
              <a:rPr lang="tr-TR" b="0" i="0" dirty="0">
                <a:effectLst/>
                <a:latin typeface="Open Sans"/>
              </a:rPr>
              <a:t>evde oynanacaksa cama veya balkona çıkmak yeterlidir. Baktığınız yerden çocuğa, Ben bir minare görüyorum. Sen de görüyor musun? Benim gördüğüm yeşil arabayı sen de görüyor musun? gibi sorular sorulur. Çocuktan bu soruların cevabını bulması istenir. Çocuk bulamazsa ipucu verilir. Sonra soru sırası çocuğa geçer. Çocuk da sorar ve oyun bu şekilde devam eder.</a:t>
            </a:r>
          </a:p>
          <a:p>
            <a:r>
              <a:rPr lang="tr-TR" b="0" i="0" dirty="0">
                <a:effectLst/>
                <a:latin typeface="Open Sans"/>
              </a:rPr>
              <a:t>Adres Öğrenebilme, Gidilen Yolu Öğrenme Oyunu: Araba ile ailece bir yere giderken, çocuğunuz gideceğiniz yerin yolunun bilmiyorsa bu oyunu oynayabilirsiniz. Yola çıkarken; Haydi bakalım seninle bir oyun oynayacağız; bu oyun yol bulma oyunudur. Giderken dikkat et ve yolu öğrenmeye çalış. Bakalım dönüşte yolu sen bulup, tarif edebilecek misin? denir. Yolun etrafındaki binaların, nesnelerin giderken ki görünüşü ile dönüşteki görünüşü farklıdır. O yüzden başta bunu çocuğa belirtmek gerekir.</a:t>
            </a:r>
            <a:r>
              <a:rPr lang="tr-TR" dirty="0"/>
              <a:t/>
            </a:r>
            <a:br>
              <a:rPr lang="tr-TR" dirty="0"/>
            </a:br>
            <a:endParaRPr lang="tr-TR" dirty="0"/>
          </a:p>
        </p:txBody>
      </p:sp>
    </p:spTree>
    <p:extLst>
      <p:ext uri="{BB962C8B-B14F-4D97-AF65-F5344CB8AC3E}">
        <p14:creationId xmlns:p14="http://schemas.microsoft.com/office/powerpoint/2010/main" val="2906326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6684CF-ADA9-431B-9022-A46F24BBF799}"/>
              </a:ext>
            </a:extLst>
          </p:cNvPr>
          <p:cNvSpPr>
            <a:spLocks noGrp="1"/>
          </p:cNvSpPr>
          <p:nvPr>
            <p:ph type="ctrTitle"/>
          </p:nvPr>
        </p:nvSpPr>
        <p:spPr/>
        <p:txBody>
          <a:bodyPr/>
          <a:lstStyle/>
          <a:p>
            <a:r>
              <a:rPr lang="tr-TR" sz="3200" kern="1800" cap="all" spc="60" dirty="0">
                <a:solidFill>
                  <a:srgbClr val="1E1E1E"/>
                </a:solidFill>
                <a:effectLst/>
                <a:latin typeface="Comic Sans MS" panose="030F0702030302020204" pitchFamily="66" charset="0"/>
                <a:ea typeface="Times New Roman" panose="02020603050405020304" pitchFamily="18" charset="0"/>
                <a:cs typeface="Times New Roman" panose="02020603050405020304" pitchFamily="18" charset="0"/>
              </a:rPr>
              <a:t>GÖRSEL ALGI / GÖRSEL MOTOR EKSİKLİĞİ</a:t>
            </a:r>
            <a:r>
              <a:rPr lang="tr-TR" sz="1800" dirty="0">
                <a:effectLst/>
                <a:latin typeface="Calibri" panose="020F0502020204030204" pitchFamily="34" charset="0"/>
                <a:ea typeface="Calibri" panose="020F0502020204030204" pitchFamily="34" charset="0"/>
                <a:cs typeface="Times New Roman" panose="02020603050405020304" pitchFamily="18" charset="0"/>
              </a:rPr>
              <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Alt Başlık 2">
            <a:extLst>
              <a:ext uri="{FF2B5EF4-FFF2-40B4-BE49-F238E27FC236}">
                <a16:creationId xmlns:a16="http://schemas.microsoft.com/office/drawing/2014/main" id="{8C48F9C7-524D-4972-973F-202850D7A39F}"/>
              </a:ext>
            </a:extLst>
          </p:cNvPr>
          <p:cNvSpPr>
            <a:spLocks noGrp="1"/>
          </p:cNvSpPr>
          <p:nvPr>
            <p:ph type="subTitle" idx="1"/>
          </p:nvPr>
        </p:nvSpPr>
        <p:spPr/>
        <p:txBody>
          <a:bodyPr/>
          <a:lstStyle/>
          <a:p>
            <a:endParaRPr lang="tr-TR" dirty="0"/>
          </a:p>
        </p:txBody>
      </p:sp>
      <p:pic>
        <p:nvPicPr>
          <p:cNvPr id="5" name="Resim 4">
            <a:extLst>
              <a:ext uri="{FF2B5EF4-FFF2-40B4-BE49-F238E27FC236}">
                <a16:creationId xmlns:a16="http://schemas.microsoft.com/office/drawing/2014/main" id="{702871FF-02C9-4BDC-A938-4499FA3361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991774"/>
            <a:ext cx="9144000" cy="2494625"/>
          </a:xfrm>
          <a:prstGeom prst="rect">
            <a:avLst/>
          </a:prstGeom>
        </p:spPr>
      </p:pic>
    </p:spTree>
    <p:extLst>
      <p:ext uri="{BB962C8B-B14F-4D97-AF65-F5344CB8AC3E}">
        <p14:creationId xmlns:p14="http://schemas.microsoft.com/office/powerpoint/2010/main" val="3605506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740FFC-2BC0-44B1-B6E1-70B303CCB635}"/>
              </a:ext>
            </a:extLst>
          </p:cNvPr>
          <p:cNvSpPr>
            <a:spLocks noGrp="1"/>
          </p:cNvSpPr>
          <p:nvPr>
            <p:ph type="title"/>
          </p:nvPr>
        </p:nvSpPr>
        <p:spPr/>
        <p:txBody>
          <a:bodyPr>
            <a:normAutofit/>
          </a:bodyPr>
          <a:lstStyle/>
          <a:p>
            <a:pPr algn="ctr"/>
            <a:r>
              <a:rPr lang="tr-TR" sz="3200" i="0" dirty="0" smtClean="0">
                <a:solidFill>
                  <a:srgbClr val="3D3D3D"/>
                </a:solidFill>
                <a:effectLst/>
                <a:latin typeface="Verdana" panose="020B0604030504040204" pitchFamily="34" charset="0"/>
              </a:rPr>
              <a:t>ŞEKİL ZEMİN ALGISI NEDİR? NASIL GELİŞİR?</a:t>
            </a:r>
            <a:endParaRPr lang="tr-TR" sz="3200" dirty="0"/>
          </a:p>
        </p:txBody>
      </p:sp>
      <p:sp>
        <p:nvSpPr>
          <p:cNvPr id="3" name="İçerik Yer Tutucusu 2">
            <a:extLst>
              <a:ext uri="{FF2B5EF4-FFF2-40B4-BE49-F238E27FC236}">
                <a16:creationId xmlns:a16="http://schemas.microsoft.com/office/drawing/2014/main" id="{F93CFC44-8D7C-44D3-B6BE-B359FAD478E6}"/>
              </a:ext>
            </a:extLst>
          </p:cNvPr>
          <p:cNvSpPr>
            <a:spLocks noGrp="1"/>
          </p:cNvSpPr>
          <p:nvPr>
            <p:ph idx="1"/>
          </p:nvPr>
        </p:nvSpPr>
        <p:spPr/>
        <p:txBody>
          <a:bodyPr/>
          <a:lstStyle/>
          <a:p>
            <a:r>
              <a:rPr lang="tr-TR" b="0" i="0" dirty="0">
                <a:effectLst/>
                <a:latin typeface="Verdana" panose="020B0604030504040204" pitchFamily="34" charset="0"/>
              </a:rPr>
              <a:t>Çevredeki anlamlı bilgileri belirleyebilme, neyin figüre, neyin zemine ait olduğunu algılayabilme yetisidir. Bir defada birçok görsel bilgi sunulmuş olduğunda, belirli nesneleri şekil veya zemin olarak görebilme yeteneği önemlidir. Görme, işitme ve temas dahil olmak üzere bütün duyu sistemleri için geçerlidir. Örneğin sınıfta öğrencilerin yaptığı gürültüyü göz ardı edip öğretmenin sesini açık seçik duymanız ya da kalabalığın arasından tanıdığınız bir yüzü seçmeniz, bu tür bir ayırt etme yetisiyle mümkün olur.</a:t>
            </a:r>
            <a:endParaRPr lang="tr-TR" dirty="0"/>
          </a:p>
        </p:txBody>
      </p:sp>
    </p:spTree>
    <p:extLst>
      <p:ext uri="{BB962C8B-B14F-4D97-AF65-F5344CB8AC3E}">
        <p14:creationId xmlns:p14="http://schemas.microsoft.com/office/powerpoint/2010/main" val="3496366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E41D69-AE2D-46A8-8E0E-289CCFB420C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8879823-DF0A-4361-94E8-4E6E6DA35305}"/>
              </a:ext>
            </a:extLst>
          </p:cNvPr>
          <p:cNvSpPr>
            <a:spLocks noGrp="1"/>
          </p:cNvSpPr>
          <p:nvPr>
            <p:ph idx="1"/>
          </p:nvPr>
        </p:nvSpPr>
        <p:spPr/>
        <p:txBody>
          <a:bodyPr/>
          <a:lstStyle/>
          <a:p>
            <a:r>
              <a:rPr lang="tr-TR" b="0" i="0" dirty="0">
                <a:effectLst/>
                <a:latin typeface="Verdana" panose="020B0604030504040204" pitchFamily="34" charset="0"/>
              </a:rPr>
              <a:t>Şekil Zemin algısında zayıflığı olan çocuklar, örneğin bir paragrafta belirli bir kelimeyi tespit etme ve onun üzerinde dikkatini odaklamada zorluk yaşayabilirler. Kolayca dikkatleri dağılabilir. Güçlükleri, bir çalışma kitabında yerini bulma, takvimde bugünün tarihini bulma, sınırları arasında düz bir çizgi çizme ve bir oyuncak kutusu ya da bir araç kutusunda bir oyuncağı veya tornavida gibi bir nesneyi bulma şeklinde </a:t>
            </a:r>
            <a:r>
              <a:rPr lang="tr-TR" b="0" i="0" dirty="0" smtClean="0">
                <a:effectLst/>
                <a:latin typeface="Verdana" panose="020B0604030504040204" pitchFamily="34" charset="0"/>
              </a:rPr>
              <a:t>görülebilir.</a:t>
            </a:r>
            <a:endParaRPr lang="tr-TR" dirty="0"/>
          </a:p>
        </p:txBody>
      </p:sp>
    </p:spTree>
    <p:extLst>
      <p:ext uri="{BB962C8B-B14F-4D97-AF65-F5344CB8AC3E}">
        <p14:creationId xmlns:p14="http://schemas.microsoft.com/office/powerpoint/2010/main" val="2081790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EDE99D-6906-4D45-A357-0E643F24977C}"/>
              </a:ext>
            </a:extLst>
          </p:cNvPr>
          <p:cNvSpPr>
            <a:spLocks noGrp="1"/>
          </p:cNvSpPr>
          <p:nvPr>
            <p:ph type="title"/>
          </p:nvPr>
        </p:nvSpPr>
        <p:spPr/>
        <p:txBody>
          <a:bodyPr>
            <a:normAutofit/>
          </a:bodyPr>
          <a:lstStyle/>
          <a:p>
            <a:pPr algn="ctr"/>
            <a:r>
              <a:rPr lang="tr-TR" sz="2800" i="0" dirty="0" smtClean="0">
                <a:effectLst/>
                <a:latin typeface="Verdana" panose="020B0604030504040204" pitchFamily="34" charset="0"/>
              </a:rPr>
              <a:t>ŞEKİL ZEMİN ALGISINI GELİŞTİREN ÇALIŞMALAR</a:t>
            </a:r>
            <a:endParaRPr lang="tr-TR" sz="2800" dirty="0"/>
          </a:p>
        </p:txBody>
      </p:sp>
      <p:sp>
        <p:nvSpPr>
          <p:cNvPr id="3" name="İçerik Yer Tutucusu 2">
            <a:extLst>
              <a:ext uri="{FF2B5EF4-FFF2-40B4-BE49-F238E27FC236}">
                <a16:creationId xmlns:a16="http://schemas.microsoft.com/office/drawing/2014/main" id="{E86B43E7-C2F5-4E87-9056-51983D72DA01}"/>
              </a:ext>
            </a:extLst>
          </p:cNvPr>
          <p:cNvSpPr>
            <a:spLocks noGrp="1"/>
          </p:cNvSpPr>
          <p:nvPr>
            <p:ph idx="1"/>
          </p:nvPr>
        </p:nvSpPr>
        <p:spPr/>
        <p:txBody>
          <a:bodyPr>
            <a:normAutofit/>
          </a:bodyPr>
          <a:lstStyle/>
          <a:p>
            <a:pPr algn="just" fontAlgn="base">
              <a:buFont typeface="Arial" panose="020B0604020202020204" pitchFamily="34" charset="0"/>
              <a:buChar char="•"/>
            </a:pPr>
            <a:r>
              <a:rPr lang="tr-TR" sz="2400" b="0" i="0" dirty="0">
                <a:effectLst/>
                <a:latin typeface="Verdana" panose="020B0604030504040204" pitchFamily="34" charset="0"/>
              </a:rPr>
              <a:t>Karışık şekillerin ya da harflerin arasından istenen şekilleri ya da harfleri gösterme</a:t>
            </a:r>
          </a:p>
          <a:p>
            <a:pPr algn="just" fontAlgn="base">
              <a:buFont typeface="Arial" panose="020B0604020202020204" pitchFamily="34" charset="0"/>
              <a:buChar char="•"/>
            </a:pPr>
            <a:r>
              <a:rPr lang="tr-TR" sz="2400" b="0" i="0" dirty="0">
                <a:effectLst/>
                <a:latin typeface="Verdana" panose="020B0604030504040204" pitchFamily="34" charset="0"/>
              </a:rPr>
              <a:t>Sınıfta söylenen nesneleri gösterme (kitaplar, kalemler, sandalyeler vb.)</a:t>
            </a:r>
          </a:p>
          <a:p>
            <a:pPr algn="just" fontAlgn="base">
              <a:buFont typeface="Arial" panose="020B0604020202020204" pitchFamily="34" charset="0"/>
              <a:buChar char="•"/>
            </a:pPr>
            <a:r>
              <a:rPr lang="tr-TR" sz="2400" b="0" i="0" dirty="0">
                <a:effectLst/>
                <a:latin typeface="Verdana" panose="020B0604030504040204" pitchFamily="34" charset="0"/>
              </a:rPr>
              <a:t>Bir resimde istenilen objeyi bulma</a:t>
            </a:r>
          </a:p>
          <a:p>
            <a:pPr algn="just" fontAlgn="base">
              <a:buFont typeface="Arial" panose="020B0604020202020204" pitchFamily="34" charset="0"/>
              <a:buChar char="•"/>
            </a:pPr>
            <a:r>
              <a:rPr lang="tr-TR" sz="2400" b="0" i="0" dirty="0">
                <a:effectLst/>
                <a:latin typeface="Verdana" panose="020B0604030504040204" pitchFamily="34" charset="0"/>
              </a:rPr>
              <a:t>Bir oyuncak kutusunun içinden istenilen oyuncağı bulup getirme</a:t>
            </a:r>
          </a:p>
          <a:p>
            <a:pPr algn="just" fontAlgn="base">
              <a:buFont typeface="Arial" panose="020B0604020202020204" pitchFamily="34" charset="0"/>
              <a:buChar char="•"/>
            </a:pPr>
            <a:r>
              <a:rPr lang="tr-TR" sz="2400" b="0" i="0" dirty="0">
                <a:effectLst/>
                <a:latin typeface="Verdana" panose="020B0604030504040204" pitchFamily="34" charset="0"/>
              </a:rPr>
              <a:t>Okuma yaparken durdurup bir soru sorup sonra kaldığı yeri bulmasını isteme</a:t>
            </a:r>
          </a:p>
          <a:p>
            <a:endParaRPr lang="tr-TR" sz="2400" dirty="0"/>
          </a:p>
        </p:txBody>
      </p:sp>
    </p:spTree>
    <p:extLst>
      <p:ext uri="{BB962C8B-B14F-4D97-AF65-F5344CB8AC3E}">
        <p14:creationId xmlns:p14="http://schemas.microsoft.com/office/powerpoint/2010/main" val="2894494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3FCE7F-5AA3-4C0B-954E-333ACB71F1D5}"/>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63A175BD-43CB-4E20-8164-D41D49253135}"/>
              </a:ext>
            </a:extLst>
          </p:cNvPr>
          <p:cNvSpPr>
            <a:spLocks noGrp="1"/>
          </p:cNvSpPr>
          <p:nvPr>
            <p:ph idx="1"/>
          </p:nvPr>
        </p:nvSpPr>
        <p:spPr/>
        <p:txBody>
          <a:bodyPr>
            <a:normAutofit lnSpcReduction="10000"/>
          </a:bodyPr>
          <a:lstStyle/>
          <a:p>
            <a:endParaRPr lang="tr-TR" b="0" i="0" dirty="0">
              <a:solidFill>
                <a:srgbClr val="3D3D3D"/>
              </a:solidFill>
              <a:effectLst/>
              <a:latin typeface="Verdana" panose="020B0604030504040204" pitchFamily="34" charset="0"/>
            </a:endParaRPr>
          </a:p>
          <a:p>
            <a:endParaRPr lang="tr-TR" dirty="0">
              <a:solidFill>
                <a:srgbClr val="3D3D3D"/>
              </a:solidFill>
              <a:latin typeface="Verdana" panose="020B0604030504040204" pitchFamily="34" charset="0"/>
            </a:endParaRPr>
          </a:p>
          <a:p>
            <a:endParaRPr lang="tr-TR" b="0" i="0" dirty="0">
              <a:solidFill>
                <a:srgbClr val="3D3D3D"/>
              </a:solidFill>
              <a:effectLst/>
              <a:latin typeface="Verdana" panose="020B0604030504040204" pitchFamily="34" charset="0"/>
            </a:endParaRPr>
          </a:p>
          <a:p>
            <a:endParaRPr lang="tr-TR" dirty="0">
              <a:solidFill>
                <a:srgbClr val="3D3D3D"/>
              </a:solidFill>
              <a:latin typeface="Verdana" panose="020B0604030504040204" pitchFamily="34" charset="0"/>
            </a:endParaRPr>
          </a:p>
          <a:p>
            <a:r>
              <a:rPr lang="tr-TR" b="0" i="0" dirty="0">
                <a:effectLst/>
                <a:latin typeface="Verdana" panose="020B0604030504040204" pitchFamily="34" charset="0"/>
              </a:rPr>
              <a:t>Masanın üzerine  ya da bir kutunun içine karışık şekilde dökülen  makarna, fındık, mısır, mercimek, fasulye vb. varlıkları  çocuklara sırayla “Şimdi fındıkları alalım, şimdi makarnaları alalım.” diye sırayla alacağı nesneyi söylersek şekil- zemin algısının gelişimini desteklemiş oluruz.</a:t>
            </a:r>
            <a:endParaRPr lang="tr-TR" dirty="0"/>
          </a:p>
        </p:txBody>
      </p:sp>
      <p:pic>
        <p:nvPicPr>
          <p:cNvPr id="5" name="Resim 4">
            <a:extLst>
              <a:ext uri="{FF2B5EF4-FFF2-40B4-BE49-F238E27FC236}">
                <a16:creationId xmlns:a16="http://schemas.microsoft.com/office/drawing/2014/main" id="{091F8D39-BAFF-4F06-803E-61282CBA1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517" y="159798"/>
            <a:ext cx="10883283" cy="3094577"/>
          </a:xfrm>
          <a:prstGeom prst="rect">
            <a:avLst/>
          </a:prstGeom>
        </p:spPr>
      </p:pic>
    </p:spTree>
    <p:extLst>
      <p:ext uri="{BB962C8B-B14F-4D97-AF65-F5344CB8AC3E}">
        <p14:creationId xmlns:p14="http://schemas.microsoft.com/office/powerpoint/2010/main" val="1400738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28807D-4963-44CB-B874-21CC907C29DC}"/>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6F2EC988-E7AD-4A34-9F32-A16763D2473A}"/>
              </a:ext>
            </a:extLst>
          </p:cNvPr>
          <p:cNvSpPr>
            <a:spLocks noGrp="1"/>
          </p:cNvSpPr>
          <p:nvPr>
            <p:ph idx="1"/>
          </p:nvPr>
        </p:nvSpPr>
        <p:spPr/>
        <p:txBody>
          <a:bodyPr/>
          <a:lstStyle/>
          <a:p>
            <a:endParaRPr lang="tr-TR" b="0" i="0" dirty="0">
              <a:solidFill>
                <a:srgbClr val="3D3D3D"/>
              </a:solidFill>
              <a:effectLst/>
              <a:latin typeface="Verdana" panose="020B0604030504040204" pitchFamily="34" charset="0"/>
            </a:endParaRPr>
          </a:p>
          <a:p>
            <a:endParaRPr lang="tr-TR" dirty="0">
              <a:solidFill>
                <a:srgbClr val="3D3D3D"/>
              </a:solidFill>
              <a:latin typeface="Verdana" panose="020B0604030504040204" pitchFamily="34" charset="0"/>
            </a:endParaRPr>
          </a:p>
          <a:p>
            <a:endParaRPr lang="tr-TR" b="0" i="0" dirty="0">
              <a:solidFill>
                <a:srgbClr val="3D3D3D"/>
              </a:solidFill>
              <a:effectLst/>
              <a:latin typeface="Verdana" panose="020B0604030504040204" pitchFamily="34" charset="0"/>
            </a:endParaRPr>
          </a:p>
          <a:p>
            <a:r>
              <a:rPr lang="tr-TR" b="0" i="0" dirty="0">
                <a:effectLst/>
                <a:latin typeface="Verdana" panose="020B0604030504040204" pitchFamily="34" charset="0"/>
              </a:rPr>
              <a:t>Çevremizde olan birçok gerçek materyali kullanabiliriz. O hafta öğreteceğimiz, kavram, yeni kelimeler veya temaya uygun materyaller de seçebiliriz. Deniz kabukları ve salyangozlar, kestane, taş, şişe mantarı, farklı şekilde kağıtlar (şekilli zımbaların içi) renkli düğmeler vb.</a:t>
            </a:r>
            <a:endParaRPr lang="tr-TR" dirty="0"/>
          </a:p>
        </p:txBody>
      </p:sp>
      <p:pic>
        <p:nvPicPr>
          <p:cNvPr id="5" name="Resim 4">
            <a:extLst>
              <a:ext uri="{FF2B5EF4-FFF2-40B4-BE49-F238E27FC236}">
                <a16:creationId xmlns:a16="http://schemas.microsoft.com/office/drawing/2014/main" id="{12232861-7E43-48CA-B4E7-7B3475F726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783" y="365126"/>
            <a:ext cx="11176986" cy="2884102"/>
          </a:xfrm>
          <a:prstGeom prst="rect">
            <a:avLst/>
          </a:prstGeom>
        </p:spPr>
      </p:pic>
    </p:spTree>
    <p:extLst>
      <p:ext uri="{BB962C8B-B14F-4D97-AF65-F5344CB8AC3E}">
        <p14:creationId xmlns:p14="http://schemas.microsoft.com/office/powerpoint/2010/main" val="1564162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90BA8F-54EE-4EF3-ADA8-13CE87F06D0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21D3C4D-84C0-49AC-A73F-68EAC36DB0CE}"/>
              </a:ext>
            </a:extLst>
          </p:cNvPr>
          <p:cNvSpPr>
            <a:spLocks noGrp="1"/>
          </p:cNvSpPr>
          <p:nvPr>
            <p:ph idx="1"/>
          </p:nvPr>
        </p:nvSpPr>
        <p:spPr/>
        <p:txBody>
          <a:bodyPr/>
          <a:lstStyle/>
          <a:p>
            <a:endParaRPr lang="tr-TR" b="0" i="0" dirty="0">
              <a:solidFill>
                <a:srgbClr val="3D3D3D"/>
              </a:solidFill>
              <a:effectLst/>
              <a:latin typeface="Verdana" panose="020B0604030504040204" pitchFamily="34" charset="0"/>
            </a:endParaRPr>
          </a:p>
          <a:p>
            <a:endParaRPr lang="tr-TR" dirty="0">
              <a:solidFill>
                <a:srgbClr val="3D3D3D"/>
              </a:solidFill>
              <a:latin typeface="Verdana" panose="020B0604030504040204" pitchFamily="34" charset="0"/>
            </a:endParaRPr>
          </a:p>
          <a:p>
            <a:endParaRPr lang="tr-TR" b="0" i="0" dirty="0">
              <a:solidFill>
                <a:srgbClr val="3D3D3D"/>
              </a:solidFill>
              <a:effectLst/>
              <a:latin typeface="Verdana" panose="020B0604030504040204" pitchFamily="34" charset="0"/>
            </a:endParaRPr>
          </a:p>
          <a:p>
            <a:endParaRPr lang="tr-TR" dirty="0">
              <a:solidFill>
                <a:srgbClr val="3D3D3D"/>
              </a:solidFill>
              <a:latin typeface="Verdana" panose="020B0604030504040204" pitchFamily="34" charset="0"/>
            </a:endParaRPr>
          </a:p>
          <a:p>
            <a:endParaRPr lang="tr-TR" b="0" i="0" dirty="0">
              <a:solidFill>
                <a:srgbClr val="3D3D3D"/>
              </a:solidFill>
              <a:effectLst/>
              <a:latin typeface="Verdana" panose="020B0604030504040204" pitchFamily="34" charset="0"/>
            </a:endParaRPr>
          </a:p>
          <a:p>
            <a:r>
              <a:rPr lang="tr-TR" b="0" i="0" dirty="0">
                <a:effectLst/>
                <a:latin typeface="Verdana" panose="020B0604030504040204" pitchFamily="34" charset="0"/>
              </a:rPr>
              <a:t>Şekil-zemin çalışmalarında önce gerçek materyallerle sonra kalem kağıtla çalışmalarımızı tamamlıyoruz.</a:t>
            </a:r>
          </a:p>
          <a:p>
            <a:r>
              <a:rPr lang="tr-TR" b="0" i="0" dirty="0">
                <a:effectLst/>
                <a:latin typeface="Verdana" panose="020B0604030504040204" pitchFamily="34" charset="0"/>
              </a:rPr>
              <a:t>Dairenin içindeki gizli varlığı bulalım ve üzerinden çizerek boyayalım.</a:t>
            </a:r>
            <a:endParaRPr lang="tr-TR" dirty="0"/>
          </a:p>
        </p:txBody>
      </p:sp>
      <p:pic>
        <p:nvPicPr>
          <p:cNvPr id="5" name="Resim 4">
            <a:extLst>
              <a:ext uri="{FF2B5EF4-FFF2-40B4-BE49-F238E27FC236}">
                <a16:creationId xmlns:a16="http://schemas.microsoft.com/office/drawing/2014/main" id="{94F2C77B-A8F9-4762-BEE7-3D2367C75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37" y="124287"/>
            <a:ext cx="10972800" cy="4119239"/>
          </a:xfrm>
          <a:prstGeom prst="rect">
            <a:avLst/>
          </a:prstGeom>
        </p:spPr>
      </p:pic>
    </p:spTree>
    <p:extLst>
      <p:ext uri="{BB962C8B-B14F-4D97-AF65-F5344CB8AC3E}">
        <p14:creationId xmlns:p14="http://schemas.microsoft.com/office/powerpoint/2010/main" val="3483060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004457"/>
            <a:ext cx="10515600" cy="3172506"/>
          </a:xfrm>
        </p:spPr>
        <p:txBody>
          <a:bodyPr>
            <a:normAutofit/>
          </a:bodyPr>
          <a:lstStyle/>
          <a:p>
            <a:pPr marL="0" indent="0" algn="ctr">
              <a:buNone/>
            </a:pPr>
            <a:r>
              <a:rPr lang="tr-TR" sz="6000" dirty="0">
                <a:solidFill>
                  <a:srgbClr val="0070C0"/>
                </a:solidFill>
                <a:latin typeface="Cambria Math" panose="02040503050406030204" pitchFamily="18" charset="0"/>
                <a:ea typeface="Cambria Math" panose="02040503050406030204" pitchFamily="18" charset="0"/>
              </a:rPr>
              <a:t>T</a:t>
            </a:r>
            <a:r>
              <a:rPr lang="tr-TR" sz="6000" dirty="0">
                <a:solidFill>
                  <a:srgbClr val="00B050"/>
                </a:solidFill>
                <a:latin typeface="Cambria Math" panose="02040503050406030204" pitchFamily="18" charset="0"/>
                <a:ea typeface="Cambria Math" panose="02040503050406030204" pitchFamily="18" charset="0"/>
              </a:rPr>
              <a:t>E</a:t>
            </a:r>
            <a:r>
              <a:rPr lang="tr-TR" sz="6000" dirty="0">
                <a:solidFill>
                  <a:srgbClr val="FFFF00"/>
                </a:solidFill>
                <a:latin typeface="Cambria Math" panose="02040503050406030204" pitchFamily="18" charset="0"/>
                <a:ea typeface="Cambria Math" panose="02040503050406030204" pitchFamily="18" charset="0"/>
              </a:rPr>
              <a:t>Ş</a:t>
            </a:r>
            <a:r>
              <a:rPr lang="tr-TR" sz="6000" dirty="0">
                <a:solidFill>
                  <a:srgbClr val="92D050"/>
                </a:solidFill>
                <a:latin typeface="Cambria Math" panose="02040503050406030204" pitchFamily="18" charset="0"/>
                <a:ea typeface="Cambria Math" panose="02040503050406030204" pitchFamily="18" charset="0"/>
              </a:rPr>
              <a:t>E</a:t>
            </a:r>
            <a:r>
              <a:rPr lang="tr-TR" sz="6000" dirty="0">
                <a:solidFill>
                  <a:schemeClr val="accent1"/>
                </a:solidFill>
                <a:latin typeface="Cambria Math" panose="02040503050406030204" pitchFamily="18" charset="0"/>
                <a:ea typeface="Cambria Math" panose="02040503050406030204" pitchFamily="18" charset="0"/>
              </a:rPr>
              <a:t>K</a:t>
            </a:r>
            <a:r>
              <a:rPr lang="tr-TR" sz="6000" dirty="0">
                <a:solidFill>
                  <a:srgbClr val="FFC000"/>
                </a:solidFill>
                <a:latin typeface="Cambria Math" panose="02040503050406030204" pitchFamily="18" charset="0"/>
                <a:ea typeface="Cambria Math" panose="02040503050406030204" pitchFamily="18" charset="0"/>
              </a:rPr>
              <a:t>K</a:t>
            </a:r>
            <a:r>
              <a:rPr lang="tr-TR" sz="6000" dirty="0">
                <a:solidFill>
                  <a:srgbClr val="FF0000"/>
                </a:solidFill>
                <a:latin typeface="Cambria Math" panose="02040503050406030204" pitchFamily="18" charset="0"/>
                <a:ea typeface="Cambria Math" panose="02040503050406030204" pitchFamily="18" charset="0"/>
              </a:rPr>
              <a:t>Ü</a:t>
            </a:r>
            <a:r>
              <a:rPr lang="tr-TR" sz="6000" dirty="0">
                <a:solidFill>
                  <a:srgbClr val="00B0F0"/>
                </a:solidFill>
                <a:latin typeface="Cambria Math" panose="02040503050406030204" pitchFamily="18" charset="0"/>
                <a:ea typeface="Cambria Math" panose="02040503050406030204" pitchFamily="18" charset="0"/>
              </a:rPr>
              <a:t>R</a:t>
            </a:r>
            <a:r>
              <a:rPr lang="tr-TR" sz="6000" dirty="0">
                <a:solidFill>
                  <a:schemeClr val="accent1">
                    <a:lumMod val="40000"/>
                    <a:lumOff val="60000"/>
                  </a:schemeClr>
                </a:solidFill>
                <a:latin typeface="Cambria Math" panose="02040503050406030204" pitchFamily="18" charset="0"/>
                <a:ea typeface="Cambria Math" panose="02040503050406030204" pitchFamily="18" charset="0"/>
              </a:rPr>
              <a:t>L</a:t>
            </a:r>
            <a:r>
              <a:rPr lang="tr-TR" sz="6000" dirty="0">
                <a:solidFill>
                  <a:schemeClr val="accent1">
                    <a:lumMod val="75000"/>
                  </a:schemeClr>
                </a:solidFill>
                <a:latin typeface="Cambria Math" panose="02040503050406030204" pitchFamily="18" charset="0"/>
                <a:ea typeface="Cambria Math" panose="02040503050406030204" pitchFamily="18" charset="0"/>
              </a:rPr>
              <a:t>E</a:t>
            </a:r>
            <a:r>
              <a:rPr lang="tr-TR" sz="6000" dirty="0">
                <a:solidFill>
                  <a:schemeClr val="accent5">
                    <a:lumMod val="75000"/>
                  </a:schemeClr>
                </a:solidFill>
                <a:latin typeface="Cambria Math" panose="02040503050406030204" pitchFamily="18" charset="0"/>
                <a:ea typeface="Cambria Math" panose="02040503050406030204" pitchFamily="18" charset="0"/>
              </a:rPr>
              <a:t>R</a:t>
            </a:r>
            <a:r>
              <a:rPr lang="tr-TR" sz="6000" dirty="0">
                <a:solidFill>
                  <a:srgbClr val="FFFF00"/>
                </a:solidFill>
                <a:latin typeface="Cambria Math" panose="02040503050406030204" pitchFamily="18" charset="0"/>
                <a:ea typeface="Cambria Math" panose="02040503050406030204" pitchFamily="18" charset="0"/>
              </a:rPr>
              <a:t>.</a:t>
            </a:r>
            <a:r>
              <a:rPr lang="tr-TR" sz="6000" dirty="0">
                <a:solidFill>
                  <a:schemeClr val="accent2">
                    <a:lumMod val="75000"/>
                  </a:schemeClr>
                </a:solidFill>
                <a:latin typeface="Cambria Math" panose="02040503050406030204" pitchFamily="18" charset="0"/>
                <a:ea typeface="Cambria Math" panose="02040503050406030204" pitchFamily="18" charset="0"/>
              </a:rPr>
              <a:t>.</a:t>
            </a:r>
          </a:p>
        </p:txBody>
      </p:sp>
    </p:spTree>
    <p:extLst>
      <p:ext uri="{BB962C8B-B14F-4D97-AF65-F5344CB8AC3E}">
        <p14:creationId xmlns:p14="http://schemas.microsoft.com/office/powerpoint/2010/main" val="542088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820F70-BE67-4824-BFEB-99C7B2AA2A6A}"/>
              </a:ext>
            </a:extLst>
          </p:cNvPr>
          <p:cNvSpPr>
            <a:spLocks noGrp="1"/>
          </p:cNvSpPr>
          <p:nvPr>
            <p:ph type="title"/>
          </p:nvPr>
        </p:nvSpPr>
        <p:spPr/>
        <p:txBody>
          <a:bodyPr/>
          <a:lstStyle/>
          <a:p>
            <a:pPr algn="ctr"/>
            <a:r>
              <a:rPr lang="tr-TR" b="0" i="0" dirty="0">
                <a:solidFill>
                  <a:srgbClr val="444444"/>
                </a:solidFill>
                <a:effectLst/>
                <a:latin typeface="Open Sans"/>
              </a:rPr>
              <a:t>Algı nedir?</a:t>
            </a:r>
            <a:endParaRPr lang="tr-TR" dirty="0"/>
          </a:p>
        </p:txBody>
      </p:sp>
      <p:sp>
        <p:nvSpPr>
          <p:cNvPr id="3" name="İçerik Yer Tutucusu 2">
            <a:extLst>
              <a:ext uri="{FF2B5EF4-FFF2-40B4-BE49-F238E27FC236}">
                <a16:creationId xmlns:a16="http://schemas.microsoft.com/office/drawing/2014/main" id="{39A17A9E-9EA6-473E-8D31-8C71D853341A}"/>
              </a:ext>
            </a:extLst>
          </p:cNvPr>
          <p:cNvSpPr>
            <a:spLocks noGrp="1"/>
          </p:cNvSpPr>
          <p:nvPr>
            <p:ph idx="1"/>
          </p:nvPr>
        </p:nvSpPr>
        <p:spPr/>
        <p:txBody>
          <a:bodyPr>
            <a:normAutofit fontScale="85000" lnSpcReduction="20000"/>
          </a:bodyPr>
          <a:lstStyle/>
          <a:p>
            <a:r>
              <a:rPr lang="tr-TR" b="0" i="0" dirty="0">
                <a:solidFill>
                  <a:srgbClr val="444444"/>
                </a:solidFill>
                <a:effectLst/>
                <a:latin typeface="Open Sans"/>
              </a:rPr>
              <a:t>Nesne ya da olayların beyinde işlenerek, anlamlı bütünler olarak kavranmasına algı denir. </a:t>
            </a:r>
          </a:p>
          <a:p>
            <a:r>
              <a:rPr lang="tr-TR" b="0" i="0" dirty="0">
                <a:solidFill>
                  <a:srgbClr val="444444"/>
                </a:solidFill>
                <a:effectLst/>
                <a:latin typeface="Open Sans"/>
              </a:rPr>
              <a:t>Nesne ya da olayların, özellikleriyle ve çevrelerindeki diğer nesne ve olaylarla olan ilişkileriyle birlikte kavranması sürecidir.</a:t>
            </a:r>
          </a:p>
          <a:p>
            <a:r>
              <a:rPr lang="tr-TR" b="0" i="0" dirty="0">
                <a:solidFill>
                  <a:srgbClr val="444444"/>
                </a:solidFill>
                <a:effectLst/>
                <a:latin typeface="Open Sans"/>
              </a:rPr>
              <a:t>Algı insanların çevresi ile etkileşim içinde olduğu ve duyuları yoluyla sürekli olarak çevresinden bilgi edindiği aktif bir olaydır. Çevreden toplanan bu algıların %80’nin görme yoluyla beyne iletildiği düşünülürse, göz-beyin arasında gerçekleşen iletim, çevreden bilgi almanın en etkili yöntemi olarak karşımıza çıkmaktadır.</a:t>
            </a:r>
          </a:p>
          <a:p>
            <a:r>
              <a:rPr lang="tr-TR" b="0" i="0" dirty="0">
                <a:solidFill>
                  <a:srgbClr val="444444"/>
                </a:solidFill>
                <a:effectLst/>
                <a:latin typeface="Open Sans"/>
              </a:rPr>
              <a:t>Algı, duyu organlarının fiziksel uyarılmasıyla oluşan sinir sistemindeki sinyallerden oluşur. Örneğin, görme gözün retinasına düşen ışıkla (görsel algı), işitme kulağa gelen ses ile oluşur. Algı bu sinyallerin pasif bir şekilde alınması değildir. Öğrenme, hafıza ve beklenti ile şekillenebilir</a:t>
            </a:r>
            <a:endParaRPr lang="tr-TR" dirty="0"/>
          </a:p>
        </p:txBody>
      </p:sp>
    </p:spTree>
    <p:extLst>
      <p:ext uri="{BB962C8B-B14F-4D97-AF65-F5344CB8AC3E}">
        <p14:creationId xmlns:p14="http://schemas.microsoft.com/office/powerpoint/2010/main" val="3921034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3FE30B-C105-42C5-B983-E57575078899}"/>
              </a:ext>
            </a:extLst>
          </p:cNvPr>
          <p:cNvSpPr>
            <a:spLocks noGrp="1"/>
          </p:cNvSpPr>
          <p:nvPr>
            <p:ph type="title"/>
          </p:nvPr>
        </p:nvSpPr>
        <p:spPr/>
        <p:txBody>
          <a:bodyPr/>
          <a:lstStyle/>
          <a:p>
            <a:pPr algn="ctr"/>
            <a:r>
              <a:rPr lang="tr-TR" b="0" i="0" dirty="0">
                <a:solidFill>
                  <a:srgbClr val="444444"/>
                </a:solidFill>
                <a:effectLst/>
                <a:latin typeface="Open Sans"/>
              </a:rPr>
              <a:t>Görsel Algı Nedir?</a:t>
            </a:r>
            <a:endParaRPr lang="tr-TR" dirty="0"/>
          </a:p>
        </p:txBody>
      </p:sp>
      <p:sp>
        <p:nvSpPr>
          <p:cNvPr id="3" name="İçerik Yer Tutucusu 2">
            <a:extLst>
              <a:ext uri="{FF2B5EF4-FFF2-40B4-BE49-F238E27FC236}">
                <a16:creationId xmlns:a16="http://schemas.microsoft.com/office/drawing/2014/main" id="{34C57D96-D1AE-4F5D-A93B-BDEE6E67A65E}"/>
              </a:ext>
            </a:extLst>
          </p:cNvPr>
          <p:cNvSpPr>
            <a:spLocks noGrp="1"/>
          </p:cNvSpPr>
          <p:nvPr>
            <p:ph idx="1"/>
          </p:nvPr>
        </p:nvSpPr>
        <p:spPr/>
        <p:txBody>
          <a:bodyPr>
            <a:normAutofit fontScale="92500" lnSpcReduction="10000"/>
          </a:bodyPr>
          <a:lstStyle/>
          <a:p>
            <a:r>
              <a:rPr lang="tr-TR" b="0" i="0" dirty="0">
                <a:solidFill>
                  <a:srgbClr val="444444"/>
                </a:solidFill>
                <a:effectLst/>
                <a:latin typeface="Open Sans"/>
              </a:rPr>
              <a:t>DUYUM; Uyarıcıların duyu organları tarafından alınıp beyne iletilmesidir.</a:t>
            </a:r>
          </a:p>
          <a:p>
            <a:r>
              <a:rPr lang="tr-TR" b="0" i="0" dirty="0">
                <a:solidFill>
                  <a:srgbClr val="444444"/>
                </a:solidFill>
                <a:effectLst/>
                <a:latin typeface="Open Sans"/>
              </a:rPr>
              <a:t>ALGI; İçten ve dıştan gelen uyarıcıların duyumlar aracılığıyla anlamlı hale getirilmesine algı denir. </a:t>
            </a:r>
          </a:p>
          <a:p>
            <a:r>
              <a:rPr lang="tr-TR" b="0" i="0" dirty="0">
                <a:solidFill>
                  <a:srgbClr val="444444"/>
                </a:solidFill>
                <a:effectLst/>
                <a:latin typeface="Open Sans"/>
              </a:rPr>
              <a:t>Örnek: Bir tat almak duyum iken, ne tadı olduğunu anlamak algıdır. Bir ses duymak duyum iken, kimin veya neyin sesi olduğunu anlamak algıdır.</a:t>
            </a:r>
          </a:p>
          <a:p>
            <a:r>
              <a:rPr lang="tr-TR" b="0" i="0" dirty="0">
                <a:solidFill>
                  <a:srgbClr val="444444"/>
                </a:solidFill>
                <a:effectLst/>
                <a:latin typeface="Open Sans"/>
              </a:rPr>
              <a:t>Görsel algı, nesneler ve fonlar arasında kıyas yapan bir mekanizmadır. Bu algı türü için her daim kontrastlar önemlidir. Bu yüzden örneğin fiziki dünyada oluşması imkansız gibi görünen şekillerin algısı mümkün değildir. Görsel algı bilişsel ve kültürel bir yapıya </a:t>
            </a:r>
            <a:r>
              <a:rPr lang="tr-TR" b="0" i="0" dirty="0" smtClean="0">
                <a:solidFill>
                  <a:srgbClr val="444444"/>
                </a:solidFill>
                <a:effectLst/>
                <a:latin typeface="Open Sans"/>
              </a:rPr>
              <a:t>sahiptir.</a:t>
            </a:r>
            <a:endParaRPr lang="tr-TR" dirty="0"/>
          </a:p>
        </p:txBody>
      </p:sp>
    </p:spTree>
    <p:extLst>
      <p:ext uri="{BB962C8B-B14F-4D97-AF65-F5344CB8AC3E}">
        <p14:creationId xmlns:p14="http://schemas.microsoft.com/office/powerpoint/2010/main" val="383589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D89041-77FF-412D-8FC1-48DD434AEB9B}"/>
              </a:ext>
            </a:extLst>
          </p:cNvPr>
          <p:cNvSpPr>
            <a:spLocks noGrp="1"/>
          </p:cNvSpPr>
          <p:nvPr>
            <p:ph type="title"/>
          </p:nvPr>
        </p:nvSpPr>
        <p:spPr>
          <a:xfrm>
            <a:off x="838200" y="718457"/>
            <a:ext cx="10515600" cy="972231"/>
          </a:xfrm>
        </p:spPr>
        <p:txBody>
          <a:bodyPr>
            <a:normAutofit fontScale="90000"/>
          </a:bodyPr>
          <a:lstStyle/>
          <a:p>
            <a:pPr algn="ctr"/>
            <a:r>
              <a:rPr lang="tr-TR" b="1"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Görsel Algı Bozukluğu Nedir?</a:t>
            </a:r>
            <a:r>
              <a:rPr lang="tr-TR" sz="1800" dirty="0">
                <a:effectLst/>
                <a:latin typeface="Calibri" panose="020F0502020204030204" pitchFamily="34" charset="0"/>
                <a:ea typeface="Calibri" panose="020F0502020204030204" pitchFamily="34" charset="0"/>
                <a:cs typeface="Times New Roman" panose="02020603050405020304" pitchFamily="18" charset="0"/>
              </a:rPr>
              <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4CEC048F-5429-4B99-A361-723F13F4B91E}"/>
              </a:ext>
            </a:extLst>
          </p:cNvPr>
          <p:cNvSpPr>
            <a:spLocks noGrp="1"/>
          </p:cNvSpPr>
          <p:nvPr>
            <p:ph idx="1"/>
          </p:nvPr>
        </p:nvSpPr>
        <p:spPr>
          <a:xfrm>
            <a:off x="838200" y="1476103"/>
            <a:ext cx="10515600" cy="4700860"/>
          </a:xfrm>
        </p:spPr>
        <p:txBody>
          <a:bodyPr>
            <a:normAutofit/>
          </a:bodyPr>
          <a:lstStyle/>
          <a:p>
            <a:pPr marL="0" indent="0">
              <a:buNone/>
            </a:pPr>
            <a:r>
              <a:rPr lang="tr-TR" sz="2000" dirty="0" smtClean="0">
                <a:solidFill>
                  <a:srgbClr val="313131"/>
                </a:solidFill>
                <a:latin typeface="Arial" panose="020B0604020202020204" pitchFamily="34" charset="0"/>
                <a:ea typeface="Times New Roman" panose="02020603050405020304" pitchFamily="18" charset="0"/>
                <a:cs typeface="Times New Roman" panose="02020603050405020304" pitchFamily="18" charset="0"/>
              </a:rPr>
              <a:t>  </a:t>
            </a:r>
            <a:r>
              <a:rPr lang="tr-TR" sz="2400" dirty="0" smtClean="0">
                <a:solidFill>
                  <a:srgbClr val="313131"/>
                </a:solidFill>
                <a:latin typeface="Arial" panose="020B0604020202020204" pitchFamily="34" charset="0"/>
                <a:ea typeface="Times New Roman" panose="02020603050405020304" pitchFamily="18" charset="0"/>
                <a:cs typeface="Times New Roman" panose="02020603050405020304" pitchFamily="18" charset="0"/>
              </a:rPr>
              <a:t>Ö</a:t>
            </a:r>
            <a:r>
              <a:rPr lang="tr-TR" sz="2400" dirty="0" smtClean="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ğrenme </a:t>
            </a: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güçlüğü olan insanların yaklaşık % 35-40 ‘ </a:t>
            </a:r>
            <a:r>
              <a:rPr lang="tr-TR" sz="2400" dirty="0" err="1">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nın</a:t>
            </a: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  görsel bozukluklar veya zorluklar yaşadıklarını tahmin edilmektedir.</a:t>
            </a:r>
            <a:b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b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 Okurken bulanık görme.  Harf veya kelime bulanık ve odak dışı görme</a:t>
            </a:r>
            <a:b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b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 Harflerin yerlerini değiştirme  veya harfleri </a:t>
            </a:r>
            <a:r>
              <a:rPr lang="tr-TR" sz="2400" dirty="0" smtClean="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ters </a:t>
            </a: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okuma</a:t>
            </a:r>
            <a:b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b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 Kelimeleri yanlış hecelere ayırma</a:t>
            </a:r>
            <a:b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b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 </a:t>
            </a:r>
            <a:r>
              <a:rPr lang="tr-TR" sz="2400" dirty="0" smtClean="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Bir </a:t>
            </a: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sayfa boyunca  satır izleme zorluğu</a:t>
            </a:r>
            <a:b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b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 </a:t>
            </a:r>
            <a:r>
              <a:rPr lang="tr-TR" sz="2400" dirty="0">
                <a:solidFill>
                  <a:srgbClr val="313131"/>
                </a:solidFill>
                <a:latin typeface="Arial" panose="020B0604020202020204" pitchFamily="34" charset="0"/>
                <a:ea typeface="Times New Roman" panose="02020603050405020304" pitchFamily="18" charset="0"/>
                <a:cs typeface="Times New Roman" panose="02020603050405020304" pitchFamily="18" charset="0"/>
              </a:rPr>
              <a:t>O</a:t>
            </a:r>
            <a:r>
              <a:rPr lang="tr-TR" sz="2400" dirty="0" smtClean="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kurken </a:t>
            </a: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baş ağrısı</a:t>
            </a:r>
            <a:b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b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 </a:t>
            </a:r>
            <a:r>
              <a:rPr lang="tr-TR" sz="2400" dirty="0" smtClean="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Sayfadaki </a:t>
            </a: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parlama parlak ışıktan rahatsızlık duyma</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Bu durumlar, bireylerin yeteneğini etkileyebilir ve okuma faaliyeti sinir bozucu bir faaliyete dönüştürebilir.</a:t>
            </a:r>
            <a:b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b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Birçok </a:t>
            </a:r>
            <a:r>
              <a:rPr lang="tr-TR" sz="2400" dirty="0" err="1" smtClean="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dislektik</a:t>
            </a:r>
            <a:r>
              <a:rPr lang="tr-TR" sz="2400" dirty="0" smtClean="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 </a:t>
            </a:r>
            <a:r>
              <a:rPr lang="tr-TR" sz="240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kişi beyaz tahta üzerinde ya da bilgisayar ekranında çalışma yapmakta zorlanır , beyaz arka plana duyarlılık okuma faaliyetinin daha da kötüleşmesine sebep olabilir.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000" dirty="0"/>
          </a:p>
        </p:txBody>
      </p:sp>
    </p:spTree>
    <p:extLst>
      <p:ext uri="{BB962C8B-B14F-4D97-AF65-F5344CB8AC3E}">
        <p14:creationId xmlns:p14="http://schemas.microsoft.com/office/powerpoint/2010/main" val="1076418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81F37A-8B99-4B00-90D4-942A87FA12E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C1035AD-38F0-4EC0-AE8F-EEA77B0E4E38}"/>
              </a:ext>
            </a:extLst>
          </p:cNvPr>
          <p:cNvSpPr>
            <a:spLocks noGrp="1"/>
          </p:cNvSpPr>
          <p:nvPr>
            <p:ph idx="1"/>
          </p:nvPr>
        </p:nvSpPr>
        <p:spPr/>
        <p:txBody>
          <a:bodyPr>
            <a:normAutofit/>
          </a:bodyPr>
          <a:lstStyle/>
          <a:p>
            <a:r>
              <a:rPr lang="tr-TR" sz="1800" dirty="0">
                <a:effectLst/>
                <a:latin typeface="Arial" panose="020B0604020202020204" pitchFamily="34" charset="0"/>
                <a:ea typeface="Times New Roman" panose="02020603050405020304" pitchFamily="18" charset="0"/>
                <a:cs typeface="Times New Roman" panose="02020603050405020304" pitchFamily="18" charset="0"/>
              </a:rPr>
              <a:t>1) Görsel Algı Bozuklukları: Şekil-pozisyon algısındaki bozukluk, şekil zemin algısındaki bozukluk ya da uzaklık-derinlik-boyut algısındaki bozukluktur.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Arial" panose="020B0604020202020204" pitchFamily="34" charset="0"/>
                <a:ea typeface="Times New Roman" panose="02020603050405020304" pitchFamily="18" charset="0"/>
                <a:cs typeface="Times New Roman" panose="02020603050405020304" pitchFamily="18" charset="0"/>
              </a:rPr>
              <a:t>2) Şekil-Pozisyon algısındaki bozukluk: Çocuk gördüğü şeyin şekil ve pozisyonunu algılamada güçlük çekebilir. Harfleri ters ya da dönmüş olarak algılayabilir.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Arial" panose="020B0604020202020204" pitchFamily="34" charset="0"/>
                <a:ea typeface="Times New Roman" panose="02020603050405020304" pitchFamily="18" charset="0"/>
                <a:cs typeface="Times New Roman" panose="02020603050405020304" pitchFamily="18" charset="0"/>
              </a:rPr>
              <a:t>3) Şekil-Zemin algısındaki bozukluk: Bu problem, bir bütünün önemli olan bir parçasına odaklaşmada zorluklara neden olur. Okuma bu beceri ile ilgilidir. Çünkü okuma söz dizilerine odaklaşmayı, soldan sağa ve satır izlemeyi gerektirir. Bu alanda sorunu olan çocuklar okumada satır atlama, satır tekrarlama, sözcük atlama türünden hatalar yaparlar.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Arial" panose="020B0604020202020204" pitchFamily="34" charset="0"/>
                <a:ea typeface="Times New Roman" panose="02020603050405020304" pitchFamily="18" charset="0"/>
                <a:cs typeface="Times New Roman" panose="02020603050405020304" pitchFamily="18" charset="0"/>
              </a:rPr>
              <a:t>4 )Uzaklık-derinlik-boyut algılamada bozukluk: Çocuk derinliği kestiremediği için eşyalara çarpar, düşer. Açık alanda oynarken mekânda pozisyonlarını algılamada, sağ-sol ayırt etmede güçlük çeker. Top yakalamak, ip atlamak, yap-boz yerleştirmek, çekiç kullanmak bu problemi yaşayan çocuklar için güç işlerdir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053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6D1948-3E13-4B73-8C2A-B6E7981FF8BF}"/>
              </a:ext>
            </a:extLst>
          </p:cNvPr>
          <p:cNvSpPr>
            <a:spLocks noGrp="1"/>
          </p:cNvSpPr>
          <p:nvPr>
            <p:ph type="title"/>
          </p:nvPr>
        </p:nvSpPr>
        <p:spPr>
          <a:xfrm>
            <a:off x="838200" y="875211"/>
            <a:ext cx="10515600" cy="815477"/>
          </a:xfrm>
        </p:spPr>
        <p:txBody>
          <a:bodyPr>
            <a:normAutofit fontScale="90000"/>
          </a:bodyPr>
          <a:lstStyle/>
          <a:p>
            <a:pPr algn="ctr"/>
            <a:r>
              <a:rPr lang="tr-T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Görsel Algı Sorunları</a:t>
            </a:r>
            <a:r>
              <a:rPr lang="tr-TR" dirty="0">
                <a:effectLst/>
                <a:latin typeface="Calibri" panose="020F0502020204030204" pitchFamily="34" charset="0"/>
                <a:ea typeface="Calibri" panose="020F0502020204030204" pitchFamily="34" charset="0"/>
                <a:cs typeface="Times New Roman" panose="02020603050405020304" pitchFamily="18" charset="0"/>
              </a:rPr>
              <a:t/>
            </a:r>
            <a:br>
              <a:rPr lang="tr-TR"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AA0FE96-8C41-423E-9245-1E86F8280D01}"/>
              </a:ext>
            </a:extLst>
          </p:cNvPr>
          <p:cNvSpPr>
            <a:spLocks noGrp="1"/>
          </p:cNvSpPr>
          <p:nvPr>
            <p:ph idx="1"/>
          </p:nvPr>
        </p:nvSpPr>
        <p:spPr/>
        <p:txBody>
          <a:bodyPr/>
          <a:lstStyle/>
          <a:p>
            <a:r>
              <a:rPr lang="tr-TR"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Çocuk gördüğü şeyin şekil ve pozisyonunu algılamada güçlük çekebilir. Harfleri ters ya da dönmüş olarak algılayabilir. Örneğin b-p, 3-5 6-9, gibi harf ve rakamları ters çevirir. Sözcükleri ters çevirebilir, koç- çok gibi. Bu güçlükler çocuk okula başladığında fark edilir Okul öncesinde şekil, çizgi, pozisyon algılama olgunluğu henüz yerleşmemiş olabilir. </a:t>
            </a:r>
          </a:p>
          <a:p>
            <a:r>
              <a:rPr lang="tr-TR"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Okula başladıklarında bu olgunluğa ulaşmış sayılırlar. Birinci sınıf acemilik dönemidir. İkinci sınıfın birinci döneminden itibaren bu sorunların görülmemesi gerekir.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5423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E3BC27-65B6-41B0-8C06-F206FF40D2A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7A67148-206F-4E77-B5A3-D286415A0EBE}"/>
              </a:ext>
            </a:extLst>
          </p:cNvPr>
          <p:cNvSpPr>
            <a:spLocks noGrp="1"/>
          </p:cNvSpPr>
          <p:nvPr>
            <p:ph idx="1"/>
          </p:nvPr>
        </p:nvSpPr>
        <p:spPr/>
        <p:txBody>
          <a:bodyPr/>
          <a:lstStyle/>
          <a:p>
            <a:r>
              <a:rPr lang="tr-T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Bir bütünün önemli olan bir parçasına </a:t>
            </a:r>
            <a:r>
              <a:rPr lang="tr-TR"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odaklanmada </a:t>
            </a:r>
            <a:r>
              <a:rPr lang="tr-T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zorluklar şekil-zemin algısı ile ilgilidir. Okuma da yine şekil-zemin ilişkisi ile ilgilidir. Çünkü okuma söz dizilerine </a:t>
            </a:r>
            <a:r>
              <a:rPr lang="tr-TR"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odaklanmayı</a:t>
            </a:r>
            <a:r>
              <a:rPr lang="tr-T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soldan sağa ilerlemeyi ve satır </a:t>
            </a:r>
            <a:r>
              <a:rPr lang="tr-TR"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satır</a:t>
            </a:r>
            <a:r>
              <a:rPr lang="tr-T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izlemeyi gerektirir. Bu alanda sorunu olan çocuklar okumada atlama, satır tekrarlama, sözcük atlama türünden hatalar yaparlar.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35951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8C654D-12B2-43D8-88B0-0E74B2C3DDB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B18428A-48D8-42F7-A970-11A3F22B25A3}"/>
              </a:ext>
            </a:extLst>
          </p:cNvPr>
          <p:cNvSpPr>
            <a:spLocks noGrp="1"/>
          </p:cNvSpPr>
          <p:nvPr>
            <p:ph idx="1"/>
          </p:nvPr>
        </p:nvSpPr>
        <p:spPr/>
        <p:txBody>
          <a:bodyPr/>
          <a:lstStyle/>
          <a:p>
            <a:r>
              <a:rPr lang="tr-T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Uzaklık-derinlik-boyut algısında sorun varsa, çocuk derinliği kestiremediği için </a:t>
            </a:r>
            <a:r>
              <a:rPr lang="tr-TR"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eşyalara </a:t>
            </a:r>
            <a:r>
              <a:rPr lang="tr-T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çarpar sandalyeden düşer. Açık alanda oynarken mekandaki pozisyonlarını algılamada,       sağı-solu ayırt etmede güçlük çeker. </a:t>
            </a:r>
          </a:p>
          <a:p>
            <a:r>
              <a:rPr lang="tr-T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Top yakalamak, ip atlamak,  yap-boz yerleştirmek, çekiç kullanmak bu problemi olan çocukların zorlandıkları işlerdir.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0630733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1268</Words>
  <Application>Microsoft Office PowerPoint</Application>
  <PresentationFormat>Geniş ekran</PresentationFormat>
  <Paragraphs>104</Paragraphs>
  <Slides>26</Slides>
  <Notes>0</Notes>
  <HiddenSlides>0</HiddenSlides>
  <MMClips>0</MMClips>
  <ScaleCrop>false</ScaleCrop>
  <HeadingPairs>
    <vt:vector size="6" baseType="variant">
      <vt:variant>
        <vt:lpstr>Kullanılan Yazı Tipleri</vt:lpstr>
      </vt:variant>
      <vt:variant>
        <vt:i4>14</vt:i4>
      </vt:variant>
      <vt:variant>
        <vt:lpstr>Tema</vt:lpstr>
      </vt:variant>
      <vt:variant>
        <vt:i4>1</vt:i4>
      </vt:variant>
      <vt:variant>
        <vt:lpstr>Slayt Başlıkları</vt:lpstr>
      </vt:variant>
      <vt:variant>
        <vt:i4>26</vt:i4>
      </vt:variant>
    </vt:vector>
  </HeadingPairs>
  <TitlesOfParts>
    <vt:vector size="41" baseType="lpstr">
      <vt:lpstr>Aharoni</vt:lpstr>
      <vt:lpstr>Arial</vt:lpstr>
      <vt:lpstr>Calibri</vt:lpstr>
      <vt:lpstr>Calibri Light</vt:lpstr>
      <vt:lpstr>Cambria</vt:lpstr>
      <vt:lpstr>Cambria Math</vt:lpstr>
      <vt:lpstr>Comic Sans MS</vt:lpstr>
      <vt:lpstr>Nunito</vt:lpstr>
      <vt:lpstr>Open Sans</vt:lpstr>
      <vt:lpstr>Pontano Sans</vt:lpstr>
      <vt:lpstr>Roboto</vt:lpstr>
      <vt:lpstr>tahoma</vt:lpstr>
      <vt:lpstr>Times New Roman</vt:lpstr>
      <vt:lpstr>Verdana</vt:lpstr>
      <vt:lpstr>Office Teması</vt:lpstr>
      <vt:lpstr>          GÖRSEL ALGI VE DİKKAT GELİŞİMİ GÖRSEL ALGI BOZUKLUĞU</vt:lpstr>
      <vt:lpstr>GÖRSEL ALGI / GÖRSEL MOTOR EKSİKLİĞİ </vt:lpstr>
      <vt:lpstr>Algı nedir?</vt:lpstr>
      <vt:lpstr>Görsel Algı Nedir?</vt:lpstr>
      <vt:lpstr>Görsel Algı Bozukluğu Nedir? </vt:lpstr>
      <vt:lpstr>PowerPoint Sunusu</vt:lpstr>
      <vt:lpstr>Görsel Algı Sorunları </vt:lpstr>
      <vt:lpstr>PowerPoint Sunusu</vt:lpstr>
      <vt:lpstr>PowerPoint Sunusu</vt:lpstr>
      <vt:lpstr>Görsel algı sorunları</vt:lpstr>
      <vt:lpstr>Görsel Algısal Beceriler </vt:lpstr>
      <vt:lpstr>Görsel Algısal Beceriler</vt:lpstr>
      <vt:lpstr>Görsel Algılama Becerilerini  Geliştirme Yolları:</vt:lpstr>
      <vt:lpstr>Görsel Algı Gelişimi</vt:lpstr>
      <vt:lpstr> GÖRSEL DİKKAT NEDİR?</vt:lpstr>
      <vt:lpstr>PowerPoint Sunusu</vt:lpstr>
      <vt:lpstr>GÖRSEL DİKKATLE İLGİLİ OYUNLAR</vt:lpstr>
      <vt:lpstr>GÖRSEL DİKKATLE İLGİLİ OYUNLAR</vt:lpstr>
      <vt:lpstr>GÖRSEL DİKKATLE İLGİLİ OYUNLAR</vt:lpstr>
      <vt:lpstr>ŞEKİL ZEMİN ALGISI NEDİR? NASIL GELİŞİR?</vt:lpstr>
      <vt:lpstr>PowerPoint Sunusu</vt:lpstr>
      <vt:lpstr>ŞEKİL ZEMİN ALGISINI GELİŞTİREN ÇALIŞMALAR</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GÖRSEL ALGI / GÖRSEL MOTOR EKSİKLİĞİ</dc:title>
  <dc:creator>ceylin dolar</dc:creator>
  <cp:lastModifiedBy>ronaldinho424</cp:lastModifiedBy>
  <cp:revision>23</cp:revision>
  <dcterms:created xsi:type="dcterms:W3CDTF">2021-01-25T15:04:51Z</dcterms:created>
  <dcterms:modified xsi:type="dcterms:W3CDTF">2021-01-28T11:20:13Z</dcterms:modified>
</cp:coreProperties>
</file>