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3"/>
  </p:notesMasterIdLst>
  <p:sldIdLst>
    <p:sldId id="256" r:id="rId2"/>
    <p:sldId id="338" r:id="rId3"/>
    <p:sldId id="360" r:id="rId4"/>
    <p:sldId id="339" r:id="rId5"/>
    <p:sldId id="340" r:id="rId6"/>
    <p:sldId id="341" r:id="rId7"/>
    <p:sldId id="342" r:id="rId8"/>
    <p:sldId id="343" r:id="rId9"/>
    <p:sldId id="344" r:id="rId10"/>
    <p:sldId id="345" r:id="rId11"/>
    <p:sldId id="346" r:id="rId12"/>
    <p:sldId id="347" r:id="rId13"/>
    <p:sldId id="369" r:id="rId14"/>
    <p:sldId id="370" r:id="rId15"/>
    <p:sldId id="371" r:id="rId16"/>
    <p:sldId id="372"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1" r:id="rId30"/>
    <p:sldId id="362" r:id="rId31"/>
    <p:sldId id="37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B89C"/>
    <a:srgbClr val="423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p:cViewPr varScale="1">
        <p:scale>
          <a:sx n="73" d="100"/>
          <a:sy n="73" d="100"/>
        </p:scale>
        <p:origin x="130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0A3B2-66F5-4481-92F2-BC9CE138069B}" type="datetimeFigureOut">
              <a:rPr lang="tr-TR" smtClean="0"/>
              <a:t>28.1.2021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59201-0EC1-4093-B5A1-084373E05AAC}" type="slidenum">
              <a:rPr lang="tr-TR" smtClean="0"/>
              <a:t>‹#›</a:t>
            </a:fld>
            <a:endParaRPr lang="tr-TR"/>
          </a:p>
        </p:txBody>
      </p:sp>
    </p:spTree>
    <p:extLst>
      <p:ext uri="{BB962C8B-B14F-4D97-AF65-F5344CB8AC3E}">
        <p14:creationId xmlns:p14="http://schemas.microsoft.com/office/powerpoint/2010/main" val="132897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7968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tr-TR" smtClean="0"/>
              <a:t>Asıl başlık stili için tıklatın</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tr-TR" smtClean="0"/>
              <a:t>Resim eklemek için simgeyi tıklatın</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28.1.2021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9879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28.1.2021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83549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tr-TR" smtClean="0"/>
              <a:t>Asıl başlık stili için tıklatın</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tr-TR" smtClean="0"/>
              <a:t>Asıl metin stillerini düzenle</a:t>
            </a:r>
          </a:p>
        </p:txBody>
      </p:sp>
      <p:sp>
        <p:nvSpPr>
          <p:cNvPr id="2" name="Date Placeholder 1"/>
          <p:cNvSpPr>
            <a:spLocks noGrp="1"/>
          </p:cNvSpPr>
          <p:nvPr>
            <p:ph type="dt" sz="half" idx="10"/>
          </p:nvPr>
        </p:nvSpPr>
        <p:spPr/>
        <p:txBody>
          <a:bodyPr/>
          <a:lstStyle/>
          <a:p>
            <a:fld id="{A23720DD-5B6D-40BF-8493-A6B52D484E6B}" type="datetimeFigureOut">
              <a:rPr lang="tr-TR" smtClean="0"/>
              <a:t>28.1.2021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04308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79183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786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28.1.2021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653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28.1.2021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284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28.1.2021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415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28.1.2021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9161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28.1.2021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8227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28.1.2021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7872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tr-TR" smtClean="0"/>
              <a:t>Asıl başlık stili için tıklatın</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28.1.2021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9805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tr-TR" smtClean="0"/>
              <a:t>Asıl başlık stili için tıklatın</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tr-TR" smtClean="0"/>
              <a:t>Resim eklemek için simgeyi tıklatın</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2914357" y="6041361"/>
            <a:ext cx="732659" cy="365125"/>
          </a:xfrm>
        </p:spPr>
        <p:txBody>
          <a:bodyPr/>
          <a:lstStyle/>
          <a:p>
            <a:fld id="{A23720DD-5B6D-40BF-8493-A6B52D484E6B}" type="datetimeFigureOut">
              <a:rPr lang="tr-TR" smtClean="0"/>
              <a:t>28.1.2021</a:t>
            </a:fld>
            <a:endParaRPr lang="tr-TR"/>
          </a:p>
        </p:txBody>
      </p:sp>
      <p:sp>
        <p:nvSpPr>
          <p:cNvPr id="6" name="Footer Placeholder 5"/>
          <p:cNvSpPr>
            <a:spLocks noGrp="1"/>
          </p:cNvSpPr>
          <p:nvPr>
            <p:ph type="ftr" sz="quarter" idx="11"/>
          </p:nvPr>
        </p:nvSpPr>
        <p:spPr>
          <a:xfrm>
            <a:off x="442797" y="6041361"/>
            <a:ext cx="2471560" cy="365125"/>
          </a:xfrm>
        </p:spPr>
        <p:txBody>
          <a:bodyPr/>
          <a:lstStyle/>
          <a:p>
            <a:endParaRPr lang="tr-TR"/>
          </a:p>
        </p:txBody>
      </p:sp>
      <p:sp>
        <p:nvSpPr>
          <p:cNvPr id="7" name="Slide Number Placeholder 6"/>
          <p:cNvSpPr>
            <a:spLocks noGrp="1"/>
          </p:cNvSpPr>
          <p:nvPr>
            <p:ph type="sldNum" sz="quarter" idx="12"/>
          </p:nvPr>
        </p:nvSpPr>
        <p:spPr>
          <a:xfrm>
            <a:off x="3647017" y="5915887"/>
            <a:ext cx="796616" cy="490599"/>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522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tr-TR"/>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A23720DD-5B6D-40BF-8493-A6B52D484E6B}" type="datetimeFigureOut">
              <a:rPr lang="tr-TR" smtClean="0"/>
              <a:t>28.1.2021</a:t>
            </a:fld>
            <a:endParaRPr lang="tr-TR"/>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92843278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gnifit.com/science/cognitive-skills/nam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07975" y="465138"/>
            <a:ext cx="8728521" cy="4187998"/>
          </a:xfrm>
        </p:spPr>
        <p:txBody>
          <a:bodyPr>
            <a:normAutofit fontScale="90000"/>
          </a:bodyPr>
          <a:lstStyle/>
          <a:p>
            <a:pPr algn="ctr"/>
            <a:r>
              <a:rPr lang="tr-TR" sz="8000" dirty="0">
                <a:effectLst>
                  <a:outerShdw blurRad="38100" dist="38100" dir="2700000" algn="tl">
                    <a:srgbClr val="000000">
                      <a:alpha val="43137"/>
                    </a:srgbClr>
                  </a:outerShdw>
                </a:effectLst>
                <a:latin typeface="Cambria" pitchFamily="18" charset="0"/>
                <a:ea typeface="Cambria" pitchFamily="18" charset="0"/>
              </a:rPr>
              <a:t/>
            </a:r>
            <a:br>
              <a:rPr lang="tr-TR" sz="8000" dirty="0">
                <a:effectLst>
                  <a:outerShdw blurRad="38100" dist="38100" dir="2700000" algn="tl">
                    <a:srgbClr val="000000">
                      <a:alpha val="43137"/>
                    </a:srgbClr>
                  </a:outerShdw>
                </a:effectLst>
                <a:latin typeface="Cambria" pitchFamily="18" charset="0"/>
                <a:ea typeface="Cambria" pitchFamily="18" charset="0"/>
              </a:rPr>
            </a:br>
            <a: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 </a:t>
            </a:r>
            <a:b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br>
            <a:r>
              <a:rPr lang="tr-TR" sz="44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
            </a:r>
            <a:br>
              <a:rPr lang="tr-TR" sz="44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br>
            <a: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
            </a:r>
            <a:b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br>
            <a:r>
              <a:rPr lang="tr-TR" sz="44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
            </a:r>
            <a:br>
              <a:rPr lang="tr-TR" sz="44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br>
            <a: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
            </a:r>
            <a:b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br>
            <a: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
            </a:r>
            <a:b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br>
            <a:r>
              <a:rPr lang="tr-TR" sz="44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
            </a:r>
            <a:br>
              <a:rPr lang="tr-TR" sz="44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br>
            <a: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
            </a:r>
            <a:b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br>
            <a:r>
              <a:rPr lang="tr-TR" sz="4400" dirty="0" smtClean="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rPr>
              <a:t>GÖRSEL ALGISAL BECERİLER NELERDİR? ÇOCUK VE ERGENLERDE GÖRSEL ALGI İLE İLGİLİ YAPILBİLECEK ÇALIŞMALAR </a:t>
            </a:r>
            <a:endParaRPr lang="tr-TR" sz="2700" dirty="0">
              <a:solidFill>
                <a:schemeClr val="tx1"/>
              </a:solidFill>
              <a:latin typeface="Cambria" pitchFamily="18" charset="0"/>
              <a:ea typeface="Cambria" pitchFamily="18" charset="0"/>
            </a:endParaRPr>
          </a:p>
        </p:txBody>
      </p:sp>
      <p:sp>
        <p:nvSpPr>
          <p:cNvPr id="3" name="AutoShape 2" descr="2020 LGS konularÄ± ve MEB Ã¶rnek soru kitapÃ§Ä±ÄÄ± | Siirt Haberleri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2020 LGS konularÄ± ve MEB Ã¶rnek soru kitapÃ§Ä±ÄÄ± | Siirt Haberleri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Metin kutusu 4"/>
          <p:cNvSpPr txBox="1"/>
          <p:nvPr/>
        </p:nvSpPr>
        <p:spPr>
          <a:xfrm>
            <a:off x="6084168" y="5517232"/>
            <a:ext cx="2952328" cy="830997"/>
          </a:xfrm>
          <a:prstGeom prst="rect">
            <a:avLst/>
          </a:prstGeom>
          <a:noFill/>
        </p:spPr>
        <p:txBody>
          <a:bodyPr wrap="square" rtlCol="0">
            <a:spAutoFit/>
          </a:bodyPr>
          <a:lstStyle/>
          <a:p>
            <a:r>
              <a:rPr lang="tr-TR" sz="2400" dirty="0">
                <a:solidFill>
                  <a:schemeClr val="accent1">
                    <a:lumMod val="20000"/>
                    <a:lumOff val="80000"/>
                  </a:schemeClr>
                </a:solidFill>
                <a:latin typeface="Aharoni" panose="02010803020104030203" pitchFamily="2" charset="-79"/>
                <a:cs typeface="Aharoni" panose="02010803020104030203" pitchFamily="2" charset="-79"/>
              </a:rPr>
              <a:t>SEYHAN RAM</a:t>
            </a:r>
          </a:p>
          <a:p>
            <a:r>
              <a:rPr lang="tr-TR" sz="2400" dirty="0" smtClean="0">
                <a:solidFill>
                  <a:schemeClr val="accent1">
                    <a:lumMod val="20000"/>
                    <a:lumOff val="80000"/>
                  </a:schemeClr>
                </a:solidFill>
                <a:latin typeface="Aharoni" panose="02010803020104030203" pitchFamily="2" charset="-79"/>
                <a:cs typeface="Aharoni" panose="02010803020104030203" pitchFamily="2" charset="-79"/>
              </a:rPr>
              <a:t>2021</a:t>
            </a:r>
            <a:endParaRPr lang="tr-TR" sz="2400" dirty="0">
              <a:solidFill>
                <a:schemeClr val="accent1">
                  <a:lumMod val="20000"/>
                  <a:lumOff val="80000"/>
                </a:schemeClr>
              </a:solidFill>
              <a:latin typeface="Aharoni" panose="02010803020104030203" pitchFamily="2" charset="-79"/>
              <a:cs typeface="Aharoni" panose="02010803020104030203" pitchFamily="2" charset="-79"/>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981" y="160337"/>
            <a:ext cx="2160240" cy="2116535"/>
          </a:xfrm>
          <a:prstGeom prst="rect">
            <a:avLst/>
          </a:prstGeom>
        </p:spPr>
      </p:pic>
    </p:spTree>
    <p:extLst>
      <p:ext uri="{BB962C8B-B14F-4D97-AF65-F5344CB8AC3E}">
        <p14:creationId xmlns:p14="http://schemas.microsoft.com/office/powerpoint/2010/main" val="282652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447188"/>
            <a:ext cx="7524003" cy="1325628"/>
          </a:xfrm>
        </p:spPr>
        <p:txBody>
          <a:bodyPr/>
          <a:lstStyle/>
          <a:p>
            <a:pPr algn="ctr" fontAlgn="base"/>
            <a:r>
              <a:rPr lang="tr-TR" dirty="0"/>
              <a:t>Görsel </a:t>
            </a:r>
            <a:r>
              <a:rPr lang="tr-TR" dirty="0" smtClean="0"/>
              <a:t>Algıda Rol Oynayan Özellikler</a:t>
            </a:r>
            <a:endParaRPr lang="tr-TR" dirty="0"/>
          </a:p>
        </p:txBody>
      </p:sp>
      <p:sp>
        <p:nvSpPr>
          <p:cNvPr id="3" name="İçerik Yer Tutucusu 2"/>
          <p:cNvSpPr>
            <a:spLocks noGrp="1"/>
          </p:cNvSpPr>
          <p:nvPr>
            <p:ph idx="1"/>
          </p:nvPr>
        </p:nvSpPr>
        <p:spPr>
          <a:xfrm>
            <a:off x="251521" y="2222286"/>
            <a:ext cx="8784976" cy="4635713"/>
          </a:xfrm>
        </p:spPr>
        <p:txBody>
          <a:bodyPr>
            <a:normAutofit lnSpcReduction="10000"/>
          </a:bodyPr>
          <a:lstStyle/>
          <a:p>
            <a:pPr marL="0" indent="0" algn="just">
              <a:buNone/>
            </a:pPr>
            <a:r>
              <a:rPr lang="tr-TR" sz="2000" b="1" dirty="0" smtClean="0"/>
              <a:t>   Bu </a:t>
            </a:r>
            <a:r>
              <a:rPr lang="tr-TR" sz="2000" b="1" dirty="0"/>
              <a:t>bilişsel işlevin karmaşıklığı hakkından bir fikir sahibi olmak için, bir futbol topuna bakarken beyninizi düşünmeye çalışın. Hangi etkenlerin farkına varacaksınız? </a:t>
            </a:r>
            <a:r>
              <a:rPr lang="tr-TR" sz="2000" b="1" dirty="0" smtClean="0"/>
              <a:t>:</a:t>
            </a:r>
          </a:p>
          <a:p>
            <a:pPr marL="0" indent="0" algn="just">
              <a:buNone/>
            </a:pPr>
            <a:endParaRPr lang="tr-TR" sz="2000" b="1" dirty="0" smtClean="0"/>
          </a:p>
          <a:p>
            <a:pPr lvl="0" algn="just" fontAlgn="base"/>
            <a:r>
              <a:rPr lang="tr-TR" sz="2000" b="1" dirty="0"/>
              <a:t>Işıklandırma ve kontrast</a:t>
            </a:r>
            <a:r>
              <a:rPr lang="tr-TR" sz="2000" dirty="0"/>
              <a:t>: Az çok aydınlatılmış çizgiler görebilirsiniz, ve etrafındaki ve arkasındaki geri kalan objelerden farklı bir parametresi vardır.</a:t>
            </a:r>
          </a:p>
          <a:p>
            <a:pPr lvl="0" algn="just" fontAlgn="base"/>
            <a:r>
              <a:rPr lang="tr-TR" sz="2000" b="1" dirty="0"/>
              <a:t>Büyüklük</a:t>
            </a:r>
            <a:r>
              <a:rPr lang="tr-TR" sz="2000" dirty="0"/>
              <a:t>: çevre uzunluğu yaklaşık 69 cm olan yuvarlak bir obje.</a:t>
            </a:r>
          </a:p>
          <a:p>
            <a:pPr lvl="0" algn="just" fontAlgn="base"/>
            <a:r>
              <a:rPr lang="tr-TR" sz="2000" b="1" dirty="0"/>
              <a:t>Şekil:</a:t>
            </a:r>
            <a:r>
              <a:rPr lang="tr-TR" sz="2000" dirty="0"/>
              <a:t> yuvarlak.</a:t>
            </a:r>
          </a:p>
          <a:p>
            <a:pPr lvl="0" algn="just" fontAlgn="base"/>
            <a:r>
              <a:rPr lang="tr-TR" sz="2000" b="1" dirty="0"/>
              <a:t>Konum</a:t>
            </a:r>
            <a:r>
              <a:rPr lang="tr-TR" sz="2000" dirty="0"/>
              <a:t> Benden yaklaşık 3 metre uzakta, sağ tarafımda. Kolaylıkla erişebilirim.</a:t>
            </a:r>
          </a:p>
          <a:p>
            <a:pPr lvl="0" algn="just" fontAlgn="base"/>
            <a:r>
              <a:rPr lang="tr-TR" sz="2000" b="1" dirty="0"/>
              <a:t>Renk</a:t>
            </a:r>
            <a:r>
              <a:rPr lang="tr-TR" sz="2000" dirty="0"/>
              <a:t>: Beyaz ve üzerinde siyah beşgenler var. Eğer ışık birden yok olsa, renginin siyah ve beyaz olduğunu hala bilebiliriz.</a:t>
            </a:r>
          </a:p>
          <a:p>
            <a:endParaRPr lang="tr-TR" b="1" dirty="0"/>
          </a:p>
          <a:p>
            <a:endParaRPr lang="tr-TR" b="1" dirty="0"/>
          </a:p>
        </p:txBody>
      </p:sp>
    </p:spTree>
    <p:extLst>
      <p:ext uri="{BB962C8B-B14F-4D97-AF65-F5344CB8AC3E}">
        <p14:creationId xmlns:p14="http://schemas.microsoft.com/office/powerpoint/2010/main" val="364154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447188"/>
            <a:ext cx="7524003" cy="1181612"/>
          </a:xfrm>
        </p:spPr>
        <p:txBody>
          <a:bodyPr/>
          <a:lstStyle/>
          <a:p>
            <a:pPr algn="ctr"/>
            <a:r>
              <a:rPr lang="tr-TR" dirty="0"/>
              <a:t>Görsel Algıda Rol Oynayan Özellikler</a:t>
            </a:r>
          </a:p>
        </p:txBody>
      </p:sp>
      <p:sp>
        <p:nvSpPr>
          <p:cNvPr id="3" name="İçerik Yer Tutucusu 2"/>
          <p:cNvSpPr>
            <a:spLocks noGrp="1"/>
          </p:cNvSpPr>
          <p:nvPr>
            <p:ph idx="1"/>
          </p:nvPr>
        </p:nvSpPr>
        <p:spPr>
          <a:xfrm>
            <a:off x="0" y="2060848"/>
            <a:ext cx="9143999" cy="4896544"/>
          </a:xfrm>
        </p:spPr>
        <p:txBody>
          <a:bodyPr>
            <a:normAutofit fontScale="92500" lnSpcReduction="20000"/>
          </a:bodyPr>
          <a:lstStyle/>
          <a:p>
            <a:pPr lvl="0" algn="just" fontAlgn="base"/>
            <a:r>
              <a:rPr lang="tr-TR" sz="2200" b="1" dirty="0"/>
              <a:t>Boyutları</a:t>
            </a:r>
            <a:r>
              <a:rPr lang="tr-TR" sz="2200" dirty="0"/>
              <a:t>: Üç boyutlu, yani küre şeklinde.</a:t>
            </a:r>
          </a:p>
          <a:p>
            <a:pPr lvl="0" algn="just" fontAlgn="base"/>
            <a:r>
              <a:rPr lang="tr-TR" sz="2200" b="1" dirty="0"/>
              <a:t>Hareket</a:t>
            </a:r>
            <a:r>
              <a:rPr lang="tr-TR" sz="2200" dirty="0"/>
              <a:t>: Şu anda hareket etmiyor ama </a:t>
            </a:r>
            <a:r>
              <a:rPr lang="tr-TR" sz="2200" dirty="0" smtClean="0"/>
              <a:t>hareket </a:t>
            </a:r>
            <a:r>
              <a:rPr lang="tr-TR" sz="2200" dirty="0"/>
              <a:t>etmeye meyilli.</a:t>
            </a:r>
          </a:p>
          <a:p>
            <a:pPr lvl="0" algn="just" fontAlgn="base"/>
            <a:r>
              <a:rPr lang="tr-TR" sz="2200" b="1" dirty="0"/>
              <a:t>Birim</a:t>
            </a:r>
            <a:r>
              <a:rPr lang="tr-TR" sz="2200" dirty="0"/>
              <a:t>: bir tane, ve zeminden farklı.</a:t>
            </a:r>
          </a:p>
          <a:p>
            <a:pPr lvl="0" algn="just" fontAlgn="base"/>
            <a:r>
              <a:rPr lang="tr-TR" sz="2200" b="1" dirty="0"/>
              <a:t>Kullanım</a:t>
            </a:r>
            <a:r>
              <a:rPr lang="tr-TR" sz="2200" dirty="0"/>
              <a:t>: Futbol oynamak için kullanılır. Ayakla vurulur.</a:t>
            </a:r>
          </a:p>
          <a:p>
            <a:pPr lvl="0" algn="just" fontAlgn="base"/>
            <a:r>
              <a:rPr lang="tr-TR" sz="2200" b="1" dirty="0"/>
              <a:t>Objeyle olan kişisel ilişki</a:t>
            </a:r>
            <a:r>
              <a:rPr lang="tr-TR" sz="2200" dirty="0"/>
              <a:t>: futbol oynarken kullandığın topa benziyor.</a:t>
            </a:r>
          </a:p>
          <a:p>
            <a:pPr lvl="0" algn="just" fontAlgn="base"/>
            <a:r>
              <a:rPr lang="tr-TR" sz="2200" b="1" dirty="0"/>
              <a:t>Adı</a:t>
            </a:r>
            <a:r>
              <a:rPr lang="tr-TR" sz="2200" dirty="0"/>
              <a:t>: Bu bir futbol topu. Bu son sürecin ismi </a:t>
            </a:r>
            <a:r>
              <a:rPr lang="tr-TR" sz="2200" u="sng" dirty="0">
                <a:hlinkClick r:id="rId2"/>
              </a:rPr>
              <a:t>adlandırmadır</a:t>
            </a:r>
            <a:r>
              <a:rPr lang="tr-TR" sz="2200" dirty="0"/>
              <a:t>.</a:t>
            </a:r>
          </a:p>
          <a:p>
            <a:pPr marL="0" indent="0" algn="just" fontAlgn="base">
              <a:buNone/>
            </a:pPr>
            <a:r>
              <a:rPr lang="tr-TR" sz="2200" dirty="0" smtClean="0"/>
              <a:t>      </a:t>
            </a:r>
            <a:r>
              <a:rPr lang="tr-TR" sz="2200" b="1" dirty="0" smtClean="0"/>
              <a:t>Eğer </a:t>
            </a:r>
            <a:r>
              <a:rPr lang="tr-TR" sz="2200" b="1" dirty="0"/>
              <a:t>tüm bu adımlar çok gibi göründüyse</a:t>
            </a:r>
            <a:r>
              <a:rPr lang="tr-TR" sz="2200" dirty="0"/>
              <a:t>, beynin bunu gün boyunca sürekli ve çok hızlı bir şekilde nasıl yaptığını düşün. Ne zaman herhangi bir şeye baksan, beyin tüm bilgileri içeri alır ve sana mantıklı gelmesini sağlar. Tüm bunların yanında beyin algıladığı bilgileri pasif olarak almaz, kendisi de bilgi sağalarken gördüğü her neyse tamamlanmasına yardım eder (resimde düz gibi görünse de topun yuvarlak </a:t>
            </a:r>
            <a:r>
              <a:rPr lang="tr-TR" sz="2200" dirty="0" smtClean="0"/>
              <a:t>olduğunu </a:t>
            </a:r>
            <a:r>
              <a:rPr lang="tr-TR" sz="2200" dirty="0"/>
              <a:t>bilmeni sağlar))/ Beyinde </a:t>
            </a:r>
            <a:r>
              <a:rPr lang="tr-TR" sz="2200" b="1" dirty="0" smtClean="0"/>
              <a:t>arka kafa </a:t>
            </a:r>
            <a:r>
              <a:rPr lang="tr-TR" sz="2200" b="1" dirty="0"/>
              <a:t>lobunda</a:t>
            </a:r>
            <a:r>
              <a:rPr lang="tr-TR" sz="2200" dirty="0"/>
              <a:t>, yukardaki süreçlerin her birinde uzmanlaşmış yan yana lobların içinde (</a:t>
            </a:r>
            <a:r>
              <a:rPr lang="tr-TR" sz="2200" b="1" dirty="0" err="1"/>
              <a:t>temporal</a:t>
            </a:r>
            <a:r>
              <a:rPr lang="tr-TR" sz="2200" b="1" dirty="0"/>
              <a:t> lop</a:t>
            </a:r>
            <a:r>
              <a:rPr lang="tr-TR" sz="2200" dirty="0"/>
              <a:t> ve </a:t>
            </a:r>
            <a:r>
              <a:rPr lang="tr-TR" sz="2200" b="1" dirty="0"/>
              <a:t>yan lop</a:t>
            </a:r>
            <a:r>
              <a:rPr lang="tr-TR" sz="2200" dirty="0"/>
              <a:t>) çok sayıda alan mevcuttur. Genel olarak, iyi bir algı için tüm bu alanların birlikte çalışması gerekir.</a:t>
            </a:r>
          </a:p>
          <a:p>
            <a:endParaRPr lang="tr-TR" dirty="0"/>
          </a:p>
        </p:txBody>
      </p:sp>
    </p:spTree>
    <p:extLst>
      <p:ext uri="{BB962C8B-B14F-4D97-AF65-F5344CB8AC3E}">
        <p14:creationId xmlns:p14="http://schemas.microsoft.com/office/powerpoint/2010/main" val="14524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smtClean="0"/>
              <a:t>ÇOCUK VE ERGENLERDE GÖRSEL ALGI İLE İLGİLİ YAPILABİLECEK ÇALIŞMALAR</a:t>
            </a:r>
            <a:endParaRPr lang="tr-TR" sz="3200" dirty="0"/>
          </a:p>
        </p:txBody>
      </p:sp>
      <p:sp>
        <p:nvSpPr>
          <p:cNvPr id="3" name="İçerik Yer Tutucusu 2"/>
          <p:cNvSpPr>
            <a:spLocks noGrp="1"/>
          </p:cNvSpPr>
          <p:nvPr>
            <p:ph idx="1"/>
          </p:nvPr>
        </p:nvSpPr>
        <p:spPr>
          <a:xfrm>
            <a:off x="179513" y="2222286"/>
            <a:ext cx="8784976" cy="4447073"/>
          </a:xfrm>
        </p:spPr>
        <p:txBody>
          <a:bodyPr/>
          <a:lstStyle/>
          <a:p>
            <a:pPr marL="0" indent="0" algn="just" fontAlgn="base">
              <a:buNone/>
            </a:pPr>
            <a:r>
              <a:rPr lang="tr-TR" b="1" dirty="0" smtClean="0"/>
              <a:t>     </a:t>
            </a:r>
            <a:r>
              <a:rPr lang="tr-TR" sz="2000" b="1" dirty="0" smtClean="0"/>
              <a:t>Şekil</a:t>
            </a:r>
            <a:r>
              <a:rPr lang="tr-TR" sz="2000" b="1" dirty="0"/>
              <a:t> Zemin Algısını Geliştiren Örnek Bir </a:t>
            </a:r>
            <a:r>
              <a:rPr lang="tr-TR" sz="2000" b="1" dirty="0" smtClean="0"/>
              <a:t>Çalışma</a:t>
            </a:r>
          </a:p>
          <a:p>
            <a:pPr marL="0" indent="0" algn="just" fontAlgn="base">
              <a:buNone/>
            </a:pPr>
            <a:endParaRPr lang="tr-TR" sz="2000" dirty="0"/>
          </a:p>
          <a:p>
            <a:pPr marL="0" indent="0" algn="just">
              <a:buNone/>
            </a:pPr>
            <a:r>
              <a:rPr lang="tr-TR" sz="2000" dirty="0" smtClean="0"/>
              <a:t>     Masanın </a:t>
            </a:r>
            <a:r>
              <a:rPr lang="tr-TR" sz="2000" dirty="0"/>
              <a:t>üzerine karışık bir şekilde mısır, makarna, fasulye ve mercimek koyuyorsunuz çocuğa fıstıkları almasını sonrada makarnaları almasını sırasıyla söylüyorsunuz. Bu şekilde yapılacak bir çalışma şekil zemin algısının güçlenmesini </a:t>
            </a:r>
            <a:r>
              <a:rPr lang="tr-TR" sz="2000" dirty="0" smtClean="0"/>
              <a:t>sağlıyor </a:t>
            </a:r>
            <a:r>
              <a:rPr lang="tr-TR" sz="2000" dirty="0"/>
              <a:t>Şekil zemin algısını geliştirebilmek için önce gerçek nesneleri kullanmayı sonrasında da kağıt üzerinde çalışmayı öğretebilirsiniz.</a:t>
            </a:r>
          </a:p>
          <a:p>
            <a:pPr algn="just"/>
            <a:endParaRPr lang="tr-TR" sz="2000" dirty="0"/>
          </a:p>
        </p:txBody>
      </p:sp>
    </p:spTree>
    <p:extLst>
      <p:ext uri="{BB962C8B-B14F-4D97-AF65-F5344CB8AC3E}">
        <p14:creationId xmlns:p14="http://schemas.microsoft.com/office/powerpoint/2010/main" val="410260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ÇOCUK VE ERGENLERDE GÖRSEL ALGI İLE İLGİLİ YAPILABİLECEK ÇALIŞMALAR</a:t>
            </a:r>
          </a:p>
        </p:txBody>
      </p:sp>
      <p:sp>
        <p:nvSpPr>
          <p:cNvPr id="3" name="İçerik Yer Tutucusu 2"/>
          <p:cNvSpPr>
            <a:spLocks noGrp="1"/>
          </p:cNvSpPr>
          <p:nvPr>
            <p:ph idx="1"/>
          </p:nvPr>
        </p:nvSpPr>
        <p:spPr>
          <a:xfrm>
            <a:off x="395535" y="2420888"/>
            <a:ext cx="8424937" cy="4320479"/>
          </a:xfrm>
        </p:spPr>
        <p:txBody>
          <a:bodyPr>
            <a:normAutofit/>
          </a:bodyPr>
          <a:lstStyle/>
          <a:p>
            <a:pPr marL="0" indent="0">
              <a:buNone/>
            </a:pPr>
            <a:r>
              <a:rPr lang="tr-TR" dirty="0" smtClean="0"/>
              <a:t>  </a:t>
            </a:r>
            <a:r>
              <a:rPr lang="tr-TR" sz="2400" b="1" dirty="0" smtClean="0"/>
              <a:t>GÖRSEL AYIRTETME İLE İLGİLİ ETKİNLİKLER</a:t>
            </a:r>
          </a:p>
          <a:p>
            <a:pPr marL="0" indent="0" algn="just">
              <a:buNone/>
            </a:pPr>
            <a:r>
              <a:rPr lang="tr-TR" sz="2000" b="1" dirty="0" smtClean="0"/>
              <a:t>1</a:t>
            </a:r>
            <a:r>
              <a:rPr lang="tr-TR" sz="2000" dirty="0" smtClean="0"/>
              <a:t>-Evde ve eğitim odasında bulunan oyuncak</a:t>
            </a:r>
            <a:r>
              <a:rPr lang="tr-TR" sz="2000" dirty="0" smtClean="0"/>
              <a:t>, fincan, </a:t>
            </a:r>
            <a:r>
              <a:rPr lang="tr-TR" sz="2000" dirty="0" err="1" smtClean="0"/>
              <a:t>çatal,kaşık</a:t>
            </a:r>
            <a:r>
              <a:rPr lang="tr-TR" sz="2000" dirty="0" smtClean="0"/>
              <a:t> </a:t>
            </a:r>
            <a:r>
              <a:rPr lang="tr-TR" sz="2000" dirty="0" smtClean="0"/>
              <a:t>gibi evcilik oyuncakları gerçek mutfak eşyaları ile karşılaştırılabilir. Bunun yanında büyük ve küçük kitaplar bebekler gibi nesnelerde boyutların </a:t>
            </a:r>
            <a:r>
              <a:rPr lang="tr-TR" sz="2000" dirty="0" smtClean="0"/>
              <a:t>ayırt edilmesi </a:t>
            </a:r>
            <a:r>
              <a:rPr lang="tr-TR" sz="2000" dirty="0" smtClean="0"/>
              <a:t>için uygun malzemelerdir.</a:t>
            </a:r>
          </a:p>
          <a:p>
            <a:pPr marL="0" indent="0" algn="just">
              <a:buNone/>
            </a:pPr>
            <a:r>
              <a:rPr lang="tr-TR" sz="2000" b="1" dirty="0" smtClean="0"/>
              <a:t>2-K</a:t>
            </a:r>
            <a:r>
              <a:rPr lang="tr-TR" sz="2000" dirty="0" smtClean="0"/>
              <a:t>ısa-uzun kalemler zayıf- şişman insanlar  geniş-dar yollar büyük-küçük ağaçlar gibi zıt kavramlarla ilgili resimler kullanılarak  bir oyun oynanabilir çocuklardan bu tür zıtlıkları bulmaları istenebilir.</a:t>
            </a:r>
          </a:p>
          <a:p>
            <a:pPr marL="0" indent="0" algn="just">
              <a:buNone/>
            </a:pPr>
            <a:r>
              <a:rPr lang="tr-TR" sz="2000" b="1" dirty="0" smtClean="0"/>
              <a:t>3-Ü</a:t>
            </a:r>
            <a:r>
              <a:rPr lang="tr-TR" sz="2000" dirty="0" smtClean="0"/>
              <a:t>zerine hayvan ve nesne resimleri çizilmiş kartlar bir kartta farklı bir ayrıntı olmak üzere hazırlanabilir ve çocuklardan farklı olanı bulmaları </a:t>
            </a:r>
            <a:r>
              <a:rPr lang="tr-TR" sz="2000" dirty="0" smtClean="0"/>
              <a:t>istenir. Bu </a:t>
            </a:r>
            <a:r>
              <a:rPr lang="tr-TR" sz="2000" dirty="0" smtClean="0"/>
              <a:t>etkinlikler bir yazı tahtası kullanılarak da uygulanabilir.</a:t>
            </a:r>
          </a:p>
          <a:p>
            <a:pPr algn="just"/>
            <a:endParaRPr lang="tr-TR" sz="2000" dirty="0" smtClean="0"/>
          </a:p>
          <a:p>
            <a:endParaRPr lang="tr-TR" dirty="0"/>
          </a:p>
        </p:txBody>
      </p:sp>
    </p:spTree>
    <p:extLst>
      <p:ext uri="{BB962C8B-B14F-4D97-AF65-F5344CB8AC3E}">
        <p14:creationId xmlns:p14="http://schemas.microsoft.com/office/powerpoint/2010/main" val="144691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ÇOCUK VE ERGENLERDE GÖRSEL ALGI İLE İLGİLİ YAPILABİLECEK ÇALIŞMALAR</a:t>
            </a:r>
          </a:p>
        </p:txBody>
      </p:sp>
      <p:sp>
        <p:nvSpPr>
          <p:cNvPr id="3" name="İçerik Yer Tutucusu 2"/>
          <p:cNvSpPr>
            <a:spLocks noGrp="1"/>
          </p:cNvSpPr>
          <p:nvPr>
            <p:ph idx="1"/>
          </p:nvPr>
        </p:nvSpPr>
        <p:spPr>
          <a:xfrm>
            <a:off x="467543" y="2060848"/>
            <a:ext cx="7866457" cy="4797152"/>
          </a:xfrm>
        </p:spPr>
        <p:txBody>
          <a:bodyPr>
            <a:normAutofit/>
          </a:bodyPr>
          <a:lstStyle/>
          <a:p>
            <a:pPr marL="0" indent="0" algn="just">
              <a:buNone/>
            </a:pPr>
            <a:r>
              <a:rPr lang="tr-TR" sz="2000" b="1" dirty="0"/>
              <a:t>GÖRSEL AYIRTETME İLE İLGİLİ ETKİNLİKLER</a:t>
            </a:r>
          </a:p>
          <a:p>
            <a:pPr marL="0" indent="0" algn="just">
              <a:buNone/>
            </a:pPr>
            <a:endParaRPr lang="tr-TR" sz="2000" b="1" dirty="0" smtClean="0"/>
          </a:p>
          <a:p>
            <a:pPr marL="0" indent="0" algn="just">
              <a:buNone/>
            </a:pPr>
            <a:r>
              <a:rPr lang="tr-TR" sz="2000" b="1" dirty="0" smtClean="0"/>
              <a:t>4</a:t>
            </a:r>
            <a:r>
              <a:rPr lang="tr-TR" sz="2000" dirty="0" smtClean="0"/>
              <a:t>-üçlü gruplar halinde üzerinde basit şekiller olan kartlar kullanılarak çocuklardan farklı ayrıntıyı bulmaları istenebilir</a:t>
            </a:r>
          </a:p>
          <a:p>
            <a:pPr marL="0" indent="0" algn="just">
              <a:buNone/>
            </a:pPr>
            <a:r>
              <a:rPr lang="tr-TR" sz="2000" b="1" dirty="0" smtClean="0"/>
              <a:t>5</a:t>
            </a:r>
            <a:r>
              <a:rPr lang="tr-TR" sz="2000" dirty="0" smtClean="0"/>
              <a:t>-parçalara bölünmüş bir insan ya da hayvan resmini birleştirip eksik kalan parçalarının neresi olduğunu bulmaları istenebilir.</a:t>
            </a:r>
          </a:p>
          <a:p>
            <a:pPr marL="0" indent="0" algn="just">
              <a:buNone/>
            </a:pPr>
            <a:r>
              <a:rPr lang="tr-TR" sz="2000" b="1" dirty="0" smtClean="0"/>
              <a:t>6</a:t>
            </a:r>
            <a:r>
              <a:rPr lang="tr-TR" sz="2000" dirty="0" smtClean="0"/>
              <a:t>-günümüzde bilgisayarlarda görsel </a:t>
            </a:r>
            <a:r>
              <a:rPr lang="tr-TR" sz="2000" dirty="0" smtClean="0"/>
              <a:t>ayırt etme </a:t>
            </a:r>
            <a:r>
              <a:rPr lang="tr-TR" sz="2000" dirty="0" smtClean="0"/>
              <a:t>ve görsel belleği geliştirici birçok oyun ve </a:t>
            </a:r>
            <a:r>
              <a:rPr lang="tr-TR" sz="2000" dirty="0" smtClean="0"/>
              <a:t>etkinliklerden de </a:t>
            </a:r>
            <a:r>
              <a:rPr lang="tr-TR" sz="2000" dirty="0" smtClean="0"/>
              <a:t>yararlanılabilir.</a:t>
            </a:r>
            <a:endParaRPr lang="tr-TR" sz="2000" dirty="0"/>
          </a:p>
        </p:txBody>
      </p:sp>
    </p:spTree>
    <p:extLst>
      <p:ext uri="{BB962C8B-B14F-4D97-AF65-F5344CB8AC3E}">
        <p14:creationId xmlns:p14="http://schemas.microsoft.com/office/powerpoint/2010/main" val="309090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ÇOCUK VE ERGENLERDE GÖRSEL ALGI İLE İLGİLİ YAPILABİLECEK ÇALIŞMALAR</a:t>
            </a:r>
          </a:p>
        </p:txBody>
      </p:sp>
      <p:sp>
        <p:nvSpPr>
          <p:cNvPr id="3" name="İçerik Yer Tutucusu 2"/>
          <p:cNvSpPr>
            <a:spLocks noGrp="1"/>
          </p:cNvSpPr>
          <p:nvPr>
            <p:ph idx="1"/>
          </p:nvPr>
        </p:nvSpPr>
        <p:spPr>
          <a:xfrm>
            <a:off x="179513" y="1988840"/>
            <a:ext cx="8712968" cy="4869159"/>
          </a:xfrm>
        </p:spPr>
        <p:txBody>
          <a:bodyPr>
            <a:normAutofit/>
          </a:bodyPr>
          <a:lstStyle/>
          <a:p>
            <a:pPr marL="0" indent="0">
              <a:buNone/>
            </a:pPr>
            <a:r>
              <a:rPr lang="tr-TR" sz="2600" b="1" dirty="0" smtClean="0"/>
              <a:t>   GÖRSEL EŞLEŞTİRME İLE İLGİLİ ETKİNLİKLER</a:t>
            </a:r>
          </a:p>
          <a:p>
            <a:pPr marL="0" indent="0" algn="just">
              <a:buNone/>
            </a:pPr>
            <a:r>
              <a:rPr lang="tr-TR" sz="2000" b="1" dirty="0" smtClean="0"/>
              <a:t>1</a:t>
            </a:r>
            <a:r>
              <a:rPr lang="tr-TR" sz="2000" dirty="0" smtClean="0"/>
              <a:t>-Bloklarla oyun sırasında her yönü ile aynı olan iki blok çocuklara verilir ve benzerlikleri vurgulanır daha sonra çocuklardan</a:t>
            </a:r>
            <a:r>
              <a:rPr lang="tr-TR" sz="2000" dirty="0"/>
              <a:t> her yönü ile aynı </a:t>
            </a:r>
            <a:r>
              <a:rPr lang="tr-TR" sz="2000" dirty="0" smtClean="0"/>
              <a:t>olan başka iki bloğu yetişkine vermesi söylenir.</a:t>
            </a:r>
          </a:p>
          <a:p>
            <a:pPr marL="0" indent="0" algn="just">
              <a:buNone/>
            </a:pPr>
            <a:r>
              <a:rPr lang="tr-TR" sz="2000" b="1" dirty="0" smtClean="0"/>
              <a:t>2</a:t>
            </a:r>
            <a:r>
              <a:rPr lang="tr-TR" sz="2000" dirty="0" smtClean="0"/>
              <a:t>-aynı büyüklükteki blokları eşleştirmeleri istenebilir.</a:t>
            </a:r>
          </a:p>
          <a:p>
            <a:pPr marL="0" indent="0" algn="just">
              <a:buNone/>
            </a:pPr>
            <a:r>
              <a:rPr lang="tr-TR" sz="2000" dirty="0" smtClean="0"/>
              <a:t>3-ikisi farklı dört resim arasında aynı olanları eşleştirmeleri istenebilir.</a:t>
            </a:r>
          </a:p>
          <a:p>
            <a:pPr marL="0" indent="0" algn="just">
              <a:buNone/>
            </a:pPr>
            <a:r>
              <a:rPr lang="tr-TR" sz="2000" b="1" dirty="0" smtClean="0"/>
              <a:t>4</a:t>
            </a:r>
            <a:r>
              <a:rPr lang="tr-TR" sz="2000" dirty="0" smtClean="0"/>
              <a:t>-masaya farklı nesneler konup çocuğa masaya konan her bir nesneden birer tane verilip aynı olanların altına koyması istenebilir</a:t>
            </a:r>
          </a:p>
          <a:p>
            <a:pPr marL="0" indent="0" algn="just">
              <a:buNone/>
            </a:pPr>
            <a:r>
              <a:rPr lang="tr-TR" sz="2000" b="1" dirty="0" smtClean="0"/>
              <a:t>5</a:t>
            </a:r>
            <a:r>
              <a:rPr lang="tr-TR" sz="2000" dirty="0" smtClean="0"/>
              <a:t>-farklı nesneleri renklerine</a:t>
            </a:r>
            <a:r>
              <a:rPr lang="tr-TR" sz="2000" dirty="0" smtClean="0"/>
              <a:t>, boyutlarına </a:t>
            </a:r>
            <a:r>
              <a:rPr lang="tr-TR" sz="2000" dirty="0" smtClean="0"/>
              <a:t>ve malzemelerine göre eşleştirmeleri istenebilir.</a:t>
            </a:r>
            <a:endParaRPr lang="tr-TR" sz="2000" dirty="0"/>
          </a:p>
        </p:txBody>
      </p:sp>
    </p:spTree>
    <p:extLst>
      <p:ext uri="{BB962C8B-B14F-4D97-AF65-F5344CB8AC3E}">
        <p14:creationId xmlns:p14="http://schemas.microsoft.com/office/powerpoint/2010/main" val="298717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395537" y="1916832"/>
            <a:ext cx="8208912" cy="4824535"/>
          </a:xfrm>
        </p:spPr>
        <p:txBody>
          <a:bodyPr/>
          <a:lstStyle/>
          <a:p>
            <a:pPr marL="0" indent="0">
              <a:buNone/>
            </a:pPr>
            <a:r>
              <a:rPr lang="tr-TR" sz="2400" b="1" dirty="0" smtClean="0"/>
              <a:t>GÖRSEL SINIFLANDIRMA İLE İLGİLİ ETKİNLİKLER</a:t>
            </a:r>
          </a:p>
          <a:p>
            <a:pPr marL="0" indent="0" algn="just">
              <a:buNone/>
            </a:pPr>
            <a:r>
              <a:rPr lang="tr-TR" sz="2000" b="1" dirty="0" smtClean="0"/>
              <a:t>1</a:t>
            </a:r>
            <a:r>
              <a:rPr lang="tr-TR" sz="2000" dirty="0" smtClean="0"/>
              <a:t>-Çocuğun eğitim odasında oyuncak bebekleri bir kutuya Legoları bir kutuya boncukları bir </a:t>
            </a:r>
            <a:r>
              <a:rPr lang="tr-TR" sz="2000" dirty="0" smtClean="0"/>
              <a:t>kavanoza </a:t>
            </a:r>
            <a:r>
              <a:rPr lang="tr-TR" sz="2000" dirty="0" smtClean="0"/>
              <a:t>kalemleri kutusuna koyacak şekilde </a:t>
            </a:r>
            <a:r>
              <a:rPr lang="tr-TR" sz="2000" dirty="0" smtClean="0"/>
              <a:t>gruplandırılması </a:t>
            </a:r>
            <a:r>
              <a:rPr lang="tr-TR" sz="2000" dirty="0" smtClean="0"/>
              <a:t>istenebilir.</a:t>
            </a:r>
          </a:p>
          <a:p>
            <a:pPr marL="0" indent="0" algn="just">
              <a:buNone/>
            </a:pPr>
            <a:r>
              <a:rPr lang="tr-TR" sz="2000" b="1" dirty="0" smtClean="0"/>
              <a:t>2-</a:t>
            </a:r>
            <a:r>
              <a:rPr lang="tr-TR" sz="2000" dirty="0" smtClean="0"/>
              <a:t>Çocuklardan </a:t>
            </a:r>
            <a:r>
              <a:rPr lang="tr-TR" sz="2000" dirty="0" smtClean="0"/>
              <a:t>meyveleri </a:t>
            </a:r>
            <a:r>
              <a:rPr lang="tr-TR" sz="2000" dirty="0" smtClean="0"/>
              <a:t>renk ve şekil özelliklerine göre sınıflandırmaları istenebilir</a:t>
            </a:r>
            <a:r>
              <a:rPr lang="tr-TR" sz="2000" dirty="0" smtClean="0"/>
              <a:t>. </a:t>
            </a:r>
            <a:r>
              <a:rPr lang="tr-TR" sz="2000" dirty="0"/>
              <a:t>B</a:t>
            </a:r>
            <a:r>
              <a:rPr lang="tr-TR" sz="2000" dirty="0" smtClean="0"/>
              <a:t>u </a:t>
            </a:r>
            <a:r>
              <a:rPr lang="tr-TR" sz="2000" dirty="0" smtClean="0"/>
              <a:t>etkinlik resimli </a:t>
            </a:r>
            <a:r>
              <a:rPr lang="tr-TR" sz="2000" dirty="0" smtClean="0"/>
              <a:t>kartlarla da </a:t>
            </a:r>
            <a:r>
              <a:rPr lang="tr-TR" sz="2000" dirty="0" smtClean="0"/>
              <a:t>uygulanabilir.</a:t>
            </a:r>
          </a:p>
          <a:p>
            <a:pPr marL="0" indent="0" algn="just">
              <a:buNone/>
            </a:pPr>
            <a:r>
              <a:rPr lang="tr-TR" sz="2000" b="1" dirty="0" smtClean="0"/>
              <a:t>3-Ç</a:t>
            </a:r>
            <a:r>
              <a:rPr lang="tr-TR" sz="2000" dirty="0" smtClean="0"/>
              <a:t>eşitli hikaye kitapları bu konu ile ilgili olarak kullanılabilir</a:t>
            </a:r>
            <a:r>
              <a:rPr lang="tr-TR" sz="2000" dirty="0" smtClean="0"/>
              <a:t>: Örneğin </a:t>
            </a:r>
            <a:r>
              <a:rPr lang="tr-TR" sz="2000" dirty="0" smtClean="0"/>
              <a:t>bir ördek yavrusu iki inatçı ördek </a:t>
            </a:r>
            <a:r>
              <a:rPr lang="tr-TR" sz="2000" dirty="0" err="1" smtClean="0"/>
              <a:t>v.b</a:t>
            </a:r>
            <a:r>
              <a:rPr lang="tr-TR" sz="2000" dirty="0" smtClean="0"/>
              <a:t>.</a:t>
            </a:r>
          </a:p>
        </p:txBody>
      </p:sp>
    </p:spTree>
    <p:extLst>
      <p:ext uri="{BB962C8B-B14F-4D97-AF65-F5344CB8AC3E}">
        <p14:creationId xmlns:p14="http://schemas.microsoft.com/office/powerpoint/2010/main" val="2852649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smtClean="0"/>
              <a:t>GÖRSEL ALGI DİKKAT ÇALIŞMASI 1 </a:t>
            </a:r>
            <a:endParaRPr lang="tr-TR" sz="3200" dirty="0"/>
          </a:p>
        </p:txBody>
      </p:sp>
      <p:pic>
        <p:nvPicPr>
          <p:cNvPr id="4" name="1 Resim" descr="dergi_1_baski-7.jpg"/>
          <p:cNvPicPr>
            <a:picLocks noGrp="1"/>
          </p:cNvPicPr>
          <p:nvPr>
            <p:ph idx="1"/>
          </p:nvPr>
        </p:nvPicPr>
        <p:blipFill>
          <a:blip r:embed="rId2"/>
          <a:stretch>
            <a:fillRect/>
          </a:stretch>
        </p:blipFill>
        <p:spPr>
          <a:xfrm>
            <a:off x="0" y="1916832"/>
            <a:ext cx="9144000" cy="5400600"/>
          </a:xfrm>
          <a:prstGeom prst="rect">
            <a:avLst/>
          </a:prstGeom>
        </p:spPr>
      </p:pic>
    </p:spTree>
    <p:extLst>
      <p:ext uri="{BB962C8B-B14F-4D97-AF65-F5344CB8AC3E}">
        <p14:creationId xmlns:p14="http://schemas.microsoft.com/office/powerpoint/2010/main" val="392680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2 </a:t>
            </a:r>
            <a:endParaRPr lang="tr-TR" sz="3200" dirty="0"/>
          </a:p>
        </p:txBody>
      </p:sp>
      <p:pic>
        <p:nvPicPr>
          <p:cNvPr id="2052" name="Picture 4" descr="https://ailedenokula.com/img/calisma_sayfalari/gorsel_algi_dikkat_calismalari/g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3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3 </a:t>
            </a:r>
            <a:endParaRPr lang="tr-TR" sz="3200" dirty="0"/>
          </a:p>
        </p:txBody>
      </p:sp>
      <p:pic>
        <p:nvPicPr>
          <p:cNvPr id="3074" name="Picture 2" descr="https://ailedenokula.com/img/calisma_sayfalari/gorsel_algi_dikkat_calismalari/g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99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260648"/>
            <a:ext cx="7524003" cy="1440160"/>
          </a:xfrm>
        </p:spPr>
        <p:txBody>
          <a:bodyPr/>
          <a:lstStyle/>
          <a:p>
            <a:pPr algn="ctr"/>
            <a:r>
              <a:rPr lang="tr-TR" dirty="0" smtClean="0"/>
              <a:t>GÖRSEL ALGISAL BECERİLER NELERDİR?</a:t>
            </a:r>
            <a:endParaRPr lang="tr-TR" dirty="0"/>
          </a:p>
        </p:txBody>
      </p:sp>
      <p:sp>
        <p:nvSpPr>
          <p:cNvPr id="3" name="İçerik Yer Tutucusu 2"/>
          <p:cNvSpPr>
            <a:spLocks noGrp="1"/>
          </p:cNvSpPr>
          <p:nvPr>
            <p:ph idx="1"/>
          </p:nvPr>
        </p:nvSpPr>
        <p:spPr>
          <a:xfrm>
            <a:off x="179511" y="2204864"/>
            <a:ext cx="8712969" cy="4176464"/>
          </a:xfrm>
        </p:spPr>
        <p:txBody>
          <a:bodyPr>
            <a:noAutofit/>
          </a:bodyPr>
          <a:lstStyle/>
          <a:p>
            <a:pPr algn="just"/>
            <a:r>
              <a:rPr lang="tr-TR" sz="2400" b="1" dirty="0"/>
              <a:t>Görme, görüntüleri tanımlamamızı, ’’bize doğru gelen” şeyi sezmemizi ve tepki vermek için hazırlanmamızı sağlayan karmaşık bir duyu sistemidir. Bu duyumuzu kullanarak hem kendimizi koruyabilir hem de hareketlerimizi yönlendirebiliriz. Böylelikle çevremize anlamlı tepkiler verebilir, sosyalleşebilir ve </a:t>
            </a:r>
            <a:r>
              <a:rPr lang="tr-TR" sz="2400" b="1" dirty="0" smtClean="0"/>
              <a:t>öğrenebiliriz.</a:t>
            </a:r>
          </a:p>
          <a:p>
            <a:pPr algn="just"/>
            <a:r>
              <a:rPr lang="tr-TR" sz="2400" b="1" dirty="0"/>
              <a:t>Görsel algı, beynin, görülenleri yorumlama, analiz etme ve anlama yeteneğidir. Görsel Algı, gözde başlayan görmenin alt basamaklarını kullanan çok sayıda beyin yapısının aktif olduğu karmaşık bir </a:t>
            </a:r>
            <a:r>
              <a:rPr lang="tr-TR" sz="2400" b="1" dirty="0" smtClean="0"/>
              <a:t>süreçtir.</a:t>
            </a:r>
            <a:endParaRPr lang="tr-TR" sz="2400" b="1" dirty="0"/>
          </a:p>
        </p:txBody>
      </p:sp>
    </p:spTree>
    <p:extLst>
      <p:ext uri="{BB962C8B-B14F-4D97-AF65-F5344CB8AC3E}">
        <p14:creationId xmlns:p14="http://schemas.microsoft.com/office/powerpoint/2010/main" val="27282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4 </a:t>
            </a:r>
            <a:endParaRPr lang="tr-TR" sz="3200" dirty="0"/>
          </a:p>
        </p:txBody>
      </p:sp>
      <p:pic>
        <p:nvPicPr>
          <p:cNvPr id="4098" name="Picture 2" descr="https://ailedenokula.com/img/calisma_sayfalari/gorsel_algi_dikkat_calismalari/g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03649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66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5 </a:t>
            </a:r>
            <a:endParaRPr lang="tr-TR" sz="3200" dirty="0"/>
          </a:p>
        </p:txBody>
      </p:sp>
      <p:pic>
        <p:nvPicPr>
          <p:cNvPr id="5122" name="Picture 2" descr="https://ailedenokula.com/img/calisma_sayfalari/gorsel_algi_dikkat_calismalari/g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6 </a:t>
            </a:r>
            <a:endParaRPr lang="tr-TR" sz="3200" dirty="0"/>
          </a:p>
        </p:txBody>
      </p:sp>
      <p:pic>
        <p:nvPicPr>
          <p:cNvPr id="6146" name="Picture 2" descr="https://ailedenokula.com/img/calisma_sayfalari/gorsel_algi_dikkat_calismalari/g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63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7 </a:t>
            </a:r>
            <a:endParaRPr lang="tr-TR" sz="3200" dirty="0"/>
          </a:p>
        </p:txBody>
      </p:sp>
      <p:pic>
        <p:nvPicPr>
          <p:cNvPr id="7170" name="Picture 2" descr="https://ailedenokula.com/img/calisma_sayfalari/gorsel_algi_dikkat_calismalari/g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1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8 </a:t>
            </a:r>
            <a:endParaRPr lang="tr-TR" sz="3200" dirty="0"/>
          </a:p>
        </p:txBody>
      </p:sp>
      <p:pic>
        <p:nvPicPr>
          <p:cNvPr id="8194" name="Picture 2" descr="https://ailedenokula.com/img/calisma_sayfalari/gorsel_algi_dikkat_calismalari/g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4000"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2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616" y="548680"/>
            <a:ext cx="7524003" cy="970450"/>
          </a:xfrm>
        </p:spPr>
        <p:txBody>
          <a:bodyPr/>
          <a:lstStyle/>
          <a:p>
            <a:r>
              <a:rPr lang="tr-TR" sz="3200" dirty="0"/>
              <a:t>GÖRSEL ALGI DİKKAT ÇALIŞMASI </a:t>
            </a:r>
            <a:r>
              <a:rPr lang="tr-TR" sz="3200" dirty="0" smtClean="0"/>
              <a:t>9 </a:t>
            </a:r>
            <a:endParaRPr lang="tr-TR" sz="3200" dirty="0"/>
          </a:p>
        </p:txBody>
      </p:sp>
      <p:pic>
        <p:nvPicPr>
          <p:cNvPr id="9218" name="Picture 2" descr="https://ailedenokula.com/img/calisma_sayfalari/gorsel_algi_dikkat_calismalari/g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3999"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1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10 </a:t>
            </a:r>
            <a:endParaRPr lang="tr-TR" sz="3200" dirty="0"/>
          </a:p>
        </p:txBody>
      </p:sp>
      <p:pic>
        <p:nvPicPr>
          <p:cNvPr id="10242" name="Picture 2" descr="https://ailedenokula.com/img/calisma_sayfalari/gorsel_algi_dikkat_calismalari/g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8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11 </a:t>
            </a:r>
            <a:endParaRPr lang="tr-TR" sz="3200" dirty="0"/>
          </a:p>
        </p:txBody>
      </p:sp>
      <p:pic>
        <p:nvPicPr>
          <p:cNvPr id="11266" name="Picture 2" descr="https://ailedenokula.com/img/calisma_sayfalari/gorsel_algi_dikkat_calismalari/g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05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12 </a:t>
            </a:r>
            <a:endParaRPr lang="tr-TR" sz="3200" dirty="0"/>
          </a:p>
        </p:txBody>
      </p:sp>
      <p:pic>
        <p:nvPicPr>
          <p:cNvPr id="12290" name="Picture 2" descr="https://ailedenokula.com/img/calisma_sayfalari/gorsel_algi_dikkat_calismalari/g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96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13 </a:t>
            </a:r>
            <a:endParaRPr lang="tr-TR" sz="3200" dirty="0"/>
          </a:p>
        </p:txBody>
      </p:sp>
      <p:pic>
        <p:nvPicPr>
          <p:cNvPr id="13314" name="Picture 2" descr="https://ailedenokula.com/img/calisma_sayfalari/gorsel_algi_dikkat_calismalari/g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9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447188"/>
            <a:ext cx="7524003" cy="1109604"/>
          </a:xfrm>
        </p:spPr>
        <p:txBody>
          <a:bodyPr/>
          <a:lstStyle/>
          <a:p>
            <a:pPr algn="ctr"/>
            <a:r>
              <a:rPr lang="tr-TR" dirty="0"/>
              <a:t>GÖRSEL ALGISAL BECERİLER NELERDİR?</a:t>
            </a:r>
          </a:p>
        </p:txBody>
      </p:sp>
      <p:sp>
        <p:nvSpPr>
          <p:cNvPr id="3" name="İçerik Yer Tutucusu 2"/>
          <p:cNvSpPr>
            <a:spLocks noGrp="1"/>
          </p:cNvSpPr>
          <p:nvPr>
            <p:ph idx="1"/>
          </p:nvPr>
        </p:nvSpPr>
        <p:spPr>
          <a:xfrm>
            <a:off x="179513" y="2222286"/>
            <a:ext cx="8784976" cy="4375065"/>
          </a:xfrm>
        </p:spPr>
        <p:txBody>
          <a:bodyPr/>
          <a:lstStyle/>
          <a:p>
            <a:pPr marL="0" indent="0" algn="just">
              <a:buNone/>
            </a:pPr>
            <a:r>
              <a:rPr lang="tr-TR" b="1" dirty="0" smtClean="0"/>
              <a:t>     </a:t>
            </a:r>
            <a:r>
              <a:rPr lang="tr-TR" sz="2400" b="1" dirty="0" smtClean="0"/>
              <a:t>Görsel </a:t>
            </a:r>
            <a:r>
              <a:rPr lang="tr-TR" sz="2400" b="1" dirty="0"/>
              <a:t>algı neden önemlidir?</a:t>
            </a:r>
          </a:p>
          <a:p>
            <a:pPr algn="just"/>
            <a:r>
              <a:rPr lang="tr-TR" sz="2000" b="1" dirty="0"/>
              <a:t>Görsel algı becerileri, okuma, yazma, bulmacaları tamamlama, kesme, çizim yapma, matematik problemlerini tamamlama, giyinme, karışık bir çekmecede çoraplarınızı bulma gibi birçok günlük beceri için önemlidir. Bu günlük işleri bağımsız olarak yerine getirmede zorlanan bir çocuğun öz güveni zarar görebilir, akademik performansında </a:t>
            </a:r>
            <a:r>
              <a:rPr lang="tr-TR" sz="2000" b="1" dirty="0" smtClean="0"/>
              <a:t>ve </a:t>
            </a:r>
            <a:r>
              <a:rPr lang="tr-TR" sz="2000" b="1" dirty="0"/>
              <a:t>oyun becerilerinde </a:t>
            </a:r>
            <a:r>
              <a:rPr lang="tr-TR" sz="2000" b="1" dirty="0" smtClean="0"/>
              <a:t>düşüşler </a:t>
            </a:r>
            <a:r>
              <a:rPr lang="tr-TR" sz="2000" b="1" dirty="0" smtClean="0"/>
              <a:t>  </a:t>
            </a:r>
            <a:r>
              <a:rPr lang="tr-TR" sz="2000" b="1" dirty="0" smtClean="0"/>
              <a:t>görülebilir</a:t>
            </a:r>
            <a:r>
              <a:rPr lang="tr-TR" sz="2000" b="1" dirty="0"/>
              <a:t>.</a:t>
            </a:r>
          </a:p>
          <a:p>
            <a:endParaRPr lang="tr-TR" dirty="0"/>
          </a:p>
        </p:txBody>
      </p:sp>
    </p:spTree>
    <p:extLst>
      <p:ext uri="{BB962C8B-B14F-4D97-AF65-F5344CB8AC3E}">
        <p14:creationId xmlns:p14="http://schemas.microsoft.com/office/powerpoint/2010/main" val="2748119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GÖRSEL ALGI DİKKAT ÇALIŞMASI </a:t>
            </a:r>
            <a:r>
              <a:rPr lang="tr-TR" sz="3200" dirty="0" smtClean="0"/>
              <a:t>14 </a:t>
            </a:r>
            <a:endParaRPr lang="tr-TR" sz="3200" dirty="0"/>
          </a:p>
        </p:txBody>
      </p:sp>
      <p:pic>
        <p:nvPicPr>
          <p:cNvPr id="14338" name="Picture 2" descr="https://ailedenokula.com/img/calisma_sayfalari/gorsel_algi_dikkat_calismalari/g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48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6000" dirty="0" smtClean="0">
                <a:solidFill>
                  <a:srgbClr val="0070C0"/>
                </a:solidFill>
                <a:latin typeface="Cambria Math" panose="02040503050406030204" pitchFamily="18" charset="0"/>
                <a:ea typeface="Cambria Math" panose="02040503050406030204" pitchFamily="18" charset="0"/>
              </a:rPr>
              <a:t>T</a:t>
            </a:r>
            <a:r>
              <a:rPr lang="tr-TR" sz="6000" dirty="0" smtClean="0">
                <a:solidFill>
                  <a:srgbClr val="00B050"/>
                </a:solidFill>
                <a:latin typeface="Cambria Math" panose="02040503050406030204" pitchFamily="18" charset="0"/>
                <a:ea typeface="Cambria Math" panose="02040503050406030204" pitchFamily="18" charset="0"/>
              </a:rPr>
              <a:t>E</a:t>
            </a:r>
            <a:r>
              <a:rPr lang="tr-TR" sz="6000" dirty="0" smtClean="0">
                <a:solidFill>
                  <a:srgbClr val="FFFF00"/>
                </a:solidFill>
                <a:latin typeface="Cambria Math" panose="02040503050406030204" pitchFamily="18" charset="0"/>
                <a:ea typeface="Cambria Math" panose="02040503050406030204" pitchFamily="18" charset="0"/>
              </a:rPr>
              <a:t>Ş</a:t>
            </a:r>
            <a:r>
              <a:rPr lang="tr-TR" sz="6000" dirty="0" smtClean="0">
                <a:solidFill>
                  <a:srgbClr val="92D050"/>
                </a:solidFill>
                <a:latin typeface="Cambria Math" panose="02040503050406030204" pitchFamily="18" charset="0"/>
                <a:ea typeface="Cambria Math" panose="02040503050406030204" pitchFamily="18" charset="0"/>
              </a:rPr>
              <a:t>E</a:t>
            </a:r>
            <a:r>
              <a:rPr lang="tr-TR" sz="6000" dirty="0" smtClean="0">
                <a:solidFill>
                  <a:schemeClr val="accent1"/>
                </a:solidFill>
                <a:latin typeface="Cambria Math" panose="02040503050406030204" pitchFamily="18" charset="0"/>
                <a:ea typeface="Cambria Math" panose="02040503050406030204" pitchFamily="18" charset="0"/>
              </a:rPr>
              <a:t>K</a:t>
            </a:r>
            <a:r>
              <a:rPr lang="tr-TR" sz="6000" dirty="0" smtClean="0">
                <a:solidFill>
                  <a:srgbClr val="FFC000"/>
                </a:solidFill>
                <a:latin typeface="Cambria Math" panose="02040503050406030204" pitchFamily="18" charset="0"/>
                <a:ea typeface="Cambria Math" panose="02040503050406030204" pitchFamily="18" charset="0"/>
              </a:rPr>
              <a:t>K</a:t>
            </a:r>
            <a:r>
              <a:rPr lang="tr-TR" sz="6000" dirty="0" smtClean="0">
                <a:solidFill>
                  <a:srgbClr val="FF0000"/>
                </a:solidFill>
                <a:latin typeface="Cambria Math" panose="02040503050406030204" pitchFamily="18" charset="0"/>
                <a:ea typeface="Cambria Math" panose="02040503050406030204" pitchFamily="18" charset="0"/>
              </a:rPr>
              <a:t>Ü</a:t>
            </a:r>
            <a:r>
              <a:rPr lang="tr-TR" sz="6000" dirty="0" smtClean="0">
                <a:solidFill>
                  <a:srgbClr val="00B0F0"/>
                </a:solidFill>
                <a:latin typeface="Cambria Math" panose="02040503050406030204" pitchFamily="18" charset="0"/>
                <a:ea typeface="Cambria Math" panose="02040503050406030204" pitchFamily="18" charset="0"/>
              </a:rPr>
              <a:t>R</a:t>
            </a:r>
            <a:r>
              <a:rPr lang="tr-TR" sz="6000" dirty="0" smtClean="0">
                <a:solidFill>
                  <a:schemeClr val="accent1">
                    <a:lumMod val="40000"/>
                    <a:lumOff val="60000"/>
                  </a:schemeClr>
                </a:solidFill>
                <a:latin typeface="Cambria Math" panose="02040503050406030204" pitchFamily="18" charset="0"/>
                <a:ea typeface="Cambria Math" panose="02040503050406030204" pitchFamily="18" charset="0"/>
              </a:rPr>
              <a:t>L</a:t>
            </a:r>
            <a:r>
              <a:rPr lang="tr-TR" sz="6000" dirty="0" smtClean="0">
                <a:solidFill>
                  <a:schemeClr val="accent1">
                    <a:lumMod val="75000"/>
                  </a:schemeClr>
                </a:solidFill>
                <a:latin typeface="Cambria Math" panose="02040503050406030204" pitchFamily="18" charset="0"/>
                <a:ea typeface="Cambria Math" panose="02040503050406030204" pitchFamily="18" charset="0"/>
              </a:rPr>
              <a:t>E</a:t>
            </a:r>
            <a:r>
              <a:rPr lang="tr-TR" sz="6000" dirty="0" smtClean="0">
                <a:solidFill>
                  <a:schemeClr val="accent5">
                    <a:lumMod val="75000"/>
                  </a:schemeClr>
                </a:solidFill>
                <a:latin typeface="Cambria Math" panose="02040503050406030204" pitchFamily="18" charset="0"/>
                <a:ea typeface="Cambria Math" panose="02040503050406030204" pitchFamily="18" charset="0"/>
              </a:rPr>
              <a:t>R</a:t>
            </a:r>
            <a:r>
              <a:rPr lang="tr-TR" sz="6000" dirty="0">
                <a:solidFill>
                  <a:srgbClr val="FFFF00"/>
                </a:solidFill>
                <a:latin typeface="Cambria Math" panose="02040503050406030204" pitchFamily="18" charset="0"/>
                <a:ea typeface="Cambria Math" panose="02040503050406030204" pitchFamily="18" charset="0"/>
              </a:rPr>
              <a:t>.</a:t>
            </a:r>
            <a:r>
              <a:rPr lang="tr-TR" sz="6000" dirty="0">
                <a:solidFill>
                  <a:schemeClr val="accent2">
                    <a:lumMod val="75000"/>
                  </a:schemeClr>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360778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447188"/>
            <a:ext cx="7524003" cy="1325628"/>
          </a:xfrm>
        </p:spPr>
        <p:txBody>
          <a:bodyPr/>
          <a:lstStyle/>
          <a:p>
            <a:pPr algn="ctr"/>
            <a:r>
              <a:rPr lang="tr-TR" dirty="0"/>
              <a:t>GÖRSEL ALGISAL BECERİLER NELERDİR?</a:t>
            </a:r>
          </a:p>
        </p:txBody>
      </p:sp>
      <p:sp>
        <p:nvSpPr>
          <p:cNvPr id="3" name="İçerik Yer Tutucusu 2"/>
          <p:cNvSpPr>
            <a:spLocks noGrp="1"/>
          </p:cNvSpPr>
          <p:nvPr>
            <p:ph idx="1"/>
          </p:nvPr>
        </p:nvSpPr>
        <p:spPr>
          <a:xfrm>
            <a:off x="179513" y="2276872"/>
            <a:ext cx="8784976" cy="5256583"/>
          </a:xfrm>
        </p:spPr>
        <p:txBody>
          <a:bodyPr>
            <a:normAutofit fontScale="92500" lnSpcReduction="10000"/>
          </a:bodyPr>
          <a:lstStyle/>
          <a:p>
            <a:pPr marL="0" indent="0">
              <a:buNone/>
            </a:pPr>
            <a:r>
              <a:rPr lang="tr-TR" b="1" dirty="0" smtClean="0"/>
              <a:t> </a:t>
            </a:r>
            <a:r>
              <a:rPr lang="tr-TR" sz="2400" b="1" dirty="0"/>
              <a:t>Görsel Algı Becerisinin </a:t>
            </a:r>
            <a:r>
              <a:rPr lang="tr-TR" sz="2400" b="1" dirty="0" smtClean="0"/>
              <a:t>Çeşitleri</a:t>
            </a:r>
            <a:endParaRPr lang="tr-TR" sz="2400" b="1" dirty="0"/>
          </a:p>
          <a:p>
            <a:pPr marL="0" indent="0">
              <a:buNone/>
            </a:pPr>
            <a:r>
              <a:rPr lang="tr-TR" sz="2400" b="1" dirty="0" smtClean="0"/>
              <a:t>  1-Görsel ayrım</a:t>
            </a:r>
          </a:p>
          <a:p>
            <a:pPr marL="0" indent="0" algn="just">
              <a:buNone/>
            </a:pPr>
            <a:r>
              <a:rPr lang="tr-TR" sz="2400" b="1" dirty="0" smtClean="0"/>
              <a:t>      </a:t>
            </a:r>
            <a:r>
              <a:rPr lang="tr-TR" sz="2400" dirty="0" smtClean="0"/>
              <a:t>Bir </a:t>
            </a:r>
            <a:r>
              <a:rPr lang="tr-TR" sz="2400" dirty="0"/>
              <a:t>nesnenin veya şeklin, renge, forma, desene, boyuta veya konuma göre sınıflandırılmasıdır. Günlük yaşamda okuma ve yazma aktiviteleri için, görsel ayrım, harfleri veya kelimelerin farklarını görmek için oldukça önemlidir. Bu alandaki zorluklar “b” </a:t>
            </a:r>
            <a:r>
              <a:rPr lang="tr-TR" sz="2400" dirty="0" err="1"/>
              <a:t>nin</a:t>
            </a:r>
            <a:r>
              <a:rPr lang="tr-TR" sz="2400" dirty="0"/>
              <a:t> “d” gibi görünmesine yol açar</a:t>
            </a:r>
            <a:r>
              <a:rPr lang="tr-TR" sz="2400" dirty="0" smtClean="0"/>
              <a:t>.</a:t>
            </a:r>
          </a:p>
          <a:p>
            <a:pPr marL="0" indent="0">
              <a:buNone/>
            </a:pPr>
            <a:r>
              <a:rPr lang="tr-TR" sz="2400" b="1" dirty="0" smtClean="0"/>
              <a:t>  2-Görsel hafıza</a:t>
            </a:r>
          </a:p>
          <a:p>
            <a:pPr marL="0" indent="0" algn="just">
              <a:buNone/>
            </a:pPr>
            <a:r>
              <a:rPr lang="tr-TR" sz="2400" b="1" dirty="0"/>
              <a:t> </a:t>
            </a:r>
            <a:r>
              <a:rPr lang="tr-TR" sz="2400" dirty="0" smtClean="0"/>
              <a:t>    Nesneleri</a:t>
            </a:r>
            <a:r>
              <a:rPr lang="tr-TR" sz="2400" dirty="0"/>
              <a:t>, şekilleri, sembolleri, hareketleri veya bir hareketler dizisini hatırlama yeteneğidir. Okuduğunu anlama becerisi için görsel hafıza önemlidir. Çocuk ne okuduğunu ve bir sayfadan diğerine geçtiğinde daha önce okuduğu bir kelimeyi tanıdığını hatırlamalıdır. Bu beceri ile ilgili zorluklar okulda tahtadan veya kitaptan kopyalamayı çok daha zor hale getirebilir. </a:t>
            </a:r>
          </a:p>
          <a:p>
            <a:pPr marL="0" indent="0">
              <a:buNone/>
            </a:pPr>
            <a:endParaRPr lang="tr-TR" sz="3200" dirty="0"/>
          </a:p>
          <a:p>
            <a:endParaRPr lang="tr-TR" sz="3200" dirty="0"/>
          </a:p>
        </p:txBody>
      </p:sp>
    </p:spTree>
    <p:extLst>
      <p:ext uri="{BB962C8B-B14F-4D97-AF65-F5344CB8AC3E}">
        <p14:creationId xmlns:p14="http://schemas.microsoft.com/office/powerpoint/2010/main" val="213724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447188"/>
            <a:ext cx="7524003" cy="1253620"/>
          </a:xfrm>
        </p:spPr>
        <p:txBody>
          <a:bodyPr/>
          <a:lstStyle/>
          <a:p>
            <a:pPr algn="ctr"/>
            <a:r>
              <a:rPr lang="tr-TR" dirty="0"/>
              <a:t>GÖRSEL ALGISAL BECERİLER NELERDİR?</a:t>
            </a:r>
          </a:p>
        </p:txBody>
      </p:sp>
      <p:sp>
        <p:nvSpPr>
          <p:cNvPr id="3" name="İçerik Yer Tutucusu 2"/>
          <p:cNvSpPr>
            <a:spLocks noGrp="1"/>
          </p:cNvSpPr>
          <p:nvPr>
            <p:ph idx="1"/>
          </p:nvPr>
        </p:nvSpPr>
        <p:spPr>
          <a:xfrm>
            <a:off x="107505" y="2222286"/>
            <a:ext cx="8856984" cy="4303057"/>
          </a:xfrm>
        </p:spPr>
        <p:txBody>
          <a:bodyPr>
            <a:noAutofit/>
          </a:bodyPr>
          <a:lstStyle/>
          <a:p>
            <a:pPr marL="0" indent="0" algn="just">
              <a:buNone/>
            </a:pPr>
            <a:r>
              <a:rPr lang="tr-TR" sz="2000" dirty="0" smtClean="0"/>
              <a:t>  </a:t>
            </a:r>
            <a:r>
              <a:rPr lang="tr-TR" sz="2000" b="1" dirty="0" smtClean="0"/>
              <a:t>3-</a:t>
            </a:r>
            <a:r>
              <a:rPr lang="tr-TR" sz="2000" dirty="0" smtClean="0"/>
              <a:t> </a:t>
            </a:r>
            <a:r>
              <a:rPr lang="tr-TR" sz="2000" b="1" dirty="0"/>
              <a:t>Uzayda </a:t>
            </a:r>
            <a:r>
              <a:rPr lang="tr-TR" sz="2000" b="1" dirty="0" smtClean="0"/>
              <a:t>konumlandırma</a:t>
            </a:r>
          </a:p>
          <a:p>
            <a:pPr marL="0" indent="0" algn="just">
              <a:buNone/>
            </a:pPr>
            <a:r>
              <a:rPr lang="tr-TR" sz="2000" dirty="0" smtClean="0"/>
              <a:t>  </a:t>
            </a:r>
            <a:r>
              <a:rPr lang="tr-TR" sz="2000" dirty="0"/>
              <a:t> </a:t>
            </a:r>
            <a:r>
              <a:rPr lang="tr-TR" sz="2000" dirty="0" smtClean="0"/>
              <a:t> Harflerle</a:t>
            </a:r>
            <a:r>
              <a:rPr lang="tr-TR" sz="2000" dirty="0"/>
              <a:t>, nesnelerle veya şekillerle ilgili olarak, yön dil kavramlarını anlama ve konum ilişkisini kurabilmekle ilgilidir.</a:t>
            </a:r>
          </a:p>
          <a:p>
            <a:pPr marL="0" indent="0" algn="just">
              <a:buNone/>
            </a:pPr>
            <a:r>
              <a:rPr lang="tr-TR" sz="2000" b="1" dirty="0" smtClean="0"/>
              <a:t>  4-Şekil </a:t>
            </a:r>
            <a:r>
              <a:rPr lang="tr-TR" sz="2000" b="1" dirty="0"/>
              <a:t>zemin </a:t>
            </a:r>
            <a:r>
              <a:rPr lang="tr-TR" sz="2000" b="1" dirty="0" smtClean="0"/>
              <a:t>ilişkisi</a:t>
            </a:r>
            <a:r>
              <a:rPr lang="tr-TR" sz="2000" dirty="0"/>
              <a:t> </a:t>
            </a:r>
            <a:endParaRPr lang="tr-TR" sz="2000" dirty="0" smtClean="0"/>
          </a:p>
          <a:p>
            <a:pPr marL="0" indent="0" algn="just">
              <a:buNone/>
            </a:pPr>
            <a:r>
              <a:rPr lang="tr-TR" sz="2000" dirty="0" smtClean="0"/>
              <a:t>    Çok </a:t>
            </a:r>
            <a:r>
              <a:rPr lang="tr-TR" sz="2000" dirty="0"/>
              <a:t>fazla görsel bilgi içeren karmaşık bir arka planda nesneyi veya şekli bulabilme yeteneğidir. Örneğin, bir çocuktan mavi boyayı kalem kutusunda bulmasını istemek.  Mavi boya kalemini aramak için diğer tüm boya kalemlerini filtreleyebilmesi gerekmektedir.</a:t>
            </a:r>
          </a:p>
          <a:p>
            <a:pPr marL="0" indent="0" algn="just">
              <a:buNone/>
            </a:pPr>
            <a:r>
              <a:rPr lang="tr-TR" sz="2000" b="1" dirty="0" smtClean="0"/>
              <a:t>   5-Şekil sabitliği</a:t>
            </a:r>
          </a:p>
          <a:p>
            <a:pPr marL="0" indent="0" algn="just">
              <a:buNone/>
            </a:pPr>
            <a:r>
              <a:rPr lang="tr-TR" sz="2000" dirty="0"/>
              <a:t> </a:t>
            </a:r>
            <a:r>
              <a:rPr lang="tr-TR" sz="2000" dirty="0" smtClean="0"/>
              <a:t>  Bir </a:t>
            </a:r>
            <a:r>
              <a:rPr lang="tr-TR" sz="2000" dirty="0"/>
              <a:t>formun veya şeklin, döndürülmüş, küçültülmüş / büyütülmüş veya yakından veya çok yakından bakılmış olsa bile aynı olduğunu bilme yeteneğidir.</a:t>
            </a:r>
          </a:p>
        </p:txBody>
      </p:sp>
    </p:spTree>
    <p:extLst>
      <p:ext uri="{BB962C8B-B14F-4D97-AF65-F5344CB8AC3E}">
        <p14:creationId xmlns:p14="http://schemas.microsoft.com/office/powerpoint/2010/main" val="177390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447188"/>
            <a:ext cx="7524003" cy="1253620"/>
          </a:xfrm>
        </p:spPr>
        <p:txBody>
          <a:bodyPr/>
          <a:lstStyle/>
          <a:p>
            <a:pPr algn="ctr"/>
            <a:r>
              <a:rPr lang="tr-TR" dirty="0"/>
              <a:t>GÖRSEL ALGISAL BECERİLER NELERDİR?</a:t>
            </a:r>
          </a:p>
        </p:txBody>
      </p:sp>
      <p:sp>
        <p:nvSpPr>
          <p:cNvPr id="3" name="İçerik Yer Tutucusu 2"/>
          <p:cNvSpPr>
            <a:spLocks noGrp="1"/>
          </p:cNvSpPr>
          <p:nvPr>
            <p:ph idx="1"/>
          </p:nvPr>
        </p:nvSpPr>
        <p:spPr>
          <a:xfrm>
            <a:off x="107504" y="2222286"/>
            <a:ext cx="8928992" cy="4447073"/>
          </a:xfrm>
        </p:spPr>
        <p:txBody>
          <a:bodyPr>
            <a:normAutofit/>
          </a:bodyPr>
          <a:lstStyle/>
          <a:p>
            <a:pPr marL="0" indent="0" algn="just">
              <a:buNone/>
            </a:pPr>
            <a:r>
              <a:rPr lang="tr-TR" b="1" dirty="0" smtClean="0"/>
              <a:t>   6- </a:t>
            </a:r>
            <a:r>
              <a:rPr lang="tr-TR" sz="2000" b="1" dirty="0" smtClean="0"/>
              <a:t>Görsel tamamlama</a:t>
            </a:r>
            <a:r>
              <a:rPr lang="tr-TR" sz="2000" b="1" dirty="0"/>
              <a:t> </a:t>
            </a:r>
            <a:endParaRPr lang="tr-TR" sz="2000" b="1" dirty="0" smtClean="0"/>
          </a:p>
          <a:p>
            <a:pPr marL="0" indent="0" algn="just">
              <a:buNone/>
            </a:pPr>
            <a:r>
              <a:rPr lang="tr-TR" sz="2000" b="1" dirty="0"/>
              <a:t> </a:t>
            </a:r>
            <a:r>
              <a:rPr lang="tr-TR" sz="2000" b="1" dirty="0" smtClean="0"/>
              <a:t>   </a:t>
            </a:r>
            <a:r>
              <a:rPr lang="tr-TR" sz="2000" dirty="0" smtClean="0"/>
              <a:t>Resmin </a:t>
            </a:r>
            <a:r>
              <a:rPr lang="tr-TR" sz="2000" dirty="0"/>
              <a:t>veya nesnenin bir kısmı mevcut olmadığında bile tamamını tanıma yeteneğidir. Görsel tamamlama, gördüklerimizi hızlı bir şekilde okumak ve anlamak için önemlidir. Bu beceriyle ilgili zorluk yaşayan çocuğun bir kelimeyi veya cümleyi dikkatlice incelemesi gerektiği anlamına gelir.</a:t>
            </a:r>
          </a:p>
          <a:p>
            <a:pPr marL="0" indent="0" algn="just">
              <a:buNone/>
            </a:pPr>
            <a:r>
              <a:rPr lang="tr-TR" sz="2000" b="1" dirty="0" smtClean="0"/>
              <a:t>    7- Görsel </a:t>
            </a:r>
            <a:r>
              <a:rPr lang="tr-TR" sz="2000" b="1" dirty="0"/>
              <a:t>sıralı </a:t>
            </a:r>
            <a:r>
              <a:rPr lang="tr-TR" sz="2000" b="1" dirty="0" smtClean="0"/>
              <a:t>bellek</a:t>
            </a:r>
            <a:r>
              <a:rPr lang="tr-TR" sz="2000" dirty="0"/>
              <a:t> </a:t>
            </a:r>
            <a:endParaRPr lang="tr-TR" sz="2000" dirty="0" smtClean="0"/>
          </a:p>
          <a:p>
            <a:pPr marL="0" indent="0" algn="just">
              <a:buNone/>
            </a:pPr>
            <a:r>
              <a:rPr lang="tr-TR" sz="2000" dirty="0"/>
              <a:t> </a:t>
            </a:r>
            <a:r>
              <a:rPr lang="tr-TR" sz="2000" dirty="0" smtClean="0"/>
              <a:t>   Bir </a:t>
            </a:r>
            <a:r>
              <a:rPr lang="tr-TR" sz="2000" dirty="0"/>
              <a:t>nesne veya form dizisini doğru sırayla hatırlayabilme yeteneğidir. Bazı çocuklar bir kelimedeki harfleri biliyor olabilir ama sıralarını doğru şekilde hatırlayamıyor olabilirler.</a:t>
            </a:r>
          </a:p>
          <a:p>
            <a:pPr algn="just"/>
            <a:endParaRPr lang="tr-TR" sz="2000" dirty="0"/>
          </a:p>
        </p:txBody>
      </p:sp>
    </p:spTree>
    <p:extLst>
      <p:ext uri="{BB962C8B-B14F-4D97-AF65-F5344CB8AC3E}">
        <p14:creationId xmlns:p14="http://schemas.microsoft.com/office/powerpoint/2010/main" val="17939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548680"/>
            <a:ext cx="7524003" cy="1152128"/>
          </a:xfrm>
        </p:spPr>
        <p:txBody>
          <a:bodyPr/>
          <a:lstStyle/>
          <a:p>
            <a:pPr algn="ctr"/>
            <a:r>
              <a:rPr lang="tr-TR" dirty="0"/>
              <a:t>GÖRSEL ALGISAL BECERİLER NELERDİR?</a:t>
            </a:r>
          </a:p>
        </p:txBody>
      </p:sp>
      <p:sp>
        <p:nvSpPr>
          <p:cNvPr id="3" name="İçerik Yer Tutucusu 2"/>
          <p:cNvSpPr>
            <a:spLocks noGrp="1"/>
          </p:cNvSpPr>
          <p:nvPr>
            <p:ph idx="1"/>
          </p:nvPr>
        </p:nvSpPr>
        <p:spPr>
          <a:xfrm>
            <a:off x="179513" y="2222286"/>
            <a:ext cx="8640960" cy="4087033"/>
          </a:xfrm>
        </p:spPr>
        <p:txBody>
          <a:bodyPr/>
          <a:lstStyle/>
          <a:p>
            <a:pPr marL="0" indent="0" algn="just">
              <a:buNone/>
            </a:pPr>
            <a:r>
              <a:rPr lang="tr-TR" b="1" dirty="0" smtClean="0"/>
              <a:t>     8- </a:t>
            </a:r>
            <a:r>
              <a:rPr lang="tr-TR" sz="2000" b="1" dirty="0" smtClean="0"/>
              <a:t>Görsel </a:t>
            </a:r>
            <a:r>
              <a:rPr lang="tr-TR" sz="2000" b="1" dirty="0"/>
              <a:t>motor </a:t>
            </a:r>
            <a:r>
              <a:rPr lang="tr-TR" sz="2000" b="1" dirty="0" smtClean="0"/>
              <a:t>entegrasyonu</a:t>
            </a:r>
          </a:p>
          <a:p>
            <a:pPr marL="0" indent="0" algn="just">
              <a:buNone/>
            </a:pPr>
            <a:endParaRPr lang="tr-TR" sz="2000" b="1" dirty="0" smtClean="0"/>
          </a:p>
          <a:p>
            <a:pPr marL="0" indent="0" algn="just">
              <a:buNone/>
            </a:pPr>
            <a:r>
              <a:rPr lang="tr-TR" sz="2000" dirty="0" smtClean="0"/>
              <a:t>    </a:t>
            </a:r>
            <a:r>
              <a:rPr lang="tr-TR" sz="2000" dirty="0"/>
              <a:t> </a:t>
            </a:r>
            <a:r>
              <a:rPr lang="tr-TR" sz="2000" dirty="0" smtClean="0"/>
              <a:t>Görsel </a:t>
            </a:r>
            <a:r>
              <a:rPr lang="tr-TR" sz="2000" dirty="0"/>
              <a:t>bilgileri anlama ve sonra yazma gibi bir motor beceriyi uygun şekilde yapabilme yeteneğidir. Günlük yaşamda çocuğun tahtadaki yazıyı defterine zamanında aktarabilmesi tamamlayabilmesi içim önemlidir. Görsel motor entegrasyonunda zorluk yaşandığında el yazısının kötü anlaşılır olmaması gibi durumlar oluşabilir.</a:t>
            </a:r>
          </a:p>
          <a:p>
            <a:endParaRPr lang="tr-TR" dirty="0"/>
          </a:p>
        </p:txBody>
      </p:sp>
    </p:spTree>
    <p:extLst>
      <p:ext uri="{BB962C8B-B14F-4D97-AF65-F5344CB8AC3E}">
        <p14:creationId xmlns:p14="http://schemas.microsoft.com/office/powerpoint/2010/main" val="112589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447188"/>
            <a:ext cx="7524003" cy="1253620"/>
          </a:xfrm>
        </p:spPr>
        <p:txBody>
          <a:bodyPr/>
          <a:lstStyle/>
          <a:p>
            <a:pPr algn="ctr"/>
            <a:r>
              <a:rPr lang="tr-TR" dirty="0"/>
              <a:t>GÖRSEL ALGISAL BECERİLER NELERDİR?</a:t>
            </a:r>
          </a:p>
        </p:txBody>
      </p:sp>
      <p:sp>
        <p:nvSpPr>
          <p:cNvPr id="3" name="İçerik Yer Tutucusu 2"/>
          <p:cNvSpPr>
            <a:spLocks noGrp="1"/>
          </p:cNvSpPr>
          <p:nvPr>
            <p:ph idx="1"/>
          </p:nvPr>
        </p:nvSpPr>
        <p:spPr>
          <a:xfrm>
            <a:off x="179513" y="2924944"/>
            <a:ext cx="8712968" cy="3744415"/>
          </a:xfrm>
        </p:spPr>
        <p:txBody>
          <a:bodyPr>
            <a:normAutofit lnSpcReduction="10000"/>
          </a:bodyPr>
          <a:lstStyle/>
          <a:p>
            <a:pPr marL="0" indent="0">
              <a:buNone/>
            </a:pPr>
            <a:endParaRPr lang="tr-TR" b="1" dirty="0" smtClean="0"/>
          </a:p>
          <a:p>
            <a:pPr marL="0" indent="0" algn="just">
              <a:buNone/>
            </a:pPr>
            <a:r>
              <a:rPr lang="tr-TR" sz="2000" b="1" dirty="0"/>
              <a:t> </a:t>
            </a:r>
            <a:r>
              <a:rPr lang="tr-TR" sz="2000" b="1" dirty="0" smtClean="0"/>
              <a:t>  Bir </a:t>
            </a:r>
            <a:r>
              <a:rPr lang="tr-TR" sz="2000" b="1" dirty="0"/>
              <a:t>çocuk görsel algı konusunda zorluk yaşadığında başka hangi problemler ortaya çıkabilir</a:t>
            </a:r>
            <a:r>
              <a:rPr lang="tr-TR" sz="2000" b="1" dirty="0" smtClean="0"/>
              <a:t>?</a:t>
            </a:r>
          </a:p>
          <a:p>
            <a:pPr algn="just"/>
            <a:r>
              <a:rPr lang="tr-TR" sz="2000" b="1" dirty="0"/>
              <a:t>Akademik performans</a:t>
            </a:r>
            <a:r>
              <a:rPr lang="tr-TR" sz="2000" dirty="0"/>
              <a:t>: Akademik görevlerini tamamlamada zorlanırlar.</a:t>
            </a:r>
          </a:p>
          <a:p>
            <a:pPr algn="just"/>
            <a:r>
              <a:rPr lang="tr-TR" sz="2000" b="1" dirty="0"/>
              <a:t>Dikkat ve yoğunlaşma</a:t>
            </a:r>
            <a:r>
              <a:rPr lang="tr-TR" sz="2000" dirty="0"/>
              <a:t>: Dikkat dağıtıcı olmayan faaliyetler yaparken bile fazla çaba gösterirler ve bu çabayı korumakta zorlanırlar.</a:t>
            </a:r>
          </a:p>
          <a:p>
            <a:pPr algn="just"/>
            <a:r>
              <a:rPr lang="tr-TR" sz="2000" b="1" dirty="0"/>
              <a:t>Kendini düzenleme:</a:t>
            </a:r>
            <a:r>
              <a:rPr lang="tr-TR" sz="2000" dirty="0"/>
              <a:t> Bir göreve veya duruma uygun sosyal, duygu, davranış, dikkat düzeyini elde etme, sürdürme ve değiştirmede zorlanırlar.</a:t>
            </a:r>
          </a:p>
          <a:p>
            <a:pPr marL="0" indent="0" algn="just">
              <a:buNone/>
            </a:pPr>
            <a:endParaRPr lang="tr-TR" sz="2000" dirty="0"/>
          </a:p>
          <a:p>
            <a:pPr marL="0" indent="0">
              <a:buNone/>
            </a:pPr>
            <a:endParaRPr lang="tr-TR" b="1" dirty="0" smtClean="0"/>
          </a:p>
          <a:p>
            <a:pPr marL="0" indent="0">
              <a:buNone/>
            </a:pPr>
            <a:endParaRPr lang="tr-TR" dirty="0"/>
          </a:p>
          <a:p>
            <a:endParaRPr lang="tr-TR" dirty="0"/>
          </a:p>
        </p:txBody>
      </p:sp>
    </p:spTree>
    <p:extLst>
      <p:ext uri="{BB962C8B-B14F-4D97-AF65-F5344CB8AC3E}">
        <p14:creationId xmlns:p14="http://schemas.microsoft.com/office/powerpoint/2010/main" val="171053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997" y="447188"/>
            <a:ext cx="7524003" cy="1253620"/>
          </a:xfrm>
        </p:spPr>
        <p:txBody>
          <a:bodyPr/>
          <a:lstStyle/>
          <a:p>
            <a:pPr algn="ctr"/>
            <a:r>
              <a:rPr lang="tr-TR" dirty="0"/>
              <a:t>GÖRSEL ALGISAL BECERİLER NELERDİR?</a:t>
            </a:r>
          </a:p>
        </p:txBody>
      </p:sp>
      <p:sp>
        <p:nvSpPr>
          <p:cNvPr id="3" name="İçerik Yer Tutucusu 2"/>
          <p:cNvSpPr>
            <a:spLocks noGrp="1"/>
          </p:cNvSpPr>
          <p:nvPr>
            <p:ph idx="1"/>
          </p:nvPr>
        </p:nvSpPr>
        <p:spPr>
          <a:xfrm>
            <a:off x="251521" y="2222286"/>
            <a:ext cx="8568952" cy="4635714"/>
          </a:xfrm>
        </p:spPr>
        <p:txBody>
          <a:bodyPr/>
          <a:lstStyle/>
          <a:p>
            <a:pPr algn="just"/>
            <a:r>
              <a:rPr lang="tr-TR" sz="2000" b="1" dirty="0"/>
              <a:t>Davranış:</a:t>
            </a:r>
            <a:r>
              <a:rPr lang="tr-TR" sz="2000" dirty="0"/>
              <a:t> Görsel algı becerileri gerektiren etkinliklere katılmaktan kaçınabilir veya reddedebilirler</a:t>
            </a:r>
            <a:r>
              <a:rPr lang="tr-TR" sz="2000" dirty="0" smtClean="0"/>
              <a:t>.</a:t>
            </a:r>
            <a:endParaRPr lang="tr-TR" sz="2000" b="1" dirty="0" smtClean="0"/>
          </a:p>
          <a:p>
            <a:pPr algn="just"/>
            <a:r>
              <a:rPr lang="tr-TR" sz="2000" b="1" dirty="0" smtClean="0"/>
              <a:t>Kaçınma</a:t>
            </a:r>
            <a:r>
              <a:rPr lang="tr-TR" sz="2000" b="1" dirty="0"/>
              <a:t>:</a:t>
            </a:r>
            <a:r>
              <a:rPr lang="tr-TR" sz="2000" dirty="0"/>
              <a:t> Kendileri yapmaktansa, başkalarının kendileri için görevlerini yerine getirmelerini tercih edebilirler </a:t>
            </a:r>
            <a:endParaRPr lang="tr-TR" sz="2000" dirty="0" smtClean="0"/>
          </a:p>
          <a:p>
            <a:pPr algn="just"/>
            <a:r>
              <a:rPr lang="tr-TR" sz="2000" b="1" dirty="0" smtClean="0"/>
              <a:t>Organizasyon</a:t>
            </a:r>
            <a:r>
              <a:rPr lang="tr-TR" sz="2000" dirty="0"/>
              <a:t>: Eşyalarını takip etmekte ve organize etmekte zorlanabilirler.</a:t>
            </a:r>
          </a:p>
          <a:p>
            <a:endParaRPr lang="tr-TR" dirty="0"/>
          </a:p>
        </p:txBody>
      </p:sp>
    </p:spTree>
    <p:extLst>
      <p:ext uri="{BB962C8B-B14F-4D97-AF65-F5344CB8AC3E}">
        <p14:creationId xmlns:p14="http://schemas.microsoft.com/office/powerpoint/2010/main" val="449723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klif">
  <a:themeElements>
    <a:clrScheme name="Teklif">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Teklif">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klif">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Teklif</Template>
  <TotalTime>955</TotalTime>
  <Words>803</Words>
  <Application>Microsoft Office PowerPoint</Application>
  <PresentationFormat>Ekran Gösterisi (4:3)</PresentationFormat>
  <Paragraphs>100</Paragraphs>
  <Slides>31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Aharoni</vt:lpstr>
      <vt:lpstr>Calibri</vt:lpstr>
      <vt:lpstr>Cambria</vt:lpstr>
      <vt:lpstr>Cambria Math</vt:lpstr>
      <vt:lpstr>Century Gothic</vt:lpstr>
      <vt:lpstr>Trebuchet MS</vt:lpstr>
      <vt:lpstr>Wingdings 2</vt:lpstr>
      <vt:lpstr>Teklif</vt:lpstr>
      <vt:lpstr>          GÖRSEL ALGISAL BECERİLER NELERDİR? ÇOCUK VE ERGENLERDE GÖRSEL ALGI İLE İLGİLİ YAPILBİLECEK ÇALIŞMALAR </vt:lpstr>
      <vt:lpstr>GÖRSEL ALGISAL BECERİLER NELERDİR?</vt:lpstr>
      <vt:lpstr>GÖRSEL ALGISAL BECERİLER NELERDİR?</vt:lpstr>
      <vt:lpstr>GÖRSEL ALGISAL BECERİLER NELERDİR?</vt:lpstr>
      <vt:lpstr>GÖRSEL ALGISAL BECERİLER NELERDİR?</vt:lpstr>
      <vt:lpstr>GÖRSEL ALGISAL BECERİLER NELERDİR?</vt:lpstr>
      <vt:lpstr>GÖRSEL ALGISAL BECERİLER NELERDİR?</vt:lpstr>
      <vt:lpstr>GÖRSEL ALGISAL BECERİLER NELERDİR?</vt:lpstr>
      <vt:lpstr>GÖRSEL ALGISAL BECERİLER NELERDİR?</vt:lpstr>
      <vt:lpstr>Görsel Algıda Rol Oynayan Özellikler</vt:lpstr>
      <vt:lpstr>Görsel Algıda Rol Oynayan Özellikler</vt:lpstr>
      <vt:lpstr>ÇOCUK VE ERGENLERDE GÖRSEL ALGI İLE İLGİLİ YAPILABİLECEK ÇALIŞMALAR</vt:lpstr>
      <vt:lpstr>ÇOCUK VE ERGENLERDE GÖRSEL ALGI İLE İLGİLİ YAPILABİLECEK ÇALIŞMALAR</vt:lpstr>
      <vt:lpstr>ÇOCUK VE ERGENLERDE GÖRSEL ALGI İLE İLGİLİ YAPILABİLECEK ÇALIŞMALAR</vt:lpstr>
      <vt:lpstr>ÇOCUK VE ERGENLERDE GÖRSEL ALGI İLE İLGİLİ YAPILABİLECEK ÇALIŞMALAR</vt:lpstr>
      <vt:lpstr>PowerPoint Sunusu</vt:lpstr>
      <vt:lpstr>GÖRSEL ALGI DİKKAT ÇALIŞMASI 1 </vt:lpstr>
      <vt:lpstr>GÖRSEL ALGI DİKKAT ÇALIŞMASI 2 </vt:lpstr>
      <vt:lpstr>GÖRSEL ALGI DİKKAT ÇALIŞMASI 3 </vt:lpstr>
      <vt:lpstr>GÖRSEL ALGI DİKKAT ÇALIŞMASI 4 </vt:lpstr>
      <vt:lpstr>GÖRSEL ALGI DİKKAT ÇALIŞMASI 5 </vt:lpstr>
      <vt:lpstr>GÖRSEL ALGI DİKKAT ÇALIŞMASI 6 </vt:lpstr>
      <vt:lpstr>GÖRSEL ALGI DİKKAT ÇALIŞMASI 7 </vt:lpstr>
      <vt:lpstr>GÖRSEL ALGI DİKKAT ÇALIŞMASI 8 </vt:lpstr>
      <vt:lpstr>GÖRSEL ALGI DİKKAT ÇALIŞMASI 9 </vt:lpstr>
      <vt:lpstr>GÖRSEL ALGI DİKKAT ÇALIŞMASI 10 </vt:lpstr>
      <vt:lpstr>GÖRSEL ALGI DİKKAT ÇALIŞMASI 11 </vt:lpstr>
      <vt:lpstr>GÖRSEL ALGI DİKKAT ÇALIŞMASI 12 </vt:lpstr>
      <vt:lpstr>GÖRSEL ALGI DİKKAT ÇALIŞMASI 13 </vt:lpstr>
      <vt:lpstr>GÖRSEL ALGI DİKKAT ÇALIŞMASI 14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LGS tercih ve yerleştirme</dc:title>
  <dc:creator>DELL</dc:creator>
  <cp:lastModifiedBy>ronaldinho424</cp:lastModifiedBy>
  <cp:revision>220</cp:revision>
  <dcterms:created xsi:type="dcterms:W3CDTF">2020-07-07T06:59:29Z</dcterms:created>
  <dcterms:modified xsi:type="dcterms:W3CDTF">2021-01-28T10:58:29Z</dcterms:modified>
</cp:coreProperties>
</file>