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86"/>
  </p:notesMasterIdLst>
  <p:sldIdLst>
    <p:sldId id="256" r:id="rId2"/>
    <p:sldId id="461" r:id="rId3"/>
    <p:sldId id="334" r:id="rId4"/>
    <p:sldId id="325" r:id="rId5"/>
    <p:sldId id="330" r:id="rId6"/>
    <p:sldId id="331" r:id="rId7"/>
    <p:sldId id="335" r:id="rId8"/>
    <p:sldId id="324" r:id="rId9"/>
    <p:sldId id="332" r:id="rId10"/>
    <p:sldId id="326" r:id="rId11"/>
    <p:sldId id="365" r:id="rId12"/>
    <p:sldId id="366" r:id="rId13"/>
    <p:sldId id="367" r:id="rId14"/>
    <p:sldId id="368" r:id="rId15"/>
    <p:sldId id="369" r:id="rId16"/>
    <p:sldId id="370" r:id="rId17"/>
    <p:sldId id="371"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 id="356" r:id="rId36"/>
    <p:sldId id="357" r:id="rId37"/>
    <p:sldId id="358" r:id="rId38"/>
    <p:sldId id="359" r:id="rId39"/>
    <p:sldId id="360" r:id="rId40"/>
    <p:sldId id="361" r:id="rId41"/>
    <p:sldId id="362" r:id="rId42"/>
    <p:sldId id="363" r:id="rId43"/>
    <p:sldId id="364" r:id="rId44"/>
    <p:sldId id="400" r:id="rId45"/>
    <p:sldId id="465" r:id="rId46"/>
    <p:sldId id="401" r:id="rId47"/>
    <p:sldId id="402" r:id="rId48"/>
    <p:sldId id="403" r:id="rId49"/>
    <p:sldId id="404" r:id="rId50"/>
    <p:sldId id="405" r:id="rId51"/>
    <p:sldId id="406" r:id="rId52"/>
    <p:sldId id="407" r:id="rId53"/>
    <p:sldId id="408" r:id="rId54"/>
    <p:sldId id="409" r:id="rId55"/>
    <p:sldId id="410" r:id="rId56"/>
    <p:sldId id="446" r:id="rId57"/>
    <p:sldId id="447" r:id="rId58"/>
    <p:sldId id="448" r:id="rId59"/>
    <p:sldId id="449" r:id="rId60"/>
    <p:sldId id="450" r:id="rId61"/>
    <p:sldId id="451" r:id="rId62"/>
    <p:sldId id="452" r:id="rId63"/>
    <p:sldId id="453" r:id="rId64"/>
    <p:sldId id="454" r:id="rId65"/>
    <p:sldId id="455" r:id="rId66"/>
    <p:sldId id="456" r:id="rId67"/>
    <p:sldId id="457" r:id="rId68"/>
    <p:sldId id="458" r:id="rId69"/>
    <p:sldId id="459" r:id="rId70"/>
    <p:sldId id="462" r:id="rId71"/>
    <p:sldId id="463" r:id="rId72"/>
    <p:sldId id="464" r:id="rId73"/>
    <p:sldId id="466" r:id="rId74"/>
    <p:sldId id="411" r:id="rId75"/>
    <p:sldId id="412" r:id="rId76"/>
    <p:sldId id="413" r:id="rId77"/>
    <p:sldId id="414" r:id="rId78"/>
    <p:sldId id="415" r:id="rId79"/>
    <p:sldId id="416" r:id="rId80"/>
    <p:sldId id="417" r:id="rId81"/>
    <p:sldId id="418" r:id="rId82"/>
    <p:sldId id="419" r:id="rId83"/>
    <p:sldId id="420" r:id="rId84"/>
    <p:sldId id="467" r:id="rId8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89C"/>
    <a:srgbClr val="4232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p:cViewPr varScale="1">
        <p:scale>
          <a:sx n="73" d="100"/>
          <a:sy n="73" d="100"/>
        </p:scale>
        <p:origin x="13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40A3B2-66F5-4481-92F2-BC9CE138069B}" type="datetimeFigureOut">
              <a:rPr lang="tr-TR" smtClean="0"/>
              <a:t>14.1.2021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59201-0EC1-4093-B5A1-084373E05AAC}" type="slidenum">
              <a:rPr lang="tr-TR" smtClean="0"/>
              <a:t>‹#›</a:t>
            </a:fld>
            <a:endParaRPr lang="tr-TR"/>
          </a:p>
        </p:txBody>
      </p:sp>
    </p:spTree>
    <p:extLst>
      <p:ext uri="{BB962C8B-B14F-4D97-AF65-F5344CB8AC3E}">
        <p14:creationId xmlns:p14="http://schemas.microsoft.com/office/powerpoint/2010/main" val="132897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79689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tr-TR"/>
              <a:t>Asıl başlık stili için tıklatın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a:t>Resim eklemek için simgeyi tıklatın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14.1.2021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9879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tr-TR"/>
              <a:t>Asıl başlık stili için tıklatın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83549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tr-TR"/>
              <a:t>Asıl başlık stili için tıklatın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tr-TR"/>
              <a:t>Asıl metin stillerini düzenle</a:t>
            </a:r>
          </a:p>
        </p:txBody>
      </p:sp>
      <p:sp>
        <p:nvSpPr>
          <p:cNvPr id="2" name="Date Placeholder 1"/>
          <p:cNvSpPr>
            <a:spLocks noGrp="1"/>
          </p:cNvSpPr>
          <p:nvPr>
            <p:ph type="dt" sz="half" idx="10"/>
          </p:nvPr>
        </p:nvSpPr>
        <p:spPr/>
        <p:txBody>
          <a:bodyPr/>
          <a:lstStyle/>
          <a:p>
            <a:fld id="{A23720DD-5B6D-40BF-8493-A6B52D484E6B}" type="datetimeFigureOut">
              <a:rPr lang="tr-TR" smtClean="0"/>
              <a:t>14.1.2021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04308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79183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7865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65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tr-TR"/>
              <a:t>Asıl başlık stili için tıklatın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284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14.1.2021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0415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14.1.2021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9161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14.1.2021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8227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14.1.2021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7872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tr-TR"/>
              <a:t>Asıl başlık stili için tıklatın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14.1.2021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9805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tr-TR"/>
              <a:t>Asıl başlık stili için tıklatın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a:t>Resim eklemek için simgeyi tıklatın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2914357" y="6041361"/>
            <a:ext cx="732659" cy="365125"/>
          </a:xfrm>
        </p:spPr>
        <p:txBody>
          <a:bodyPr/>
          <a:lstStyle/>
          <a:p>
            <a:fld id="{A23720DD-5B6D-40BF-8493-A6B52D484E6B}" type="datetimeFigureOut">
              <a:rPr lang="tr-TR" smtClean="0"/>
              <a:t>14.1.2021</a:t>
            </a:fld>
            <a:endParaRPr lang="tr-TR"/>
          </a:p>
        </p:txBody>
      </p:sp>
      <p:sp>
        <p:nvSpPr>
          <p:cNvPr id="6" name="Footer Placeholder 5"/>
          <p:cNvSpPr>
            <a:spLocks noGrp="1"/>
          </p:cNvSpPr>
          <p:nvPr>
            <p:ph type="ftr" sz="quarter" idx="11"/>
          </p:nvPr>
        </p:nvSpPr>
        <p:spPr>
          <a:xfrm>
            <a:off x="442797" y="6041361"/>
            <a:ext cx="2471560" cy="365125"/>
          </a:xfrm>
        </p:spPr>
        <p:txBody>
          <a:bodyPr/>
          <a:lstStyle/>
          <a:p>
            <a:endParaRPr lang="tr-TR"/>
          </a:p>
        </p:txBody>
      </p:sp>
      <p:sp>
        <p:nvSpPr>
          <p:cNvPr id="7" name="Slide Number Placeholder 6"/>
          <p:cNvSpPr>
            <a:spLocks noGrp="1"/>
          </p:cNvSpPr>
          <p:nvPr>
            <p:ph type="sldNum" sz="quarter" idx="12"/>
          </p:nvPr>
        </p:nvSpPr>
        <p:spPr>
          <a:xfrm>
            <a:off x="3647017" y="5915887"/>
            <a:ext cx="796616" cy="490599"/>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522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a:t>Asıl başlık stili için tıklatın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tr-T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A23720DD-5B6D-40BF-8493-A6B52D484E6B}" type="datetimeFigureOut">
              <a:rPr lang="tr-TR" smtClean="0"/>
              <a:t>14.1.2021</a:t>
            </a:fld>
            <a:endParaRPr lang="tr-T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928432783"/>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aklinizikesfedin.com/topluluk-onunde-konusmak-icin-9-ipucu/"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benanneyim.com/egitim/cocuk-sosyal-becerileri-gelistir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benanneyim.com/cocuklar/cocukluk-cagi-anksiyetesi-ile-nasil-mucadele-edilir/"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benanneyim.com/bebekler/gelisim/bebeginizin-konusma-becerileri/"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benanneyim.com/psikoloji/cocuklarda-secici-konusmazlik-nedir/"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916832"/>
            <a:ext cx="7632848" cy="3600400"/>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ÇOCUK VE REGENLERDE KULLANILAN TERAPİ TEKNİKLERİ</a:t>
            </a:r>
            <a:r>
              <a:rPr lang="tr-TR" dirty="0">
                <a:solidFill>
                  <a:schemeClr val="accent6">
                    <a:lumMod val="75000"/>
                  </a:schemeClr>
                </a:solidFill>
                <a:latin typeface="Cambria" pitchFamily="18" charset="0"/>
                <a:ea typeface="Cambria" pitchFamily="18" charset="0"/>
              </a:rPr>
              <a:t/>
            </a:r>
            <a:br>
              <a:rPr lang="tr-TR" dirty="0">
                <a:solidFill>
                  <a:schemeClr val="accent6">
                    <a:lumMod val="75000"/>
                  </a:schemeClr>
                </a:solidFill>
                <a:latin typeface="Cambria" pitchFamily="18" charset="0"/>
                <a:ea typeface="Cambria" pitchFamily="18" charset="0"/>
              </a:rPr>
            </a:br>
            <a:r>
              <a:rPr lang="tr-TR" dirty="0">
                <a:solidFill>
                  <a:schemeClr val="tx1"/>
                </a:solidFill>
                <a:latin typeface="Cambria" pitchFamily="18" charset="0"/>
                <a:ea typeface="Cambria" pitchFamily="18" charset="0"/>
              </a:rPr>
              <a:t/>
            </a:r>
            <a:br>
              <a:rPr lang="tr-TR" dirty="0">
                <a:solidFill>
                  <a:schemeClr val="tx1"/>
                </a:solidFill>
                <a:latin typeface="Cambria" pitchFamily="18" charset="0"/>
                <a:ea typeface="Cambria" pitchFamily="18" charset="0"/>
              </a:rPr>
            </a:br>
            <a:endParaRPr lang="tr-TR" sz="2700" dirty="0">
              <a:solidFill>
                <a:schemeClr val="tx1"/>
              </a:solidFill>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Metin kutusu 4"/>
          <p:cNvSpPr txBox="1"/>
          <p:nvPr/>
        </p:nvSpPr>
        <p:spPr>
          <a:xfrm>
            <a:off x="6084168" y="5517232"/>
            <a:ext cx="2952328" cy="830997"/>
          </a:xfrm>
          <a:prstGeom prst="rect">
            <a:avLst/>
          </a:prstGeom>
          <a:noFill/>
        </p:spPr>
        <p:txBody>
          <a:bodyPr wrap="square" rtlCol="0">
            <a:spAutoFit/>
          </a:bodyPr>
          <a:lstStyle/>
          <a:p>
            <a:r>
              <a:rPr lang="tr-TR" sz="2400" dirty="0">
                <a:solidFill>
                  <a:schemeClr val="accent1">
                    <a:lumMod val="20000"/>
                    <a:lumOff val="80000"/>
                  </a:schemeClr>
                </a:solidFill>
                <a:latin typeface="Aharoni" panose="02010803020104030203" pitchFamily="2" charset="-79"/>
                <a:cs typeface="Aharoni" panose="02010803020104030203" pitchFamily="2" charset="-79"/>
              </a:rPr>
              <a:t>SEYHAN RAM</a:t>
            </a:r>
          </a:p>
          <a:p>
            <a:r>
              <a:rPr lang="tr-TR" sz="2400" dirty="0" smtClean="0">
                <a:solidFill>
                  <a:schemeClr val="accent1">
                    <a:lumMod val="20000"/>
                    <a:lumOff val="80000"/>
                  </a:schemeClr>
                </a:solidFill>
                <a:latin typeface="Aharoni" panose="02010803020104030203" pitchFamily="2" charset="-79"/>
                <a:cs typeface="Aharoni" panose="02010803020104030203" pitchFamily="2" charset="-79"/>
              </a:rPr>
              <a:t>2021</a:t>
            </a:r>
            <a:endParaRPr lang="tr-TR" sz="2400" dirty="0">
              <a:solidFill>
                <a:schemeClr val="accent1">
                  <a:lumMod val="20000"/>
                  <a:lumOff val="80000"/>
                </a:schemeClr>
              </a:solidFill>
              <a:latin typeface="Aharoni" panose="02010803020104030203" pitchFamily="2" charset="-79"/>
              <a:cs typeface="Aharoni" panose="02010803020104030203" pitchFamily="2" charset="-79"/>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981" y="160337"/>
            <a:ext cx="2160240" cy="2116535"/>
          </a:xfrm>
          <a:prstGeom prst="rect">
            <a:avLst/>
          </a:prstGeom>
        </p:spPr>
      </p:pic>
    </p:spTree>
    <p:extLst>
      <p:ext uri="{BB962C8B-B14F-4D97-AF65-F5344CB8AC3E}">
        <p14:creationId xmlns:p14="http://schemas.microsoft.com/office/powerpoint/2010/main" val="2826528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A81A16-1AD4-4BD3-9035-50D753A5B01F}"/>
              </a:ext>
            </a:extLst>
          </p:cNvPr>
          <p:cNvSpPr>
            <a:spLocks noGrp="1"/>
          </p:cNvSpPr>
          <p:nvPr>
            <p:ph type="title"/>
          </p:nvPr>
        </p:nvSpPr>
        <p:spPr/>
        <p:txBody>
          <a:bodyPr/>
          <a:lstStyle/>
          <a:p>
            <a:r>
              <a:rPr lang="tr-TR" dirty="0"/>
              <a:t>Kurallar Neden Çocuklarla Beraber Belirlenir?</a:t>
            </a:r>
          </a:p>
        </p:txBody>
      </p:sp>
      <p:sp>
        <p:nvSpPr>
          <p:cNvPr id="3" name="İçerik Yer Tutucusu 2">
            <a:extLst>
              <a:ext uri="{FF2B5EF4-FFF2-40B4-BE49-F238E27FC236}">
                <a16:creationId xmlns:a16="http://schemas.microsoft.com/office/drawing/2014/main" id="{0F9F1ADF-09FC-4953-AD68-FA004514076C}"/>
              </a:ext>
            </a:extLst>
          </p:cNvPr>
          <p:cNvSpPr>
            <a:spLocks noGrp="1"/>
          </p:cNvSpPr>
          <p:nvPr>
            <p:ph idx="1"/>
          </p:nvPr>
        </p:nvSpPr>
        <p:spPr/>
        <p:txBody>
          <a:bodyPr/>
          <a:lstStyle/>
          <a:p>
            <a:r>
              <a:rPr lang="tr-TR" dirty="0"/>
              <a:t>Çocuklar kendilerinin dahil olduğu bir planı uygulamaya daha gönüllü olurlar.</a:t>
            </a:r>
          </a:p>
          <a:p>
            <a:r>
              <a:rPr lang="tr-TR" dirty="0"/>
              <a:t>Kurallar daha verimli uygulanır.</a:t>
            </a:r>
          </a:p>
          <a:p>
            <a:r>
              <a:rPr lang="tr-TR" dirty="0"/>
              <a:t>İletişim daha samimi olur. Çocuk ve ebeveynin fikir alışverişi yapması değerli hissettirir.</a:t>
            </a:r>
          </a:p>
          <a:p>
            <a:r>
              <a:rPr lang="tr-TR" dirty="0"/>
              <a:t>Çocuğun kendi hayatı hakkında söz sahibi olduğunun ve bir birey olduğunun farkına varması sağlanır.</a:t>
            </a:r>
          </a:p>
          <a:p>
            <a:r>
              <a:rPr lang="tr-TR" dirty="0"/>
              <a:t>Çocuklar sürekli olarak baskı altında hissetmezler  daha kolay uyum sağlarlar</a:t>
            </a:r>
          </a:p>
          <a:p>
            <a:r>
              <a:rPr lang="tr-TR" dirty="0"/>
              <a:t>Öz disiplin ve sorumluluk becerisi artar.</a:t>
            </a:r>
          </a:p>
        </p:txBody>
      </p:sp>
    </p:spTree>
    <p:extLst>
      <p:ext uri="{BB962C8B-B14F-4D97-AF65-F5344CB8AC3E}">
        <p14:creationId xmlns:p14="http://schemas.microsoft.com/office/powerpoint/2010/main" val="59079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2-PASTA DİLİMİ</a:t>
            </a:r>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a:t>Pasta Dilimi (Grafiği) Tekniği işlevsel olmayan,</a:t>
            </a:r>
          </a:p>
          <a:p>
            <a:r>
              <a:rPr lang="tr-TR" sz="1600" dirty="0"/>
              <a:t>bilişsel açıdan çarpıtılmış düşünce ve inançları incelemede yaygın biçimde kullanılan pek çok bilişsel</a:t>
            </a:r>
          </a:p>
          <a:p>
            <a:r>
              <a:rPr lang="tr-TR" sz="1600" dirty="0"/>
              <a:t>teknikten bir tanesidir. Danışanın yaşadığı herhangi</a:t>
            </a:r>
          </a:p>
          <a:p>
            <a:r>
              <a:rPr lang="tr-TR" sz="1600" dirty="0"/>
              <a:t>bir olumsuz yaşam olayına ilişkin sahip olduğu varsayımlarının geçerliliğinin sorgulanması aşamasında</a:t>
            </a:r>
          </a:p>
          <a:p>
            <a:r>
              <a:rPr lang="tr-TR" sz="1600" dirty="0"/>
              <a:t>kullanılır. Çünkü insanlar bazen yoğun duygusal deneyimler yaşadıklarında dış gerçekliği nesnel şekilde değerlendiremeyebilirler. Bu tekniği </a:t>
            </a:r>
            <a:r>
              <a:rPr lang="tr-TR" sz="1600" dirty="0" smtClean="0"/>
              <a:t>kullanırken öncelikle </a:t>
            </a:r>
            <a:r>
              <a:rPr lang="tr-TR" sz="1600" dirty="0"/>
              <a:t>danışandan sorun yaratan duruma yol </a:t>
            </a:r>
            <a:r>
              <a:rPr lang="tr-TR" sz="1600" dirty="0" smtClean="0"/>
              <a:t>açan nedenleri </a:t>
            </a:r>
            <a:r>
              <a:rPr lang="tr-TR" sz="1600" dirty="0"/>
              <a:t>bir daire grafik üzerine yerleştirmesi istenir </a:t>
            </a:r>
          </a:p>
        </p:txBody>
      </p:sp>
    </p:spTree>
    <p:extLst>
      <p:ext uri="{BB962C8B-B14F-4D97-AF65-F5344CB8AC3E}">
        <p14:creationId xmlns:p14="http://schemas.microsoft.com/office/powerpoint/2010/main" val="1971350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a:t>Olası nedenlerin her birinin mevcut durumun oluşumunda ne derecede sorumlu olduğu danışan tarafından belirlenir ve grafik üzerinde işaretlenir. Son olarak</a:t>
            </a:r>
          </a:p>
          <a:p>
            <a:r>
              <a:rPr lang="tr-TR" sz="1600" dirty="0"/>
              <a:t>danışan olaydaki kendi sorumluluğunun derecesini</a:t>
            </a:r>
          </a:p>
          <a:p>
            <a:r>
              <a:rPr lang="tr-TR" sz="1600" dirty="0"/>
              <a:t>yeniden gözden geçirir. Bu yazı kapsamında </a:t>
            </a:r>
            <a:r>
              <a:rPr lang="tr-TR" sz="1600" dirty="0" err="1"/>
              <a:t>PDT’nin</a:t>
            </a:r>
            <a:endParaRPr lang="tr-TR" sz="1600" dirty="0"/>
          </a:p>
          <a:p>
            <a:r>
              <a:rPr lang="tr-TR" sz="1600" dirty="0"/>
              <a:t>terapide hangi durumlarda ve nasıl kullanılabileceği</a:t>
            </a:r>
          </a:p>
          <a:p>
            <a:r>
              <a:rPr lang="tr-TR" sz="1600" dirty="0"/>
              <a:t>ayrıntıları ile ve örneklerle açıklanacaktır. </a:t>
            </a:r>
          </a:p>
        </p:txBody>
      </p:sp>
    </p:spTree>
    <p:extLst>
      <p:ext uri="{BB962C8B-B14F-4D97-AF65-F5344CB8AC3E}">
        <p14:creationId xmlns:p14="http://schemas.microsoft.com/office/powerpoint/2010/main" val="121250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7"/>
            <a:ext cx="7524003" cy="1775099"/>
          </a:xfrm>
        </p:spPr>
        <p:txBody>
          <a:bodyPr/>
          <a:lstStyle/>
          <a:p>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a:t/>
            </a:r>
            <a:br>
              <a:rPr lang="tr-TR" sz="2400" dirty="0"/>
            </a:br>
            <a:r>
              <a:rPr lang="tr-TR" sz="2400" dirty="0" smtClean="0"/>
              <a:t/>
            </a:r>
            <a:br>
              <a:rPr lang="tr-TR" sz="2400" dirty="0" smtClean="0"/>
            </a:br>
            <a:r>
              <a:rPr lang="tr-TR" sz="2400" dirty="0" smtClean="0"/>
              <a:t>I</a:t>
            </a:r>
            <a:r>
              <a:rPr lang="tr-TR" sz="2400" dirty="0"/>
              <a:t>. Pasta Dilimi Tekniğinin Olası Başka </a:t>
            </a:r>
            <a:r>
              <a:rPr lang="tr-TR" sz="2400" dirty="0" smtClean="0"/>
              <a:t>Sebepleri Değerlendirmede </a:t>
            </a:r>
            <a:r>
              <a:rPr lang="tr-TR" sz="2400" dirty="0"/>
              <a:t>Kullanımı</a:t>
            </a:r>
            <a:r>
              <a:rPr lang="tr-TR" dirty="0"/>
              <a:t/>
            </a:r>
            <a:br>
              <a:rPr lang="tr-TR" dirty="0"/>
            </a:br>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smtClean="0"/>
              <a:t>Tekniğin </a:t>
            </a:r>
            <a:r>
              <a:rPr lang="tr-TR" sz="1600" dirty="0"/>
              <a:t>bu kullanımında öncelikle yaşanan olaya ilişkin danışanın çarpıtılmış negatif çıkarımı </a:t>
            </a:r>
            <a:r>
              <a:rPr lang="tr-TR" sz="1600" dirty="0" smtClean="0"/>
              <a:t>tespit edilir</a:t>
            </a:r>
            <a:r>
              <a:rPr lang="tr-TR" sz="1600" dirty="0"/>
              <a:t>, sonrasında terapist ve danışan olaya ilişkin bütün olası başka sebepleri belirler ve olaydaki etkinliklerine göre pasta grafiğinde yerleştirirler </a:t>
            </a:r>
          </a:p>
          <a:p>
            <a:r>
              <a:rPr lang="tr-TR" sz="1600" dirty="0" smtClean="0"/>
              <a:t>Şema Terapide sınırda </a:t>
            </a:r>
            <a:r>
              <a:rPr lang="tr-TR" sz="1600" dirty="0"/>
              <a:t>kişilik bozukluğu olan kişiler ile çalışırken, </a:t>
            </a:r>
            <a:r>
              <a:rPr lang="tr-TR" sz="1600" dirty="0" smtClean="0"/>
              <a:t>bu kişilerin </a:t>
            </a:r>
            <a:r>
              <a:rPr lang="tr-TR" sz="1600" dirty="0"/>
              <a:t>kötü durumlara kendi etkilerini </a:t>
            </a:r>
            <a:r>
              <a:rPr lang="tr-TR" sz="1600" dirty="0" smtClean="0"/>
              <a:t>olduğundan fazla </a:t>
            </a:r>
            <a:r>
              <a:rPr lang="tr-TR" sz="1600" dirty="0"/>
              <a:t>görme eğiliminde olabildikleri için PDT ile </a:t>
            </a:r>
            <a:r>
              <a:rPr lang="tr-TR" sz="1600" dirty="0" smtClean="0"/>
              <a:t>bir olayın </a:t>
            </a:r>
            <a:r>
              <a:rPr lang="tr-TR" sz="1600" dirty="0"/>
              <a:t>ya da kişilik özelliğinin bütün bir olaya olan etkisinin büyüklüğünü görmelerinde yardımcı </a:t>
            </a:r>
            <a:r>
              <a:rPr lang="tr-TR" sz="1600" dirty="0" smtClean="0"/>
              <a:t>olacağını belirtmişlerdir</a:t>
            </a:r>
            <a:r>
              <a:rPr lang="tr-TR" sz="1600" dirty="0"/>
              <a:t>.</a:t>
            </a:r>
          </a:p>
        </p:txBody>
      </p:sp>
    </p:spTree>
    <p:extLst>
      <p:ext uri="{BB962C8B-B14F-4D97-AF65-F5344CB8AC3E}">
        <p14:creationId xmlns:p14="http://schemas.microsoft.com/office/powerpoint/2010/main" val="3306515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332656"/>
            <a:ext cx="7650435" cy="1152128"/>
          </a:xfrm>
        </p:spPr>
        <p:txBody>
          <a:bodyPr/>
          <a:lstStyle/>
          <a:p>
            <a:pPr algn="ctr"/>
            <a:r>
              <a:rPr lang="tr-TR" sz="2800" dirty="0"/>
              <a:t>II. Pasta Dilimi Tekniğinin Sorumluluğu</a:t>
            </a:r>
            <a:br>
              <a:rPr lang="tr-TR" sz="2800" dirty="0"/>
            </a:br>
            <a:r>
              <a:rPr lang="tr-TR" sz="2800" dirty="0"/>
              <a:t>Değerlendirmede Kullanımı</a:t>
            </a:r>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a:t>Depresyon ve </a:t>
            </a:r>
            <a:r>
              <a:rPr lang="tr-TR" sz="1600" dirty="0" err="1"/>
              <a:t>anksiyete</a:t>
            </a:r>
            <a:r>
              <a:rPr lang="tr-TR" sz="1600" dirty="0"/>
              <a:t> durumlarında kişiler genellikle bütünüyle kendilerini suçlama </a:t>
            </a:r>
            <a:r>
              <a:rPr lang="tr-TR" sz="1600" dirty="0" smtClean="0"/>
              <a:t>eğiliminde olurlar</a:t>
            </a:r>
            <a:r>
              <a:rPr lang="tr-TR" sz="1600" dirty="0"/>
              <a:t>. Sorunu kişiselleştirerek ya hep ya hiç </a:t>
            </a:r>
            <a:r>
              <a:rPr lang="tr-TR" sz="1600" dirty="0" smtClean="0"/>
              <a:t>tarzı ifadelerle </a:t>
            </a:r>
            <a:r>
              <a:rPr lang="tr-TR" sz="1600" dirty="0"/>
              <a:t>açıklama yaparlar .</a:t>
            </a:r>
          </a:p>
          <a:p>
            <a:r>
              <a:rPr lang="tr-TR" sz="1600" dirty="0"/>
              <a:t>Buna örnek olarak şu tür ifadeler verilebilir;</a:t>
            </a:r>
          </a:p>
          <a:p>
            <a:r>
              <a:rPr lang="tr-TR" sz="1600" dirty="0"/>
              <a:t>“…. olması tamamen benim suçum”,</a:t>
            </a:r>
          </a:p>
          <a:p>
            <a:r>
              <a:rPr lang="tr-TR" sz="1600" dirty="0"/>
              <a:t>“….olmalı, …. olmazsa bu tamamıyla benim hatam olur”,</a:t>
            </a:r>
          </a:p>
          <a:p>
            <a:r>
              <a:rPr lang="tr-TR" sz="1600" dirty="0"/>
              <a:t>“…. olmasının tek sorumlusu benim”</a:t>
            </a:r>
          </a:p>
          <a:p>
            <a:r>
              <a:rPr lang="tr-TR" sz="1600" dirty="0"/>
              <a:t>“…. benim yüzümden…. oldu”</a:t>
            </a:r>
          </a:p>
          <a:p>
            <a:endParaRPr lang="tr-TR" sz="1600" dirty="0"/>
          </a:p>
        </p:txBody>
      </p:sp>
    </p:spTree>
    <p:extLst>
      <p:ext uri="{BB962C8B-B14F-4D97-AF65-F5344CB8AC3E}">
        <p14:creationId xmlns:p14="http://schemas.microsoft.com/office/powerpoint/2010/main" val="2007350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a:t>Obsesif </a:t>
            </a:r>
            <a:r>
              <a:rPr lang="tr-TR" sz="1600" dirty="0" err="1"/>
              <a:t>kompulsif</a:t>
            </a:r>
            <a:r>
              <a:rPr lang="tr-TR" sz="1600" dirty="0"/>
              <a:t> bozukluğun temel bilişsel bileşenlerinden biri olan abartılmış sorumluluk kavramı; kişinin olumsuz sonuç her ne olursa olsun, </a:t>
            </a:r>
            <a:r>
              <a:rPr lang="tr-TR" sz="1600" dirty="0" smtClean="0"/>
              <a:t>sonuç üzerinde </a:t>
            </a:r>
            <a:r>
              <a:rPr lang="tr-TR" sz="1600" dirty="0"/>
              <a:t>ne düzeyde olursa olsun herhangi bir </a:t>
            </a:r>
            <a:r>
              <a:rPr lang="tr-TR" sz="1600" dirty="0" smtClean="0"/>
              <a:t>etkisi olduğu </a:t>
            </a:r>
            <a:r>
              <a:rPr lang="tr-TR" sz="1600" dirty="0"/>
              <a:t>takdirde, söz konusu olumsuz sonucu engellemek için yapılabilecek her şeyden sorumlu </a:t>
            </a:r>
            <a:r>
              <a:rPr lang="tr-TR" sz="1600" dirty="0" smtClean="0"/>
              <a:t>olduğu anlamına gelir. Bu sorumlu hissetme </a:t>
            </a:r>
            <a:r>
              <a:rPr lang="tr-TR" sz="1600" dirty="0"/>
              <a:t>durumu </a:t>
            </a:r>
            <a:r>
              <a:rPr lang="tr-TR" sz="1600" dirty="0" err="1"/>
              <a:t>OKB’de</a:t>
            </a:r>
            <a:r>
              <a:rPr lang="tr-TR" sz="1600" dirty="0"/>
              <a:t> sürdürücü rol oynar çünkü kişileri çok güçlü biçimde kesinlik ve </a:t>
            </a:r>
            <a:r>
              <a:rPr lang="tr-TR" sz="1600" dirty="0" smtClean="0"/>
              <a:t>güvenlik aramaya iter. Bu </a:t>
            </a:r>
            <a:r>
              <a:rPr lang="tr-TR" sz="1600" dirty="0"/>
              <a:t>tür düşüncelere örnek olarak şu tür </a:t>
            </a:r>
            <a:r>
              <a:rPr lang="tr-TR" sz="1600" dirty="0" smtClean="0"/>
              <a:t>inançlar verilebilir</a:t>
            </a:r>
            <a:r>
              <a:rPr lang="tr-TR" sz="1600" dirty="0"/>
              <a:t>;</a:t>
            </a:r>
          </a:p>
          <a:p>
            <a:r>
              <a:rPr lang="tr-TR" sz="1600" dirty="0"/>
              <a:t>“Bütün önlemleri almazsam, ….olmasından </a:t>
            </a:r>
            <a:r>
              <a:rPr lang="tr-TR" sz="1600" dirty="0" smtClean="0"/>
              <a:t>ben sorumlu </a:t>
            </a:r>
            <a:r>
              <a:rPr lang="tr-TR" sz="1600" dirty="0"/>
              <a:t>olurum”</a:t>
            </a:r>
          </a:p>
          <a:p>
            <a:r>
              <a:rPr lang="tr-TR" sz="1600" dirty="0"/>
              <a:t>“Ben kendimin ve sevdiklerimin …. </a:t>
            </a:r>
            <a:r>
              <a:rPr lang="tr-TR" sz="1600" dirty="0" smtClean="0"/>
              <a:t>Olmasından tamamen </a:t>
            </a:r>
            <a:r>
              <a:rPr lang="tr-TR" sz="1600" dirty="0"/>
              <a:t>sorumluyum”</a:t>
            </a:r>
          </a:p>
        </p:txBody>
      </p:sp>
    </p:spTree>
    <p:extLst>
      <p:ext uri="{BB962C8B-B14F-4D97-AF65-F5344CB8AC3E}">
        <p14:creationId xmlns:p14="http://schemas.microsoft.com/office/powerpoint/2010/main" val="3757846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a:t>Travma sonrası stres bozukluğu vakalarında </a:t>
            </a:r>
            <a:r>
              <a:rPr lang="tr-TR" sz="1600" dirty="0" smtClean="0"/>
              <a:t>ise olay </a:t>
            </a:r>
            <a:r>
              <a:rPr lang="tr-TR" sz="1600" dirty="0"/>
              <a:t>ile ilgili olarak kendilerini suçlu hisseden kişiler olayın bütün sorumluluğunu üstlenmektedirler. </a:t>
            </a:r>
            <a:r>
              <a:rPr lang="tr-TR" sz="1600" dirty="0" smtClean="0"/>
              <a:t>Bu onlara </a:t>
            </a:r>
            <a:r>
              <a:rPr lang="tr-TR" sz="1600" dirty="0"/>
              <a:t>bir yandan göreceli de olsa bir kontrol hissettirirken diğer yandan utanç duygusuna sebep </a:t>
            </a:r>
            <a:r>
              <a:rPr lang="tr-TR" sz="1600" dirty="0" smtClean="0"/>
              <a:t>olabilir Bu </a:t>
            </a:r>
            <a:r>
              <a:rPr lang="tr-TR" sz="1600" dirty="0"/>
              <a:t>tür durumlarda kişiler şu şekilde düşünebilirler; </a:t>
            </a:r>
            <a:endParaRPr lang="tr-TR" sz="1600" dirty="0" smtClean="0"/>
          </a:p>
          <a:p>
            <a:r>
              <a:rPr lang="tr-TR" sz="1600" dirty="0" smtClean="0"/>
              <a:t>“…. </a:t>
            </a:r>
            <a:r>
              <a:rPr lang="tr-TR" sz="1600" dirty="0"/>
              <a:t>yapsaydım</a:t>
            </a:r>
            <a:r>
              <a:rPr lang="tr-TR" sz="1600" dirty="0" smtClean="0"/>
              <a:t>/ yapmasaydım</a:t>
            </a:r>
            <a:r>
              <a:rPr lang="tr-TR" sz="1600" dirty="0"/>
              <a:t>, ….olmasına engel olabilirdim”</a:t>
            </a:r>
          </a:p>
        </p:txBody>
      </p:sp>
    </p:spTree>
    <p:extLst>
      <p:ext uri="{BB962C8B-B14F-4D97-AF65-F5344CB8AC3E}">
        <p14:creationId xmlns:p14="http://schemas.microsoft.com/office/powerpoint/2010/main" val="2304122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a:t>PDT’nin</a:t>
            </a:r>
            <a:r>
              <a:rPr lang="tr-TR" dirty="0"/>
              <a:t> kullanışlı olduğu bir başka durum </a:t>
            </a:r>
            <a:r>
              <a:rPr lang="tr-TR" dirty="0" smtClean="0"/>
              <a:t>ise kişinin </a:t>
            </a:r>
            <a:r>
              <a:rPr lang="tr-TR" dirty="0"/>
              <a:t>bir durum veya olay ile ilgili tüm suçun </a:t>
            </a:r>
            <a:r>
              <a:rPr lang="tr-TR" dirty="0" smtClean="0"/>
              <a:t>bir diğerine </a:t>
            </a:r>
            <a:r>
              <a:rPr lang="tr-TR" dirty="0"/>
              <a:t>ya da kendisine ait olduğunu düşünmesidir</a:t>
            </a:r>
            <a:r>
              <a:rPr lang="tr-TR" dirty="0" smtClean="0"/>
              <a:t>. Örneğin</a:t>
            </a:r>
            <a:r>
              <a:rPr lang="tr-TR" dirty="0"/>
              <a:t>, eğer kişinin bir olayla ilgili tamamen kendisini suçlaması söz konusu ise bu duruma katkısı olduğu düşünülen bütün etkenler ve bunların ne kadar etkilemiş olabileceklerinin tahmini pasta </a:t>
            </a:r>
            <a:r>
              <a:rPr lang="tr-TR" dirty="0" smtClean="0"/>
              <a:t>dilimlerine yerleştirilir. Tekniğin </a:t>
            </a:r>
            <a:r>
              <a:rPr lang="tr-TR" dirty="0"/>
              <a:t>bu kullanımında dikkate alınması gereken temel noktalardan biri hastaların tamamıyla kendilerini suçlamaları durumunda olayda </a:t>
            </a:r>
            <a:r>
              <a:rPr lang="tr-TR" dirty="0" smtClean="0"/>
              <a:t>sorumluluğu olan </a:t>
            </a:r>
            <a:r>
              <a:rPr lang="tr-TR" dirty="0"/>
              <a:t>diğer etkenleri ya da kişileri tanımlamakta zorluk çekebilirler, bu noktada terapist öneriler </a:t>
            </a:r>
            <a:r>
              <a:rPr lang="tr-TR" dirty="0" smtClean="0"/>
              <a:t>sunarak danışana </a:t>
            </a:r>
            <a:r>
              <a:rPr lang="tr-TR" dirty="0"/>
              <a:t>yardım </a:t>
            </a:r>
            <a:r>
              <a:rPr lang="tr-TR" dirty="0" smtClean="0"/>
              <a:t>edebilir.</a:t>
            </a:r>
            <a:endParaRPr lang="tr-TR" dirty="0"/>
          </a:p>
        </p:txBody>
      </p:sp>
    </p:spTree>
    <p:extLst>
      <p:ext uri="{BB962C8B-B14F-4D97-AF65-F5344CB8AC3E}">
        <p14:creationId xmlns:p14="http://schemas.microsoft.com/office/powerpoint/2010/main" val="2753103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181612"/>
          </a:xfrm>
        </p:spPr>
        <p:txBody>
          <a:bodyPr/>
          <a:lstStyle/>
          <a:p>
            <a:pPr algn="ctr"/>
            <a:r>
              <a:rPr lang="tr-TR" sz="3600" dirty="0"/>
              <a:t>3</a:t>
            </a:r>
            <a:r>
              <a:rPr lang="tr-TR" sz="3600" dirty="0" smtClean="0"/>
              <a:t>-SOKRATİK SORGULAMA TEKNİĞİ</a:t>
            </a:r>
            <a:endParaRPr lang="tr-TR" sz="3600" dirty="0"/>
          </a:p>
        </p:txBody>
      </p:sp>
      <p:sp>
        <p:nvSpPr>
          <p:cNvPr id="3" name="İçerik Yer Tutucusu 2"/>
          <p:cNvSpPr>
            <a:spLocks noGrp="1"/>
          </p:cNvSpPr>
          <p:nvPr>
            <p:ph idx="1"/>
          </p:nvPr>
        </p:nvSpPr>
        <p:spPr>
          <a:xfrm>
            <a:off x="395536" y="2060848"/>
            <a:ext cx="8352928" cy="4536504"/>
          </a:xfrm>
        </p:spPr>
        <p:txBody>
          <a:bodyPr>
            <a:normAutofit fontScale="92500" lnSpcReduction="10000"/>
          </a:bodyPr>
          <a:lstStyle/>
          <a:p>
            <a:pPr algn="just"/>
            <a:r>
              <a:rPr lang="tr-TR" sz="2000" dirty="0" smtClean="0"/>
              <a:t>    </a:t>
            </a:r>
            <a:r>
              <a:rPr lang="tr-TR" sz="2400" b="1" dirty="0" smtClean="0"/>
              <a:t>Yönlendirilmiş </a:t>
            </a:r>
            <a:r>
              <a:rPr lang="tr-TR" sz="2400" b="1" dirty="0"/>
              <a:t>keşifte kullanılan tekniklerdendir</a:t>
            </a:r>
            <a:r>
              <a:rPr lang="tr-TR" sz="2400" dirty="0"/>
              <a:t>. Daha çok soyut düşünce aşamasında olan ön ergenlik ve ergenlik döneminde tercih edilir. </a:t>
            </a:r>
            <a:endParaRPr lang="tr-TR" sz="2400" dirty="0" smtClean="0"/>
          </a:p>
          <a:p>
            <a:pPr algn="just"/>
            <a:r>
              <a:rPr lang="tr-TR" sz="2400" b="1" dirty="0"/>
              <a:t> </a:t>
            </a:r>
            <a:r>
              <a:rPr lang="tr-TR" sz="2400" b="1" dirty="0" smtClean="0"/>
              <a:t>   </a:t>
            </a:r>
            <a:r>
              <a:rPr lang="tr-TR" sz="2400" b="1" dirty="0" err="1" smtClean="0"/>
              <a:t>Sokratik</a:t>
            </a:r>
            <a:r>
              <a:rPr lang="tr-TR" sz="2400" b="1" dirty="0" smtClean="0"/>
              <a:t> </a:t>
            </a:r>
            <a:r>
              <a:rPr lang="tr-TR" sz="2400" b="1" dirty="0"/>
              <a:t>teknik </a:t>
            </a:r>
            <a:r>
              <a:rPr lang="tr-TR" sz="2400" dirty="0"/>
              <a:t>daha küçük çocuklarda kullanılacaksa somutlaştırılarak anlatılır. </a:t>
            </a:r>
            <a:endParaRPr lang="tr-TR" sz="2400" dirty="0" smtClean="0"/>
          </a:p>
          <a:p>
            <a:pPr algn="just"/>
            <a:r>
              <a:rPr lang="tr-TR" sz="2400" dirty="0"/>
              <a:t> </a:t>
            </a:r>
            <a:r>
              <a:rPr lang="tr-TR" sz="2400" dirty="0" smtClean="0"/>
              <a:t>   </a:t>
            </a:r>
            <a:r>
              <a:rPr lang="tr-TR" sz="2400" b="1" dirty="0" smtClean="0"/>
              <a:t>Terapide </a:t>
            </a:r>
            <a:r>
              <a:rPr lang="tr-TR" sz="2400" b="1" dirty="0"/>
              <a:t>kullanılan </a:t>
            </a:r>
            <a:r>
              <a:rPr lang="tr-TR" sz="2400" b="1" dirty="0" err="1"/>
              <a:t>sokratik</a:t>
            </a:r>
            <a:r>
              <a:rPr lang="tr-TR" sz="2400" b="1" dirty="0"/>
              <a:t> diyalog sistematik sorgulama</a:t>
            </a:r>
            <a:r>
              <a:rPr lang="tr-TR" sz="2400" dirty="0"/>
              <a:t>, tümevarım ve terimlerin evrensel tanımının yapılması olmak üzere üç temel özelliğe sahiptir. </a:t>
            </a:r>
            <a:endParaRPr lang="tr-TR" sz="2400" dirty="0" smtClean="0"/>
          </a:p>
          <a:p>
            <a:pPr algn="just"/>
            <a:r>
              <a:rPr lang="tr-TR" sz="2400" dirty="0"/>
              <a:t> </a:t>
            </a:r>
            <a:r>
              <a:rPr lang="tr-TR" sz="2400" dirty="0" smtClean="0"/>
              <a:t>   </a:t>
            </a:r>
            <a:r>
              <a:rPr lang="tr-TR" sz="2400" b="1" dirty="0" err="1" smtClean="0"/>
              <a:t>Sokratik</a:t>
            </a:r>
            <a:r>
              <a:rPr lang="tr-TR" sz="2400" b="1" dirty="0" smtClean="0"/>
              <a:t> </a:t>
            </a:r>
            <a:r>
              <a:rPr lang="tr-TR" sz="2400" b="1" dirty="0"/>
              <a:t>sorgulamada</a:t>
            </a:r>
            <a:r>
              <a:rPr lang="tr-TR" sz="2400" dirty="0"/>
              <a:t>; kanıtı araştırmaya yönelik sorular, alternatif açıklamaları keşfetmeye yönelik sorular, avantaj ve dezavantajları belirleyen sorular, problemin çözüm yollarını sorgulayan sorular, </a:t>
            </a:r>
            <a:r>
              <a:rPr lang="tr-TR" sz="2400" dirty="0" err="1" smtClean="0"/>
              <a:t>felaketleştirmeden</a:t>
            </a:r>
            <a:r>
              <a:rPr lang="tr-TR" sz="2400" dirty="0" smtClean="0"/>
              <a:t> </a:t>
            </a:r>
            <a:r>
              <a:rPr lang="tr-TR" sz="2400" dirty="0"/>
              <a:t>arındıran sorular yer alır</a:t>
            </a:r>
            <a:r>
              <a:rPr lang="tr-TR" sz="1600" dirty="0"/>
              <a:t>. </a:t>
            </a:r>
          </a:p>
        </p:txBody>
      </p:sp>
    </p:spTree>
    <p:extLst>
      <p:ext uri="{BB962C8B-B14F-4D97-AF65-F5344CB8AC3E}">
        <p14:creationId xmlns:p14="http://schemas.microsoft.com/office/powerpoint/2010/main" val="1025231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SOKRATİK </a:t>
            </a:r>
            <a:r>
              <a:rPr lang="tr-TR" sz="3600" dirty="0" smtClean="0"/>
              <a:t>SORGULAMA TEKNİĞİ</a:t>
            </a:r>
            <a:endParaRPr lang="tr-TR" sz="3600" dirty="0"/>
          </a:p>
        </p:txBody>
      </p:sp>
      <p:sp>
        <p:nvSpPr>
          <p:cNvPr id="3" name="İçerik Yer Tutucusu 2"/>
          <p:cNvSpPr>
            <a:spLocks noGrp="1"/>
          </p:cNvSpPr>
          <p:nvPr>
            <p:ph idx="1"/>
          </p:nvPr>
        </p:nvSpPr>
        <p:spPr>
          <a:xfrm>
            <a:off x="179513" y="2060847"/>
            <a:ext cx="8640959" cy="4464497"/>
          </a:xfrm>
        </p:spPr>
        <p:txBody>
          <a:bodyPr>
            <a:normAutofit/>
          </a:bodyPr>
          <a:lstStyle/>
          <a:p>
            <a:pPr marL="0" indent="0" algn="just">
              <a:buNone/>
            </a:pPr>
            <a:r>
              <a:rPr lang="tr-TR" sz="2000" dirty="0" smtClean="0"/>
              <a:t>        </a:t>
            </a:r>
            <a:r>
              <a:rPr lang="tr-TR" sz="2400" b="1" dirty="0" err="1" smtClean="0"/>
              <a:t>Sokratik</a:t>
            </a:r>
            <a:r>
              <a:rPr lang="tr-TR" sz="2400" b="1" dirty="0" smtClean="0"/>
              <a:t> </a:t>
            </a:r>
            <a:r>
              <a:rPr lang="tr-TR" sz="2400" b="1" dirty="0"/>
              <a:t>sorgulama sırasında </a:t>
            </a:r>
            <a:r>
              <a:rPr lang="tr-TR" sz="2400" dirty="0"/>
              <a:t>çocuğun yanıtları ve tepkileri büyük bir özenle takip edilmelidir. </a:t>
            </a:r>
            <a:endParaRPr lang="tr-TR" sz="2400" dirty="0" smtClean="0"/>
          </a:p>
          <a:p>
            <a:pPr marL="0" indent="0" algn="just">
              <a:buNone/>
            </a:pPr>
            <a:r>
              <a:rPr lang="tr-TR" sz="2400" dirty="0"/>
              <a:t> </a:t>
            </a:r>
            <a:r>
              <a:rPr lang="tr-TR" sz="2400" dirty="0" smtClean="0"/>
              <a:t>     </a:t>
            </a:r>
            <a:r>
              <a:rPr lang="tr-TR" sz="2400" b="1" dirty="0" smtClean="0"/>
              <a:t>Eğer </a:t>
            </a:r>
            <a:r>
              <a:rPr lang="tr-TR" sz="2400" b="1" dirty="0"/>
              <a:t>çocuk gerginlik içinde ise </a:t>
            </a:r>
            <a:r>
              <a:rPr lang="tr-TR" sz="2400" dirty="0"/>
              <a:t>rasyonel analiz gerektiren sorgulama yapmaktan kaçınılmalı, öncelikle çocuğun stresini azaltmaya yönelik teknikler kullanılmalıdır. Çocuk belirsizlik ve hayal kırıklığını </a:t>
            </a:r>
            <a:r>
              <a:rPr lang="tr-TR" sz="2400" dirty="0" err="1"/>
              <a:t>tolere</a:t>
            </a:r>
            <a:r>
              <a:rPr lang="tr-TR" sz="2400" dirty="0"/>
              <a:t> edemiyorsa kapalı uçlu sorularla görüşmeye başlanmalıdır. Çocuğun </a:t>
            </a:r>
            <a:r>
              <a:rPr lang="tr-TR" sz="2400" dirty="0" err="1"/>
              <a:t>tolere</a:t>
            </a:r>
            <a:r>
              <a:rPr lang="tr-TR" sz="2400" dirty="0"/>
              <a:t> etme düzeyi arttıkça açık uçlu sorulara geçilebilir</a:t>
            </a:r>
            <a:r>
              <a:rPr lang="tr-TR" sz="1600" dirty="0"/>
              <a:t>. </a:t>
            </a:r>
          </a:p>
        </p:txBody>
      </p:sp>
    </p:spTree>
    <p:extLst>
      <p:ext uri="{BB962C8B-B14F-4D97-AF65-F5344CB8AC3E}">
        <p14:creationId xmlns:p14="http://schemas.microsoft.com/office/powerpoint/2010/main" val="1464163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916832"/>
            <a:ext cx="7632848" cy="3600400"/>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BİLİŞSEL DAVRANIŞÇI TEKNİKLER</a:t>
            </a:r>
            <a:r>
              <a:rPr lang="tr-TR" dirty="0">
                <a:solidFill>
                  <a:schemeClr val="accent6">
                    <a:lumMod val="75000"/>
                  </a:schemeClr>
                </a:solidFill>
                <a:latin typeface="Cambria" pitchFamily="18" charset="0"/>
                <a:ea typeface="Cambria" pitchFamily="18" charset="0"/>
              </a:rPr>
              <a:t/>
            </a:r>
            <a:br>
              <a:rPr lang="tr-TR" dirty="0">
                <a:solidFill>
                  <a:schemeClr val="accent6">
                    <a:lumMod val="75000"/>
                  </a:schemeClr>
                </a:solidFill>
                <a:latin typeface="Cambria" pitchFamily="18" charset="0"/>
                <a:ea typeface="Cambria" pitchFamily="18" charset="0"/>
              </a:rPr>
            </a:br>
            <a:r>
              <a:rPr lang="tr-TR" dirty="0">
                <a:solidFill>
                  <a:schemeClr val="tx1"/>
                </a:solidFill>
                <a:latin typeface="Cambria" pitchFamily="18" charset="0"/>
                <a:ea typeface="Cambria" pitchFamily="18" charset="0"/>
              </a:rPr>
              <a:t/>
            </a:r>
            <a:br>
              <a:rPr lang="tr-TR" dirty="0">
                <a:solidFill>
                  <a:schemeClr val="tx1"/>
                </a:solidFill>
                <a:latin typeface="Cambria" pitchFamily="18" charset="0"/>
                <a:ea typeface="Cambria" pitchFamily="18" charset="0"/>
              </a:rPr>
            </a:br>
            <a:endParaRPr lang="tr-TR" sz="2700" dirty="0">
              <a:solidFill>
                <a:schemeClr val="tx1"/>
              </a:solidFill>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Metin kutusu 4"/>
          <p:cNvSpPr txBox="1"/>
          <p:nvPr/>
        </p:nvSpPr>
        <p:spPr>
          <a:xfrm>
            <a:off x="6084168" y="5517232"/>
            <a:ext cx="2952328" cy="830997"/>
          </a:xfrm>
          <a:prstGeom prst="rect">
            <a:avLst/>
          </a:prstGeom>
          <a:noFill/>
        </p:spPr>
        <p:txBody>
          <a:bodyPr wrap="square" rtlCol="0">
            <a:spAutoFit/>
          </a:bodyPr>
          <a:lstStyle/>
          <a:p>
            <a:r>
              <a:rPr lang="tr-TR" sz="2400" dirty="0">
                <a:solidFill>
                  <a:schemeClr val="accent1">
                    <a:lumMod val="20000"/>
                    <a:lumOff val="80000"/>
                  </a:schemeClr>
                </a:solidFill>
                <a:latin typeface="Aharoni" panose="02010803020104030203" pitchFamily="2" charset="-79"/>
                <a:cs typeface="Aharoni" panose="02010803020104030203" pitchFamily="2" charset="-79"/>
              </a:rPr>
              <a:t>SEYHAN RAM</a:t>
            </a:r>
          </a:p>
          <a:p>
            <a:r>
              <a:rPr lang="tr-TR" sz="2400" dirty="0">
                <a:solidFill>
                  <a:schemeClr val="accent1">
                    <a:lumMod val="20000"/>
                    <a:lumOff val="80000"/>
                  </a:schemeClr>
                </a:solidFill>
                <a:latin typeface="Aharoni" panose="02010803020104030203" pitchFamily="2" charset="-79"/>
                <a:cs typeface="Aharoni" panose="02010803020104030203" pitchFamily="2" charset="-79"/>
              </a:rPr>
              <a:t>2020</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981" y="160337"/>
            <a:ext cx="2160240" cy="2116535"/>
          </a:xfrm>
          <a:prstGeom prst="rect">
            <a:avLst/>
          </a:prstGeom>
        </p:spPr>
      </p:pic>
    </p:spTree>
    <p:extLst>
      <p:ext uri="{BB962C8B-B14F-4D97-AF65-F5344CB8AC3E}">
        <p14:creationId xmlns:p14="http://schemas.microsoft.com/office/powerpoint/2010/main" val="2811253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SOKRATİK </a:t>
            </a:r>
            <a:r>
              <a:rPr lang="tr-TR" sz="3600" dirty="0" smtClean="0"/>
              <a:t>SORGULAMA TEKNİĞİ</a:t>
            </a:r>
            <a:endParaRPr lang="tr-TR" sz="3600" dirty="0"/>
          </a:p>
        </p:txBody>
      </p:sp>
      <p:sp>
        <p:nvSpPr>
          <p:cNvPr id="3" name="İçerik Yer Tutucusu 2"/>
          <p:cNvSpPr>
            <a:spLocks noGrp="1"/>
          </p:cNvSpPr>
          <p:nvPr>
            <p:ph idx="1"/>
          </p:nvPr>
        </p:nvSpPr>
        <p:spPr>
          <a:xfrm>
            <a:off x="251520" y="1988840"/>
            <a:ext cx="8640959" cy="4680519"/>
          </a:xfrm>
        </p:spPr>
        <p:txBody>
          <a:bodyPr>
            <a:noAutofit/>
          </a:bodyPr>
          <a:lstStyle/>
          <a:p>
            <a:pPr algn="just"/>
            <a:r>
              <a:rPr lang="tr-TR" sz="2000" b="1" dirty="0" smtClean="0"/>
              <a:t>     </a:t>
            </a:r>
            <a:r>
              <a:rPr lang="tr-TR" b="1" dirty="0" smtClean="0"/>
              <a:t>Genç </a:t>
            </a:r>
            <a:r>
              <a:rPr lang="tr-TR" b="1" dirty="0"/>
              <a:t>ve çocuklarda </a:t>
            </a:r>
            <a:r>
              <a:rPr lang="tr-TR" b="1" dirty="0" err="1"/>
              <a:t>sokratik</a:t>
            </a:r>
            <a:r>
              <a:rPr lang="tr-TR" b="1" dirty="0"/>
              <a:t> sorgulamayı kullanırken </a:t>
            </a:r>
            <a:r>
              <a:rPr lang="tr-TR" dirty="0"/>
              <a:t>dikkat edilmesi gereken önemli bir nokta da, onların bütün otomatik düşüncelerini irrasyonel veya işlevsiz olarak değerlendirmekten kaçınmaktır. </a:t>
            </a:r>
            <a:endParaRPr lang="tr-TR" dirty="0" smtClean="0"/>
          </a:p>
          <a:p>
            <a:pPr algn="just"/>
            <a:r>
              <a:rPr lang="tr-TR" dirty="0"/>
              <a:t> </a:t>
            </a:r>
            <a:r>
              <a:rPr lang="tr-TR" dirty="0" smtClean="0"/>
              <a:t>   Hatta </a:t>
            </a:r>
            <a:r>
              <a:rPr lang="tr-TR" dirty="0"/>
              <a:t>bazen çocuklar büyükler tarafından sorgulanmayı otomatik olarak “Kötü bir şey yaptığımı düşünüyorlar.” Şeklinde yorumlarlar. Bu nedenle tepkili ve savunucu davranabilirler</a:t>
            </a:r>
            <a:r>
              <a:rPr lang="tr-TR" dirty="0" smtClean="0"/>
              <a:t>.</a:t>
            </a:r>
          </a:p>
          <a:p>
            <a:pPr algn="just"/>
            <a:r>
              <a:rPr lang="tr-TR" dirty="0"/>
              <a:t> </a:t>
            </a:r>
            <a:r>
              <a:rPr lang="tr-TR" dirty="0" smtClean="0"/>
              <a:t>   </a:t>
            </a:r>
            <a:r>
              <a:rPr lang="tr-TR" b="1" dirty="0"/>
              <a:t>Bu durumda terapistin açık uçlu sorular sorması, metafor ve mizah içeren görüşme tekniklerini kullanması işe yarayabilir</a:t>
            </a:r>
            <a:r>
              <a:rPr lang="tr-TR" dirty="0"/>
              <a:t>. Merak ve ilgi duygusu ile çocuğun hangi düşünce ve ara inançlara sahip olduklarını anlamaya çalışmak, terapist ile çocuk/genç arasındaki iletişim sürecinin devam etmesine de yardımcı </a:t>
            </a:r>
            <a:r>
              <a:rPr lang="tr-TR" dirty="0" smtClean="0"/>
              <a:t>olacaktır.</a:t>
            </a:r>
          </a:p>
          <a:p>
            <a:pPr algn="just"/>
            <a:r>
              <a:rPr lang="tr-TR" dirty="0"/>
              <a:t> </a:t>
            </a:r>
            <a:r>
              <a:rPr lang="tr-TR" dirty="0" smtClean="0"/>
              <a:t>    Kullanılan </a:t>
            </a:r>
            <a:r>
              <a:rPr lang="tr-TR" dirty="0"/>
              <a:t>metafor ve analojilerin çocuk/gencin içinde yaşadığı ortam ve kültürden bağımsız olmamasına dikkat edilmelidir</a:t>
            </a:r>
          </a:p>
        </p:txBody>
      </p:sp>
    </p:spTree>
    <p:extLst>
      <p:ext uri="{BB962C8B-B14F-4D97-AF65-F5344CB8AC3E}">
        <p14:creationId xmlns:p14="http://schemas.microsoft.com/office/powerpoint/2010/main" val="969993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SOKRATİK </a:t>
            </a:r>
            <a:r>
              <a:rPr lang="tr-TR" sz="3600" dirty="0" smtClean="0"/>
              <a:t>SORGULAMA TEKNİĞİ</a:t>
            </a:r>
            <a:endParaRPr lang="tr-TR" sz="3600" dirty="0"/>
          </a:p>
        </p:txBody>
      </p:sp>
      <p:sp>
        <p:nvSpPr>
          <p:cNvPr id="3" name="İçerik Yer Tutucusu 2"/>
          <p:cNvSpPr>
            <a:spLocks noGrp="1"/>
          </p:cNvSpPr>
          <p:nvPr>
            <p:ph idx="1"/>
          </p:nvPr>
        </p:nvSpPr>
        <p:spPr>
          <a:xfrm>
            <a:off x="179513" y="1988841"/>
            <a:ext cx="8568952" cy="4536504"/>
          </a:xfrm>
        </p:spPr>
        <p:txBody>
          <a:bodyPr>
            <a:noAutofit/>
          </a:bodyPr>
          <a:lstStyle/>
          <a:p>
            <a:pPr algn="just"/>
            <a:r>
              <a:rPr lang="tr-TR" sz="2000" b="1" dirty="0"/>
              <a:t>Amacı:</a:t>
            </a:r>
            <a:r>
              <a:rPr lang="tr-TR" sz="2000" dirty="0"/>
              <a:t>  Duygulardan yola çıkarak otomatik düşünceleri açığa çıkarmak</a:t>
            </a:r>
          </a:p>
          <a:p>
            <a:pPr algn="just"/>
            <a:r>
              <a:rPr lang="tr-TR" sz="2000" b="1" dirty="0"/>
              <a:t>Uygulama zamanı</a:t>
            </a:r>
            <a:r>
              <a:rPr lang="tr-TR" sz="2000" dirty="0"/>
              <a:t>: Danışanın duygu durumunda bir değişiklik olduğu fark edildiğinde kullanılır.</a:t>
            </a:r>
          </a:p>
          <a:p>
            <a:pPr algn="just"/>
            <a:r>
              <a:rPr lang="tr-TR" sz="2000" b="1" dirty="0"/>
              <a:t>Uygulama şekli</a:t>
            </a:r>
            <a:r>
              <a:rPr lang="tr-TR" sz="2000" dirty="0"/>
              <a:t>: “Şu an aklından neler geçiyor, bu düşüncelerinin dayanağı nedir sence, alternatif bir açıklama var mı, bir başkası bu durumda olsaydı ona ne söylerdin?” gibi sorular yardımıyla uygulanır</a:t>
            </a:r>
          </a:p>
          <a:p>
            <a:pPr algn="just"/>
            <a:r>
              <a:rPr lang="tr-TR" sz="2000" b="1" dirty="0"/>
              <a:t>Dikkat edilmesi gereken noktalar</a:t>
            </a:r>
            <a:r>
              <a:rPr lang="tr-TR" sz="2000" dirty="0"/>
              <a:t>: Soruların amaçla ilişkili olarak, merak eğilimini artırıcı ve yönlendirici içermesi gerekir</a:t>
            </a:r>
          </a:p>
        </p:txBody>
      </p:sp>
    </p:spTree>
    <p:extLst>
      <p:ext uri="{BB962C8B-B14F-4D97-AF65-F5344CB8AC3E}">
        <p14:creationId xmlns:p14="http://schemas.microsoft.com/office/powerpoint/2010/main" val="2144293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SOKRATİK </a:t>
            </a:r>
            <a:r>
              <a:rPr lang="tr-TR" sz="3600" dirty="0" smtClean="0"/>
              <a:t>SORGULAMA TEKNİĞİ</a:t>
            </a:r>
            <a:endParaRPr lang="tr-TR" sz="3600" dirty="0"/>
          </a:p>
        </p:txBody>
      </p:sp>
      <p:sp>
        <p:nvSpPr>
          <p:cNvPr id="3" name="İçerik Yer Tutucusu 2"/>
          <p:cNvSpPr>
            <a:spLocks noGrp="1"/>
          </p:cNvSpPr>
          <p:nvPr>
            <p:ph idx="1"/>
          </p:nvPr>
        </p:nvSpPr>
        <p:spPr>
          <a:xfrm>
            <a:off x="179513" y="2222286"/>
            <a:ext cx="8784976" cy="4447073"/>
          </a:xfrm>
        </p:spPr>
        <p:txBody>
          <a:bodyPr>
            <a:normAutofit fontScale="92500"/>
          </a:bodyPr>
          <a:lstStyle/>
          <a:p>
            <a:pPr algn="just"/>
            <a:r>
              <a:rPr lang="tr-TR" sz="2200" b="1" dirty="0"/>
              <a:t>Kurgusal Örnek:</a:t>
            </a:r>
            <a:r>
              <a:rPr lang="tr-TR" sz="2200" dirty="0"/>
              <a:t> Terapist, Betül’e çok fazla üzgün olduğunda neler düşündüğünü sorar. Betül, herkesin kendisini aptal gibi gördüğünü ve hep haklı olduklarını belirtiyor. İnsan ilişkilerinde beceriksiz ve her zaman başkaları üzülmesin diye alttan alan olduğunu ifade ediyor. Terapist, Betül’e bu düşüncelerini nasıl desteklediğini sorar. Betül “Mesela dün okuldaki toplantıya biraz geç kaldım ve benden önce diğer </a:t>
            </a:r>
            <a:r>
              <a:rPr lang="tr-TR" sz="2200" dirty="0" smtClean="0"/>
              <a:t>öğretmen arkadaşlarım </a:t>
            </a:r>
            <a:r>
              <a:rPr lang="tr-TR" sz="2200" dirty="0"/>
              <a:t>benim yüzümden müdürden uyarı aldıklarını söylediler ve acımasızca beni suçladılar. Başkaları da daha önce geç kalmıştı ama kimse kimseden özür dilemedi oysa ben tek tek özür diledim herkesten ve kimse de bana biraz olsun anlayışlı davranmadı. Evet, artık aptal olduğuma inanıyorum” diye cevap verir. Terapist, özür dilemen ile aptal olduğunu düşünmen arasında anlamlı bir ilişki var mı sence? Diye sorar ve Betül “ Aslında, çok fazla yok gibi” şeklinde cevaplar…</a:t>
            </a:r>
          </a:p>
          <a:p>
            <a:endParaRPr lang="tr-TR" sz="1600" dirty="0"/>
          </a:p>
        </p:txBody>
      </p:sp>
    </p:spTree>
    <p:extLst>
      <p:ext uri="{BB962C8B-B14F-4D97-AF65-F5344CB8AC3E}">
        <p14:creationId xmlns:p14="http://schemas.microsoft.com/office/powerpoint/2010/main" val="4198338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SOKRATİK </a:t>
            </a:r>
            <a:r>
              <a:rPr lang="tr-TR" sz="3600" dirty="0" smtClean="0"/>
              <a:t>SORGULAMA TEKNİĞİ</a:t>
            </a:r>
            <a:endParaRPr lang="tr-TR" sz="3600" dirty="0"/>
          </a:p>
        </p:txBody>
      </p:sp>
      <p:sp>
        <p:nvSpPr>
          <p:cNvPr id="3" name="İçerik Yer Tutucusu 2"/>
          <p:cNvSpPr>
            <a:spLocks noGrp="1"/>
          </p:cNvSpPr>
          <p:nvPr>
            <p:ph idx="1"/>
          </p:nvPr>
        </p:nvSpPr>
        <p:spPr>
          <a:xfrm>
            <a:off x="251521" y="2222286"/>
            <a:ext cx="8568952" cy="4519081"/>
          </a:xfrm>
        </p:spPr>
        <p:txBody>
          <a:bodyPr>
            <a:normAutofit/>
          </a:bodyPr>
          <a:lstStyle/>
          <a:p>
            <a:pPr marL="0" indent="0">
              <a:buNone/>
            </a:pPr>
            <a:r>
              <a:rPr lang="tr-TR" dirty="0" smtClean="0"/>
              <a:t>     </a:t>
            </a:r>
            <a:r>
              <a:rPr lang="tr-TR" sz="2400" b="1" dirty="0" err="1" smtClean="0"/>
              <a:t>Sokratik</a:t>
            </a:r>
            <a:r>
              <a:rPr lang="tr-TR" sz="2400" b="1" dirty="0" smtClean="0"/>
              <a:t> </a:t>
            </a:r>
            <a:r>
              <a:rPr lang="tr-TR" sz="2400" b="1" dirty="0"/>
              <a:t>Soru Türleri ve </a:t>
            </a:r>
            <a:r>
              <a:rPr lang="tr-TR" sz="2400" b="1" dirty="0" smtClean="0"/>
              <a:t>Örnekleri </a:t>
            </a:r>
          </a:p>
          <a:p>
            <a:pPr marL="0" indent="0">
              <a:buNone/>
            </a:pPr>
            <a:r>
              <a:rPr lang="tr-TR" dirty="0" smtClean="0"/>
              <a:t>    </a:t>
            </a:r>
            <a:r>
              <a:rPr lang="tr-TR" sz="2400" dirty="0" err="1" smtClean="0"/>
              <a:t>Sokratik</a:t>
            </a:r>
            <a:r>
              <a:rPr lang="tr-TR" sz="2400" dirty="0" smtClean="0"/>
              <a:t> </a:t>
            </a:r>
            <a:r>
              <a:rPr lang="tr-TR" sz="2400" dirty="0"/>
              <a:t>sorgulama tekniği, farklı tür sorular içerir. Bunun bazı </a:t>
            </a:r>
            <a:r>
              <a:rPr lang="tr-TR" sz="2400" dirty="0" smtClean="0"/>
              <a:t>örnekleri </a:t>
            </a:r>
          </a:p>
          <a:p>
            <a:pPr marL="0" indent="0">
              <a:buNone/>
            </a:pPr>
            <a:r>
              <a:rPr lang="tr-TR" sz="2400" b="1" dirty="0"/>
              <a:t>Açıklama Soruları </a:t>
            </a:r>
            <a:endParaRPr lang="tr-TR" sz="2400" b="1" dirty="0" smtClean="0"/>
          </a:p>
          <a:p>
            <a:r>
              <a:rPr lang="tr-TR" sz="2400" dirty="0" smtClean="0"/>
              <a:t>• </a:t>
            </a:r>
            <a:r>
              <a:rPr lang="tr-TR" sz="2400" dirty="0"/>
              <a:t>___________ ile ne demek istiyorsunuz?</a:t>
            </a:r>
          </a:p>
          <a:p>
            <a:r>
              <a:rPr lang="tr-TR" sz="2400" dirty="0"/>
              <a:t>• Bunu başka bir şekilde ifade </a:t>
            </a:r>
            <a:r>
              <a:rPr lang="tr-TR" sz="2400" dirty="0" err="1" smtClean="0"/>
              <a:t>edebilirmisiniz</a:t>
            </a:r>
            <a:r>
              <a:rPr lang="tr-TR" sz="2400" dirty="0"/>
              <a:t>?</a:t>
            </a:r>
          </a:p>
          <a:p>
            <a:r>
              <a:rPr lang="tr-TR" sz="2400" dirty="0"/>
              <a:t>• Sizce temel konu nedir?</a:t>
            </a:r>
          </a:p>
          <a:p>
            <a:r>
              <a:rPr lang="tr-TR" sz="2400" dirty="0"/>
              <a:t>• Bize bir örnek verebilir misiniz?</a:t>
            </a:r>
          </a:p>
          <a:p>
            <a:r>
              <a:rPr lang="tr-TR" sz="2400" dirty="0"/>
              <a:t>• Bu noktayı daha da genişletebilir misiniz?</a:t>
            </a:r>
            <a:endParaRPr lang="tr-TR" sz="2400" dirty="0" smtClean="0"/>
          </a:p>
          <a:p>
            <a:endParaRPr lang="tr-TR" dirty="0"/>
          </a:p>
        </p:txBody>
      </p:sp>
    </p:spTree>
    <p:extLst>
      <p:ext uri="{BB962C8B-B14F-4D97-AF65-F5344CB8AC3E}">
        <p14:creationId xmlns:p14="http://schemas.microsoft.com/office/powerpoint/2010/main" val="16192402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SOKRATİK </a:t>
            </a:r>
            <a:r>
              <a:rPr lang="tr-TR" sz="3600" dirty="0" smtClean="0"/>
              <a:t>SORGULAMA TEKNİĞİ</a:t>
            </a:r>
            <a:endParaRPr lang="tr-TR" sz="3600" dirty="0"/>
          </a:p>
        </p:txBody>
      </p:sp>
      <p:sp>
        <p:nvSpPr>
          <p:cNvPr id="3" name="İçerik Yer Tutucusu 2"/>
          <p:cNvSpPr>
            <a:spLocks noGrp="1"/>
          </p:cNvSpPr>
          <p:nvPr>
            <p:ph idx="1"/>
          </p:nvPr>
        </p:nvSpPr>
        <p:spPr>
          <a:xfrm>
            <a:off x="12738" y="1772816"/>
            <a:ext cx="8784975" cy="4735106"/>
          </a:xfrm>
        </p:spPr>
        <p:txBody>
          <a:bodyPr>
            <a:normAutofit fontScale="77500" lnSpcReduction="20000"/>
          </a:bodyPr>
          <a:lstStyle/>
          <a:p>
            <a:pPr marL="0" indent="0" algn="just">
              <a:buNone/>
            </a:pPr>
            <a:r>
              <a:rPr lang="tr-TR" sz="2400" b="1" dirty="0" smtClean="0"/>
              <a:t>     </a:t>
            </a:r>
          </a:p>
          <a:p>
            <a:pPr marL="0" indent="0" algn="just">
              <a:buNone/>
            </a:pPr>
            <a:endParaRPr lang="tr-TR" sz="2400" b="1" dirty="0" smtClean="0"/>
          </a:p>
          <a:p>
            <a:pPr marL="0" indent="0" algn="just">
              <a:buNone/>
            </a:pPr>
            <a:r>
              <a:rPr lang="tr-TR" sz="2400" b="1" dirty="0" smtClean="0"/>
              <a:t>Önceki </a:t>
            </a:r>
            <a:r>
              <a:rPr lang="tr-TR" sz="2400" b="1" dirty="0"/>
              <a:t>bir soru ya da konuyla ilgili sorular</a:t>
            </a:r>
          </a:p>
          <a:p>
            <a:pPr algn="just"/>
            <a:r>
              <a:rPr lang="tr-TR" sz="2000" dirty="0" smtClean="0"/>
              <a:t>•Bu </a:t>
            </a:r>
            <a:r>
              <a:rPr lang="tr-TR" sz="2000" dirty="0"/>
              <a:t>soru niçin önemlidir?</a:t>
            </a:r>
          </a:p>
          <a:p>
            <a:pPr algn="just"/>
            <a:r>
              <a:rPr lang="tr-TR" sz="2000" dirty="0" smtClean="0"/>
              <a:t>•Bu </a:t>
            </a:r>
            <a:r>
              <a:rPr lang="tr-TR" sz="2000" dirty="0"/>
              <a:t>sorunun cevaplanması kolay mıdır </a:t>
            </a:r>
            <a:r>
              <a:rPr lang="tr-TR" sz="2000" dirty="0" err="1" smtClean="0"/>
              <a:t>zormudur</a:t>
            </a:r>
            <a:r>
              <a:rPr lang="tr-TR" sz="2000" dirty="0"/>
              <a:t>? Niçin böyle düşünüyorsunuz?</a:t>
            </a:r>
          </a:p>
          <a:p>
            <a:pPr algn="just"/>
            <a:r>
              <a:rPr lang="tr-TR" sz="2000" dirty="0" smtClean="0"/>
              <a:t>•Bu </a:t>
            </a:r>
            <a:r>
              <a:rPr lang="tr-TR" sz="2000" dirty="0"/>
              <a:t>soruya dayanarak, hangi </a:t>
            </a:r>
            <a:r>
              <a:rPr lang="tr-TR" sz="2000" dirty="0" smtClean="0"/>
              <a:t>varsayımlarda bulunabiliriz</a:t>
            </a:r>
            <a:r>
              <a:rPr lang="tr-TR" sz="2000" dirty="0"/>
              <a:t>?</a:t>
            </a:r>
          </a:p>
          <a:p>
            <a:pPr algn="just"/>
            <a:r>
              <a:rPr lang="tr-TR" sz="2000" dirty="0" smtClean="0"/>
              <a:t>•Bu </a:t>
            </a:r>
            <a:r>
              <a:rPr lang="tr-TR" sz="2000" dirty="0"/>
              <a:t>soru bizi diğer önemli konu ve </a:t>
            </a:r>
            <a:r>
              <a:rPr lang="tr-TR" sz="2000" dirty="0" smtClean="0"/>
              <a:t>sorulara götürebilir </a:t>
            </a:r>
            <a:r>
              <a:rPr lang="tr-TR" sz="2000" dirty="0"/>
              <a:t>mi</a:t>
            </a:r>
            <a:r>
              <a:rPr lang="tr-TR" sz="2000" dirty="0" smtClean="0"/>
              <a:t>?</a:t>
            </a:r>
          </a:p>
          <a:p>
            <a:pPr marL="0" indent="0" algn="just">
              <a:buNone/>
            </a:pPr>
            <a:endParaRPr lang="tr-TR" sz="2000" dirty="0" smtClean="0"/>
          </a:p>
          <a:p>
            <a:pPr marL="0" indent="0">
              <a:buNone/>
            </a:pPr>
            <a:r>
              <a:rPr lang="tr-TR" sz="2000" b="1" dirty="0"/>
              <a:t>Varsayım </a:t>
            </a:r>
            <a:r>
              <a:rPr lang="tr-TR" sz="2000" b="1" dirty="0" smtClean="0"/>
              <a:t>Soruları</a:t>
            </a:r>
            <a:endParaRPr lang="tr-TR" sz="2000" b="1" dirty="0"/>
          </a:p>
          <a:p>
            <a:r>
              <a:rPr lang="tr-TR" sz="2000" dirty="0"/>
              <a:t>• </a:t>
            </a:r>
            <a:r>
              <a:rPr lang="tr-TR" sz="2000" dirty="0" err="1"/>
              <a:t>Insanlar</a:t>
            </a:r>
            <a:r>
              <a:rPr lang="tr-TR" sz="2000" dirty="0"/>
              <a:t> niçin bu varsayımda bulunurlar?</a:t>
            </a:r>
          </a:p>
          <a:p>
            <a:r>
              <a:rPr lang="tr-TR" sz="2000" dirty="0"/>
              <a:t>• _______ burada neyi varsayar?</a:t>
            </a:r>
          </a:p>
          <a:p>
            <a:r>
              <a:rPr lang="tr-TR" sz="2000" dirty="0"/>
              <a:t>• Bunun yerine ne varsayabiliriz?</a:t>
            </a:r>
          </a:p>
          <a:p>
            <a:r>
              <a:rPr lang="tr-TR" sz="2000" dirty="0"/>
              <a:t>• ______ </a:t>
            </a:r>
            <a:r>
              <a:rPr lang="tr-TR" sz="2000" dirty="0" err="1"/>
              <a:t>farzediyor</a:t>
            </a:r>
            <a:r>
              <a:rPr lang="tr-TR" sz="2000" dirty="0"/>
              <a:t> gibisiniz.</a:t>
            </a:r>
          </a:p>
          <a:p>
            <a:r>
              <a:rPr lang="tr-TR" sz="2000" dirty="0"/>
              <a:t>• Sizi doğru anlıyor muyum?</a:t>
            </a:r>
          </a:p>
          <a:p>
            <a:pPr marL="0" indent="0" algn="just">
              <a:buNone/>
            </a:pPr>
            <a:endParaRPr lang="tr-TR" sz="2000" dirty="0" smtClean="0"/>
          </a:p>
          <a:p>
            <a:pPr algn="just"/>
            <a:endParaRPr lang="tr-TR" sz="2000" dirty="0"/>
          </a:p>
        </p:txBody>
      </p:sp>
    </p:spTree>
    <p:extLst>
      <p:ext uri="{BB962C8B-B14F-4D97-AF65-F5344CB8AC3E}">
        <p14:creationId xmlns:p14="http://schemas.microsoft.com/office/powerpoint/2010/main" val="2397574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SOKRATİK </a:t>
            </a:r>
            <a:r>
              <a:rPr lang="tr-TR" sz="3600" dirty="0" smtClean="0"/>
              <a:t>SORGULAMA TEKNİĞİ</a:t>
            </a:r>
            <a:endParaRPr lang="tr-TR" sz="3600" dirty="0"/>
          </a:p>
        </p:txBody>
      </p:sp>
      <p:sp>
        <p:nvSpPr>
          <p:cNvPr id="3" name="İçerik Yer Tutucusu 2"/>
          <p:cNvSpPr>
            <a:spLocks noGrp="1"/>
          </p:cNvSpPr>
          <p:nvPr>
            <p:ph idx="1"/>
          </p:nvPr>
        </p:nvSpPr>
        <p:spPr>
          <a:xfrm>
            <a:off x="323528" y="2222286"/>
            <a:ext cx="8424935" cy="4447073"/>
          </a:xfrm>
        </p:spPr>
        <p:txBody>
          <a:bodyPr>
            <a:normAutofit/>
          </a:bodyPr>
          <a:lstStyle/>
          <a:p>
            <a:pPr marL="0" indent="0">
              <a:buNone/>
            </a:pPr>
            <a:r>
              <a:rPr lang="tr-TR" sz="2000" b="1" dirty="0"/>
              <a:t>Sebep ve kanıt soruları</a:t>
            </a:r>
          </a:p>
          <a:p>
            <a:r>
              <a:rPr lang="tr-TR" sz="2000" dirty="0"/>
              <a:t>• Buna ne bir örnek oluşturur?</a:t>
            </a:r>
          </a:p>
          <a:p>
            <a:r>
              <a:rPr lang="tr-TR" sz="2000" dirty="0"/>
              <a:t>• Bunun doğru olduğunu </a:t>
            </a:r>
            <a:r>
              <a:rPr lang="tr-TR" sz="2000" dirty="0" smtClean="0"/>
              <a:t>niçin düşünüyorsunuz</a:t>
            </a:r>
            <a:r>
              <a:rPr lang="tr-TR" sz="2000" dirty="0"/>
              <a:t>?</a:t>
            </a:r>
          </a:p>
          <a:p>
            <a:r>
              <a:rPr lang="tr-TR" sz="2000" dirty="0"/>
              <a:t>• Başka hangi bilgilere ihtiyaç duyarız?</a:t>
            </a:r>
          </a:p>
          <a:p>
            <a:r>
              <a:rPr lang="tr-TR" sz="2000" dirty="0"/>
              <a:t>• Sebebinizi bize açıklar mısınız?</a:t>
            </a:r>
          </a:p>
          <a:p>
            <a:r>
              <a:rPr lang="tr-TR" sz="2000" dirty="0"/>
              <a:t>• Nasıl bir akıl yürütmeyle bu </a:t>
            </a:r>
            <a:r>
              <a:rPr lang="tr-TR" sz="2000" dirty="0" smtClean="0"/>
              <a:t>sonuca vardınız</a:t>
            </a:r>
            <a:r>
              <a:rPr lang="tr-TR" sz="2000" dirty="0"/>
              <a:t>?</a:t>
            </a:r>
          </a:p>
          <a:p>
            <a:r>
              <a:rPr lang="tr-TR" sz="2000" dirty="0"/>
              <a:t>• Bu kanıttan şüphelenmeniz için bir </a:t>
            </a:r>
            <a:r>
              <a:rPr lang="tr-TR" sz="2000" dirty="0" smtClean="0"/>
              <a:t>sebep var </a:t>
            </a:r>
            <a:r>
              <a:rPr lang="tr-TR" sz="2000" dirty="0"/>
              <a:t>mı?</a:t>
            </a:r>
          </a:p>
          <a:p>
            <a:r>
              <a:rPr lang="tr-TR" sz="2000" dirty="0"/>
              <a:t>• Sizi buna inandıran nedir?</a:t>
            </a:r>
          </a:p>
        </p:txBody>
      </p:sp>
    </p:spTree>
    <p:extLst>
      <p:ext uri="{BB962C8B-B14F-4D97-AF65-F5344CB8AC3E}">
        <p14:creationId xmlns:p14="http://schemas.microsoft.com/office/powerpoint/2010/main" val="388348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SOKRATİK </a:t>
            </a:r>
            <a:r>
              <a:rPr lang="tr-TR" sz="3600" dirty="0" smtClean="0"/>
              <a:t>SORGULAMA TEKNİĞİ</a:t>
            </a:r>
            <a:endParaRPr lang="tr-TR" sz="3600" dirty="0"/>
          </a:p>
        </p:txBody>
      </p:sp>
      <p:sp>
        <p:nvSpPr>
          <p:cNvPr id="3" name="İçerik Yer Tutucusu 2"/>
          <p:cNvSpPr>
            <a:spLocks noGrp="1"/>
          </p:cNvSpPr>
          <p:nvPr>
            <p:ph idx="1"/>
          </p:nvPr>
        </p:nvSpPr>
        <p:spPr>
          <a:xfrm>
            <a:off x="395536" y="2204965"/>
            <a:ext cx="8352928" cy="4635713"/>
          </a:xfrm>
        </p:spPr>
        <p:txBody>
          <a:bodyPr>
            <a:normAutofit/>
          </a:bodyPr>
          <a:lstStyle/>
          <a:p>
            <a:pPr marL="0" indent="0">
              <a:buNone/>
            </a:pPr>
            <a:r>
              <a:rPr lang="de-DE" sz="2400" b="1" dirty="0" err="1"/>
              <a:t>Köken</a:t>
            </a:r>
            <a:r>
              <a:rPr lang="de-DE" sz="2400" b="1" dirty="0"/>
              <a:t> </a:t>
            </a:r>
            <a:r>
              <a:rPr lang="de-DE" sz="2400" b="1" dirty="0" err="1"/>
              <a:t>ya</a:t>
            </a:r>
            <a:r>
              <a:rPr lang="de-DE" sz="2400" b="1" dirty="0"/>
              <a:t> da </a:t>
            </a:r>
            <a:r>
              <a:rPr lang="de-DE" sz="2400" b="1" dirty="0" err="1"/>
              <a:t>kaynak</a:t>
            </a:r>
            <a:r>
              <a:rPr lang="de-DE" sz="2400" b="1" dirty="0"/>
              <a:t> </a:t>
            </a:r>
            <a:r>
              <a:rPr lang="de-DE" sz="2400" b="1" dirty="0" err="1"/>
              <a:t>soruları</a:t>
            </a:r>
            <a:endParaRPr lang="de-DE" sz="2400" b="1" dirty="0"/>
          </a:p>
          <a:p>
            <a:r>
              <a:rPr lang="tr-TR" sz="2400" dirty="0"/>
              <a:t>• Bu fikri nereden edindiniz?</a:t>
            </a:r>
          </a:p>
          <a:p>
            <a:r>
              <a:rPr lang="tr-TR" sz="2400" dirty="0"/>
              <a:t>• Böyle hissetmenize ne sebep oldu?</a:t>
            </a:r>
          </a:p>
          <a:p>
            <a:r>
              <a:rPr lang="tr-TR" sz="2400" dirty="0"/>
              <a:t>• Bu sizin fikriniz mi yoksa başka bir </a:t>
            </a:r>
            <a:r>
              <a:rPr lang="tr-TR" sz="2400" dirty="0" err="1" smtClean="0"/>
              <a:t>yerdenmi</a:t>
            </a:r>
            <a:r>
              <a:rPr lang="tr-TR" sz="2400" dirty="0" smtClean="0"/>
              <a:t> </a:t>
            </a:r>
            <a:r>
              <a:rPr lang="tr-TR" sz="2400" dirty="0"/>
              <a:t>duydunuz?</a:t>
            </a:r>
          </a:p>
          <a:p>
            <a:r>
              <a:rPr lang="tr-TR" sz="2400" dirty="0"/>
              <a:t>• Hep böyle mi hissettiniz?</a:t>
            </a:r>
          </a:p>
          <a:p>
            <a:r>
              <a:rPr lang="tr-TR" sz="2400" dirty="0"/>
              <a:t>• Fikriniz birisinden ya da </a:t>
            </a:r>
            <a:r>
              <a:rPr lang="tr-TR" sz="2400" dirty="0" err="1"/>
              <a:t>birşeyden</a:t>
            </a:r>
            <a:r>
              <a:rPr lang="tr-TR" sz="2400" dirty="0"/>
              <a:t> </a:t>
            </a:r>
            <a:r>
              <a:rPr lang="tr-TR" sz="2400" dirty="0" err="1" smtClean="0"/>
              <a:t>etkilendimi</a:t>
            </a:r>
            <a:r>
              <a:rPr lang="tr-TR" sz="2400" dirty="0"/>
              <a:t>?</a:t>
            </a:r>
          </a:p>
        </p:txBody>
      </p:sp>
    </p:spTree>
    <p:extLst>
      <p:ext uri="{BB962C8B-B14F-4D97-AF65-F5344CB8AC3E}">
        <p14:creationId xmlns:p14="http://schemas.microsoft.com/office/powerpoint/2010/main" val="451594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23529" y="2420888"/>
            <a:ext cx="8640960" cy="4536503"/>
          </a:xfrm>
        </p:spPr>
        <p:txBody>
          <a:bodyPr>
            <a:normAutofit fontScale="92500" lnSpcReduction="20000"/>
          </a:bodyPr>
          <a:lstStyle/>
          <a:p>
            <a:pPr marL="0" indent="0">
              <a:buNone/>
            </a:pPr>
            <a:r>
              <a:rPr lang="tr-TR" dirty="0" smtClean="0"/>
              <a:t>  </a:t>
            </a:r>
            <a:r>
              <a:rPr lang="tr-TR" sz="2400" b="1" dirty="0" smtClean="0"/>
              <a:t>Öneri </a:t>
            </a:r>
            <a:r>
              <a:rPr lang="tr-TR" sz="2400" b="1" dirty="0"/>
              <a:t>ve sonuç soruları</a:t>
            </a:r>
          </a:p>
          <a:p>
            <a:r>
              <a:rPr lang="fi-FI" dirty="0"/>
              <a:t>• Bunun nasıl bir etkisi olur?</a:t>
            </a:r>
          </a:p>
          <a:p>
            <a:r>
              <a:rPr lang="tr-TR" dirty="0" smtClean="0"/>
              <a:t>•Bu </a:t>
            </a:r>
            <a:r>
              <a:rPr lang="tr-TR" dirty="0"/>
              <a:t>gerçekten mi yoksa </a:t>
            </a:r>
            <a:r>
              <a:rPr lang="tr-TR" dirty="0" err="1" smtClean="0"/>
              <a:t>muhtemelenmi</a:t>
            </a:r>
            <a:r>
              <a:rPr lang="tr-TR" dirty="0" smtClean="0"/>
              <a:t> olabilir</a:t>
            </a:r>
            <a:r>
              <a:rPr lang="tr-TR" dirty="0"/>
              <a:t>?</a:t>
            </a:r>
          </a:p>
          <a:p>
            <a:r>
              <a:rPr lang="tr-TR" dirty="0"/>
              <a:t>• Alternatifi nedir?</a:t>
            </a:r>
          </a:p>
          <a:p>
            <a:r>
              <a:rPr lang="tr-TR" dirty="0"/>
              <a:t>• Bununla ne ima ediyorsunuz?</a:t>
            </a:r>
          </a:p>
          <a:p>
            <a:r>
              <a:rPr lang="tr-TR" dirty="0"/>
              <a:t>• Bu olsaydı, sonuç olarak ne olurdu? </a:t>
            </a:r>
            <a:endParaRPr lang="tr-TR" dirty="0" smtClean="0"/>
          </a:p>
          <a:p>
            <a:pPr marL="0" indent="0">
              <a:buNone/>
            </a:pPr>
            <a:r>
              <a:rPr lang="tr-TR" b="1" dirty="0" smtClean="0"/>
              <a:t>   </a:t>
            </a:r>
            <a:r>
              <a:rPr lang="tr-TR" sz="2600" b="1" dirty="0" smtClean="0"/>
              <a:t>Bakış </a:t>
            </a:r>
            <a:r>
              <a:rPr lang="tr-TR" sz="2600" b="1" dirty="0"/>
              <a:t>açısı soruları </a:t>
            </a:r>
          </a:p>
          <a:p>
            <a:r>
              <a:rPr lang="tr-TR" dirty="0"/>
              <a:t>• Başka insan grupları bu soruyu nasıl cevaplardı? </a:t>
            </a:r>
          </a:p>
          <a:p>
            <a:r>
              <a:rPr lang="tr-TR" dirty="0"/>
              <a:t>• ______’</a:t>
            </a:r>
            <a:r>
              <a:rPr lang="tr-TR" dirty="0" err="1"/>
              <a:t>ın</a:t>
            </a:r>
            <a:r>
              <a:rPr lang="tr-TR" dirty="0"/>
              <a:t> yapacağı itiraza nasıl cevap verebilirsiniz?</a:t>
            </a:r>
          </a:p>
          <a:p>
            <a:r>
              <a:rPr lang="it-IT" dirty="0"/>
              <a:t>• __________’a inanan birisi ne düşünebilir?</a:t>
            </a:r>
            <a:endParaRPr lang="tr-TR" dirty="0"/>
          </a:p>
          <a:p>
            <a:r>
              <a:rPr lang="tr-TR" dirty="0"/>
              <a:t>• Alternatifi nedir?</a:t>
            </a:r>
          </a:p>
          <a:p>
            <a:r>
              <a:rPr lang="tr-TR" dirty="0"/>
              <a:t>• ______ ve _______’</a:t>
            </a:r>
            <a:r>
              <a:rPr lang="tr-TR" dirty="0" err="1"/>
              <a:t>nin</a:t>
            </a:r>
            <a:r>
              <a:rPr lang="tr-TR" dirty="0"/>
              <a:t> fikirleri nasıl benzer ve farklıdır?</a:t>
            </a:r>
          </a:p>
          <a:p>
            <a:endParaRPr lang="tr-TR" dirty="0" smtClean="0"/>
          </a:p>
          <a:p>
            <a:endParaRPr lang="tr-TR" dirty="0"/>
          </a:p>
        </p:txBody>
      </p:sp>
    </p:spTree>
    <p:extLst>
      <p:ext uri="{BB962C8B-B14F-4D97-AF65-F5344CB8AC3E}">
        <p14:creationId xmlns:p14="http://schemas.microsoft.com/office/powerpoint/2010/main" val="1411363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253620"/>
          </a:xfrm>
        </p:spPr>
        <p:txBody>
          <a:bodyPr/>
          <a:lstStyle/>
          <a:p>
            <a:r>
              <a:rPr lang="tr-TR" sz="3600" dirty="0"/>
              <a:t>4</a:t>
            </a:r>
            <a:r>
              <a:rPr lang="tr-TR" sz="3600" dirty="0" smtClean="0"/>
              <a:t>-DAVRANIŞ DENEYLERİ TEKNİĞİ</a:t>
            </a:r>
            <a:endParaRPr lang="tr-TR" sz="3600" dirty="0"/>
          </a:p>
        </p:txBody>
      </p:sp>
      <p:sp>
        <p:nvSpPr>
          <p:cNvPr id="3" name="İçerik Yer Tutucusu 2"/>
          <p:cNvSpPr>
            <a:spLocks noGrp="1"/>
          </p:cNvSpPr>
          <p:nvPr>
            <p:ph idx="1"/>
          </p:nvPr>
        </p:nvSpPr>
        <p:spPr>
          <a:xfrm>
            <a:off x="179513" y="2222286"/>
            <a:ext cx="8712968" cy="4375065"/>
          </a:xfrm>
        </p:spPr>
        <p:txBody>
          <a:bodyPr>
            <a:normAutofit fontScale="92500" lnSpcReduction="20000"/>
          </a:bodyPr>
          <a:lstStyle/>
          <a:p>
            <a:pPr marL="0" indent="0" algn="just">
              <a:buNone/>
            </a:pPr>
            <a:r>
              <a:rPr lang="tr-TR" dirty="0" smtClean="0"/>
              <a:t>     </a:t>
            </a:r>
            <a:r>
              <a:rPr lang="tr-TR" sz="2400" b="1" dirty="0" smtClean="0"/>
              <a:t>Davranış </a:t>
            </a:r>
            <a:r>
              <a:rPr lang="tr-TR" sz="2400" b="1" dirty="0"/>
              <a:t>deneyleri </a:t>
            </a:r>
            <a:r>
              <a:rPr lang="tr-TR" sz="2400" dirty="0" smtClean="0"/>
              <a:t>;aktif </a:t>
            </a:r>
            <a:r>
              <a:rPr lang="tr-TR" sz="2400" dirty="0"/>
              <a:t>deneyler ve gözleme dayalı deneyler olmak üzere iki ana başlıkta toplanabilir</a:t>
            </a:r>
            <a:r>
              <a:rPr lang="tr-TR" sz="2400" dirty="0" smtClean="0"/>
              <a:t>.</a:t>
            </a:r>
          </a:p>
          <a:p>
            <a:pPr marL="0" indent="0" algn="just">
              <a:buNone/>
            </a:pPr>
            <a:r>
              <a:rPr lang="tr-TR" sz="2400" dirty="0" smtClean="0"/>
              <a:t>   </a:t>
            </a:r>
            <a:r>
              <a:rPr lang="tr-TR" sz="2400" b="1" dirty="0" smtClean="0"/>
              <a:t>Aktif </a:t>
            </a:r>
            <a:r>
              <a:rPr lang="tr-TR" sz="2400" b="1" dirty="0"/>
              <a:t>deneyler </a:t>
            </a:r>
            <a:r>
              <a:rPr lang="tr-TR" sz="2400" dirty="0"/>
              <a:t>en sık kullanılan ve çocuğun başrol üstlendiği deneylerdir. Bu tür denemelerde hatalı düşünce ve davranış belirlendikten sonra çocuk, problem olan durumda bilerek farklı düşünüp, davranmaya zorlanır. Çocuklar hem aktör hem de gözlemci rolünü üstlenir. </a:t>
            </a:r>
            <a:endParaRPr lang="tr-TR" sz="2400" dirty="0" smtClean="0"/>
          </a:p>
          <a:p>
            <a:pPr marL="0" indent="0" algn="just">
              <a:buNone/>
            </a:pPr>
            <a:r>
              <a:rPr lang="tr-TR" sz="2400" dirty="0" smtClean="0"/>
              <a:t>   </a:t>
            </a:r>
            <a:r>
              <a:rPr lang="tr-TR" sz="2400" b="1" dirty="0" smtClean="0"/>
              <a:t>Aktif </a:t>
            </a:r>
            <a:r>
              <a:rPr lang="tr-TR" sz="2400" b="1" dirty="0"/>
              <a:t>deneyler ile </a:t>
            </a:r>
            <a:r>
              <a:rPr lang="tr-TR" sz="2400" dirty="0"/>
              <a:t>bilişlerin geçerliliğini test etmek için gerçek durumlar ya da rol yapma gibi sanal durumlar kullanılabilir</a:t>
            </a:r>
            <a:r>
              <a:rPr lang="tr-TR" sz="2400" dirty="0" smtClean="0"/>
              <a:t>.</a:t>
            </a:r>
          </a:p>
          <a:p>
            <a:pPr marL="0" indent="0" algn="just">
              <a:buNone/>
            </a:pPr>
            <a:r>
              <a:rPr lang="tr-TR" sz="2400" dirty="0"/>
              <a:t> </a:t>
            </a:r>
            <a:r>
              <a:rPr lang="tr-TR" sz="2400" dirty="0" smtClean="0"/>
              <a:t>  </a:t>
            </a:r>
            <a:r>
              <a:rPr lang="tr-TR" sz="2400" b="1" dirty="0"/>
              <a:t>Örneğin</a:t>
            </a:r>
            <a:r>
              <a:rPr lang="tr-TR" sz="2400" dirty="0"/>
              <a:t> “Yüzümün kızardığını hissettiğim kadar yüzüm kızarmıştır.” diye düşünen bir gencin terapist tarafından video veya fotoğrafı çekilerek yüzünün ne kadar kırmızı göründüğünü yeniden değerlendirmesi istenebilir</a:t>
            </a:r>
          </a:p>
        </p:txBody>
      </p:sp>
    </p:spTree>
    <p:extLst>
      <p:ext uri="{BB962C8B-B14F-4D97-AF65-F5344CB8AC3E}">
        <p14:creationId xmlns:p14="http://schemas.microsoft.com/office/powerpoint/2010/main" val="1975273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DAVRANIŞ DENEYLERİ TEKNİĞİ</a:t>
            </a:r>
          </a:p>
        </p:txBody>
      </p:sp>
      <p:sp>
        <p:nvSpPr>
          <p:cNvPr id="3" name="İçerik Yer Tutucusu 2"/>
          <p:cNvSpPr>
            <a:spLocks noGrp="1"/>
          </p:cNvSpPr>
          <p:nvPr>
            <p:ph idx="1"/>
          </p:nvPr>
        </p:nvSpPr>
        <p:spPr>
          <a:xfrm>
            <a:off x="1" y="2060848"/>
            <a:ext cx="8964488" cy="4797151"/>
          </a:xfrm>
        </p:spPr>
        <p:txBody>
          <a:bodyPr>
            <a:noAutofit/>
          </a:bodyPr>
          <a:lstStyle/>
          <a:p>
            <a:pPr marL="0" indent="0" algn="just">
              <a:buNone/>
            </a:pPr>
            <a:r>
              <a:rPr lang="tr-TR" sz="2000" dirty="0" smtClean="0"/>
              <a:t>    </a:t>
            </a:r>
            <a:r>
              <a:rPr lang="tr-TR" sz="2000" b="1" dirty="0" smtClean="0"/>
              <a:t>Gözleme </a:t>
            </a:r>
            <a:r>
              <a:rPr lang="tr-TR" sz="2000" b="1" dirty="0"/>
              <a:t>dayalı deneylerde </a:t>
            </a:r>
            <a:r>
              <a:rPr lang="tr-TR" sz="2000" dirty="0"/>
              <a:t>aktif deneylerden farklı olarak, çocuk tamamen gözlemci rolündedir</a:t>
            </a:r>
            <a:r>
              <a:rPr lang="tr-TR" sz="2000" dirty="0" smtClean="0"/>
              <a:t>.</a:t>
            </a:r>
          </a:p>
          <a:p>
            <a:pPr marL="0" indent="0" algn="just">
              <a:buNone/>
            </a:pPr>
            <a:r>
              <a:rPr lang="tr-TR" sz="2000" dirty="0"/>
              <a:t> </a:t>
            </a:r>
            <a:r>
              <a:rPr lang="tr-TR" sz="2000" dirty="0" smtClean="0"/>
              <a:t>   </a:t>
            </a:r>
            <a:r>
              <a:rPr lang="tr-TR" sz="2000" b="1" dirty="0" smtClean="0"/>
              <a:t>Gözlemci </a:t>
            </a:r>
            <a:r>
              <a:rPr lang="tr-TR" sz="2000" b="1" dirty="0"/>
              <a:t>deneyler özellikle gerçek aktif rolün çok fazla kaygı uyandırdığı durumlarda kullanılabilir</a:t>
            </a:r>
            <a:r>
              <a:rPr lang="tr-TR" sz="2000" b="1" dirty="0" smtClean="0"/>
              <a:t>.</a:t>
            </a:r>
          </a:p>
          <a:p>
            <a:pPr marL="0" indent="0" algn="just">
              <a:buNone/>
            </a:pPr>
            <a:r>
              <a:rPr lang="tr-TR" sz="2000" b="1" dirty="0"/>
              <a:t> </a:t>
            </a:r>
            <a:r>
              <a:rPr lang="tr-TR" sz="2000" b="1" dirty="0" smtClean="0"/>
              <a:t>    </a:t>
            </a:r>
            <a:r>
              <a:rPr lang="tr-TR" sz="2000" b="1" dirty="0"/>
              <a:t>Direkt gözlemleme yöntemi (</a:t>
            </a:r>
            <a:r>
              <a:rPr lang="tr-TR" sz="2000" b="1" dirty="0" err="1"/>
              <a:t>modeling</a:t>
            </a:r>
            <a:r>
              <a:rPr lang="tr-TR" sz="2000" b="1" dirty="0"/>
              <a:t>)</a:t>
            </a:r>
            <a:r>
              <a:rPr lang="tr-TR" sz="2000" dirty="0"/>
              <a:t> aşağıda belirtilen </a:t>
            </a:r>
            <a:r>
              <a:rPr lang="tr-TR" sz="2000" b="1" dirty="0"/>
              <a:t>örnek</a:t>
            </a:r>
            <a:r>
              <a:rPr lang="tr-TR" sz="2000" dirty="0"/>
              <a:t> ile açıklanabilir. Yüzü kızardığında herkesin kendine güleceğini düşünen ergen hasta ile çalışırken terapist kendi yüzüne çok fazla kırmızı allık sürerek kalabalık bir ortamda oturur. Ergenden gözlemci olması istenir ve beklediği tepkiyi kaç kişinin verdiğini sayması istenir. Bu deneyimden yola çıkarak ergen aslında insanların bu durumu fark etmediğini ve fark etseler bile kimsenin parmakla gösterip gülmediğini öğrenir</a:t>
            </a:r>
          </a:p>
        </p:txBody>
      </p:sp>
    </p:spTree>
    <p:extLst>
      <p:ext uri="{BB962C8B-B14F-4D97-AF65-F5344CB8AC3E}">
        <p14:creationId xmlns:p14="http://schemas.microsoft.com/office/powerpoint/2010/main" val="847987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64D7CC-DCE8-49F8-B921-A276188F82E8}"/>
              </a:ext>
            </a:extLst>
          </p:cNvPr>
          <p:cNvSpPr>
            <a:spLocks noGrp="1"/>
          </p:cNvSpPr>
          <p:nvPr>
            <p:ph type="title"/>
          </p:nvPr>
        </p:nvSpPr>
        <p:spPr>
          <a:xfrm>
            <a:off x="809997" y="447188"/>
            <a:ext cx="7524003" cy="1325628"/>
          </a:xfrm>
        </p:spPr>
        <p:txBody>
          <a:bodyPr/>
          <a:lstStyle/>
          <a:p>
            <a:pPr algn="ctr"/>
            <a:r>
              <a:rPr lang="tr-TR" dirty="0" smtClean="0"/>
              <a:t> 1-AŞAMALI SORUMLULUK GELİŞTİRME TEKNİĞİ</a:t>
            </a:r>
            <a:endParaRPr lang="tr-TR" dirty="0"/>
          </a:p>
        </p:txBody>
      </p:sp>
      <p:sp>
        <p:nvSpPr>
          <p:cNvPr id="3" name="İçerik Yer Tutucusu 2">
            <a:extLst>
              <a:ext uri="{FF2B5EF4-FFF2-40B4-BE49-F238E27FC236}">
                <a16:creationId xmlns:a16="http://schemas.microsoft.com/office/drawing/2014/main" id="{69C1B951-1AE3-4500-AF9D-41EBCDD5F103}"/>
              </a:ext>
            </a:extLst>
          </p:cNvPr>
          <p:cNvSpPr>
            <a:spLocks noGrp="1"/>
          </p:cNvSpPr>
          <p:nvPr>
            <p:ph idx="1"/>
          </p:nvPr>
        </p:nvSpPr>
        <p:spPr>
          <a:xfrm>
            <a:off x="395536" y="2348880"/>
            <a:ext cx="8568951" cy="4320480"/>
          </a:xfrm>
        </p:spPr>
        <p:txBody>
          <a:bodyPr>
            <a:normAutofit lnSpcReduction="10000"/>
          </a:bodyPr>
          <a:lstStyle/>
          <a:p>
            <a:r>
              <a:rPr lang="tr-TR" dirty="0"/>
              <a:t>Sorunun tespiti</a:t>
            </a:r>
          </a:p>
          <a:p>
            <a:r>
              <a:rPr lang="tr-TR" dirty="0"/>
              <a:t>Çözümün belirlenmesi</a:t>
            </a:r>
          </a:p>
          <a:p>
            <a:r>
              <a:rPr lang="tr-TR" dirty="0"/>
              <a:t>Çözümlerin değerlendirilmesi</a:t>
            </a:r>
          </a:p>
          <a:p>
            <a:r>
              <a:rPr lang="tr-TR" dirty="0"/>
              <a:t>En uygun çözüm yollarının belirlenmesi</a:t>
            </a:r>
          </a:p>
          <a:p>
            <a:r>
              <a:rPr lang="tr-TR" dirty="0"/>
              <a:t>Uygulamaların nasıl yapılacağına karar vermek</a:t>
            </a:r>
          </a:p>
          <a:p>
            <a:r>
              <a:rPr lang="tr-TR" dirty="0"/>
              <a:t>Uygulamayı </a:t>
            </a:r>
            <a:r>
              <a:rPr lang="tr-TR" dirty="0" smtClean="0"/>
              <a:t>izlemek</a:t>
            </a:r>
          </a:p>
          <a:p>
            <a:endParaRPr lang="tr-TR" dirty="0" smtClean="0"/>
          </a:p>
          <a:p>
            <a:r>
              <a:rPr lang="tr-TR" dirty="0" smtClean="0"/>
              <a:t>Öncelikli </a:t>
            </a:r>
            <a:r>
              <a:rPr lang="tr-TR" dirty="0"/>
              <a:t>olarak ebeveynler sorumluluk almak konusunda çocuğa örnek olmalıdır. </a:t>
            </a:r>
          </a:p>
          <a:p>
            <a:r>
              <a:rPr lang="tr-TR" dirty="0"/>
              <a:t>Küçük yaştan itibaren yaşına uygun  sorumluluklar alması önem arz etmektedir.</a:t>
            </a:r>
          </a:p>
          <a:p>
            <a:r>
              <a:rPr lang="tr-TR" dirty="0"/>
              <a:t>Bu süreçte sabırlı olmak elzemdir.</a:t>
            </a:r>
          </a:p>
          <a:p>
            <a:endParaRPr lang="tr-TR" dirty="0"/>
          </a:p>
        </p:txBody>
      </p:sp>
    </p:spTree>
    <p:extLst>
      <p:ext uri="{BB962C8B-B14F-4D97-AF65-F5344CB8AC3E}">
        <p14:creationId xmlns:p14="http://schemas.microsoft.com/office/powerpoint/2010/main" val="2595956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DAVRANIŞ DENEYLERİ TEKNİĞİ</a:t>
            </a:r>
          </a:p>
        </p:txBody>
      </p:sp>
      <p:sp>
        <p:nvSpPr>
          <p:cNvPr id="3" name="İçerik Yer Tutucusu 2"/>
          <p:cNvSpPr>
            <a:spLocks noGrp="1"/>
          </p:cNvSpPr>
          <p:nvPr>
            <p:ph idx="1"/>
          </p:nvPr>
        </p:nvSpPr>
        <p:spPr>
          <a:xfrm>
            <a:off x="323529" y="2222286"/>
            <a:ext cx="8568952" cy="4375065"/>
          </a:xfrm>
        </p:spPr>
        <p:txBody>
          <a:bodyPr>
            <a:noAutofit/>
          </a:bodyPr>
          <a:lstStyle/>
          <a:p>
            <a:pPr marL="0" indent="0" algn="just">
              <a:buNone/>
            </a:pPr>
            <a:r>
              <a:rPr lang="tr-TR" sz="2400" dirty="0" smtClean="0"/>
              <a:t>    Çocuk/ergenle birlikte terapist, çocuğun kaygı duyduğu bir durumla ilgili geniş bir kitlenin görüşlerini alarak araştırma yapabilirler. </a:t>
            </a:r>
          </a:p>
          <a:p>
            <a:pPr marL="0" indent="0" algn="just">
              <a:buNone/>
            </a:pPr>
            <a:r>
              <a:rPr lang="tr-TR" sz="2400" dirty="0"/>
              <a:t> </a:t>
            </a:r>
            <a:r>
              <a:rPr lang="tr-TR" sz="2400" dirty="0" smtClean="0"/>
              <a:t>   </a:t>
            </a:r>
            <a:r>
              <a:rPr lang="tr-TR" sz="2400" b="1" dirty="0" smtClean="0"/>
              <a:t>Örneğin</a:t>
            </a:r>
            <a:r>
              <a:rPr lang="tr-TR" sz="2400" dirty="0" smtClean="0"/>
              <a:t>; çocuğun kendi yaş ve cinsiyetine benzer bir gruba, yüz kızarıklığının kendileri için ne anlam ifade ettiğine dair bir anketi çocukla birlikte uygulayabilirler.</a:t>
            </a:r>
          </a:p>
          <a:p>
            <a:pPr marL="0" indent="0" algn="just">
              <a:buNone/>
            </a:pPr>
            <a:r>
              <a:rPr lang="tr-TR" sz="2400" dirty="0" smtClean="0"/>
              <a:t>    Davranışsal deneyleri planlarken ve uygularken dikkat edilmesi gereken önemli noktalardan biri davranışsal deneyin amacını iyi belirlemek ve gerekçelerinin anlaşıldığından emin olmaktır</a:t>
            </a:r>
            <a:endParaRPr lang="tr-TR" sz="2400" dirty="0"/>
          </a:p>
        </p:txBody>
      </p:sp>
    </p:spTree>
    <p:extLst>
      <p:ext uri="{BB962C8B-B14F-4D97-AF65-F5344CB8AC3E}">
        <p14:creationId xmlns:p14="http://schemas.microsoft.com/office/powerpoint/2010/main" val="1944838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DAVRANIŞ DENEYLERİ TEKNİĞİ</a:t>
            </a:r>
          </a:p>
        </p:txBody>
      </p:sp>
      <p:sp>
        <p:nvSpPr>
          <p:cNvPr id="3" name="İçerik Yer Tutucusu 2"/>
          <p:cNvSpPr>
            <a:spLocks noGrp="1"/>
          </p:cNvSpPr>
          <p:nvPr>
            <p:ph idx="1"/>
          </p:nvPr>
        </p:nvSpPr>
        <p:spPr>
          <a:xfrm>
            <a:off x="107505" y="2222286"/>
            <a:ext cx="8712968" cy="4375065"/>
          </a:xfrm>
        </p:spPr>
        <p:txBody>
          <a:bodyPr>
            <a:noAutofit/>
          </a:bodyPr>
          <a:lstStyle/>
          <a:p>
            <a:pPr marL="0" indent="0" algn="just">
              <a:buNone/>
            </a:pPr>
            <a:r>
              <a:rPr lang="tr-TR" sz="2400" dirty="0" smtClean="0"/>
              <a:t>     </a:t>
            </a:r>
            <a:r>
              <a:rPr lang="tr-TR" sz="2400" b="1" dirty="0" smtClean="0"/>
              <a:t>Hedef </a:t>
            </a:r>
            <a:r>
              <a:rPr lang="tr-TR" sz="2400" b="1" dirty="0"/>
              <a:t>düşünce ve deneyden beklenen sonuç çocuğa net olarak ifade edilmelidir</a:t>
            </a:r>
            <a:r>
              <a:rPr lang="tr-TR" sz="2400" dirty="0" smtClean="0"/>
              <a:t>.</a:t>
            </a:r>
          </a:p>
          <a:p>
            <a:pPr marL="0" indent="0" algn="just">
              <a:buNone/>
            </a:pPr>
            <a:r>
              <a:rPr lang="tr-TR" sz="2400" dirty="0" smtClean="0"/>
              <a:t>     </a:t>
            </a:r>
            <a:r>
              <a:rPr lang="tr-TR" sz="2400" dirty="0"/>
              <a:t>Hedef düşünce ile birlikte alternatif düşüncenin de belirlenmesi ve çocuğun bu düşüncelere ne kadar inandığının derecelendirilmesi (0-100 arası) gerekir. </a:t>
            </a:r>
            <a:endParaRPr lang="tr-TR" sz="2400" dirty="0" smtClean="0"/>
          </a:p>
          <a:p>
            <a:pPr marL="0" indent="0" algn="just">
              <a:buNone/>
            </a:pPr>
            <a:r>
              <a:rPr lang="tr-TR" sz="2400" dirty="0"/>
              <a:t> </a:t>
            </a:r>
            <a:r>
              <a:rPr lang="tr-TR" sz="2400" dirty="0" smtClean="0"/>
              <a:t>    </a:t>
            </a:r>
            <a:r>
              <a:rPr lang="tr-TR" sz="2400" b="1" dirty="0" smtClean="0"/>
              <a:t>Deney </a:t>
            </a:r>
            <a:r>
              <a:rPr lang="tr-TR" sz="2400" b="1" dirty="0"/>
              <a:t>sırasında ve sonrasında bu düşüncelere olan inançları tekrar tekrar değerlendirilir</a:t>
            </a:r>
            <a:r>
              <a:rPr lang="tr-TR" sz="2400" dirty="0"/>
              <a:t>. Deneyin ne zaman, nerede ve hangi kaynaklarla yapılacağı, olası problemler karşısında izlenecek tutumlar iyi planlanmalıdır.</a:t>
            </a:r>
          </a:p>
        </p:txBody>
      </p:sp>
    </p:spTree>
    <p:extLst>
      <p:ext uri="{BB962C8B-B14F-4D97-AF65-F5344CB8AC3E}">
        <p14:creationId xmlns:p14="http://schemas.microsoft.com/office/powerpoint/2010/main" val="39638055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DAVRANIŞ DENEYLERİ TEKNİĞİ</a:t>
            </a:r>
          </a:p>
        </p:txBody>
      </p:sp>
      <p:sp>
        <p:nvSpPr>
          <p:cNvPr id="3" name="İçerik Yer Tutucusu 2"/>
          <p:cNvSpPr>
            <a:spLocks noGrp="1"/>
          </p:cNvSpPr>
          <p:nvPr>
            <p:ph idx="1"/>
          </p:nvPr>
        </p:nvSpPr>
        <p:spPr>
          <a:xfrm>
            <a:off x="179513" y="2222286"/>
            <a:ext cx="8712968" cy="4635713"/>
          </a:xfrm>
        </p:spPr>
        <p:txBody>
          <a:bodyPr>
            <a:normAutofit/>
          </a:bodyPr>
          <a:lstStyle/>
          <a:p>
            <a:pPr marL="0" indent="0" algn="just">
              <a:buNone/>
            </a:pPr>
            <a:r>
              <a:rPr lang="tr-TR" b="1" dirty="0" smtClean="0"/>
              <a:t>       </a:t>
            </a:r>
            <a:r>
              <a:rPr lang="tr-TR" sz="2400" b="1" dirty="0" smtClean="0"/>
              <a:t>Davranış Deneyleri Tekniğinin Amacı</a:t>
            </a:r>
            <a:r>
              <a:rPr lang="tr-TR" sz="2400" b="1" dirty="0"/>
              <a:t>: </a:t>
            </a:r>
            <a:r>
              <a:rPr lang="tr-TR" sz="2400" dirty="0" smtClean="0"/>
              <a:t>Davranışsal </a:t>
            </a:r>
            <a:r>
              <a:rPr lang="tr-TR" sz="2400" dirty="0"/>
              <a:t>denemeler yaparak hatalı bir bilişlerin </a:t>
            </a:r>
            <a:r>
              <a:rPr lang="tr-TR" sz="2400" dirty="0" smtClean="0"/>
              <a:t>değiştirilebileceği</a:t>
            </a:r>
            <a:endParaRPr lang="tr-TR" sz="2400" dirty="0"/>
          </a:p>
          <a:p>
            <a:pPr marL="0" indent="0" algn="just">
              <a:buNone/>
            </a:pPr>
            <a:r>
              <a:rPr lang="tr-TR" sz="2400" b="1" dirty="0" smtClean="0"/>
              <a:t>      Uygulama </a:t>
            </a:r>
            <a:r>
              <a:rPr lang="tr-TR" sz="2400" b="1" dirty="0"/>
              <a:t>zamanı: </a:t>
            </a:r>
            <a:r>
              <a:rPr lang="tr-TR" sz="2400" dirty="0"/>
              <a:t>Hatalı bilişlerin alternatif davranışlarla esnetilebileceği durumlarda</a:t>
            </a:r>
          </a:p>
          <a:p>
            <a:pPr marL="0" indent="0" algn="just">
              <a:buNone/>
            </a:pPr>
            <a:r>
              <a:rPr lang="tr-TR" sz="2400" b="1" dirty="0" smtClean="0"/>
              <a:t>      Uygulama </a:t>
            </a:r>
            <a:r>
              <a:rPr lang="tr-TR" sz="2400" b="1" dirty="0"/>
              <a:t>şekli: </a:t>
            </a:r>
            <a:r>
              <a:rPr lang="tr-TR" sz="2400" dirty="0"/>
              <a:t>Danışandan, hatalı bilişinin tersi bir durumu uygun koşullarda yapması şeklinde ödev verilir.</a:t>
            </a:r>
          </a:p>
          <a:p>
            <a:pPr marL="0" indent="0" algn="just">
              <a:buNone/>
            </a:pPr>
            <a:r>
              <a:rPr lang="tr-TR" sz="2400" b="1" dirty="0" smtClean="0"/>
              <a:t>      Dikkat </a:t>
            </a:r>
            <a:r>
              <a:rPr lang="tr-TR" sz="2400" b="1" dirty="0"/>
              <a:t>edilmesi gereken noktalar: </a:t>
            </a:r>
            <a:r>
              <a:rPr lang="tr-TR" sz="2400" dirty="0"/>
              <a:t>Danışanın üstesinden gelebileceği ödevler verilmeli ve öncesinde de yeterli </a:t>
            </a:r>
            <a:r>
              <a:rPr lang="tr-TR" sz="2400" dirty="0" smtClean="0"/>
              <a:t>bilgilendirme </a:t>
            </a:r>
            <a:r>
              <a:rPr lang="tr-TR" sz="2400" dirty="0"/>
              <a:t>yapılmalıdır.</a:t>
            </a:r>
          </a:p>
          <a:p>
            <a:pPr algn="just"/>
            <a:endParaRPr lang="tr-TR" sz="2400" dirty="0"/>
          </a:p>
        </p:txBody>
      </p:sp>
    </p:spTree>
    <p:extLst>
      <p:ext uri="{BB962C8B-B14F-4D97-AF65-F5344CB8AC3E}">
        <p14:creationId xmlns:p14="http://schemas.microsoft.com/office/powerpoint/2010/main" val="3259490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722443" cy="1037596"/>
          </a:xfrm>
        </p:spPr>
        <p:txBody>
          <a:bodyPr/>
          <a:lstStyle/>
          <a:p>
            <a:r>
              <a:rPr lang="tr-TR" sz="2800" dirty="0"/>
              <a:t>5</a:t>
            </a:r>
            <a:r>
              <a:rPr lang="tr-TR" sz="2800" dirty="0" smtClean="0"/>
              <a:t>-EXPOSURE(YÜZLEŞTİRME/MARUZ BIRAKMA)</a:t>
            </a:r>
            <a:endParaRPr lang="tr-TR" sz="2800" dirty="0"/>
          </a:p>
        </p:txBody>
      </p:sp>
      <p:sp>
        <p:nvSpPr>
          <p:cNvPr id="3" name="İçerik Yer Tutucusu 2"/>
          <p:cNvSpPr>
            <a:spLocks noGrp="1"/>
          </p:cNvSpPr>
          <p:nvPr>
            <p:ph idx="1"/>
          </p:nvPr>
        </p:nvSpPr>
        <p:spPr>
          <a:xfrm>
            <a:off x="251521" y="2222286"/>
            <a:ext cx="8568952" cy="4375065"/>
          </a:xfrm>
        </p:spPr>
        <p:txBody>
          <a:bodyPr>
            <a:normAutofit/>
          </a:bodyPr>
          <a:lstStyle/>
          <a:p>
            <a:pPr marL="0" indent="0" algn="just">
              <a:buNone/>
            </a:pPr>
            <a:r>
              <a:rPr lang="tr-TR" sz="2400" dirty="0" smtClean="0"/>
              <a:t>   </a:t>
            </a:r>
            <a:r>
              <a:rPr lang="tr-TR" sz="2400" b="1" dirty="0" smtClean="0"/>
              <a:t>Yüzleştirmenin amacı düşünce ve inanışları kendi içinde çelişir hale getirmektir. </a:t>
            </a:r>
          </a:p>
          <a:p>
            <a:pPr marL="0" indent="0" algn="just">
              <a:buNone/>
            </a:pPr>
            <a:r>
              <a:rPr lang="tr-TR" sz="2400" dirty="0" smtClean="0"/>
              <a:t>   </a:t>
            </a:r>
            <a:r>
              <a:rPr lang="tr-TR" sz="2400" b="1" dirty="0" smtClean="0"/>
              <a:t>Bu teknik ile çocuk korkulan durum ya da nesne ile </a:t>
            </a:r>
            <a:r>
              <a:rPr lang="tr-TR" sz="2400" dirty="0" smtClean="0"/>
              <a:t>aşamalı bir biçimde karşı karşıya getirilerek ardından ortaya çıkan kaçınma davranışı önlenir. Kaçınma kaygının güçlenmesi ve sürmesine neden olmaktadır. </a:t>
            </a:r>
          </a:p>
          <a:p>
            <a:pPr marL="0" indent="0" algn="just">
              <a:buNone/>
            </a:pPr>
            <a:r>
              <a:rPr lang="tr-TR" sz="2400" dirty="0"/>
              <a:t> </a:t>
            </a:r>
            <a:r>
              <a:rPr lang="tr-TR" sz="2400" dirty="0" smtClean="0"/>
              <a:t>   Bu teknik ile çalışırken çocuğun yanı sıra aile de terapi seanslarında yer alabilir. Aileye eğitim verilerek bu tekniğin mantığı, dayanakları ve aşamaları anlatılmalıdır</a:t>
            </a:r>
            <a:r>
              <a:rPr lang="tr-TR" dirty="0" smtClean="0"/>
              <a:t>.</a:t>
            </a:r>
            <a:endParaRPr lang="tr-TR" dirty="0"/>
          </a:p>
        </p:txBody>
      </p:sp>
    </p:spTree>
    <p:extLst>
      <p:ext uri="{BB962C8B-B14F-4D97-AF65-F5344CB8AC3E}">
        <p14:creationId xmlns:p14="http://schemas.microsoft.com/office/powerpoint/2010/main" val="40430621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EXPOSURE(YÜZLEŞTİRME/MARUZ </a:t>
            </a:r>
            <a:r>
              <a:rPr lang="tr-TR" sz="2800" dirty="0" smtClean="0"/>
              <a:t>BIRAKMA)</a:t>
            </a:r>
            <a:endParaRPr lang="tr-TR" sz="2800" dirty="0"/>
          </a:p>
        </p:txBody>
      </p:sp>
      <p:sp>
        <p:nvSpPr>
          <p:cNvPr id="3" name="İçerik Yer Tutucusu 2"/>
          <p:cNvSpPr>
            <a:spLocks noGrp="1"/>
          </p:cNvSpPr>
          <p:nvPr>
            <p:ph idx="1"/>
          </p:nvPr>
        </p:nvSpPr>
        <p:spPr>
          <a:xfrm>
            <a:off x="179513" y="2222286"/>
            <a:ext cx="8712968" cy="4447073"/>
          </a:xfrm>
        </p:spPr>
        <p:txBody>
          <a:bodyPr>
            <a:noAutofit/>
          </a:bodyPr>
          <a:lstStyle/>
          <a:p>
            <a:pPr marL="0" indent="0" algn="just">
              <a:buNone/>
            </a:pPr>
            <a:r>
              <a:rPr lang="tr-TR" sz="2400" b="1" dirty="0" smtClean="0"/>
              <a:t>    Maruz </a:t>
            </a:r>
            <a:r>
              <a:rPr lang="tr-TR" sz="2400" b="1" dirty="0"/>
              <a:t>bırakma (</a:t>
            </a:r>
            <a:r>
              <a:rPr lang="tr-TR" sz="2400" b="1" dirty="0" err="1"/>
              <a:t>exposure</a:t>
            </a:r>
            <a:r>
              <a:rPr lang="tr-TR" sz="2400" b="1" dirty="0"/>
              <a:t>) çalışmaları. </a:t>
            </a:r>
            <a:r>
              <a:rPr lang="tr-TR" sz="2400" dirty="0"/>
              <a:t>İnsanlar korku, fobi ya da </a:t>
            </a:r>
            <a:r>
              <a:rPr lang="tr-TR" sz="2400" dirty="0" err="1"/>
              <a:t>travmatik</a:t>
            </a:r>
            <a:r>
              <a:rPr lang="tr-TR" sz="2400" dirty="0"/>
              <a:t> bir anıyı deneyimleyince bu durum onların üzerinde kaygı yaratır ve bu kaygıdan uzaklaşabilmek adına bu durumları hatırlatan her türlü şeyden kaçmayı tercih ederler</a:t>
            </a:r>
            <a:r>
              <a:rPr lang="tr-TR" sz="2400" dirty="0" smtClean="0"/>
              <a:t>.</a:t>
            </a:r>
          </a:p>
          <a:p>
            <a:pPr marL="0" indent="0" algn="just">
              <a:buNone/>
            </a:pPr>
            <a:r>
              <a:rPr lang="tr-TR" sz="2400" dirty="0"/>
              <a:t> </a:t>
            </a:r>
            <a:r>
              <a:rPr lang="tr-TR" sz="2400" dirty="0" smtClean="0"/>
              <a:t>    </a:t>
            </a:r>
            <a:r>
              <a:rPr lang="tr-TR" sz="2400" b="1" dirty="0" err="1" smtClean="0"/>
              <a:t>Exposure</a:t>
            </a:r>
            <a:r>
              <a:rPr lang="tr-TR" sz="2400" b="1" dirty="0" smtClean="0"/>
              <a:t> </a:t>
            </a:r>
            <a:r>
              <a:rPr lang="tr-TR" sz="2400" b="1" dirty="0"/>
              <a:t>terapisi</a:t>
            </a:r>
            <a:r>
              <a:rPr lang="tr-TR" sz="2400" dirty="0"/>
              <a:t>, bir kişinin bir nesneye ya da bir duruma karşı olan abartılı korkularını azaltmak için danışanı korktuğu şeyin kendisine ve o şeyi hatırlatan durumlara maruz bırakır</a:t>
            </a:r>
          </a:p>
        </p:txBody>
      </p:sp>
    </p:spTree>
    <p:extLst>
      <p:ext uri="{BB962C8B-B14F-4D97-AF65-F5344CB8AC3E}">
        <p14:creationId xmlns:p14="http://schemas.microsoft.com/office/powerpoint/2010/main" val="2302294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EXPOSURE(YÜZLEŞTİRME/MARUZ BIRAKMA</a:t>
            </a:r>
          </a:p>
        </p:txBody>
      </p:sp>
      <p:sp>
        <p:nvSpPr>
          <p:cNvPr id="3" name="İçerik Yer Tutucusu 2"/>
          <p:cNvSpPr>
            <a:spLocks noGrp="1"/>
          </p:cNvSpPr>
          <p:nvPr>
            <p:ph idx="1"/>
          </p:nvPr>
        </p:nvSpPr>
        <p:spPr>
          <a:xfrm>
            <a:off x="323529" y="2222286"/>
            <a:ext cx="8424936" cy="4519081"/>
          </a:xfrm>
        </p:spPr>
        <p:txBody>
          <a:bodyPr>
            <a:normAutofit/>
          </a:bodyPr>
          <a:lstStyle/>
          <a:p>
            <a:pPr marL="0" indent="0" algn="just">
              <a:buNone/>
            </a:pPr>
            <a:r>
              <a:rPr lang="tr-TR" sz="2400" b="1" dirty="0" smtClean="0"/>
              <a:t>     Maruz </a:t>
            </a:r>
            <a:r>
              <a:rPr lang="tr-TR" sz="2400" b="1" dirty="0"/>
              <a:t>bırakma terapisi (</a:t>
            </a:r>
            <a:r>
              <a:rPr lang="tr-TR" sz="2400" b="1" dirty="0" err="1" smtClean="0"/>
              <a:t>Exposure</a:t>
            </a:r>
            <a:r>
              <a:rPr lang="tr-TR" sz="2400" b="1" dirty="0" smtClean="0"/>
              <a:t> </a:t>
            </a:r>
            <a:r>
              <a:rPr lang="tr-TR" sz="2400" b="1" dirty="0" err="1" smtClean="0"/>
              <a:t>therapy</a:t>
            </a:r>
            <a:r>
              <a:rPr lang="tr-TR" sz="2400" b="1" dirty="0"/>
              <a:t>) davranışsal terapinin bir çeşididir ve danışanlara sorunlu korkularını yönetebilmeleri için tasarlanmıştır</a:t>
            </a:r>
            <a:r>
              <a:rPr lang="tr-TR" sz="2400" b="1" dirty="0" smtClean="0"/>
              <a:t>.</a:t>
            </a:r>
          </a:p>
          <a:p>
            <a:pPr marL="0" indent="0" algn="just">
              <a:buNone/>
            </a:pPr>
            <a:r>
              <a:rPr lang="tr-TR" sz="2400" b="1" dirty="0" smtClean="0"/>
              <a:t>    Belirli sistematik tekniklerin kullanımıyla, bir kişi aşamalı olarak onu strese sokan duruma maruz bıraktırılır. </a:t>
            </a:r>
          </a:p>
          <a:p>
            <a:pPr marL="0" indent="0" algn="just">
              <a:buNone/>
            </a:pPr>
            <a:r>
              <a:rPr lang="tr-TR" sz="2400" b="1" dirty="0"/>
              <a:t> </a:t>
            </a:r>
            <a:r>
              <a:rPr lang="tr-TR" sz="2400" b="1" dirty="0" smtClean="0"/>
              <a:t>  Maruz bırakma terapisindeki amaç, </a:t>
            </a:r>
            <a:r>
              <a:rPr lang="tr-TR" sz="2400" dirty="0" smtClean="0"/>
              <a:t>kişiye stres yaratan ve günlük yaşamını olumsuz yönde etkileyen korkuları, güvenli bir ortam aracılığıyla yönetebilmeyi öğreterek yaşam kalitesini artırmaktır.</a:t>
            </a:r>
          </a:p>
          <a:p>
            <a:endParaRPr lang="tr-TR" dirty="0"/>
          </a:p>
        </p:txBody>
      </p:sp>
    </p:spTree>
    <p:extLst>
      <p:ext uri="{BB962C8B-B14F-4D97-AF65-F5344CB8AC3E}">
        <p14:creationId xmlns:p14="http://schemas.microsoft.com/office/powerpoint/2010/main" val="16364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EXPOSURE(YÜZLEŞTİRME/MARUZ BIRAKMA</a:t>
            </a:r>
          </a:p>
        </p:txBody>
      </p:sp>
      <p:sp>
        <p:nvSpPr>
          <p:cNvPr id="3" name="İçerik Yer Tutucusu 2"/>
          <p:cNvSpPr>
            <a:spLocks noGrp="1"/>
          </p:cNvSpPr>
          <p:nvPr>
            <p:ph idx="1"/>
          </p:nvPr>
        </p:nvSpPr>
        <p:spPr>
          <a:xfrm>
            <a:off x="179513" y="1988840"/>
            <a:ext cx="8640960" cy="4869159"/>
          </a:xfrm>
        </p:spPr>
        <p:txBody>
          <a:bodyPr>
            <a:noAutofit/>
          </a:bodyPr>
          <a:lstStyle/>
          <a:p>
            <a:pPr marL="0" indent="0" algn="just">
              <a:buNone/>
            </a:pPr>
            <a:r>
              <a:rPr lang="tr-TR" b="1" dirty="0" smtClean="0"/>
              <a:t>     Maruz </a:t>
            </a:r>
            <a:r>
              <a:rPr lang="tr-TR" b="1" dirty="0"/>
              <a:t>Bırakma Terapisi Nasıl </a:t>
            </a:r>
            <a:r>
              <a:rPr lang="tr-TR" b="1" dirty="0" smtClean="0"/>
              <a:t>İşler?</a:t>
            </a:r>
            <a:endParaRPr lang="tr-TR" dirty="0"/>
          </a:p>
          <a:p>
            <a:pPr marL="0" indent="0" algn="just">
              <a:buNone/>
            </a:pPr>
            <a:r>
              <a:rPr lang="tr-TR" dirty="0" smtClean="0"/>
              <a:t>       </a:t>
            </a:r>
            <a:r>
              <a:rPr lang="tr-TR" b="1" dirty="0" smtClean="0"/>
              <a:t>İnsanlar </a:t>
            </a:r>
            <a:r>
              <a:rPr lang="tr-TR" b="1" dirty="0"/>
              <a:t>korku, fobi ya da </a:t>
            </a:r>
            <a:r>
              <a:rPr lang="tr-TR" b="1" dirty="0" err="1"/>
              <a:t>travmatik</a:t>
            </a:r>
            <a:r>
              <a:rPr lang="tr-TR" b="1" dirty="0"/>
              <a:t> bir anıları deneyimleyince </a:t>
            </a:r>
            <a:r>
              <a:rPr lang="tr-TR" dirty="0"/>
              <a:t>bu durum onların üzerinde kaygı yaratır ve bu kaygıdan uzaklaşabilmek adına, bu durumları hatırlatan her türlü şeyden kaçmayı seçerler. </a:t>
            </a:r>
            <a:r>
              <a:rPr lang="tr-TR" b="1" dirty="0"/>
              <a:t>Maruz bırakma terapisi</a:t>
            </a:r>
            <a:r>
              <a:rPr lang="tr-TR" dirty="0"/>
              <a:t>, bir kişinin bir nesneye ya da bir duruma karşı olan abartılı korkularını azaltmak için danışanı korktuğu şeyin kendisine ve o şeyi hatırlatan durumlara maruz bırakır.</a:t>
            </a:r>
          </a:p>
          <a:p>
            <a:pPr marL="0" indent="0" algn="just">
              <a:buNone/>
            </a:pPr>
            <a:r>
              <a:rPr lang="tr-TR" dirty="0" smtClean="0"/>
              <a:t>    </a:t>
            </a:r>
            <a:r>
              <a:rPr lang="tr-TR" b="1" dirty="0" smtClean="0"/>
              <a:t>Örneğin</a:t>
            </a:r>
            <a:r>
              <a:rPr lang="tr-TR" dirty="0"/>
              <a:t>, örümceklerden korkan birisi için, maruz bırakma terapisini uygulayan terapist önce kişiye bir örümcek resmi gösterir ve neler düşündüğünü sorar. Seanslar ilerledikçe terapist o kişiye örümcekle ilgili daha yoğun şeyler hayal etmesini söyler ve bunları yaparken bir yandan hem destek sağlar hem de başa çıkma yöntemlerini danışana öğretir. </a:t>
            </a:r>
            <a:endParaRPr lang="tr-TR" dirty="0" smtClean="0"/>
          </a:p>
          <a:p>
            <a:pPr marL="0" indent="0" algn="just">
              <a:buNone/>
            </a:pPr>
            <a:r>
              <a:rPr lang="tr-TR" dirty="0"/>
              <a:t> </a:t>
            </a:r>
            <a:r>
              <a:rPr lang="tr-TR" dirty="0" smtClean="0"/>
              <a:t>   Kişinin </a:t>
            </a:r>
            <a:r>
              <a:rPr lang="tr-TR" dirty="0"/>
              <a:t>kaygılı tepkisi azaldıkça, terapist gerçek hayattaki bazı maruz bırakmalara geçebilir. Bu tip maruz bırakmalarda, terapist odanın en uzağına bir kap içinde örümcek koymaktan tutun, danışanın eline örümcek koymaya kadar aşamalı olarak birçok yöntemi uygulayabilir</a:t>
            </a:r>
          </a:p>
        </p:txBody>
      </p:sp>
    </p:spTree>
    <p:extLst>
      <p:ext uri="{BB962C8B-B14F-4D97-AF65-F5344CB8AC3E}">
        <p14:creationId xmlns:p14="http://schemas.microsoft.com/office/powerpoint/2010/main" val="3828000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t>EXPOSURE(YÜZLEŞTİRME/MARUZ BIRAKMA</a:t>
            </a:r>
          </a:p>
        </p:txBody>
      </p:sp>
      <p:sp>
        <p:nvSpPr>
          <p:cNvPr id="3" name="İçerik Yer Tutucusu 2"/>
          <p:cNvSpPr>
            <a:spLocks noGrp="1"/>
          </p:cNvSpPr>
          <p:nvPr>
            <p:ph idx="1"/>
          </p:nvPr>
        </p:nvSpPr>
        <p:spPr>
          <a:xfrm>
            <a:off x="179512" y="2564904"/>
            <a:ext cx="8964488" cy="4293096"/>
          </a:xfrm>
        </p:spPr>
        <p:txBody>
          <a:bodyPr>
            <a:normAutofit fontScale="77500" lnSpcReduction="20000"/>
          </a:bodyPr>
          <a:lstStyle/>
          <a:p>
            <a:pPr marL="0" indent="0" algn="just">
              <a:buNone/>
            </a:pPr>
            <a:r>
              <a:rPr lang="tr-TR" sz="2200" dirty="0" smtClean="0"/>
              <a:t>      Genellikle </a:t>
            </a:r>
            <a:r>
              <a:rPr lang="tr-TR" sz="2200" dirty="0"/>
              <a:t>bir kişinin korkmasına neden olan ya da </a:t>
            </a:r>
            <a:r>
              <a:rPr lang="tr-TR" sz="2200" dirty="0" err="1"/>
              <a:t>anksiyeteye</a:t>
            </a:r>
            <a:r>
              <a:rPr lang="tr-TR" sz="2200" dirty="0"/>
              <a:t> yol açan uyarıcılarla temas kurması aşamasında faydalı </a:t>
            </a:r>
            <a:r>
              <a:rPr lang="tr-TR" sz="2200" dirty="0" smtClean="0"/>
              <a:t>bir </a:t>
            </a:r>
            <a:r>
              <a:rPr lang="tr-TR" sz="2200" dirty="0"/>
              <a:t>teknik olarak ön plana çıkmaktadırlar.</a:t>
            </a:r>
          </a:p>
          <a:p>
            <a:pPr marL="0" indent="0" algn="just">
              <a:buNone/>
            </a:pPr>
            <a:r>
              <a:rPr lang="tr-TR" sz="2200" dirty="0" smtClean="0"/>
              <a:t>     Bu </a:t>
            </a:r>
            <a:r>
              <a:rPr lang="tr-TR" sz="2200" dirty="0"/>
              <a:t>nedenle, özellikle </a:t>
            </a:r>
            <a:r>
              <a:rPr lang="tr-TR" sz="2200" dirty="0" err="1"/>
              <a:t>anksiyete</a:t>
            </a:r>
            <a:r>
              <a:rPr lang="tr-TR" sz="2200" dirty="0"/>
              <a:t> bozukluklarının tedavisinde (özellikle fobiler konusunda), ruh halinin değişimi ile ilgili rahatsızlıklarda ya da obsesif </a:t>
            </a:r>
            <a:r>
              <a:rPr lang="tr-TR" sz="2200" dirty="0" err="1"/>
              <a:t>kompulsif</a:t>
            </a:r>
            <a:r>
              <a:rPr lang="tr-TR" sz="2200" dirty="0"/>
              <a:t> problemlerde etkin bir yöntem olarak kullanılmaktadırlar.</a:t>
            </a:r>
          </a:p>
          <a:p>
            <a:pPr marL="0" indent="0" algn="just">
              <a:buNone/>
            </a:pPr>
            <a:r>
              <a:rPr lang="tr-TR" sz="2200" b="1" dirty="0" smtClean="0"/>
              <a:t>     </a:t>
            </a:r>
            <a:r>
              <a:rPr lang="tr-TR" sz="2200" b="1" dirty="0" err="1" smtClean="0"/>
              <a:t>Anksiyetenin</a:t>
            </a:r>
            <a:r>
              <a:rPr lang="tr-TR" sz="2200" b="1" dirty="0" smtClean="0"/>
              <a:t> </a:t>
            </a:r>
            <a:r>
              <a:rPr lang="tr-TR" sz="2200" b="1" dirty="0"/>
              <a:t>her türlü </a:t>
            </a:r>
            <a:r>
              <a:rPr lang="tr-TR" sz="2200" b="1" dirty="0" err="1"/>
              <a:t>mental</a:t>
            </a:r>
            <a:r>
              <a:rPr lang="tr-TR" sz="2200" b="1" dirty="0"/>
              <a:t> rahatsızlıkta neredeyse sürekli var olan bir problem olduğu göz önünde bulundurulduğunda,</a:t>
            </a:r>
            <a:r>
              <a:rPr lang="tr-TR" sz="2200" dirty="0"/>
              <a:t> bu </a:t>
            </a:r>
            <a:r>
              <a:rPr lang="tr-TR" sz="2200" dirty="0" smtClean="0"/>
              <a:t> </a:t>
            </a:r>
            <a:r>
              <a:rPr lang="tr-TR" sz="2200" dirty="0"/>
              <a:t>tekniğin çok geniş kapsamlı bir uygulama alanı bulunduğunu söyleyebiliriz</a:t>
            </a:r>
            <a:r>
              <a:rPr lang="tr-TR" sz="2200" dirty="0" smtClean="0"/>
              <a:t>. </a:t>
            </a:r>
            <a:r>
              <a:rPr lang="tr-TR" sz="2200" dirty="0"/>
              <a:t>Örnek olarak terk edilmişlik sendromu ya da reddedilme problemi ile kişinin kendini tepki vermekten kaçarak maruz bırakması gibi durumlar verilebilir</a:t>
            </a:r>
            <a:r>
              <a:rPr lang="tr-TR" sz="2200" dirty="0" smtClean="0"/>
              <a:t>.</a:t>
            </a:r>
            <a:r>
              <a:rPr lang="tr-TR" sz="2400" dirty="0"/>
              <a:t> </a:t>
            </a:r>
            <a:endParaRPr lang="tr-TR" sz="2400" dirty="0" smtClean="0"/>
          </a:p>
          <a:p>
            <a:pPr marL="0" indent="0" algn="just">
              <a:buNone/>
            </a:pPr>
            <a:r>
              <a:rPr lang="tr-TR" sz="2400" dirty="0"/>
              <a:t> </a:t>
            </a:r>
            <a:r>
              <a:rPr lang="tr-TR" sz="2400" dirty="0" smtClean="0"/>
              <a:t>   Maruz </a:t>
            </a:r>
            <a:r>
              <a:rPr lang="tr-TR" sz="2400" dirty="0"/>
              <a:t>bırakma tekniği,</a:t>
            </a:r>
            <a:r>
              <a:rPr lang="tr-TR" sz="2400" b="1" dirty="0"/>
              <a:t> kişinin bir uyarıcıdan korkmayı bırakmasını amaçlamaktadır.</a:t>
            </a:r>
            <a:r>
              <a:rPr lang="tr-TR" sz="2400" dirty="0"/>
              <a:t> Bu teknik yoluyla ister </a:t>
            </a:r>
            <a:r>
              <a:rPr lang="tr-TR" sz="2400" b="1" u="sng" dirty="0">
                <a:hlinkClick r:id="rId2"/>
              </a:rPr>
              <a:t>topluluk önünde konuşma</a:t>
            </a:r>
            <a:r>
              <a:rPr lang="tr-TR" sz="2400" dirty="0"/>
              <a:t> korkusu olsun, ister yılan korkusu ya da gelecek korkusu olsun, bu uyarıcının kişiye artık zarar vermeyecek hale gelmesi hedeflenmektedir.</a:t>
            </a:r>
          </a:p>
          <a:p>
            <a:pPr marL="0" indent="0" algn="just">
              <a:buNone/>
            </a:pPr>
            <a:endParaRPr lang="tr-TR" sz="2200" dirty="0" smtClean="0"/>
          </a:p>
          <a:p>
            <a:pPr marL="0" indent="0" algn="just">
              <a:buNone/>
            </a:pPr>
            <a:endParaRPr lang="tr-TR" sz="2200" dirty="0"/>
          </a:p>
          <a:p>
            <a:endParaRPr lang="tr-TR" dirty="0"/>
          </a:p>
        </p:txBody>
      </p:sp>
    </p:spTree>
    <p:extLst>
      <p:ext uri="{BB962C8B-B14F-4D97-AF65-F5344CB8AC3E}">
        <p14:creationId xmlns:p14="http://schemas.microsoft.com/office/powerpoint/2010/main" val="40102236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6-MODELLEME TEKNİĞİ</a:t>
            </a:r>
            <a:endParaRPr lang="tr-TR" dirty="0"/>
          </a:p>
        </p:txBody>
      </p:sp>
      <p:sp>
        <p:nvSpPr>
          <p:cNvPr id="3" name="İçerik Yer Tutucusu 2"/>
          <p:cNvSpPr>
            <a:spLocks noGrp="1"/>
          </p:cNvSpPr>
          <p:nvPr>
            <p:ph idx="1"/>
          </p:nvPr>
        </p:nvSpPr>
        <p:spPr>
          <a:xfrm>
            <a:off x="179513" y="2222286"/>
            <a:ext cx="8712968" cy="4447073"/>
          </a:xfrm>
        </p:spPr>
        <p:txBody>
          <a:bodyPr>
            <a:normAutofit/>
          </a:bodyPr>
          <a:lstStyle/>
          <a:p>
            <a:pPr marL="0" indent="0" algn="just">
              <a:buNone/>
            </a:pPr>
            <a:r>
              <a:rPr lang="tr-TR" dirty="0"/>
              <a:t> </a:t>
            </a:r>
            <a:r>
              <a:rPr lang="tr-TR" sz="2400" b="1" dirty="0"/>
              <a:t>Modelleme;</a:t>
            </a:r>
            <a:r>
              <a:rPr lang="tr-TR" sz="2400" dirty="0"/>
              <a:t> yeni bir davranışı öğrenmek ya da öğrenilmiş bir davranışı ortadan kaldırmak amacı ile kullanılabilir</a:t>
            </a:r>
            <a:r>
              <a:rPr lang="tr-TR" sz="2400" dirty="0" smtClean="0"/>
              <a:t>.</a:t>
            </a:r>
          </a:p>
          <a:p>
            <a:pPr marL="0" indent="0" algn="just">
              <a:buNone/>
            </a:pPr>
            <a:r>
              <a:rPr lang="tr-TR" sz="2400" dirty="0" smtClean="0"/>
              <a:t> </a:t>
            </a:r>
            <a:r>
              <a:rPr lang="tr-TR" sz="2400" b="1" dirty="0"/>
              <a:t>Fobilerde sık kullanılır</a:t>
            </a:r>
            <a:r>
              <a:rPr lang="tr-TR" sz="2400" dirty="0"/>
              <a:t>. Köpek fobisi olan bir çocuğun terapi seansına terapistin köpek ile gelmesi ve köpeği okşayarak bir zarar görmeyeceğine modellemesi örnek verilebilir. </a:t>
            </a:r>
            <a:endParaRPr lang="tr-TR" sz="2400" dirty="0" smtClean="0"/>
          </a:p>
          <a:p>
            <a:pPr marL="0" indent="0" algn="just">
              <a:buNone/>
            </a:pPr>
            <a:r>
              <a:rPr lang="tr-TR" sz="2400" dirty="0"/>
              <a:t> </a:t>
            </a:r>
            <a:r>
              <a:rPr lang="tr-TR" sz="2400" dirty="0" smtClean="0"/>
              <a:t>  Çocuğun </a:t>
            </a:r>
            <a:r>
              <a:rPr lang="tr-TR" sz="2400" dirty="0"/>
              <a:t>pasif izleyici olarak katılabileceği durumlar olabileceği gibi, daha aktif katılabileceği durumlarda olabilir. Modelleme davranışsal ya da bilişsel modelleme şeklinde olabilir. Bu iki modelleme bir arada kullanılırsa daha etkili bir öğrenme gerçekleşir.</a:t>
            </a:r>
          </a:p>
        </p:txBody>
      </p:sp>
    </p:spTree>
    <p:extLst>
      <p:ext uri="{BB962C8B-B14F-4D97-AF65-F5344CB8AC3E}">
        <p14:creationId xmlns:p14="http://schemas.microsoft.com/office/powerpoint/2010/main" val="2901155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MODELLEME TEKNİĞİ</a:t>
            </a:r>
          </a:p>
        </p:txBody>
      </p:sp>
      <p:sp>
        <p:nvSpPr>
          <p:cNvPr id="3" name="İçerik Yer Tutucusu 2"/>
          <p:cNvSpPr>
            <a:spLocks noGrp="1"/>
          </p:cNvSpPr>
          <p:nvPr>
            <p:ph idx="1"/>
          </p:nvPr>
        </p:nvSpPr>
        <p:spPr>
          <a:xfrm>
            <a:off x="1" y="2222286"/>
            <a:ext cx="8964488" cy="4447073"/>
          </a:xfrm>
        </p:spPr>
        <p:txBody>
          <a:bodyPr>
            <a:normAutofit/>
          </a:bodyPr>
          <a:lstStyle/>
          <a:p>
            <a:pPr marL="0" indent="0">
              <a:buNone/>
            </a:pPr>
            <a:r>
              <a:rPr lang="tr-TR" dirty="0" smtClean="0"/>
              <a:t>     </a:t>
            </a:r>
            <a:r>
              <a:rPr lang="tr-TR" sz="2400" b="1" dirty="0" smtClean="0"/>
              <a:t>Modelleme </a:t>
            </a:r>
            <a:r>
              <a:rPr lang="tr-TR" sz="2400" b="1" dirty="0"/>
              <a:t>tekniğinin bazı faydaları aşağıdaki gibidir:</a:t>
            </a:r>
          </a:p>
          <a:p>
            <a:pPr lvl="0" algn="just"/>
            <a:r>
              <a:rPr lang="tr-TR" sz="2000" b="1" dirty="0"/>
              <a:t>Davranışsal alışkanlıklarda olmayan yeni davranışları benimsemek.</a:t>
            </a:r>
            <a:r>
              <a:rPr lang="tr-TR" sz="2000" dirty="0"/>
              <a:t> Örneğin, bu teknik </a:t>
            </a:r>
            <a:r>
              <a:rPr lang="tr-TR" sz="2000" b="1" dirty="0">
                <a:hlinkClick r:id="rId2"/>
              </a:rPr>
              <a:t>sosyal becerilerin kazanılmasını</a:t>
            </a:r>
            <a:r>
              <a:rPr lang="tr-TR" sz="2000" dirty="0"/>
              <a:t> teşvik etmede oldukça etkilidir.</a:t>
            </a:r>
          </a:p>
          <a:p>
            <a:pPr lvl="0" algn="just"/>
            <a:r>
              <a:rPr lang="tr-TR" sz="2000" b="1" dirty="0"/>
              <a:t>Fobi gibi, </a:t>
            </a:r>
            <a:r>
              <a:rPr lang="tr-TR" sz="2000" b="1" dirty="0" err="1"/>
              <a:t>anksiyete</a:t>
            </a:r>
            <a:r>
              <a:rPr lang="tr-TR" sz="2000" b="1" dirty="0"/>
              <a:t> ve korku nedeniyle kısıtlanan davranışların tedavisi.</a:t>
            </a:r>
            <a:r>
              <a:rPr lang="tr-TR" sz="2000" dirty="0"/>
              <a:t> Eğer çocuğunuz korkuları nedeniyle bazı davranışlarda bulunamıyorsa, bir başkasının aynı eylemi yaptığını ve bundan olumsuz bir sonuç almadığını gördüğünde korkusu ortadan kaybolabilir.</a:t>
            </a:r>
          </a:p>
          <a:p>
            <a:pPr lvl="0" algn="just"/>
            <a:r>
              <a:rPr lang="tr-TR" sz="2000" b="1" dirty="0"/>
              <a:t>Aşırı veya istenmeyen davranışları engellemek.</a:t>
            </a:r>
            <a:r>
              <a:rPr lang="tr-TR" sz="2000" dirty="0"/>
              <a:t> Bir eylemin olumsuz sonuçlarını gözlemleyen bir model karşısında, aynı davranışa sahip olan çocuk bu davranışını değiştirebilir</a:t>
            </a:r>
            <a:r>
              <a:rPr lang="tr-TR" dirty="0"/>
              <a:t>.</a:t>
            </a:r>
          </a:p>
          <a:p>
            <a:endParaRPr lang="tr-TR" dirty="0"/>
          </a:p>
        </p:txBody>
      </p:sp>
    </p:spTree>
    <p:extLst>
      <p:ext uri="{BB962C8B-B14F-4D97-AF65-F5344CB8AC3E}">
        <p14:creationId xmlns:p14="http://schemas.microsoft.com/office/powerpoint/2010/main" val="154862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C4D490-72E3-4DDC-9EFC-6CD0523CAAF8}"/>
              </a:ext>
            </a:extLst>
          </p:cNvPr>
          <p:cNvSpPr>
            <a:spLocks noGrp="1"/>
          </p:cNvSpPr>
          <p:nvPr>
            <p:ph type="title"/>
          </p:nvPr>
        </p:nvSpPr>
        <p:spPr/>
        <p:txBody>
          <a:bodyPr/>
          <a:lstStyle/>
          <a:p>
            <a:r>
              <a:rPr lang="tr-TR" dirty="0"/>
              <a:t>Aşama 1</a:t>
            </a:r>
          </a:p>
        </p:txBody>
      </p:sp>
      <p:sp>
        <p:nvSpPr>
          <p:cNvPr id="3" name="İçerik Yer Tutucusu 2">
            <a:extLst>
              <a:ext uri="{FF2B5EF4-FFF2-40B4-BE49-F238E27FC236}">
                <a16:creationId xmlns:a16="http://schemas.microsoft.com/office/drawing/2014/main" id="{0EDF09E5-4D44-4EDD-B11E-4AD1890E62BC}"/>
              </a:ext>
            </a:extLst>
          </p:cNvPr>
          <p:cNvSpPr>
            <a:spLocks noGrp="1"/>
          </p:cNvSpPr>
          <p:nvPr>
            <p:ph idx="1"/>
          </p:nvPr>
        </p:nvSpPr>
        <p:spPr/>
        <p:txBody>
          <a:bodyPr/>
          <a:lstStyle/>
          <a:p>
            <a:r>
              <a:rPr lang="tr-TR" dirty="0"/>
              <a:t>Çocukla beraber olmak şartıyla , evde çocuğun üstlenmesi gereken sorunluluklar üzerine bir liste yapılır.</a:t>
            </a:r>
          </a:p>
          <a:p>
            <a:r>
              <a:rPr lang="tr-TR" dirty="0"/>
              <a:t>Bu aşamada çocuğun sürece dahil olması gönüllülük açısından önem arz etmektedir.</a:t>
            </a:r>
          </a:p>
        </p:txBody>
      </p:sp>
    </p:spTree>
    <p:extLst>
      <p:ext uri="{BB962C8B-B14F-4D97-AF65-F5344CB8AC3E}">
        <p14:creationId xmlns:p14="http://schemas.microsoft.com/office/powerpoint/2010/main" val="20479973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MODELLEME TEKNİĞİ</a:t>
            </a:r>
          </a:p>
        </p:txBody>
      </p:sp>
      <p:sp>
        <p:nvSpPr>
          <p:cNvPr id="3" name="İçerik Yer Tutucusu 2"/>
          <p:cNvSpPr>
            <a:spLocks noGrp="1"/>
          </p:cNvSpPr>
          <p:nvPr>
            <p:ph idx="1"/>
          </p:nvPr>
        </p:nvSpPr>
        <p:spPr>
          <a:xfrm>
            <a:off x="1" y="2222286"/>
            <a:ext cx="8964488" cy="4635713"/>
          </a:xfrm>
        </p:spPr>
        <p:txBody>
          <a:bodyPr>
            <a:normAutofit fontScale="92500"/>
          </a:bodyPr>
          <a:lstStyle/>
          <a:p>
            <a:pPr marL="0" indent="0" algn="just">
              <a:buNone/>
            </a:pPr>
            <a:r>
              <a:rPr lang="tr-TR" sz="2200" b="1" dirty="0" smtClean="0"/>
              <a:t>      </a:t>
            </a:r>
            <a:r>
              <a:rPr lang="tr-TR" sz="2600" b="1" dirty="0" smtClean="0"/>
              <a:t>Modelleme </a:t>
            </a:r>
            <a:r>
              <a:rPr lang="tr-TR" sz="2600" b="1" dirty="0"/>
              <a:t>tekniğini etkileyen </a:t>
            </a:r>
            <a:r>
              <a:rPr lang="tr-TR" sz="2600" b="1" dirty="0" smtClean="0"/>
              <a:t>faktörler;</a:t>
            </a:r>
            <a:endParaRPr lang="tr-TR" sz="2600" dirty="0"/>
          </a:p>
          <a:p>
            <a:pPr marL="0" lvl="0" indent="0" algn="just">
              <a:buNone/>
            </a:pPr>
            <a:r>
              <a:rPr lang="tr-TR" sz="2200" b="1" dirty="0" smtClean="0"/>
              <a:t>      Modelin </a:t>
            </a:r>
            <a:r>
              <a:rPr lang="tr-TR" sz="2200" b="1" dirty="0"/>
              <a:t>karakteristik özellikleri.</a:t>
            </a:r>
            <a:r>
              <a:rPr lang="tr-TR" sz="2200" dirty="0"/>
              <a:t> Model özneyle (yani çocukla) hem fiziksel hem de kişisel olarak benzerlik gösterirse, teknik daha etkili olur. Bunun yanı sıra, üzerimizde belirli bir etkisi olan ve saygın olduğunu düşündüğümüz kişileri daha fazla örnek alırız. </a:t>
            </a:r>
            <a:r>
              <a:rPr lang="tr-TR" sz="2200" b="1" dirty="0"/>
              <a:t>Çocuklar için en iyi rol modelleri kardeşler, öğretmenler ve ebeveynlerdir.</a:t>
            </a:r>
            <a:endParaRPr lang="tr-TR" sz="2200" dirty="0"/>
          </a:p>
          <a:p>
            <a:pPr marL="0" lvl="0" indent="0" algn="just">
              <a:buNone/>
            </a:pPr>
            <a:r>
              <a:rPr lang="tr-TR" sz="2200" b="1" dirty="0" smtClean="0"/>
              <a:t>    Öznenin </a:t>
            </a:r>
            <a:r>
              <a:rPr lang="tr-TR" sz="2200" b="1" dirty="0"/>
              <a:t>karakteristik özellikleri.</a:t>
            </a:r>
            <a:r>
              <a:rPr lang="tr-TR" sz="2200" dirty="0"/>
              <a:t> Eğer öznenin duyusal eksiklikleri varsa (körlük gibi) veya </a:t>
            </a:r>
            <a:r>
              <a:rPr lang="tr-TR" sz="2200" b="1" dirty="0">
                <a:hlinkClick r:id="rId2"/>
              </a:rPr>
              <a:t>şiddetli </a:t>
            </a:r>
            <a:r>
              <a:rPr lang="tr-TR" sz="2200" b="1" dirty="0" err="1">
                <a:hlinkClick r:id="rId2"/>
              </a:rPr>
              <a:t>anksiyeteden</a:t>
            </a:r>
            <a:r>
              <a:rPr lang="tr-TR" sz="2200" dirty="0"/>
              <a:t> </a:t>
            </a:r>
            <a:r>
              <a:rPr lang="tr-TR" sz="2200" dirty="0" err="1"/>
              <a:t>muzdaripse</a:t>
            </a:r>
            <a:r>
              <a:rPr lang="tr-TR" sz="2200" dirty="0"/>
              <a:t>, modelleme tekniğinin başarısı azalabilir.</a:t>
            </a:r>
          </a:p>
          <a:p>
            <a:pPr marL="0" lvl="0" indent="0" algn="just">
              <a:buNone/>
            </a:pPr>
            <a:r>
              <a:rPr lang="tr-TR" sz="2200" b="1" dirty="0" smtClean="0"/>
              <a:t>     Durum </a:t>
            </a:r>
            <a:r>
              <a:rPr lang="tr-TR" sz="2200" b="1" dirty="0"/>
              <a:t>da önemli bir faktördür.</a:t>
            </a:r>
            <a:r>
              <a:rPr lang="tr-TR" sz="2200" dirty="0"/>
              <a:t> Öznenin dikkatini çekebilmek için konuya dikkat etmek gerekir. Bunun yanı sıra, eğer konu belirsiz ve zorsa, çocuklar taklit etmeyi reddedebilir.</a:t>
            </a:r>
          </a:p>
          <a:p>
            <a:endParaRPr lang="tr-TR" dirty="0"/>
          </a:p>
        </p:txBody>
      </p:sp>
    </p:spTree>
    <p:extLst>
      <p:ext uri="{BB962C8B-B14F-4D97-AF65-F5344CB8AC3E}">
        <p14:creationId xmlns:p14="http://schemas.microsoft.com/office/powerpoint/2010/main" val="30566293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MODELLEME TEKNİĞİ</a:t>
            </a:r>
          </a:p>
        </p:txBody>
      </p:sp>
      <p:sp>
        <p:nvSpPr>
          <p:cNvPr id="3" name="İçerik Yer Tutucusu 2"/>
          <p:cNvSpPr>
            <a:spLocks noGrp="1"/>
          </p:cNvSpPr>
          <p:nvPr>
            <p:ph idx="1"/>
          </p:nvPr>
        </p:nvSpPr>
        <p:spPr>
          <a:xfrm>
            <a:off x="107504" y="2924944"/>
            <a:ext cx="9036495" cy="2933852"/>
          </a:xfrm>
        </p:spPr>
        <p:txBody>
          <a:bodyPr>
            <a:noAutofit/>
          </a:bodyPr>
          <a:lstStyle/>
          <a:p>
            <a:pPr marL="0" indent="0">
              <a:buNone/>
            </a:pPr>
            <a:r>
              <a:rPr lang="tr-TR" b="1" dirty="0" smtClean="0"/>
              <a:t>      </a:t>
            </a:r>
            <a:r>
              <a:rPr lang="tr-TR" sz="2400" b="1" dirty="0" smtClean="0"/>
              <a:t>Modelleme </a:t>
            </a:r>
            <a:r>
              <a:rPr lang="tr-TR" sz="2400" b="1" dirty="0"/>
              <a:t>tipleri</a:t>
            </a:r>
            <a:endParaRPr lang="tr-TR" sz="2400" dirty="0"/>
          </a:p>
          <a:p>
            <a:pPr marL="0" indent="0" algn="just">
              <a:buNone/>
            </a:pPr>
            <a:r>
              <a:rPr lang="tr-TR" dirty="0" smtClean="0"/>
              <a:t>      1.</a:t>
            </a:r>
            <a:r>
              <a:rPr lang="tr-TR" b="1" dirty="0" smtClean="0"/>
              <a:t>Aktif </a:t>
            </a:r>
            <a:r>
              <a:rPr lang="tr-TR" b="1" dirty="0"/>
              <a:t>veya pasif.</a:t>
            </a:r>
            <a:r>
              <a:rPr lang="tr-TR" dirty="0"/>
              <a:t> Aktif modellemede, çocuk, gözlemlemenin ardından davranışı taklit eder. Pasif  modellemede ise, gözlemci davranışı bilişsel seviyede benimser ancak </a:t>
            </a:r>
            <a:r>
              <a:rPr lang="tr-TR" dirty="0" smtClean="0"/>
              <a:t>uygulamaz.</a:t>
            </a:r>
          </a:p>
          <a:p>
            <a:pPr marL="0" indent="0" algn="just">
              <a:buNone/>
            </a:pPr>
            <a:r>
              <a:rPr lang="tr-TR" dirty="0" smtClean="0"/>
              <a:t>      2. </a:t>
            </a:r>
            <a:r>
              <a:rPr lang="tr-TR" b="1" dirty="0" smtClean="0"/>
              <a:t>Katılımcı veya katılmayan.</a:t>
            </a:r>
            <a:r>
              <a:rPr lang="tr-TR" dirty="0" smtClean="0"/>
              <a:t> Bu, </a:t>
            </a:r>
            <a:r>
              <a:rPr lang="tr-TR" b="1" dirty="0" smtClean="0">
                <a:hlinkClick r:id="rId2"/>
              </a:rPr>
              <a:t>konuşma terapisinde</a:t>
            </a:r>
            <a:r>
              <a:rPr lang="tr-TR" dirty="0" smtClean="0"/>
              <a:t> de olduğu gibi, öznenin modelle olan etkileşimine veya gözlemlemede kısıtlama meydana gelip gelmemesine bağlıdır.</a:t>
            </a:r>
          </a:p>
          <a:p>
            <a:pPr marL="0" indent="0" algn="just">
              <a:buNone/>
            </a:pPr>
            <a:r>
              <a:rPr lang="tr-TR" dirty="0" smtClean="0"/>
              <a:t>      3. </a:t>
            </a:r>
            <a:r>
              <a:rPr lang="tr-TR" b="1" dirty="0" smtClean="0"/>
              <a:t>Hedef davranış veya aracı davranış.</a:t>
            </a:r>
            <a:r>
              <a:rPr lang="tr-TR" dirty="0" smtClean="0"/>
              <a:t> Zorluk seviyesine bağlı olarak, model nihai davranışı gösterebilir veya öncesinde daha basit adımlar kullanabilir.</a:t>
            </a:r>
          </a:p>
          <a:p>
            <a:pPr marL="0" indent="0" algn="just">
              <a:buNone/>
            </a:pPr>
            <a:r>
              <a:rPr lang="tr-TR" dirty="0" smtClean="0"/>
              <a:t>      4</a:t>
            </a:r>
            <a:r>
              <a:rPr lang="tr-TR" dirty="0"/>
              <a:t>. </a:t>
            </a:r>
            <a:r>
              <a:rPr lang="tr-TR" b="1" dirty="0"/>
              <a:t>Pozitif, negatif ve karma modelleme.</a:t>
            </a:r>
            <a:r>
              <a:rPr lang="tr-TR" dirty="0"/>
              <a:t> İlk olarak, pozitif modellemede sosyal olarak uygun davranışlar öğretilir. Benzer şekilde, negatif modellemede ise özne rahatsız edici davranış modelini gözlemler. Son olarak karma modellemede de özne iki türden davranışı da gözlemler.</a:t>
            </a:r>
          </a:p>
          <a:p>
            <a:pPr marL="0" indent="0" algn="just">
              <a:buNone/>
            </a:pPr>
            <a:r>
              <a:rPr lang="tr-TR" dirty="0" smtClean="0"/>
              <a:t>      5</a:t>
            </a:r>
            <a:r>
              <a:rPr lang="tr-TR" dirty="0"/>
              <a:t>. </a:t>
            </a:r>
            <a:r>
              <a:rPr lang="tr-TR" b="1" dirty="0"/>
              <a:t>Bireysel veya grup modelleme.</a:t>
            </a:r>
            <a:r>
              <a:rPr lang="tr-TR" dirty="0"/>
              <a:t> Bu, davranışı gözlemleyen özne sayısına bağlıdır.</a:t>
            </a:r>
          </a:p>
        </p:txBody>
      </p:sp>
    </p:spTree>
    <p:extLst>
      <p:ext uri="{BB962C8B-B14F-4D97-AF65-F5344CB8AC3E}">
        <p14:creationId xmlns:p14="http://schemas.microsoft.com/office/powerpoint/2010/main" val="11954482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MODELLEME TEKNİĞİ</a:t>
            </a:r>
          </a:p>
        </p:txBody>
      </p:sp>
      <p:sp>
        <p:nvSpPr>
          <p:cNvPr id="3" name="İçerik Yer Tutucusu 2"/>
          <p:cNvSpPr>
            <a:spLocks noGrp="1"/>
          </p:cNvSpPr>
          <p:nvPr>
            <p:ph idx="1"/>
          </p:nvPr>
        </p:nvSpPr>
        <p:spPr>
          <a:xfrm>
            <a:off x="251520" y="2060848"/>
            <a:ext cx="8640959" cy="4536503"/>
          </a:xfrm>
        </p:spPr>
        <p:txBody>
          <a:bodyPr>
            <a:noAutofit/>
          </a:bodyPr>
          <a:lstStyle/>
          <a:p>
            <a:pPr marL="0" indent="0">
              <a:buNone/>
            </a:pPr>
            <a:r>
              <a:rPr lang="tr-TR" sz="2400" b="1" dirty="0" smtClean="0"/>
              <a:t>      </a:t>
            </a:r>
            <a:r>
              <a:rPr lang="tr-TR" sz="2400" b="1" dirty="0" smtClean="0">
                <a:solidFill>
                  <a:srgbClr val="C00000"/>
                </a:solidFill>
              </a:rPr>
              <a:t>DİĞER MODELLEME TİPLERİ</a:t>
            </a:r>
            <a:endParaRPr lang="tr-TR" sz="2400" dirty="0">
              <a:solidFill>
                <a:srgbClr val="C00000"/>
              </a:solidFill>
            </a:endParaRPr>
          </a:p>
          <a:p>
            <a:pPr marL="0" indent="0" algn="just">
              <a:buNone/>
            </a:pPr>
            <a:r>
              <a:rPr lang="tr-TR" dirty="0"/>
              <a:t>6. </a:t>
            </a:r>
            <a:r>
              <a:rPr lang="tr-TR" b="1" dirty="0" smtClean="0"/>
              <a:t>Tekli veya çoklu.</a:t>
            </a:r>
            <a:r>
              <a:rPr lang="tr-TR" dirty="0"/>
              <a:t> Bu, öznenin benimsemesi gereken davranışın model sayısına bağlıdır. Gözlemci farklı davranış seçeneklerini göreceğinden çoklu modellemede öğrenme daha başarılıdır</a:t>
            </a:r>
            <a:r>
              <a:rPr lang="tr-TR" dirty="0" smtClean="0"/>
              <a:t>.</a:t>
            </a:r>
          </a:p>
          <a:p>
            <a:pPr marL="0" indent="0" algn="just">
              <a:buNone/>
            </a:pPr>
            <a:r>
              <a:rPr lang="tr-TR" dirty="0" smtClean="0"/>
              <a:t>7</a:t>
            </a:r>
            <a:r>
              <a:rPr lang="tr-TR" dirty="0"/>
              <a:t>. </a:t>
            </a:r>
            <a:r>
              <a:rPr lang="tr-TR" b="1" dirty="0"/>
              <a:t>Öz-modelleme.</a:t>
            </a:r>
            <a:r>
              <a:rPr lang="tr-TR" dirty="0"/>
              <a:t> Bu durumda, gözlemci ve model aynı kişidir. Bu teknik, sembolik öz modellemeyi kullanarak </a:t>
            </a:r>
            <a:r>
              <a:rPr lang="tr-TR" b="1" dirty="0">
                <a:hlinkClick r:id="rId2"/>
              </a:rPr>
              <a:t>seçici dilsizliği tedavi etmede</a:t>
            </a:r>
            <a:r>
              <a:rPr lang="tr-TR" dirty="0"/>
              <a:t> büyük ölçüde başarı göstermiştir. Örneğin, gözlemci kendisini video montajı aracılığıyla </a:t>
            </a:r>
            <a:r>
              <a:rPr lang="tr-TR" dirty="0" smtClean="0"/>
              <a:t>izleyebilir</a:t>
            </a:r>
          </a:p>
          <a:p>
            <a:pPr marL="0" indent="0" algn="just">
              <a:buNone/>
            </a:pPr>
            <a:r>
              <a:rPr lang="tr-TR" dirty="0"/>
              <a:t>8. </a:t>
            </a:r>
            <a:r>
              <a:rPr lang="tr-TR" b="1" dirty="0"/>
              <a:t>Canlı, sembolik veya gizli modelleme.</a:t>
            </a:r>
            <a:r>
              <a:rPr lang="tr-TR" dirty="0"/>
              <a:t> Gözlemciler fiziksel olarak ortamda bulunan canlı bir modeli, doğrudan ortamda bulunmayan sembolik bir modeli veya modelin performansını hayal ederek davranışı öğrenen gizli bir model ile </a:t>
            </a:r>
            <a:r>
              <a:rPr lang="tr-TR" dirty="0" err="1"/>
              <a:t>başbaşa</a:t>
            </a:r>
            <a:r>
              <a:rPr lang="tr-TR" dirty="0"/>
              <a:t> kalabilir.</a:t>
            </a:r>
          </a:p>
          <a:p>
            <a:pPr marL="0" indent="0" algn="just">
              <a:buNone/>
            </a:pPr>
            <a:r>
              <a:rPr lang="tr-TR" dirty="0" smtClean="0"/>
              <a:t>9</a:t>
            </a:r>
            <a:r>
              <a:rPr lang="tr-TR" dirty="0"/>
              <a:t>.</a:t>
            </a:r>
            <a:r>
              <a:rPr lang="tr-TR" b="1" dirty="0"/>
              <a:t> Komut modelleme veya yüzleştirme modeli.</a:t>
            </a:r>
            <a:r>
              <a:rPr lang="tr-TR" dirty="0"/>
              <a:t> Bu, modelin yeterlilik seviyesine bağlıdır. Komut modellemede, model ilk başta hata yapmadan davranır. Yüzleştirme modelinde ise model yavaş yavaş performansını artırır. İkinci yöntem daha etkilidir çünkü gözlemci daha iyi bir seviyeyi tanımlayabilir</a:t>
            </a:r>
            <a:endParaRPr lang="tr-TR" dirty="0" smtClean="0"/>
          </a:p>
          <a:p>
            <a:pPr marL="0" indent="0" algn="just">
              <a:buNone/>
            </a:pPr>
            <a:endParaRPr lang="tr-TR" dirty="0"/>
          </a:p>
        </p:txBody>
      </p:sp>
    </p:spTree>
    <p:extLst>
      <p:ext uri="{BB962C8B-B14F-4D97-AF65-F5344CB8AC3E}">
        <p14:creationId xmlns:p14="http://schemas.microsoft.com/office/powerpoint/2010/main" val="22566914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MODELLEME TEKNİĞİ</a:t>
            </a:r>
          </a:p>
        </p:txBody>
      </p:sp>
      <p:sp>
        <p:nvSpPr>
          <p:cNvPr id="3" name="İçerik Yer Tutucusu 2"/>
          <p:cNvSpPr>
            <a:spLocks noGrp="1"/>
          </p:cNvSpPr>
          <p:nvPr>
            <p:ph idx="1"/>
          </p:nvPr>
        </p:nvSpPr>
        <p:spPr>
          <a:xfrm>
            <a:off x="179513" y="2222286"/>
            <a:ext cx="8640960" cy="4447073"/>
          </a:xfrm>
        </p:spPr>
        <p:txBody>
          <a:bodyPr>
            <a:noAutofit/>
          </a:bodyPr>
          <a:lstStyle/>
          <a:p>
            <a:pPr marL="0" indent="0" algn="just">
              <a:buNone/>
            </a:pPr>
            <a:r>
              <a:rPr lang="tr-TR" sz="2400" b="1" dirty="0"/>
              <a:t> </a:t>
            </a:r>
            <a:r>
              <a:rPr lang="tr-TR" sz="2400" b="1" dirty="0" smtClean="0"/>
              <a:t>      Diğer </a:t>
            </a:r>
            <a:r>
              <a:rPr lang="tr-TR" sz="2400" b="1" dirty="0"/>
              <a:t>modelleme </a:t>
            </a:r>
            <a:r>
              <a:rPr lang="tr-TR" sz="2400" b="1" dirty="0" smtClean="0"/>
              <a:t>tipleri</a:t>
            </a:r>
          </a:p>
          <a:p>
            <a:pPr marL="0" indent="0" algn="just">
              <a:buNone/>
            </a:pPr>
            <a:r>
              <a:rPr lang="tr-TR" sz="2400" dirty="0" smtClean="0"/>
              <a:t>     8</a:t>
            </a:r>
            <a:r>
              <a:rPr lang="tr-TR" sz="2400" dirty="0"/>
              <a:t>. </a:t>
            </a:r>
            <a:r>
              <a:rPr lang="tr-TR" sz="2400" b="1" dirty="0"/>
              <a:t>Canlı, sembolik veya gizli modelleme.</a:t>
            </a:r>
            <a:r>
              <a:rPr lang="tr-TR" sz="2400" dirty="0"/>
              <a:t> Gözlemciler fiziksel olarak ortamda bulunan canlı bir modeli, doğrudan ortamda bulunmayan sembolik bir modeli veya modelin performansını hayal ederek davranışı öğrenen gizli bir model ile </a:t>
            </a:r>
            <a:r>
              <a:rPr lang="tr-TR" sz="2400" dirty="0" err="1"/>
              <a:t>başbaşa</a:t>
            </a:r>
            <a:r>
              <a:rPr lang="tr-TR" sz="2400" dirty="0"/>
              <a:t> kalabilir.</a:t>
            </a:r>
          </a:p>
          <a:p>
            <a:pPr marL="0" indent="0" algn="just">
              <a:buNone/>
            </a:pPr>
            <a:r>
              <a:rPr lang="tr-TR" sz="2400" dirty="0" smtClean="0"/>
              <a:t>     9</a:t>
            </a:r>
            <a:r>
              <a:rPr lang="tr-TR" sz="2400" dirty="0"/>
              <a:t>.</a:t>
            </a:r>
            <a:r>
              <a:rPr lang="tr-TR" sz="2400" b="1" dirty="0"/>
              <a:t> Komut modelleme veya yüzleştirme modeli.</a:t>
            </a:r>
            <a:r>
              <a:rPr lang="tr-TR" sz="2400" dirty="0"/>
              <a:t> Bu, modelin yeterlilik seviyesine bağlıdır. Komut modellemede, model ilk başta hata yapmadan davranır. Yüzleştirme modelinde ise model yavaş yavaş performansını artırır. İkinci yöntem daha etkilidir çünkü gözlemci daha iyi bir seviyeyi tanımlayabilir.</a:t>
            </a:r>
          </a:p>
        </p:txBody>
      </p:sp>
      <p:sp>
        <p:nvSpPr>
          <p:cNvPr id="4" name="Dikdörtgen 3"/>
          <p:cNvSpPr/>
          <p:nvPr/>
        </p:nvSpPr>
        <p:spPr>
          <a:xfrm>
            <a:off x="-1947863" y="3320148"/>
            <a:ext cx="4572001" cy="646331"/>
          </a:xfrm>
          <a:prstGeom prst="rect">
            <a:avLst/>
          </a:prstGeom>
        </p:spPr>
        <p:txBody>
          <a:bodyPr>
            <a:spAutoFit/>
          </a:bodyPr>
          <a:lstStyle/>
          <a:p>
            <a:r>
              <a:rPr lang="tr-TR" dirty="0"/>
              <a:t>kalabilir.</a:t>
            </a:r>
          </a:p>
          <a:p>
            <a:r>
              <a:rPr lang="tr-TR" dirty="0"/>
              <a:t>9.</a:t>
            </a:r>
          </a:p>
        </p:txBody>
      </p:sp>
    </p:spTree>
    <p:extLst>
      <p:ext uri="{BB962C8B-B14F-4D97-AF65-F5344CB8AC3E}">
        <p14:creationId xmlns:p14="http://schemas.microsoft.com/office/powerpoint/2010/main" val="17755730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sz="2800" dirty="0" smtClean="0"/>
              <a:t>7- İŞLEVSİZ DÜŞÜNCELERİ BELİRLEME VE BİLİŞSEL YENİDEN YAPILANDIRMA</a:t>
            </a:r>
            <a:endParaRPr lang="tr-TR" sz="2800" dirty="0"/>
          </a:p>
        </p:txBody>
      </p:sp>
      <p:sp>
        <p:nvSpPr>
          <p:cNvPr id="3" name="İçerik Yer Tutucusu 2"/>
          <p:cNvSpPr>
            <a:spLocks noGrp="1"/>
          </p:cNvSpPr>
          <p:nvPr>
            <p:ph idx="1"/>
          </p:nvPr>
        </p:nvSpPr>
        <p:spPr>
          <a:xfrm>
            <a:off x="395537" y="2348880"/>
            <a:ext cx="8352928" cy="4248472"/>
          </a:xfrm>
        </p:spPr>
        <p:txBody>
          <a:bodyPr>
            <a:normAutofit/>
          </a:bodyPr>
          <a:lstStyle/>
          <a:p>
            <a:r>
              <a:rPr lang="tr-TR" sz="1600" dirty="0" smtClean="0"/>
              <a:t>Kişilerin temel varsayımlarını değiştirebilmek için öncelikli amaç bu işlevsiz varsayımların belirlenmesidir . Ancak bu varsayımlar fazlasıyla köklü şekilde yerleşmiş oldukları için kişi bilinçli olarak farkına varamadan otomatik düşünceler geliştirmektedir.</a:t>
            </a:r>
          </a:p>
          <a:p>
            <a:r>
              <a:rPr lang="tr-TR" sz="1600" dirty="0" smtClean="0"/>
              <a:t>Temel varsayımları açıkça belirledikten sonra bu varsayımların altında yatan şema kendiliğinden ortaya çıkmaya başlayacaktır . Bu aşamadan sonra terapist , bu şemalar hakkında danışandan deliller isteyerek ya da bu şemaya ters düşen delilleri danışanın da fark etmesini sağlayarak , danışanın kendisi ve çevresi hakkındaki yanlış görüşlerini /yorumlarını görebilmesini sağlamaya çalışmalıdır . Bilişsel yeniden yapılandırma tekniğinin üzerine kurulduğu ana prensip budur.</a:t>
            </a:r>
          </a:p>
          <a:p>
            <a:r>
              <a:rPr lang="tr-TR" sz="1600" dirty="0"/>
              <a:t>Bu tekniğin amacı hem danışanın konuya daha objektif bakmasını sağlamak hem de bunu tek başına nasıl yapabileceğini öğrenmesini sağlamaktır . O yüzden bu teknik , aslında kişilerin eline verilen bir baş etme mekanizması olarak da adlandırılabilir</a:t>
            </a:r>
            <a:endParaRPr lang="tr-TR" sz="1600" dirty="0" smtClean="0"/>
          </a:p>
          <a:p>
            <a:endParaRPr lang="tr-TR" sz="1600" dirty="0"/>
          </a:p>
        </p:txBody>
      </p:sp>
    </p:spTree>
    <p:extLst>
      <p:ext uri="{BB962C8B-B14F-4D97-AF65-F5344CB8AC3E}">
        <p14:creationId xmlns:p14="http://schemas.microsoft.com/office/powerpoint/2010/main" val="38260530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916832"/>
            <a:ext cx="7632848" cy="3600400"/>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DAVRANIŞÇI TERAPİ TEKNİKLERİ</a:t>
            </a:r>
            <a:r>
              <a:rPr lang="tr-TR" dirty="0">
                <a:solidFill>
                  <a:schemeClr val="accent6">
                    <a:lumMod val="75000"/>
                  </a:schemeClr>
                </a:solidFill>
                <a:latin typeface="Cambria" pitchFamily="18" charset="0"/>
                <a:ea typeface="Cambria" pitchFamily="18" charset="0"/>
              </a:rPr>
              <a:t/>
            </a:r>
            <a:br>
              <a:rPr lang="tr-TR" dirty="0">
                <a:solidFill>
                  <a:schemeClr val="accent6">
                    <a:lumMod val="75000"/>
                  </a:schemeClr>
                </a:solidFill>
                <a:latin typeface="Cambria" pitchFamily="18" charset="0"/>
                <a:ea typeface="Cambria" pitchFamily="18" charset="0"/>
              </a:rPr>
            </a:br>
            <a:r>
              <a:rPr lang="tr-TR" dirty="0">
                <a:solidFill>
                  <a:schemeClr val="tx1"/>
                </a:solidFill>
                <a:latin typeface="Cambria" pitchFamily="18" charset="0"/>
                <a:ea typeface="Cambria" pitchFamily="18" charset="0"/>
              </a:rPr>
              <a:t/>
            </a:r>
            <a:br>
              <a:rPr lang="tr-TR" dirty="0">
                <a:solidFill>
                  <a:schemeClr val="tx1"/>
                </a:solidFill>
                <a:latin typeface="Cambria" pitchFamily="18" charset="0"/>
                <a:ea typeface="Cambria" pitchFamily="18" charset="0"/>
              </a:rPr>
            </a:br>
            <a:endParaRPr lang="tr-TR" sz="2700" dirty="0">
              <a:solidFill>
                <a:schemeClr val="tx1"/>
              </a:solidFill>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981" y="160337"/>
            <a:ext cx="2160240" cy="2116535"/>
          </a:xfrm>
          <a:prstGeom prst="rect">
            <a:avLst/>
          </a:prstGeom>
        </p:spPr>
      </p:pic>
    </p:spTree>
    <p:extLst>
      <p:ext uri="{BB962C8B-B14F-4D97-AF65-F5344CB8AC3E}">
        <p14:creationId xmlns:p14="http://schemas.microsoft.com/office/powerpoint/2010/main" val="27688413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260647"/>
            <a:ext cx="7524003" cy="1728193"/>
          </a:xfrm>
        </p:spPr>
        <p:txBody>
          <a:bodyPr/>
          <a:lstStyle/>
          <a:p>
            <a:pPr algn="ctr"/>
            <a:r>
              <a:rPr lang="tr-TR" sz="3600" dirty="0" smtClean="0"/>
              <a:t/>
            </a:r>
            <a:br>
              <a:rPr lang="tr-TR" sz="3600" dirty="0" smtClean="0"/>
            </a:br>
            <a:r>
              <a:rPr lang="tr-TR" sz="3600" dirty="0"/>
              <a:t/>
            </a:r>
            <a:br>
              <a:rPr lang="tr-TR" sz="3600" dirty="0"/>
            </a:br>
            <a:r>
              <a:rPr lang="tr-TR" sz="3600" dirty="0" smtClean="0"/>
              <a:t/>
            </a:r>
            <a:br>
              <a:rPr lang="tr-TR" sz="3600" dirty="0" smtClean="0"/>
            </a:br>
            <a:r>
              <a:rPr lang="tr-TR" sz="3600" dirty="0" smtClean="0"/>
              <a:t/>
            </a:r>
            <a:br>
              <a:rPr lang="tr-TR" sz="3600" dirty="0" smtClean="0"/>
            </a:br>
            <a:r>
              <a:rPr lang="tr-TR" sz="3600" dirty="0" smtClean="0"/>
              <a:t>1-SÖNDÜRME</a:t>
            </a:r>
            <a:br>
              <a:rPr lang="tr-TR" sz="3600" dirty="0" smtClean="0"/>
            </a:br>
            <a:endParaRPr lang="tr-TR" sz="3600" dirty="0"/>
          </a:p>
        </p:txBody>
      </p:sp>
      <p:sp>
        <p:nvSpPr>
          <p:cNvPr id="3" name="İçerik Yer Tutucusu 2"/>
          <p:cNvSpPr>
            <a:spLocks noGrp="1"/>
          </p:cNvSpPr>
          <p:nvPr>
            <p:ph idx="1"/>
          </p:nvPr>
        </p:nvSpPr>
        <p:spPr>
          <a:xfrm>
            <a:off x="611560" y="2222287"/>
            <a:ext cx="8136903" cy="3636510"/>
          </a:xfrm>
        </p:spPr>
        <p:txBody>
          <a:bodyPr>
            <a:normAutofit/>
          </a:bodyPr>
          <a:lstStyle/>
          <a:p>
            <a:pPr marL="0" indent="0" algn="just">
              <a:buNone/>
            </a:pPr>
            <a:endParaRPr lang="tr-TR" sz="1600" b="1" dirty="0" smtClean="0"/>
          </a:p>
          <a:p>
            <a:pPr marL="0" indent="0" algn="just">
              <a:buNone/>
            </a:pPr>
            <a:r>
              <a:rPr lang="tr-TR" sz="2400" dirty="0" smtClean="0"/>
              <a:t>Amacı</a:t>
            </a:r>
            <a:r>
              <a:rPr lang="tr-TR" sz="2400" dirty="0"/>
              <a:t>: Olumlu pekiştirme veya olumsuz pekiştirme sonucu kazanılan davranışların ortadan kalkmasını, tekrar etmemesini sağlamaktır.</a:t>
            </a:r>
          </a:p>
          <a:p>
            <a:pPr marL="0" indent="0" algn="just">
              <a:buNone/>
            </a:pPr>
            <a:r>
              <a:rPr lang="tr-TR" sz="2400" dirty="0"/>
              <a:t>Nasıl uygulanacağı: Önceden pekiştirilmiş davranış gerçekleştiğinde </a:t>
            </a:r>
            <a:r>
              <a:rPr lang="tr-TR" sz="2400" dirty="0" err="1"/>
              <a:t>pekiştireç</a:t>
            </a:r>
            <a:r>
              <a:rPr lang="tr-TR" sz="2400" dirty="0"/>
              <a:t> kullanılmaz ve uyaran-tepki bağı ortadan kaldırılmış olur.</a:t>
            </a:r>
          </a:p>
          <a:p>
            <a:endParaRPr lang="tr-TR" sz="2400" dirty="0"/>
          </a:p>
        </p:txBody>
      </p:sp>
    </p:spTree>
    <p:extLst>
      <p:ext uri="{BB962C8B-B14F-4D97-AF65-F5344CB8AC3E}">
        <p14:creationId xmlns:p14="http://schemas.microsoft.com/office/powerpoint/2010/main" val="25116614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09997" y="2222287"/>
            <a:ext cx="7524003" cy="3636510"/>
          </a:xfrm>
        </p:spPr>
        <p:txBody>
          <a:bodyPr>
            <a:normAutofit lnSpcReduction="10000"/>
          </a:bodyPr>
          <a:lstStyle/>
          <a:p>
            <a:pPr marL="0" indent="0" algn="just">
              <a:buNone/>
            </a:pPr>
            <a:r>
              <a:rPr lang="tr-TR" dirty="0"/>
              <a:t>Örnek: Çocukların huysuzlukları çoğunlukla anne babaların bu davranışlara gösterdikleri ilgiyle pekiştirilir. Sorunlu davranışla başa çıkmak için benimsenebilecek yaklaşımlardan biri, belli bir davranış (huysuzluk) ve olumlu pekiştirme (ilgi) arasında kurulmuş olan bağı ortadan kaldırmaktır. Bağın ortadan kalkması, bu tür davranışları azaltabilir veya yok edebilir. Yani çocuk ağlayarak anne babasına bir şeyler yaptırmaya çalıştığında, bu istekleri yerine getirilmezse ve beklediği ilgiyi göremezse çocuğun bu davranışı zamanla sönecektir.</a:t>
            </a:r>
          </a:p>
          <a:p>
            <a:pPr marL="0" indent="0" algn="just">
              <a:buNone/>
            </a:pPr>
            <a:r>
              <a:rPr lang="tr-TR" dirty="0"/>
              <a:t>Dikkat edilmesi gerekenler: Sönmenin, öfke veya saldırganlık gibi olumsuz yan etkileri olabileceğini de göz önünde bulundurmak gerekir. Sönme bazı davranışları azaltabilir veya ortadan kaldırabilir, ama sönen davranışların yerini almaz.</a:t>
            </a:r>
          </a:p>
          <a:p>
            <a:endParaRPr lang="tr-TR" sz="1600" dirty="0"/>
          </a:p>
        </p:txBody>
      </p:sp>
    </p:spTree>
    <p:extLst>
      <p:ext uri="{BB962C8B-B14F-4D97-AF65-F5344CB8AC3E}">
        <p14:creationId xmlns:p14="http://schemas.microsoft.com/office/powerpoint/2010/main" val="9215539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04664"/>
            <a:ext cx="7524003" cy="1440160"/>
          </a:xfrm>
        </p:spPr>
        <p:txBody>
          <a:bodyPr/>
          <a:lstStyle/>
          <a:p>
            <a:pPr algn="ctr"/>
            <a:r>
              <a:rPr lang="tr-TR" dirty="0" smtClean="0"/>
              <a:t/>
            </a:r>
            <a:br>
              <a:rPr lang="tr-TR" dirty="0" smtClean="0"/>
            </a:br>
            <a:r>
              <a:rPr lang="tr-TR" dirty="0"/>
              <a:t/>
            </a:r>
            <a:br>
              <a:rPr lang="tr-TR" dirty="0"/>
            </a:br>
            <a:r>
              <a:rPr lang="tr-TR" dirty="0" smtClean="0"/>
              <a:t/>
            </a:r>
            <a:br>
              <a:rPr lang="tr-TR" dirty="0" smtClean="0"/>
            </a:br>
            <a:r>
              <a:rPr lang="tr-TR" dirty="0" smtClean="0"/>
              <a:t>2-BİÇİMLENDİRME</a:t>
            </a:r>
            <a:r>
              <a:rPr lang="tr-TR" dirty="0"/>
              <a:t/>
            </a:r>
            <a:br>
              <a:rPr lang="tr-TR" dirty="0"/>
            </a:br>
            <a:endParaRPr lang="tr-TR" dirty="0"/>
          </a:p>
        </p:txBody>
      </p:sp>
      <p:sp>
        <p:nvSpPr>
          <p:cNvPr id="3" name="İçerik Yer Tutucusu 2"/>
          <p:cNvSpPr>
            <a:spLocks noGrp="1"/>
          </p:cNvSpPr>
          <p:nvPr>
            <p:ph idx="1"/>
          </p:nvPr>
        </p:nvSpPr>
        <p:spPr>
          <a:xfrm>
            <a:off x="809997" y="2222287"/>
            <a:ext cx="7524003" cy="3636510"/>
          </a:xfrm>
        </p:spPr>
        <p:txBody>
          <a:bodyPr>
            <a:normAutofit/>
          </a:bodyPr>
          <a:lstStyle/>
          <a:p>
            <a:pPr marL="0" indent="0" algn="just">
              <a:buNone/>
            </a:pPr>
            <a:r>
              <a:rPr lang="tr-TR" dirty="0" smtClean="0"/>
              <a:t>Amacı</a:t>
            </a:r>
            <a:r>
              <a:rPr lang="tr-TR" dirty="0"/>
              <a:t>: Hedeflenmiş, istenilen bir davranışı kazandırabilmek için, davranışın daha basit davranış basamaklarına bölünerek öğretilmesidir.</a:t>
            </a:r>
          </a:p>
          <a:p>
            <a:pPr marL="0" indent="0" algn="just">
              <a:buNone/>
            </a:pPr>
            <a:r>
              <a:rPr lang="tr-TR" dirty="0"/>
              <a:t>Nasıl uygulanacağı: Davranış basamaklarına ayrılan hedef davranış, her doğru basamağın ardından pekiştirilir ve bir üst basamağa geçilir. Edimsel koşullanma açısından incelendiğinde, bir davranışın kazandırabilmesi için en az bir kere pekiştirilmesi, pekiştirilmesi için de en az bir kez yapılması gerekir. Biçimlendirme sayesinde istenen davranışa en yakın davranış pekiştirilerek, organizma istenen davranışa yaklaştırılır.</a:t>
            </a:r>
          </a:p>
          <a:p>
            <a:endParaRPr lang="tr-TR" sz="1600" dirty="0"/>
          </a:p>
        </p:txBody>
      </p:sp>
    </p:spTree>
    <p:extLst>
      <p:ext uri="{BB962C8B-B14F-4D97-AF65-F5344CB8AC3E}">
        <p14:creationId xmlns:p14="http://schemas.microsoft.com/office/powerpoint/2010/main" val="31296455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332656"/>
            <a:ext cx="7524003" cy="970450"/>
          </a:xfrm>
        </p:spPr>
        <p:txBody>
          <a:bodyPr/>
          <a:lstStyle/>
          <a:p>
            <a:endParaRPr lang="tr-TR" dirty="0"/>
          </a:p>
        </p:txBody>
      </p:sp>
      <p:sp>
        <p:nvSpPr>
          <p:cNvPr id="3" name="İçerik Yer Tutucusu 2"/>
          <p:cNvSpPr>
            <a:spLocks noGrp="1"/>
          </p:cNvSpPr>
          <p:nvPr>
            <p:ph idx="1"/>
          </p:nvPr>
        </p:nvSpPr>
        <p:spPr>
          <a:xfrm>
            <a:off x="809997" y="2222287"/>
            <a:ext cx="7524003" cy="3636510"/>
          </a:xfrm>
        </p:spPr>
        <p:txBody>
          <a:bodyPr>
            <a:normAutofit/>
          </a:bodyPr>
          <a:lstStyle/>
          <a:p>
            <a:pPr marL="0" indent="0" algn="just">
              <a:buNone/>
            </a:pPr>
            <a:r>
              <a:rPr lang="tr-TR" dirty="0"/>
              <a:t>Örnek: Topluluk önünde konuşma problemi yaşayan danışan öncelikle terapistle bu davranışın alıştırmasını yapar. Sonra evde tanıdığı kişiler önünde bir konuşma yapar. Sonra yabancı iki kişi karşısında konuşma yapar. Her bir durum sonrasında danışanın bu davranışı pekiştirilir.</a:t>
            </a:r>
          </a:p>
          <a:p>
            <a:pPr marL="0" indent="0" algn="just">
              <a:buNone/>
            </a:pPr>
            <a:r>
              <a:rPr lang="tr-TR" dirty="0"/>
              <a:t>Dikkat edilmesi gerekenler: Hedef davranışa yaklaştıracak alt basamakların oluşturulması önemlidir. Her bir ilerlemenin pekiştirilmesine özen gösterilmelidir.</a:t>
            </a:r>
          </a:p>
          <a:p>
            <a:endParaRPr lang="tr-TR" sz="1600" dirty="0"/>
          </a:p>
        </p:txBody>
      </p:sp>
    </p:spTree>
    <p:extLst>
      <p:ext uri="{BB962C8B-B14F-4D97-AF65-F5344CB8AC3E}">
        <p14:creationId xmlns:p14="http://schemas.microsoft.com/office/powerpoint/2010/main" val="3989269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4D460B-9047-4585-A91E-696527652AB6}"/>
              </a:ext>
            </a:extLst>
          </p:cNvPr>
          <p:cNvSpPr>
            <a:spLocks noGrp="1"/>
          </p:cNvSpPr>
          <p:nvPr>
            <p:ph type="title"/>
          </p:nvPr>
        </p:nvSpPr>
        <p:spPr/>
        <p:txBody>
          <a:bodyPr/>
          <a:lstStyle/>
          <a:p>
            <a:r>
              <a:rPr lang="tr-TR" dirty="0"/>
              <a:t>Aşama 2</a:t>
            </a:r>
          </a:p>
        </p:txBody>
      </p:sp>
      <p:sp>
        <p:nvSpPr>
          <p:cNvPr id="3" name="İçerik Yer Tutucusu 2">
            <a:extLst>
              <a:ext uri="{FF2B5EF4-FFF2-40B4-BE49-F238E27FC236}">
                <a16:creationId xmlns:a16="http://schemas.microsoft.com/office/drawing/2014/main" id="{2FD8B720-783D-413F-992E-B5B22DD10264}"/>
              </a:ext>
            </a:extLst>
          </p:cNvPr>
          <p:cNvSpPr>
            <a:spLocks noGrp="1"/>
          </p:cNvSpPr>
          <p:nvPr>
            <p:ph idx="1"/>
          </p:nvPr>
        </p:nvSpPr>
        <p:spPr/>
        <p:txBody>
          <a:bodyPr/>
          <a:lstStyle/>
          <a:p>
            <a:r>
              <a:rPr lang="tr-TR" dirty="0"/>
              <a:t>Listedeki sorumluluklar çocuğun başlamak isteme tercihine göre sıraya dizilir. </a:t>
            </a:r>
          </a:p>
          <a:p>
            <a:r>
              <a:rPr lang="tr-TR" dirty="0"/>
              <a:t>İlk maddeden başlanır. </a:t>
            </a:r>
          </a:p>
          <a:p>
            <a:r>
              <a:rPr lang="tr-TR" dirty="0"/>
              <a:t>Her madde için maddeye uygun bir şekilde süre gerekmektedir.</a:t>
            </a:r>
          </a:p>
        </p:txBody>
      </p:sp>
    </p:spTree>
    <p:extLst>
      <p:ext uri="{BB962C8B-B14F-4D97-AF65-F5344CB8AC3E}">
        <p14:creationId xmlns:p14="http://schemas.microsoft.com/office/powerpoint/2010/main" val="26096142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260648"/>
            <a:ext cx="7524003" cy="1584176"/>
          </a:xfrm>
        </p:spPr>
        <p:txBody>
          <a:bodyPr/>
          <a:lstStyle/>
          <a:p>
            <a:pPr algn="ctr"/>
            <a:r>
              <a:rPr lang="tr-TR" dirty="0" smtClean="0"/>
              <a:t>3-ATILGANLIK EĞİTİMİ</a:t>
            </a:r>
            <a:r>
              <a:rPr lang="tr-TR" dirty="0"/>
              <a:t/>
            </a:r>
            <a:br>
              <a:rPr lang="tr-TR" dirty="0"/>
            </a:br>
            <a:endParaRPr lang="tr-TR" dirty="0"/>
          </a:p>
        </p:txBody>
      </p:sp>
      <p:sp>
        <p:nvSpPr>
          <p:cNvPr id="3" name="İçerik Yer Tutucusu 2"/>
          <p:cNvSpPr>
            <a:spLocks noGrp="1"/>
          </p:cNvSpPr>
          <p:nvPr>
            <p:ph idx="1"/>
          </p:nvPr>
        </p:nvSpPr>
        <p:spPr>
          <a:xfrm>
            <a:off x="467545" y="2222286"/>
            <a:ext cx="8280920" cy="3943017"/>
          </a:xfrm>
        </p:spPr>
        <p:txBody>
          <a:bodyPr>
            <a:normAutofit/>
          </a:bodyPr>
          <a:lstStyle/>
          <a:p>
            <a:pPr marL="0" indent="0" algn="just">
              <a:buNone/>
            </a:pPr>
            <a:r>
              <a:rPr lang="tr-TR" sz="2000" dirty="0" smtClean="0"/>
              <a:t>Amacı</a:t>
            </a:r>
            <a:r>
              <a:rPr lang="tr-TR" sz="2000" dirty="0"/>
              <a:t>: Atılganlık eğitim programları, kendine güveni olmayan, benlik kavramı olumsuz yönde etkilenmiş, gerektiği durumda haklarını koruyamayan, hatta koruması gerektiğini dahi bilmeyen kimselerin eksik olan bu yönlerini giderme amacı taşır.</a:t>
            </a:r>
          </a:p>
          <a:p>
            <a:pPr marL="0" indent="0" algn="just">
              <a:buNone/>
            </a:pPr>
            <a:r>
              <a:rPr lang="tr-TR" sz="2000" dirty="0"/>
              <a:t>Atılganlık eğitimi ile bireye nerede, nasıl ve ne yaparak atılganca davranacağı öğretilir. Böylelikle birey atılgan, saldırgan davranışlarını ayırt eder. Başkalarının olduğu kadar kendi haklarını da tanır, kabul eder ve saygı duyar. Heyecanını kontrol eder. Etkili kişiler arası ilişkilerini geliştirir. Anlamlı ve yakın ilişkiler geliştirir.  Düşünce duygu ve inanışlarını etkili bir şekilde ifade eder.</a:t>
            </a:r>
          </a:p>
          <a:p>
            <a:endParaRPr lang="tr-TR" sz="2000" dirty="0"/>
          </a:p>
        </p:txBody>
      </p:sp>
    </p:spTree>
    <p:extLst>
      <p:ext uri="{BB962C8B-B14F-4D97-AF65-F5344CB8AC3E}">
        <p14:creationId xmlns:p14="http://schemas.microsoft.com/office/powerpoint/2010/main" val="21791114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539552" y="2276871"/>
            <a:ext cx="8064895" cy="4104457"/>
          </a:xfrm>
        </p:spPr>
        <p:txBody>
          <a:bodyPr>
            <a:normAutofit fontScale="77500" lnSpcReduction="20000"/>
          </a:bodyPr>
          <a:lstStyle/>
          <a:p>
            <a:pPr marL="0" indent="0" algn="just">
              <a:buNone/>
            </a:pPr>
            <a:r>
              <a:rPr lang="tr-TR" sz="1900" b="1" dirty="0"/>
              <a:t>Nasıl uygulanacağı:</a:t>
            </a:r>
          </a:p>
          <a:p>
            <a:pPr marL="0" indent="0" algn="just">
              <a:buNone/>
            </a:pPr>
            <a:r>
              <a:rPr lang="tr-TR" sz="1900" b="1" dirty="0"/>
              <a:t>Atılganlık Eğitim Programında;</a:t>
            </a:r>
          </a:p>
          <a:p>
            <a:pPr marL="0" indent="0" algn="just">
              <a:buNone/>
            </a:pPr>
            <a:r>
              <a:rPr lang="tr-TR" sz="1900" dirty="0"/>
              <a:t>Grup üyelerine çekingen, saldırgan ve atılgan davranışların farkını göstermek ve bu davranışları ayırt etmek ve bu davranışları ayırt etmeleri için uygulama fırsatı vermek,</a:t>
            </a:r>
          </a:p>
          <a:p>
            <a:pPr marL="0" indent="0" algn="just">
              <a:buNone/>
            </a:pPr>
            <a:r>
              <a:rPr lang="tr-TR" sz="1900" dirty="0"/>
              <a:t>Atılgan, çekingen ve saldırganlığın sözsüz davranışların neler olduğunu göstermek,</a:t>
            </a:r>
          </a:p>
          <a:p>
            <a:pPr marL="0" indent="0" algn="just">
              <a:buNone/>
            </a:pPr>
            <a:r>
              <a:rPr lang="tr-TR" sz="1900" dirty="0"/>
              <a:t>Sözsüz iletişimin günlük yaşamdaki önemini göstermek,</a:t>
            </a:r>
          </a:p>
          <a:p>
            <a:pPr marL="0" indent="0" algn="just">
              <a:buNone/>
            </a:pPr>
            <a:r>
              <a:rPr lang="tr-TR" sz="1900" dirty="0"/>
              <a:t>Eğer bir kimse izin vermezse, karşısındakinin onu ezemeyeceği, onun haklarının ihlal edemeyeceği fikrini vermek,</a:t>
            </a:r>
          </a:p>
          <a:p>
            <a:pPr marL="0" indent="0" algn="just">
              <a:buNone/>
            </a:pPr>
            <a:r>
              <a:rPr lang="tr-TR" sz="1900" dirty="0"/>
              <a:t>Atılganca iltifat etmeyi ve iltifata olumlu karşılık vermeyi öğretmek,</a:t>
            </a:r>
          </a:p>
          <a:p>
            <a:pPr marL="0" indent="0" algn="just">
              <a:buNone/>
            </a:pPr>
            <a:r>
              <a:rPr lang="tr-TR" sz="1900" dirty="0"/>
              <a:t>Atılganca ricada bulunmak ve ricayı reddetmeyi öğretmek,</a:t>
            </a:r>
          </a:p>
          <a:p>
            <a:pPr marL="0" indent="0" algn="just">
              <a:buNone/>
            </a:pPr>
            <a:r>
              <a:rPr lang="tr-TR" sz="1900" dirty="0"/>
              <a:t>Olumlu ve olumsuz duyguları ifade etmeyi öğretmek amaçlanır.</a:t>
            </a:r>
          </a:p>
          <a:p>
            <a:pPr marL="0" indent="0" algn="just">
              <a:buNone/>
            </a:pPr>
            <a:r>
              <a:rPr lang="tr-TR" sz="1900" dirty="0"/>
              <a:t>Bireye atılganlık eğitimi verilerek iletişim becerileri kazandırmak, kendi haklarını koruyabilmeyi, başkalarının haklarına saygı göstermeyi, çekingen yada saldırgan olmak yerine atılgan tutum kazandırmayı ve sonuçta toplumu özgüven sahibi bireylerden oluşturmayı amaçlamaktadır.</a:t>
            </a:r>
          </a:p>
          <a:p>
            <a:endParaRPr lang="tr-TR" sz="1600" dirty="0"/>
          </a:p>
        </p:txBody>
      </p:sp>
    </p:spTree>
    <p:extLst>
      <p:ext uri="{BB962C8B-B14F-4D97-AF65-F5344CB8AC3E}">
        <p14:creationId xmlns:p14="http://schemas.microsoft.com/office/powerpoint/2010/main" val="11568408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276872"/>
            <a:ext cx="8064895" cy="4032448"/>
          </a:xfrm>
        </p:spPr>
        <p:txBody>
          <a:bodyPr>
            <a:normAutofit fontScale="92500" lnSpcReduction="10000"/>
          </a:bodyPr>
          <a:lstStyle/>
          <a:p>
            <a:pPr marL="0" indent="0" algn="just">
              <a:buNone/>
            </a:pPr>
            <a:r>
              <a:rPr lang="tr-TR" dirty="0"/>
              <a:t>Atılganlık eğitimi grup uygulama planı , davranışçı yaklaşım ilkeleri göz önüne alınarak hazırlanmıştır. Bu ilkeler şöyle özetlenebilir.</a:t>
            </a:r>
          </a:p>
          <a:p>
            <a:pPr marL="0" indent="0" algn="just">
              <a:buNone/>
            </a:pPr>
            <a:r>
              <a:rPr lang="tr-TR" dirty="0"/>
              <a:t>1. Davranış öğrenilir.</a:t>
            </a:r>
          </a:p>
          <a:p>
            <a:pPr marL="0" indent="0" algn="just">
              <a:buNone/>
            </a:pPr>
            <a:r>
              <a:rPr lang="tr-TR" dirty="0"/>
              <a:t>2. Bu öğrenme pekiştiren, güdülendiren ya da cezalandıran kişilerle etkileşim sonucu olur.</a:t>
            </a:r>
          </a:p>
          <a:p>
            <a:pPr marL="0" indent="0" algn="just">
              <a:buNone/>
            </a:pPr>
            <a:r>
              <a:rPr lang="tr-TR" dirty="0"/>
              <a:t>3. Eğer istenmeyen bir davranış öğrenilmişse </a:t>
            </a:r>
            <a:r>
              <a:rPr lang="tr-TR" dirty="0" err="1"/>
              <a:t>pekiştireçler</a:t>
            </a:r>
            <a:r>
              <a:rPr lang="tr-TR" dirty="0"/>
              <a:t> düzeniyle bu davranış söndürülür ve yerine yeni davranışlar geliştirilebilir.</a:t>
            </a:r>
          </a:p>
          <a:p>
            <a:pPr marL="0" indent="0" algn="just">
              <a:buNone/>
            </a:pPr>
            <a:r>
              <a:rPr lang="tr-TR" dirty="0"/>
              <a:t>Örnek: Bir okulda uygulanan ölçekler ve yapılan gözlemler sonucu atılgan davranma konusunda eksiklikleri olan öğrencilerle bir grup oluşturulabilir. Yapılan grup çalışmalarında öğrencilere çekingen, saldırgan ve atılgan davranışlar arasındaki farklar gösterilir. Sözsüz iletişimin önemi, ben dilini kullanmak, ricada bulunmak, hayır diyebilmek, olumlu ve olumsuz duygu ve düşüncelerini uygun bir şekilde ifade edebilmek konusunda alıştırmalar yapılabilir.</a:t>
            </a:r>
          </a:p>
          <a:p>
            <a:endParaRPr lang="tr-TR" dirty="0"/>
          </a:p>
        </p:txBody>
      </p:sp>
    </p:spTree>
    <p:extLst>
      <p:ext uri="{BB962C8B-B14F-4D97-AF65-F5344CB8AC3E}">
        <p14:creationId xmlns:p14="http://schemas.microsoft.com/office/powerpoint/2010/main" val="3365494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188640"/>
            <a:ext cx="7524003" cy="1944216"/>
          </a:xfrm>
        </p:spPr>
        <p:txBody>
          <a:bodyPr/>
          <a:lstStyle/>
          <a:p>
            <a:pPr algn="ctr"/>
            <a:r>
              <a:rPr lang="tr-TR" sz="3200" dirty="0" smtClean="0"/>
              <a:t/>
            </a:r>
            <a:br>
              <a:rPr lang="tr-TR" sz="3200" dirty="0" smtClean="0"/>
            </a:br>
            <a:r>
              <a:rPr lang="tr-TR" sz="3200" dirty="0"/>
              <a:t/>
            </a:r>
            <a:br>
              <a:rPr lang="tr-TR" sz="3200" dirty="0"/>
            </a:br>
            <a:r>
              <a:rPr lang="tr-TR" sz="3200" dirty="0" smtClean="0"/>
              <a:t>4-KENDİ DAVRANIŞLARINI KONTROL ETME</a:t>
            </a:r>
            <a:r>
              <a:rPr lang="tr-TR" dirty="0"/>
              <a:t/>
            </a:r>
            <a:br>
              <a:rPr lang="tr-TR" dirty="0"/>
            </a:br>
            <a:endParaRPr lang="tr-TR" dirty="0"/>
          </a:p>
        </p:txBody>
      </p:sp>
      <p:sp>
        <p:nvSpPr>
          <p:cNvPr id="3" name="İçerik Yer Tutucusu 2"/>
          <p:cNvSpPr>
            <a:spLocks noGrp="1"/>
          </p:cNvSpPr>
          <p:nvPr>
            <p:ph idx="1"/>
          </p:nvPr>
        </p:nvSpPr>
        <p:spPr>
          <a:xfrm>
            <a:off x="809997" y="2276872"/>
            <a:ext cx="7794451" cy="3960440"/>
          </a:xfrm>
        </p:spPr>
        <p:txBody>
          <a:bodyPr>
            <a:normAutofit/>
          </a:bodyPr>
          <a:lstStyle/>
          <a:p>
            <a:pPr marL="0" indent="0" algn="just">
              <a:buNone/>
            </a:pPr>
            <a:r>
              <a:rPr lang="tr-TR" dirty="0" smtClean="0"/>
              <a:t>Amacı</a:t>
            </a:r>
            <a:r>
              <a:rPr lang="tr-TR" dirty="0"/>
              <a:t>: Kendini yönetme stratejileri, bireylerin kendi davranışlarını kontrol etmek üzere kullandıkları süreç ya da  süreçlerdir. Bireylerin kendi davranışlarını değiştirme konusunda sorumluluk almaları amaçlanmaktadır. Kendini yönetme stratejisine sahip olan bireyler kendilerine sunulan  görevleri iyi bir şekilde analiz eder, hedef koyar, koydukları hedeflere uygun stratejiler belirler, hedeflere ulaşıp  ulaşmadıklarıyla ilgili kendilerini izler ve gerektiğinde bu hedeflere ulaşmak için belirledikleri stratejilerde uyarlamalarda bulunurlar.</a:t>
            </a:r>
          </a:p>
          <a:p>
            <a:pPr marL="0" indent="0" algn="just">
              <a:buNone/>
            </a:pPr>
            <a:r>
              <a:rPr lang="tr-TR" dirty="0"/>
              <a:t>Nasıl uygulanacağı: Kendini yönetme, farklı tür stratejilerden oluşmaktadır.  Bu stratejiler, kendine ön uyaran verme, kendine yönerge verme, kendini değerlendirme, kendini pekiştirme ve kendini izleme stratejileri başlığı altında yer almaktadır.</a:t>
            </a:r>
          </a:p>
          <a:p>
            <a:endParaRPr lang="tr-TR" dirty="0"/>
          </a:p>
        </p:txBody>
      </p:sp>
    </p:spTree>
    <p:extLst>
      <p:ext uri="{BB962C8B-B14F-4D97-AF65-F5344CB8AC3E}">
        <p14:creationId xmlns:p14="http://schemas.microsoft.com/office/powerpoint/2010/main" val="3592599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222286"/>
            <a:ext cx="8136903" cy="4159041"/>
          </a:xfrm>
        </p:spPr>
        <p:txBody>
          <a:bodyPr>
            <a:normAutofit/>
          </a:bodyPr>
          <a:lstStyle/>
          <a:p>
            <a:pPr marL="0" indent="0" algn="just">
              <a:buNone/>
            </a:pPr>
            <a:r>
              <a:rPr lang="tr-TR" dirty="0"/>
              <a:t>Kendine ön uyaran verme ; bireyin beklenen davranışı başlatmak üzere  işitsel ya da dokunsal bir uyaranı kendisine sunmasıdır.</a:t>
            </a:r>
          </a:p>
          <a:p>
            <a:pPr marL="0" indent="0" algn="just">
              <a:buNone/>
            </a:pPr>
            <a:r>
              <a:rPr lang="tr-TR" dirty="0"/>
              <a:t>Örnek: Düzenli çalışma alışkanlığını kazanmak isteyen bir öğrenci bilgisayarın üst kısmında rahat görebileceği bir yere “önce ödevlerini tamamla” diye bir yazı asabilir.</a:t>
            </a:r>
          </a:p>
          <a:p>
            <a:pPr marL="0" indent="0" algn="just">
              <a:buNone/>
            </a:pPr>
            <a:r>
              <a:rPr lang="tr-TR" dirty="0"/>
              <a:t>Kendine yönerge verme; bireyin bir işi yapmak için kendi kendine konuşması ve daha sonra o işi yapmasıdır.</a:t>
            </a:r>
          </a:p>
          <a:p>
            <a:pPr marL="0" indent="0" algn="just">
              <a:buNone/>
            </a:pPr>
            <a:r>
              <a:rPr lang="tr-TR" dirty="0"/>
              <a:t>Örnek: Anne babasının demesini beklemeden öğrencinin kendi kendisine “eve geldim, biraz dinlenip bir şeyler yedikten sonra ödevlerimi yapmaya başlamalıyım” diyerek kendisine yönerge verebilir.</a:t>
            </a:r>
          </a:p>
          <a:p>
            <a:pPr marL="0" indent="0" algn="just">
              <a:buNone/>
            </a:pPr>
            <a:r>
              <a:rPr lang="tr-TR" dirty="0"/>
              <a:t>Kendini izleme; bireyin kendisinin hedef davranışı gerçekleştirip gerçekleştirmediğini belirlemesi ve kaydetmesidir.</a:t>
            </a:r>
          </a:p>
        </p:txBody>
      </p:sp>
    </p:spTree>
    <p:extLst>
      <p:ext uri="{BB962C8B-B14F-4D97-AF65-F5344CB8AC3E}">
        <p14:creationId xmlns:p14="http://schemas.microsoft.com/office/powerpoint/2010/main" val="15434563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67544" y="2222286"/>
            <a:ext cx="8280919" cy="4159041"/>
          </a:xfrm>
        </p:spPr>
        <p:txBody>
          <a:bodyPr>
            <a:normAutofit lnSpcReduction="10000"/>
          </a:bodyPr>
          <a:lstStyle/>
          <a:p>
            <a:pPr marL="0" indent="0" algn="just">
              <a:buNone/>
            </a:pPr>
            <a:r>
              <a:rPr lang="tr-TR" dirty="0"/>
              <a:t>Örnek: Ödev tamamlama davranışını arttırması istenen bir öğrenci kendini izleme aşamasında form üzerinde yaptığı davranışın sayısını işaretleyebilir.</a:t>
            </a:r>
          </a:p>
          <a:p>
            <a:pPr marL="0" indent="0" algn="just">
              <a:buNone/>
            </a:pPr>
            <a:r>
              <a:rPr lang="tr-TR" dirty="0"/>
              <a:t>Kendini değerlendirme; bireyin öğretim öncesinde ya da sonrasında hedef davranışı, ölçütü karşılar düzeyde gerçekleştirip gerçekleştirmediğini kendisinin belirlemesidir.</a:t>
            </a:r>
          </a:p>
          <a:p>
            <a:pPr marL="0" indent="0" algn="just">
              <a:buNone/>
            </a:pPr>
            <a:r>
              <a:rPr lang="tr-TR" dirty="0"/>
              <a:t>Örnek: Öğrencinin ödev tamamlama davranışı ile ilgili öncelikle kendisine bir hedef koyması daha sonra kendini izleme formundaki kayıtlarına göre kendi durumunu değerlendirebilir.</a:t>
            </a:r>
          </a:p>
          <a:p>
            <a:pPr marL="0" indent="0" algn="just">
              <a:buNone/>
            </a:pPr>
            <a:r>
              <a:rPr lang="tr-TR" dirty="0"/>
              <a:t>Kendini pekiştirme; bireyin ölçütü karşılayıp karşılamadığına bağlı olarak hoşuna giden bir ödülü seçmesi ya da bir uyaranı kendisine sunmasıdır</a:t>
            </a:r>
            <a:r>
              <a:rPr lang="tr-TR" dirty="0" smtClean="0"/>
              <a:t>.</a:t>
            </a:r>
            <a:endParaRPr lang="tr-TR" dirty="0"/>
          </a:p>
          <a:p>
            <a:pPr marL="0" indent="0" algn="just">
              <a:buNone/>
            </a:pPr>
            <a:r>
              <a:rPr lang="tr-TR" dirty="0"/>
              <a:t>Örnek: Öğrenci matematik ödevini tamamladıktan sonra 15 dakika bilgisayarda oynayarak bu davranışını pekiştirebilir.</a:t>
            </a:r>
          </a:p>
          <a:p>
            <a:endParaRPr lang="tr-TR" dirty="0"/>
          </a:p>
        </p:txBody>
      </p:sp>
    </p:spTree>
    <p:extLst>
      <p:ext uri="{BB962C8B-B14F-4D97-AF65-F5344CB8AC3E}">
        <p14:creationId xmlns:p14="http://schemas.microsoft.com/office/powerpoint/2010/main" val="25636610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5-İMGELEME</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endParaRPr lang="tr-TR" dirty="0"/>
          </a:p>
          <a:p>
            <a:r>
              <a:rPr lang="tr-TR" dirty="0"/>
              <a:t>İmgeleme, kişinin zihinsel olarak herhangi bir olguyu canlandırmasıdır. Bu durum </a:t>
            </a:r>
            <a:r>
              <a:rPr lang="tr-TR" dirty="0" err="1"/>
              <a:t>imajinasyon</a:t>
            </a:r>
            <a:r>
              <a:rPr lang="tr-TR" dirty="0"/>
              <a:t> olarak tanımlanabilir. İmgelemenin bireysel dönüşümlerde kullanılan telkinlerle kombine edilmesiyle, dönüşümün yoğunluğunu ve hızını arttıran zihinsel bir araç olduğu çalışmalarla belirlenmiştir.</a:t>
            </a:r>
          </a:p>
          <a:p>
            <a:endParaRPr lang="tr-TR" dirty="0"/>
          </a:p>
          <a:p>
            <a:r>
              <a:rPr lang="tr-TR" dirty="0"/>
              <a:t>Esas olarak görebildiğiniz, işitebildiğiniz, dokunabildiğiniz, koklayabildiğiniz ya da tadabildiğiniz bir düşünce akışıdır. İmge deneyimlerinizin ya da fantezilerinizin içsel bir temsilidir. Zihninizin bilgileri kodlama, depolama ve ifade etme biçimidir. İmgeleme rüyaların ve hayallerin, anıların ve geçmiş yaşantının, planların, projeksiyonların ve olasılıkların bir yansımasıdır.  O; sanatların, duyguların ve en önemlisi de daha derinlerdeki benliğinizin dilidir.</a:t>
            </a:r>
          </a:p>
        </p:txBody>
      </p:sp>
    </p:spTree>
    <p:extLst>
      <p:ext uri="{BB962C8B-B14F-4D97-AF65-F5344CB8AC3E}">
        <p14:creationId xmlns:p14="http://schemas.microsoft.com/office/powerpoint/2010/main" val="30568186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err="1"/>
              <a:t>İmajinasyon</a:t>
            </a:r>
            <a:r>
              <a:rPr lang="tr-TR" dirty="0"/>
              <a:t> iç dünyanıza açılan bir penceredir. Düşüncelerinizi, hislerinizi ve yorumlarınızı gösterir. Ancak pencere olmasının ötesinde de bir anlam taşır.  Yaşamınızı yönlendirebilen ve şekil verebilen bilinçdışı çarpıklıklardan kurtulmanızı sağlar ve bu anlamda bir dönüşüm aracıdır.  </a:t>
            </a:r>
            <a:r>
              <a:rPr lang="tr-TR" dirty="0" err="1"/>
              <a:t>İmajinasyonun</a:t>
            </a:r>
            <a:r>
              <a:rPr lang="tr-TR" dirty="0"/>
              <a:t> daha çok düşsel, gerçek dışı ve kullanışsız olduğu düşünülmektedir. </a:t>
            </a:r>
          </a:p>
        </p:txBody>
      </p:sp>
    </p:spTree>
    <p:extLst>
      <p:ext uri="{BB962C8B-B14F-4D97-AF65-F5344CB8AC3E}">
        <p14:creationId xmlns:p14="http://schemas.microsoft.com/office/powerpoint/2010/main" val="41910535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Okullarda okuma, yazma ve aritmetik eğitimi verilirken yaratıcılığa, sıra dışılığa  ve kişiler arası ustalıklara hemen hiç tolerans gösterilmemektedir. Yetişkinler olarak bizler de genellikle yaratıcı düşüncelerimizle değil, görevlerimizi yerine getirmek suretiyle hayatımızı yaşarız. Toplum pratik, faydalı ve gerçek olana öncelik verir. Bu değerlerde kuşkusuz son derece önemlidir. Ancak insan gerçeğini, tıpkı çöllere yaşam veren bir ırmak gibi, besleyen de imgelemedir.</a:t>
            </a:r>
          </a:p>
        </p:txBody>
      </p:sp>
    </p:spTree>
    <p:extLst>
      <p:ext uri="{BB962C8B-B14F-4D97-AF65-F5344CB8AC3E}">
        <p14:creationId xmlns:p14="http://schemas.microsoft.com/office/powerpoint/2010/main" val="942349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İmajinasyon</a:t>
            </a:r>
            <a:r>
              <a:rPr lang="tr-TR" dirty="0"/>
              <a:t> olmasaydı insanlık çoktan ölmüş olurdu. Yeni potansiyelleri değerlendirebilme yeteneği yani imgeleme sayesinde ateş keşfedilmiş, silahlar yaratılmış, ekinler yetiştirilmiş; binalar inşa edilmiş; otomobiller, uçaklar, uzay mekikleri, televizyon ve bilgisayarlar icat edilmiştir.  Doğanın sayısız tehdidinin üstesinden  gelmemizi mümkün kılan kolektif imgelememiz, yaşamsal sorunlarında kaynağıdır. Çevre kirliliği, doğal kaynakların tükenmesi gibi sorunlarla yüz yüzeyiz. Yine de imgeleme, isteklerimizle birleştiğinde aynı sorunlar için en büyük çözüm umududur.</a:t>
            </a:r>
          </a:p>
        </p:txBody>
      </p:sp>
    </p:spTree>
    <p:extLst>
      <p:ext uri="{BB962C8B-B14F-4D97-AF65-F5344CB8AC3E}">
        <p14:creationId xmlns:p14="http://schemas.microsoft.com/office/powerpoint/2010/main" val="147864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601BFA-E016-4097-A93F-DDBE130E98A1}"/>
              </a:ext>
            </a:extLst>
          </p:cNvPr>
          <p:cNvSpPr>
            <a:spLocks noGrp="1"/>
          </p:cNvSpPr>
          <p:nvPr>
            <p:ph type="title"/>
          </p:nvPr>
        </p:nvSpPr>
        <p:spPr/>
        <p:txBody>
          <a:bodyPr/>
          <a:lstStyle/>
          <a:p>
            <a:r>
              <a:rPr lang="tr-TR" dirty="0"/>
              <a:t>Aşama 3</a:t>
            </a:r>
          </a:p>
        </p:txBody>
      </p:sp>
      <p:sp>
        <p:nvSpPr>
          <p:cNvPr id="3" name="İçerik Yer Tutucusu 2">
            <a:extLst>
              <a:ext uri="{FF2B5EF4-FFF2-40B4-BE49-F238E27FC236}">
                <a16:creationId xmlns:a16="http://schemas.microsoft.com/office/drawing/2014/main" id="{8C07495B-D31C-4521-8893-AEEF5ABF2C54}"/>
              </a:ext>
            </a:extLst>
          </p:cNvPr>
          <p:cNvSpPr>
            <a:spLocks noGrp="1"/>
          </p:cNvSpPr>
          <p:nvPr>
            <p:ph idx="1"/>
          </p:nvPr>
        </p:nvSpPr>
        <p:spPr/>
        <p:txBody>
          <a:bodyPr/>
          <a:lstStyle/>
          <a:p>
            <a:r>
              <a:rPr lang="tr-TR" dirty="0"/>
              <a:t>Ebeveynlerin hatırlatması olmadan çocuğun sorumluluklarını yerine getirmesi için bir sistem oluşturmak.</a:t>
            </a:r>
          </a:p>
          <a:p>
            <a:r>
              <a:rPr lang="tr-TR" dirty="0"/>
              <a:t>Örneğin; ‘’ lenslerini gece yatmadan çıkarman için bir sistem yapacağız. Biz sana bunu yapman gerektiğini söylemeyeceğiz ve senin yapman gereken işi yapmayacağız. Sen kendin hatırlayabilmek için neler yapabilirsin?’’</a:t>
            </a:r>
          </a:p>
          <a:p>
            <a:r>
              <a:rPr lang="tr-TR" dirty="0"/>
              <a:t>Hatırlatıcılar hazırlamak, alarm kurmak, sorumluluk listesi oluşturup duvara asmak.</a:t>
            </a:r>
          </a:p>
        </p:txBody>
      </p:sp>
    </p:spTree>
    <p:extLst>
      <p:ext uri="{BB962C8B-B14F-4D97-AF65-F5344CB8AC3E}">
        <p14:creationId xmlns:p14="http://schemas.microsoft.com/office/powerpoint/2010/main" val="5445447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6-MOLA TEKNİĞİ</a:t>
            </a:r>
            <a:endParaRPr lang="tr-TR" dirty="0"/>
          </a:p>
        </p:txBody>
      </p:sp>
      <p:sp>
        <p:nvSpPr>
          <p:cNvPr id="3" name="İçerik Yer Tutucusu 2"/>
          <p:cNvSpPr>
            <a:spLocks noGrp="1"/>
          </p:cNvSpPr>
          <p:nvPr>
            <p:ph idx="1"/>
          </p:nvPr>
        </p:nvSpPr>
        <p:spPr/>
        <p:txBody>
          <a:bodyPr/>
          <a:lstStyle/>
          <a:p>
            <a:r>
              <a:rPr lang="tr-TR" dirty="0"/>
              <a:t>Çocuklar kabul edilemez bir davranış sergilediklerinde bu davranışlarının yanlış olduğunu anlatmak için uygulanan en sık yöntemlerden bir tanesi mola yöntemidir. Mola yönteminde çocuk olumsuz bir davranış sergiledikten sonra yanlış davranışının bedeli olarak bir süreliğine tek başına kalabileceği bir odada/mekânda herhangi bir aktivite yapmadan bekler. Böylece, yaptığı davranışın kabul edilemez olduğu mesajı çocuğa verilir.</a:t>
            </a:r>
          </a:p>
        </p:txBody>
      </p:sp>
    </p:spTree>
    <p:extLst>
      <p:ext uri="{BB962C8B-B14F-4D97-AF65-F5344CB8AC3E}">
        <p14:creationId xmlns:p14="http://schemas.microsoft.com/office/powerpoint/2010/main" val="36766854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8010475" cy="1181612"/>
          </a:xfrm>
        </p:spPr>
        <p:txBody>
          <a:bodyPr/>
          <a:lstStyle/>
          <a:p>
            <a:r>
              <a:rPr lang="tr-TR" sz="2400" dirty="0"/>
              <a:t>Mola yöntemini uygularken dikkat edilmesi gereken bazı noktalar vardır:</a:t>
            </a:r>
          </a:p>
        </p:txBody>
      </p:sp>
      <p:sp>
        <p:nvSpPr>
          <p:cNvPr id="3" name="İçerik Yer Tutucusu 2"/>
          <p:cNvSpPr>
            <a:spLocks noGrp="1"/>
          </p:cNvSpPr>
          <p:nvPr>
            <p:ph idx="1"/>
          </p:nvPr>
        </p:nvSpPr>
        <p:spPr/>
        <p:txBody>
          <a:bodyPr/>
          <a:lstStyle/>
          <a:p>
            <a:r>
              <a:rPr lang="tr-TR" dirty="0"/>
              <a:t>• Öncelikle çocuğunuzla mola yönteminin ne olduğunu konuşun. Mola yönteminin bir cezadan ziyade yanlış davranışın ardından çocuğa hatalı davranışını düşünme fırsatı tanıyan ve sakinleşip, yeni bir davranış geliştirme fırsatı tanıyan bir süreç olduğunu anlatın. Ne kadar süreliğine nerede bekleyecek, hangi davranışlardan sonra mola alacak bu tip kuralları önceden belirleyip onunla paylaşın.</a:t>
            </a:r>
          </a:p>
        </p:txBody>
      </p:sp>
    </p:spTree>
    <p:extLst>
      <p:ext uri="{BB962C8B-B14F-4D97-AF65-F5344CB8AC3E}">
        <p14:creationId xmlns:p14="http://schemas.microsoft.com/office/powerpoint/2010/main" val="12697316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Çocuğunuz moladayken tek başına kalmalıdır, bu sebeple onu odasında her iki dakikada bir ziyaret etmeyin veya gözyaşlarını silmesi için yardımcı olmayın. Unutmayalım ki, çocuğun kendini sakinleştirebilme becerisini öğrenmesi temel amaçlarımızdan bir tanesidir.</a:t>
            </a:r>
          </a:p>
        </p:txBody>
      </p:sp>
    </p:spTree>
    <p:extLst>
      <p:ext uri="{BB962C8B-B14F-4D97-AF65-F5344CB8AC3E}">
        <p14:creationId xmlns:p14="http://schemas.microsoft.com/office/powerpoint/2010/main" val="40765144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 Yanlış davranışın ardından molaya gönderirken mümkün olduğunca sakin kalmak önemlidir. Çocuğa bağırmadan, vurmadan, hakaret etmeden daha önceden konuştuğunuz gibi istenmeyen davranışın ardından molaya gitmesi gerektiğini söyleyin ve odasına götürmek için ona eşlik edin. Çocukların sorun çözümünde anne-babalarını model aldıklarını düşünürsek; ona bağırıp hakaret ederek verdiğimiz mesaj sorunların bağıra çağıra çözülebilecek olduğudur.</a:t>
            </a:r>
          </a:p>
        </p:txBody>
      </p:sp>
    </p:spTree>
    <p:extLst>
      <p:ext uri="{BB962C8B-B14F-4D97-AF65-F5344CB8AC3E}">
        <p14:creationId xmlns:p14="http://schemas.microsoft.com/office/powerpoint/2010/main" val="39576102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Molanın süresini önceden belirlemek ve bunu çocuğuna söylemeniz önemlidir. Her yaş için ortalama bir dakika mola süresi uygun olabilir. Örneğin 7 yaşındaki oğlunuz için 7 dakika mola süresi idealdir. Eğer süreyi uzatırsanız, çocuğunuz aranızda yapılan anlaşmaya uymadığınız için öfkelenmeye başlayabilir. Bu da, mola yönteminin çocuğun sakinleşmesine yardımcı olacağına tam tersine bir etki yaratır.</a:t>
            </a:r>
          </a:p>
        </p:txBody>
      </p:sp>
    </p:spTree>
    <p:extLst>
      <p:ext uri="{BB962C8B-B14F-4D97-AF65-F5344CB8AC3E}">
        <p14:creationId xmlns:p14="http://schemas.microsoft.com/office/powerpoint/2010/main" val="8005280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Mola yöntemi için doğru mekânı seçmek önemlidir. Mola zamanında çocuğun kendini eğlendirebileceği televizyon, oyuncak, </a:t>
            </a:r>
            <a:r>
              <a:rPr lang="tr-TR" dirty="0" err="1"/>
              <a:t>ipad</a:t>
            </a:r>
            <a:r>
              <a:rPr lang="tr-TR" dirty="0"/>
              <a:t> gibi araçlara ulaşamaması gerekir. Çünkü amacımız çocuğun kendini oyalamadan yaptığını düşünmesi ve kendini sakinleştirerek alternatif davranış üretmesini sağlamaktır. Bu sebeple kendi odasında bu tip eğlence araçları varsa mola için uygun bir mekân olmayabilir</a:t>
            </a:r>
          </a:p>
        </p:txBody>
      </p:sp>
    </p:spTree>
    <p:extLst>
      <p:ext uri="{BB962C8B-B14F-4D97-AF65-F5344CB8AC3E}">
        <p14:creationId xmlns:p14="http://schemas.microsoft.com/office/powerpoint/2010/main" val="2250993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Evdeki herhangi başka bir oda, ufak bir sandalye mola yöntemi için yeterli olacaktır. Korkutucu, karanlık bir oda, evin bodrum katı veya çatısı kesinlikle seçilmemelidir. Çocuğunuz çok fazla bağırıp, öfkesini fiziksel olarak gösteriyorsa kapısını kapatabiliriz, ancak kilitlemek pek de doğru bir seçenek değildir. Unutmayalım ki amacımız onu sakinleştirmek, iyice öfkelenmesine ve korkmasına vesile olmak değil</a:t>
            </a:r>
          </a:p>
        </p:txBody>
      </p:sp>
    </p:spTree>
    <p:extLst>
      <p:ext uri="{BB962C8B-B14F-4D97-AF65-F5344CB8AC3E}">
        <p14:creationId xmlns:p14="http://schemas.microsoft.com/office/powerpoint/2010/main" val="9370471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Mola </a:t>
            </a:r>
            <a:r>
              <a:rPr lang="tr-TR" dirty="0"/>
              <a:t>yöntemi her ne kadar istenmeyen davranışları ortadan kaldırmak için sık kullanılan bir yöntem olsa da, çocukları olumlu davranışları için ödüllendirmek ve takdir etmek çok güzel bir </a:t>
            </a:r>
            <a:r>
              <a:rPr lang="tr-TR" dirty="0" err="1"/>
              <a:t>pekiştireçtir</a:t>
            </a:r>
            <a:r>
              <a:rPr lang="tr-TR" dirty="0"/>
              <a:t>. Olumlu davranışların sayısını arttırmak için bunları fark edip, “Kardeşinle ne kadar güzel oynuyorsunuz, bravo size” gibi cümleler söylemek de çok etkilidir.</a:t>
            </a:r>
          </a:p>
        </p:txBody>
      </p:sp>
    </p:spTree>
    <p:extLst>
      <p:ext uri="{BB962C8B-B14F-4D97-AF65-F5344CB8AC3E}">
        <p14:creationId xmlns:p14="http://schemas.microsoft.com/office/powerpoint/2010/main" val="39848375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7-MARKA,JETON TEKNİĞİ</a:t>
            </a:r>
            <a:endParaRPr lang="tr-TR" dirty="0"/>
          </a:p>
        </p:txBody>
      </p:sp>
      <p:sp>
        <p:nvSpPr>
          <p:cNvPr id="3" name="İçerik Yer Tutucusu 2"/>
          <p:cNvSpPr>
            <a:spLocks noGrp="1"/>
          </p:cNvSpPr>
          <p:nvPr>
            <p:ph idx="1"/>
          </p:nvPr>
        </p:nvSpPr>
        <p:spPr>
          <a:xfrm>
            <a:off x="683569" y="1916832"/>
            <a:ext cx="7650432" cy="4320480"/>
          </a:xfrm>
        </p:spPr>
        <p:txBody>
          <a:bodyPr>
            <a:normAutofit/>
          </a:bodyPr>
          <a:lstStyle/>
          <a:p>
            <a:r>
              <a:rPr lang="tr-TR" sz="1600" dirty="0" smtClean="0"/>
              <a:t>Çocukların birçoğunda ödüllendirme ve olumlu </a:t>
            </a:r>
            <a:r>
              <a:rPr lang="tr-TR" sz="1600" dirty="0" err="1" smtClean="0"/>
              <a:t>pekiştireçler</a:t>
            </a:r>
            <a:r>
              <a:rPr lang="tr-TR" sz="1600" dirty="0" smtClean="0"/>
              <a:t> olumlu sonuçlar sağlamaktadır . Özellikle DEHB tanısı alan çocuklar sosyal ödüllere ve övgüye daha az duyarlı oldukları için somut ödüllerin daha etkili olduğu kanıtlanmıştır.</a:t>
            </a:r>
          </a:p>
          <a:p>
            <a:r>
              <a:rPr lang="tr-TR" sz="1600" b="1" dirty="0" smtClean="0">
                <a:solidFill>
                  <a:srgbClr val="FFFF00"/>
                </a:solidFill>
              </a:rPr>
              <a:t>Bu tekniği uygularken amacımız:</a:t>
            </a:r>
          </a:p>
          <a:p>
            <a:r>
              <a:rPr lang="tr-TR" sz="1600" dirty="0"/>
              <a:t>Çocuğun istenen davranışlarıyla ilişkili yapılandırılmış bir güdülenme sistemi meydana getirmek.</a:t>
            </a:r>
          </a:p>
          <a:p>
            <a:r>
              <a:rPr lang="tr-TR" sz="1600" dirty="0"/>
              <a:t>Ebeveynlerin veya bakım verenin ,çocuğun istenen davranışlarını pekiştirecek somut ödüllerle bu davranışları sağlamlaştırmayı hedeflemek.</a:t>
            </a:r>
          </a:p>
          <a:p>
            <a:r>
              <a:rPr lang="tr-TR" sz="1600" dirty="0"/>
              <a:t>Çocuğa gelişigüzel bir şekilde verilen ödülleri kontrol altına alarak keyfi olmaktan çıkarmak ve bunu bir amaca yönelik kullanmaya başlamak</a:t>
            </a:r>
          </a:p>
        </p:txBody>
      </p:sp>
    </p:spTree>
    <p:extLst>
      <p:ext uri="{BB962C8B-B14F-4D97-AF65-F5344CB8AC3E}">
        <p14:creationId xmlns:p14="http://schemas.microsoft.com/office/powerpoint/2010/main" val="40776260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smtClean="0"/>
              <a:t>Cezaların da sisteme dahil edilişi</a:t>
            </a:r>
            <a:endParaRPr lang="tr-TR" sz="3600"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a:t>S</a:t>
            </a:r>
            <a:r>
              <a:rPr lang="tr-TR" sz="1600" dirty="0" smtClean="0"/>
              <a:t>istemin içine ceza gerektiren davranışlar da eklenir.</a:t>
            </a:r>
          </a:p>
          <a:p>
            <a:r>
              <a:rPr lang="tr-TR" sz="1600" dirty="0" smtClean="0"/>
              <a:t>2.haftadan sonra eklenmelidir.</a:t>
            </a:r>
          </a:p>
          <a:p>
            <a:r>
              <a:rPr lang="tr-TR" sz="1600" dirty="0" smtClean="0"/>
              <a:t>Ceza karşılığı jetonların kaç tanesinin alınacağı tespit edilmelidir.</a:t>
            </a:r>
          </a:p>
          <a:p>
            <a:r>
              <a:rPr lang="tr-TR" sz="1600" dirty="0"/>
              <a:t>T</a:t>
            </a:r>
            <a:r>
              <a:rPr lang="tr-TR" sz="1600" dirty="0" smtClean="0"/>
              <a:t>utarlı olmak ve kuralları esnetmemek gerekir.</a:t>
            </a:r>
            <a:endParaRPr lang="tr-TR" sz="1600" dirty="0"/>
          </a:p>
        </p:txBody>
      </p:sp>
    </p:spTree>
    <p:extLst>
      <p:ext uri="{BB962C8B-B14F-4D97-AF65-F5344CB8AC3E}">
        <p14:creationId xmlns:p14="http://schemas.microsoft.com/office/powerpoint/2010/main" val="2077162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AEABD3-0F31-4401-9DFA-188B1BCC2CE6}"/>
              </a:ext>
            </a:extLst>
          </p:cNvPr>
          <p:cNvSpPr>
            <a:spLocks noGrp="1"/>
          </p:cNvSpPr>
          <p:nvPr>
            <p:ph type="title"/>
          </p:nvPr>
        </p:nvSpPr>
        <p:spPr/>
        <p:txBody>
          <a:bodyPr/>
          <a:lstStyle/>
          <a:p>
            <a:r>
              <a:rPr lang="tr-TR" dirty="0"/>
              <a:t>Aşama 4</a:t>
            </a:r>
          </a:p>
        </p:txBody>
      </p:sp>
      <p:sp>
        <p:nvSpPr>
          <p:cNvPr id="3" name="İçerik Yer Tutucusu 2">
            <a:extLst>
              <a:ext uri="{FF2B5EF4-FFF2-40B4-BE49-F238E27FC236}">
                <a16:creationId xmlns:a16="http://schemas.microsoft.com/office/drawing/2014/main" id="{8349C3A6-0371-42B2-B3A6-1CE53080E220}"/>
              </a:ext>
            </a:extLst>
          </p:cNvPr>
          <p:cNvSpPr>
            <a:spLocks noGrp="1"/>
          </p:cNvSpPr>
          <p:nvPr>
            <p:ph idx="1"/>
          </p:nvPr>
        </p:nvSpPr>
        <p:spPr/>
        <p:txBody>
          <a:bodyPr/>
          <a:lstStyle/>
          <a:p>
            <a:r>
              <a:rPr lang="tr-TR" dirty="0"/>
              <a:t>Planlanan sorumluluğun yerine getirilmez ise neler yapılacağının çocukla beraber belirlenmesi</a:t>
            </a:r>
          </a:p>
          <a:p>
            <a:r>
              <a:rPr lang="tr-TR" dirty="0"/>
              <a:t>Bu aşama ilk haftalarda uygulanmaz</a:t>
            </a:r>
          </a:p>
          <a:p>
            <a:r>
              <a:rPr lang="tr-TR" dirty="0"/>
              <a:t>‘’Bu plan lenslerini gece yatmadan çıkarman konusunda hatırlatıcı tahmin ediyoruz ama eğer uygulamazsan neler yapacağını önceden belirlememiz gerekiyor. Göz sağlığın için bunu yapman önemli eğer bunu yapmazsan bir gün boyunca televizyon ekranına bakmaman konusunda anlaşalım.’’</a:t>
            </a:r>
          </a:p>
          <a:p>
            <a:r>
              <a:rPr lang="tr-TR" dirty="0"/>
              <a:t>Bu sonuç yerine getirmediği sorumlukla bağlantılı olmalı ve bu bağlantı çocuğa açıklanmalıdır.</a:t>
            </a:r>
          </a:p>
          <a:p>
            <a:pPr marL="0" indent="0">
              <a:buNone/>
            </a:pPr>
            <a:endParaRPr lang="tr-TR" dirty="0"/>
          </a:p>
        </p:txBody>
      </p:sp>
    </p:spTree>
    <p:extLst>
      <p:ext uri="{BB962C8B-B14F-4D97-AF65-F5344CB8AC3E}">
        <p14:creationId xmlns:p14="http://schemas.microsoft.com/office/powerpoint/2010/main" val="212226182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8-DİYALEKTİK YOL HARİTAM </a:t>
            </a:r>
            <a:endParaRPr lang="tr-TR" dirty="0"/>
          </a:p>
        </p:txBody>
      </p:sp>
      <p:sp>
        <p:nvSpPr>
          <p:cNvPr id="3" name="İçerik Yer Tutucusu 2"/>
          <p:cNvSpPr>
            <a:spLocks noGrp="1"/>
          </p:cNvSpPr>
          <p:nvPr>
            <p:ph idx="1"/>
          </p:nvPr>
        </p:nvSpPr>
        <p:spPr/>
        <p:txBody>
          <a:bodyPr/>
          <a:lstStyle/>
          <a:p>
            <a:r>
              <a:rPr lang="tr-TR" dirty="0"/>
              <a:t>Diyalektik davranış terapisinin (DDT) kurucusu </a:t>
            </a:r>
            <a:r>
              <a:rPr lang="tr-TR" dirty="0" err="1"/>
              <a:t>Marsha</a:t>
            </a:r>
            <a:r>
              <a:rPr lang="tr-TR" dirty="0"/>
              <a:t> </a:t>
            </a:r>
            <a:r>
              <a:rPr lang="tr-TR" dirty="0" err="1"/>
              <a:t>Linehan’ın</a:t>
            </a:r>
            <a:r>
              <a:rPr lang="tr-TR" dirty="0"/>
              <a:t> ilk araştırmalarda amacı intihar davranışını tedavi edecek bir terapi geliştirmektir. Bunun için eğitimini aldığı davranış terapisi yöntemlerini intihar davranış riski yüksek bir danışan grubuyla denemeye başlar.</a:t>
            </a:r>
          </a:p>
          <a:p>
            <a:endParaRPr lang="tr-TR" dirty="0"/>
          </a:p>
          <a:p>
            <a:r>
              <a:rPr lang="tr-TR" dirty="0"/>
              <a:t>Fakat beklentilerinin aksine sadece davranış terapisi yöntemleri işe yaramaz. Bunun üzerine </a:t>
            </a:r>
            <a:r>
              <a:rPr lang="tr-TR" dirty="0" err="1"/>
              <a:t>Marsha</a:t>
            </a:r>
            <a:r>
              <a:rPr lang="tr-TR" dirty="0"/>
              <a:t> </a:t>
            </a:r>
            <a:r>
              <a:rPr lang="tr-TR" dirty="0" err="1"/>
              <a:t>Linehan</a:t>
            </a:r>
            <a:r>
              <a:rPr lang="tr-TR" dirty="0"/>
              <a:t> değişim odaklı terapiden daha çok kabul odaklı yöntemleri kullanmaya karar verir. Fakat bu sefer de danışanlar sorunlarının çözülmediğini söyleyerek terapiden memnun kalmaz.</a:t>
            </a:r>
          </a:p>
        </p:txBody>
      </p:sp>
    </p:spTree>
    <p:extLst>
      <p:ext uri="{BB962C8B-B14F-4D97-AF65-F5344CB8AC3E}">
        <p14:creationId xmlns:p14="http://schemas.microsoft.com/office/powerpoint/2010/main" val="38121589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Yıllar süren psikoterapi laboratuvarı araştırmaları, </a:t>
            </a:r>
            <a:r>
              <a:rPr lang="tr-TR" dirty="0" err="1"/>
              <a:t>süpervizyon</a:t>
            </a:r>
            <a:r>
              <a:rPr lang="tr-TR" dirty="0"/>
              <a:t>, araştırma ekibiyle tartışmalar, alandaki BDT yöntemlerinin araştırılması ve denenmesi sonucunda ortaya çıkan DDT hem değişim hem de kabul odaklı terapilerin özelliklerini ustalıkla harmanlamış olacaktır.</a:t>
            </a:r>
          </a:p>
          <a:p>
            <a:endParaRPr lang="tr-TR" dirty="0"/>
          </a:p>
          <a:p>
            <a:r>
              <a:rPr lang="tr-TR" dirty="0"/>
              <a:t>DDT’nin özünde “kabul ve değişim </a:t>
            </a:r>
            <a:r>
              <a:rPr lang="tr-TR" dirty="0" err="1"/>
              <a:t>sratejileri’nin</a:t>
            </a:r>
            <a:r>
              <a:rPr lang="tr-TR" dirty="0"/>
              <a:t>” ustalıklı bir şekilde harmanlanması yatar.</a:t>
            </a:r>
          </a:p>
        </p:txBody>
      </p:sp>
    </p:spTree>
    <p:extLst>
      <p:ext uri="{BB962C8B-B14F-4D97-AF65-F5344CB8AC3E}">
        <p14:creationId xmlns:p14="http://schemas.microsoft.com/office/powerpoint/2010/main" val="26186873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Kabule dayalı stratejilerde Zen prensipleri ve </a:t>
            </a:r>
            <a:r>
              <a:rPr lang="tr-TR" dirty="0" err="1"/>
              <a:t>Mindfulness</a:t>
            </a:r>
            <a:r>
              <a:rPr lang="tr-TR" dirty="0"/>
              <a:t> temel alınmıştır. </a:t>
            </a:r>
            <a:r>
              <a:rPr lang="tr-TR" dirty="0" err="1"/>
              <a:t>Mindfulness</a:t>
            </a:r>
            <a:r>
              <a:rPr lang="tr-TR" dirty="0"/>
              <a:t> becerisiyle danışanların kendi davranışlarını, duygu, düşüncelerini ve çevrelerinde olanları yargılamayan bir tarzda ve değiştirmeye çalışmadan gözlemlemeleri ve tanımlamaları amaçlanır.</a:t>
            </a:r>
          </a:p>
          <a:p>
            <a:endParaRPr lang="tr-TR" dirty="0"/>
          </a:p>
          <a:p>
            <a:r>
              <a:rPr lang="tr-TR" dirty="0"/>
              <a:t>Değişim stratejileri başlığı altında ise, maruz bırakma, edimsel yönetim, sorun çözme, bilişsel yeniden yapılandırma gibi bilişsel-davranışçı terapi prensiplerini sayabiliriz. DDT terapistleri bu stratejileri danışanın vaka </a:t>
            </a:r>
            <a:r>
              <a:rPr lang="tr-TR" dirty="0" err="1"/>
              <a:t>formülasyonu</a:t>
            </a:r>
            <a:r>
              <a:rPr lang="tr-TR" dirty="0"/>
              <a:t> ve hedef davranışlarına göre uygular.</a:t>
            </a:r>
          </a:p>
        </p:txBody>
      </p:sp>
    </p:spTree>
    <p:extLst>
      <p:ext uri="{BB962C8B-B14F-4D97-AF65-F5344CB8AC3E}">
        <p14:creationId xmlns:p14="http://schemas.microsoft.com/office/powerpoint/2010/main" val="12033337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276872"/>
            <a:ext cx="7848872" cy="4248472"/>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rgbClr val="FF0000"/>
                </a:solidFill>
              </a:rPr>
              <a:t>AKILCI </a:t>
            </a:r>
            <a:r>
              <a:rPr lang="tr-TR" sz="4400" dirty="0">
                <a:solidFill>
                  <a:srgbClr val="FF0000"/>
                </a:solidFill>
              </a:rPr>
              <a:t>DUYGUSAL DAVRANIŞÇI TERAPİ TEKNİKLERİ</a:t>
            </a: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r>
              <a:rPr lang="tr-TR" dirty="0">
                <a:solidFill>
                  <a:schemeClr val="accent6">
                    <a:lumMod val="75000"/>
                  </a:schemeClr>
                </a:solidFill>
                <a:latin typeface="Cambria" pitchFamily="18" charset="0"/>
                <a:ea typeface="Cambria" pitchFamily="18" charset="0"/>
              </a:rPr>
              <a:t/>
            </a:r>
            <a:br>
              <a:rPr lang="tr-TR" dirty="0">
                <a:solidFill>
                  <a:schemeClr val="accent6">
                    <a:lumMod val="75000"/>
                  </a:schemeClr>
                </a:solidFill>
                <a:latin typeface="Cambria" pitchFamily="18" charset="0"/>
                <a:ea typeface="Cambria" pitchFamily="18" charset="0"/>
              </a:rPr>
            </a:br>
            <a:r>
              <a:rPr lang="tr-TR" dirty="0">
                <a:solidFill>
                  <a:schemeClr val="tx1"/>
                </a:solidFill>
                <a:latin typeface="Cambria" pitchFamily="18" charset="0"/>
                <a:ea typeface="Cambria" pitchFamily="18" charset="0"/>
              </a:rPr>
              <a:t/>
            </a:r>
            <a:br>
              <a:rPr lang="tr-TR" dirty="0">
                <a:solidFill>
                  <a:schemeClr val="tx1"/>
                </a:solidFill>
                <a:latin typeface="Cambria" pitchFamily="18" charset="0"/>
                <a:ea typeface="Cambria" pitchFamily="18" charset="0"/>
              </a:rPr>
            </a:br>
            <a:endParaRPr lang="tr-TR" sz="2700" dirty="0">
              <a:solidFill>
                <a:schemeClr val="tx1"/>
              </a:solidFill>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981" y="160337"/>
            <a:ext cx="2160240" cy="2116535"/>
          </a:xfrm>
          <a:prstGeom prst="rect">
            <a:avLst/>
          </a:prstGeom>
        </p:spPr>
      </p:pic>
    </p:spTree>
    <p:extLst>
      <p:ext uri="{BB962C8B-B14F-4D97-AF65-F5344CB8AC3E}">
        <p14:creationId xmlns:p14="http://schemas.microsoft.com/office/powerpoint/2010/main" val="89143929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04664"/>
            <a:ext cx="7524003" cy="1474506"/>
          </a:xfrm>
        </p:spPr>
        <p:txBody>
          <a:bodyPr/>
          <a:lstStyle/>
          <a:p>
            <a:pPr algn="ctr"/>
            <a:r>
              <a:rPr lang="tr-TR" dirty="0" smtClean="0"/>
              <a:t/>
            </a:r>
            <a:br>
              <a:rPr lang="tr-TR" dirty="0" smtClean="0"/>
            </a:br>
            <a:r>
              <a:rPr lang="tr-TR" sz="3600" dirty="0" smtClean="0"/>
              <a:t>AKILCI DUYGUSAL DAVRANIŞÇI TERAPİ</a:t>
            </a:r>
            <a:endParaRPr lang="tr-TR" sz="3600" dirty="0"/>
          </a:p>
        </p:txBody>
      </p:sp>
      <p:sp>
        <p:nvSpPr>
          <p:cNvPr id="3" name="İçerik Yer Tutucusu 2"/>
          <p:cNvSpPr>
            <a:spLocks noGrp="1"/>
          </p:cNvSpPr>
          <p:nvPr>
            <p:ph idx="1"/>
          </p:nvPr>
        </p:nvSpPr>
        <p:spPr/>
        <p:txBody>
          <a:bodyPr>
            <a:normAutofit fontScale="92500" lnSpcReduction="10000"/>
          </a:bodyPr>
          <a:lstStyle/>
          <a:p>
            <a:pPr marL="0" indent="0" algn="just" fontAlgn="base">
              <a:buNone/>
            </a:pPr>
            <a:r>
              <a:rPr lang="tr-TR" dirty="0"/>
              <a:t>Akılcı Duygusal Davranışçı Terapi (ADDT), klinik psikolog olarak çalışan Albert </a:t>
            </a:r>
            <a:r>
              <a:rPr lang="tr-TR" dirty="0" err="1"/>
              <a:t>Ellis</a:t>
            </a:r>
            <a:r>
              <a:rPr lang="tr-TR" dirty="0"/>
              <a:t> tarafından ortaya konmuştur</a:t>
            </a:r>
            <a:r>
              <a:rPr lang="tr-TR" b="1" dirty="0"/>
              <a:t>. </a:t>
            </a:r>
            <a:r>
              <a:rPr lang="tr-TR" dirty="0"/>
              <a:t>Temel felsefe yaşadığımız psikolojik sorunların, olayları ve yaşadıklarımızı yorumlama biçiminden kaynaklandığıdır. Düşünce, duygu ve davranışlar karşılıklı etkileşim içindedir ve neden sonuç ilişkisini doğururlar. 2. güç müdahaledir. Bilişsel/davranışsal/iletişimsel paradigma birinci güç müdahale paradigmasından </a:t>
            </a:r>
            <a:r>
              <a:rPr lang="tr-TR" dirty="0" err="1"/>
              <a:t>psikodinamik</a:t>
            </a:r>
            <a:r>
              <a:rPr lang="tr-TR" dirty="0"/>
              <a:t> teoriden sonra gelen güç müdahalesidir. Duygu, düşünce ve davranış etkileşiminden(karşılıklı ve dinamik) hareket eder.</a:t>
            </a:r>
          </a:p>
          <a:p>
            <a:pPr marL="0" indent="0" algn="just" fontAlgn="base">
              <a:buNone/>
            </a:pPr>
            <a:r>
              <a:rPr lang="tr-TR" dirty="0" err="1"/>
              <a:t>Ellis’e</a:t>
            </a:r>
            <a:r>
              <a:rPr lang="tr-TR" dirty="0"/>
              <a:t> göre; insanlar biyolojik olarak hem akılcı (mantıklı) olmaya ve kendini gerçekleştirmeye hem de akılcı olmamaya (mantık dışı) ve kendine zarar vermeye programlanmıştır. Duygularımızın esas olarak inançlarımız, değerlendirmelerimiz, yargılarımız, yorumlarımız ve olaylara tepkilerimizden kaynaklandığını savunur.</a:t>
            </a:r>
          </a:p>
          <a:p>
            <a:endParaRPr lang="tr-TR" dirty="0"/>
          </a:p>
        </p:txBody>
      </p:sp>
    </p:spTree>
    <p:extLst>
      <p:ext uri="{BB962C8B-B14F-4D97-AF65-F5344CB8AC3E}">
        <p14:creationId xmlns:p14="http://schemas.microsoft.com/office/powerpoint/2010/main" val="170252422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67545" y="2222286"/>
            <a:ext cx="8280920" cy="3871009"/>
          </a:xfrm>
        </p:spPr>
        <p:txBody>
          <a:bodyPr/>
          <a:lstStyle/>
          <a:p>
            <a:pPr marL="0" indent="0" algn="just">
              <a:buNone/>
            </a:pPr>
            <a:r>
              <a:rPr lang="tr-TR" dirty="0"/>
              <a:t>İnsan çocukluğundan itibaren kendisi için önemli olan kişiler tarafından bir takım mantık dışı inançlar geliştirir. Bunlara daha sonra mantık dışı dogmalar ve batıl inançlar eklenir. </a:t>
            </a:r>
            <a:r>
              <a:rPr lang="tr-TR" dirty="0" err="1"/>
              <a:t>Ellis</a:t>
            </a:r>
            <a:r>
              <a:rPr lang="tr-TR" dirty="0"/>
              <a:t>, çoğu duygusal rahatsızlığın merkezinde kendini suçlamanın olduğunu savunur. Dolayısıyla, bir nevrozdan kurtulabilmek için kendimizi ve başkalarını suçlamaktan vazgeçmeliyiz. Bunun yerine, kusurlarımıza/hatalarımıza rağmen kendimizi ve başkalarını koşulsuz kabul etmeyi öğrenmeliyiz.</a:t>
            </a:r>
          </a:p>
          <a:p>
            <a:endParaRPr lang="tr-TR" dirty="0"/>
          </a:p>
        </p:txBody>
      </p:sp>
    </p:spTree>
    <p:extLst>
      <p:ext uri="{BB962C8B-B14F-4D97-AF65-F5344CB8AC3E}">
        <p14:creationId xmlns:p14="http://schemas.microsoft.com/office/powerpoint/2010/main" val="37459209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325628"/>
          </a:xfrm>
        </p:spPr>
        <p:txBody>
          <a:bodyPr/>
          <a:lstStyle/>
          <a:p>
            <a:pPr algn="ctr"/>
            <a:r>
              <a:rPr lang="tr-TR" sz="3600" dirty="0"/>
              <a:t>1</a:t>
            </a:r>
            <a:r>
              <a:rPr lang="tr-TR" sz="3600" dirty="0" smtClean="0"/>
              <a:t>-BİBLİYOTERAPİ</a:t>
            </a:r>
            <a:r>
              <a:rPr lang="tr-TR" sz="3600" dirty="0"/>
              <a:t/>
            </a:r>
            <a:br>
              <a:rPr lang="tr-TR" sz="3600" dirty="0"/>
            </a:br>
            <a:endParaRPr lang="tr-TR" sz="3600" dirty="0"/>
          </a:p>
        </p:txBody>
      </p:sp>
      <p:sp>
        <p:nvSpPr>
          <p:cNvPr id="3" name="İçerik Yer Tutucusu 2"/>
          <p:cNvSpPr>
            <a:spLocks noGrp="1"/>
          </p:cNvSpPr>
          <p:nvPr>
            <p:ph idx="1"/>
          </p:nvPr>
        </p:nvSpPr>
        <p:spPr>
          <a:xfrm>
            <a:off x="539552" y="2222286"/>
            <a:ext cx="8064895" cy="4015025"/>
          </a:xfrm>
        </p:spPr>
        <p:txBody>
          <a:bodyPr/>
          <a:lstStyle/>
          <a:p>
            <a:pPr marL="0" indent="0" algn="just">
              <a:buNone/>
            </a:pPr>
            <a:r>
              <a:rPr lang="tr-TR" b="1" dirty="0" smtClean="0"/>
              <a:t>AMACI</a:t>
            </a:r>
            <a:r>
              <a:rPr lang="tr-TR" b="1" dirty="0"/>
              <a:t>: </a:t>
            </a:r>
            <a:r>
              <a:rPr lang="tr-TR" dirty="0"/>
              <a:t>Danışana okuması için kitap ve makale gibi okuma ödevlerinin verilmesiyle kişinin farkındalığını artırmaktır.</a:t>
            </a:r>
          </a:p>
          <a:p>
            <a:pPr marL="0" indent="0" algn="just">
              <a:buNone/>
            </a:pPr>
            <a:r>
              <a:rPr lang="tr-TR" b="1" dirty="0"/>
              <a:t>NE ZAMAN KULLANILIR: </a:t>
            </a:r>
            <a:r>
              <a:rPr lang="tr-TR" dirty="0"/>
              <a:t>Her hafta ödev olarak verilir ve bir sonraki hafta danışanın neler öğrendiği üzerinde konuşulur.</a:t>
            </a:r>
          </a:p>
          <a:p>
            <a:pPr marL="0" indent="0" algn="just">
              <a:buNone/>
            </a:pPr>
            <a:r>
              <a:rPr lang="tr-TR" b="1" dirty="0"/>
              <a:t>NASIL KULLANILIR: </a:t>
            </a:r>
            <a:r>
              <a:rPr lang="tr-TR" dirty="0"/>
              <a:t>Danışanlara okuma ödevleri şeklinde verilir. Albert </a:t>
            </a:r>
            <a:r>
              <a:rPr lang="tr-TR" dirty="0" err="1"/>
              <a:t>Ellis’in</a:t>
            </a:r>
            <a:r>
              <a:rPr lang="tr-TR" dirty="0"/>
              <a:t> yazdığı kitap ve makaleler danışan tarafından okunur ve bir sonraki hafta bu okuduklarının kendisine ne tür katkılar sunduğu üzerinde konuşulur.</a:t>
            </a:r>
          </a:p>
          <a:p>
            <a:endParaRPr lang="tr-TR" dirty="0"/>
          </a:p>
        </p:txBody>
      </p:sp>
    </p:spTree>
    <p:extLst>
      <p:ext uri="{BB962C8B-B14F-4D97-AF65-F5344CB8AC3E}">
        <p14:creationId xmlns:p14="http://schemas.microsoft.com/office/powerpoint/2010/main" val="34005155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09997" y="2222286"/>
            <a:ext cx="7650435" cy="4015025"/>
          </a:xfrm>
        </p:spPr>
        <p:txBody>
          <a:bodyPr>
            <a:normAutofit/>
          </a:bodyPr>
          <a:lstStyle/>
          <a:p>
            <a:pPr marL="0" indent="0" algn="just">
              <a:buNone/>
            </a:pPr>
            <a:r>
              <a:rPr lang="tr-TR" b="1" dirty="0"/>
              <a:t>ÖRNEK: </a:t>
            </a:r>
            <a:r>
              <a:rPr lang="tr-TR" dirty="0"/>
              <a:t>Sedat utangaç biridir ve diğer insanlarla rahat iletişim kuramadığı için mutsuzdur. Terapist Sedat’a Albert </a:t>
            </a:r>
            <a:r>
              <a:rPr lang="tr-TR" dirty="0" err="1"/>
              <a:t>Ellis’in</a:t>
            </a:r>
            <a:r>
              <a:rPr lang="tr-TR" dirty="0"/>
              <a:t> “kendini nasıl mutlu edersin ve rahatsızlıklarını nasıl azaltırsın” kitabını ödünç verir ayrıca internetten konuyla ilgili makaleleri okumasını ister. Okuma sonucu Sedat kendimi ben </a:t>
            </a:r>
            <a:r>
              <a:rPr lang="tr-TR" dirty="0" err="1"/>
              <a:t>zahatsız</a:t>
            </a:r>
            <a:r>
              <a:rPr lang="tr-TR" dirty="0"/>
              <a:t> ettiğime göre bunu yine ben durdurabilirim, buna neden olan akılcı olmayan düşüncelerimi durdurabilirim, farklı düşünüp davranarak bu rahatsızlığımı azaltabilirim, bu davranışımı değiştirmek için ısrarcı davranmam gerekiyor şeklinde düşüncelerin kendisinde oluşmasını sağlar.</a:t>
            </a:r>
          </a:p>
          <a:p>
            <a:pPr marL="0" indent="0" algn="just">
              <a:buNone/>
            </a:pPr>
            <a:r>
              <a:rPr lang="tr-TR" b="1" dirty="0"/>
              <a:t>DİKKAT EDİLMESİ GEREKEN HUSUSLAR: </a:t>
            </a:r>
            <a:r>
              <a:rPr lang="tr-TR" dirty="0"/>
              <a:t>Eğitim seviyesi düşük, okumayı sevmeyen danışanlarda uyulama yapılırken dikkat edilmelidir.</a:t>
            </a:r>
          </a:p>
          <a:p>
            <a:endParaRPr lang="tr-TR" dirty="0"/>
          </a:p>
        </p:txBody>
      </p:sp>
    </p:spTree>
    <p:extLst>
      <p:ext uri="{BB962C8B-B14F-4D97-AF65-F5344CB8AC3E}">
        <p14:creationId xmlns:p14="http://schemas.microsoft.com/office/powerpoint/2010/main" val="11019481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397636"/>
          </a:xfrm>
        </p:spPr>
        <p:txBody>
          <a:bodyPr/>
          <a:lstStyle/>
          <a:p>
            <a:r>
              <a:rPr lang="tr-TR" sz="3600" dirty="0"/>
              <a:t>2</a:t>
            </a:r>
            <a:r>
              <a:rPr lang="tr-TR" sz="3600" dirty="0" smtClean="0"/>
              <a:t>-AKILCI </a:t>
            </a:r>
            <a:r>
              <a:rPr lang="tr-TR" sz="3600" dirty="0"/>
              <a:t>DUYUSAL HAYAL ETME</a:t>
            </a:r>
            <a:r>
              <a:rPr lang="tr-TR" dirty="0"/>
              <a:t/>
            </a:r>
            <a:br>
              <a:rPr lang="tr-TR" dirty="0"/>
            </a:br>
            <a:endParaRPr lang="tr-TR" dirty="0"/>
          </a:p>
        </p:txBody>
      </p:sp>
      <p:sp>
        <p:nvSpPr>
          <p:cNvPr id="3" name="İçerik Yer Tutucusu 2"/>
          <p:cNvSpPr>
            <a:spLocks noGrp="1"/>
          </p:cNvSpPr>
          <p:nvPr>
            <p:ph idx="1"/>
          </p:nvPr>
        </p:nvSpPr>
        <p:spPr>
          <a:xfrm>
            <a:off x="683568" y="2222286"/>
            <a:ext cx="7776863" cy="4159041"/>
          </a:xfrm>
        </p:spPr>
        <p:txBody>
          <a:bodyPr>
            <a:normAutofit/>
          </a:bodyPr>
          <a:lstStyle/>
          <a:p>
            <a:pPr marL="0" indent="0" algn="just">
              <a:buNone/>
            </a:pPr>
            <a:r>
              <a:rPr lang="tr-TR" b="1" dirty="0" smtClean="0"/>
              <a:t>AMACI</a:t>
            </a:r>
            <a:r>
              <a:rPr lang="tr-TR" b="1" dirty="0"/>
              <a:t>: </a:t>
            </a:r>
            <a:r>
              <a:rPr lang="tr-TR" dirty="0"/>
              <a:t>Bu teknik, yeni duygusal örüntüler oluşturmak amacıyla tasarlanmıştır.</a:t>
            </a:r>
          </a:p>
          <a:p>
            <a:pPr marL="0" indent="0" algn="just">
              <a:buNone/>
            </a:pPr>
            <a:r>
              <a:rPr lang="tr-TR" b="1" dirty="0"/>
              <a:t>NE ZAMAN KULLANILIR: </a:t>
            </a:r>
            <a:r>
              <a:rPr lang="tr-TR" dirty="0"/>
              <a:t>birkaç hafta boyunca birçok kez kullanılırsa olumsuz olaylar karşısında artık kişinin üzülmeyeceği bir noktaya geleceği öne sürülür.</a:t>
            </a:r>
          </a:p>
          <a:p>
            <a:pPr marL="0" indent="0" algn="just">
              <a:buNone/>
            </a:pPr>
            <a:r>
              <a:rPr lang="tr-TR" b="1" dirty="0"/>
              <a:t>NASIL KULLANILIR: </a:t>
            </a:r>
            <a:r>
              <a:rPr lang="tr-TR" dirty="0"/>
              <a:t>Danışandan gözlerini kapamasını ve önce kendilerini normal hayatta oldukları gibi hayal etmeleri istenir daha sonra başlarına gelecek çok kötü durumu hayal etmeleri istenir. Danışan bu hayali kurup yeterince o duyuyu yaşamaya başladığında terapisti uyarır terapistte o duyusu olumlu negatif bir duyguya çevirmesi için yönerge verir. Daha sonra terapi durumunu dönülür ve danışana olumsuz duyusunu nasıl olumluya çevirdiğini sorar</a:t>
            </a:r>
          </a:p>
          <a:p>
            <a:endParaRPr lang="tr-TR" dirty="0"/>
          </a:p>
        </p:txBody>
      </p:sp>
    </p:spTree>
    <p:extLst>
      <p:ext uri="{BB962C8B-B14F-4D97-AF65-F5344CB8AC3E}">
        <p14:creationId xmlns:p14="http://schemas.microsoft.com/office/powerpoint/2010/main" val="182945295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83569" y="2222286"/>
            <a:ext cx="7776864" cy="4159041"/>
          </a:xfrm>
        </p:spPr>
        <p:txBody>
          <a:bodyPr/>
          <a:lstStyle/>
          <a:p>
            <a:pPr marL="0" indent="0" algn="just">
              <a:buNone/>
            </a:pPr>
            <a:r>
              <a:rPr lang="tr-TR" b="1" dirty="0"/>
              <a:t>ÖRNEK: </a:t>
            </a:r>
            <a:r>
              <a:rPr lang="tr-TR" dirty="0"/>
              <a:t>Danışana karşı cinsten biriyle konuşmayı zihninde yaşatması istenir ve gerçek hayatta yaşadığı kaygıyı yaşayana kadar kurgulamasını ister. Danışan güçlü şekilde kaygılandığını hissettiğinde terapiste işaret vermesini ister terapist işareti aldığında şimdi o duygularını olumluya çevir komutu verir. Danışan duyularını olumluya çevirdiğinde terapist bu konuda konuşup nasıl olumluya çevirdiğini sorar. Örneğin danışan konuşabilirim en kötü ihtimal beni tersler ama bu her şeyin sonu değildir diyerek olumsuz duyularını olumluya çevirebilir</a:t>
            </a:r>
          </a:p>
          <a:p>
            <a:pPr marL="0" indent="0" algn="just">
              <a:buNone/>
            </a:pPr>
            <a:r>
              <a:rPr lang="tr-TR" b="1" dirty="0"/>
              <a:t>DİKKAT EDİLMESİ GEREKEN HUSUSLAR: </a:t>
            </a:r>
            <a:r>
              <a:rPr lang="tr-TR" dirty="0"/>
              <a:t>Taciz gibi </a:t>
            </a:r>
            <a:r>
              <a:rPr lang="tr-TR" dirty="0" err="1"/>
              <a:t>Travmatik</a:t>
            </a:r>
            <a:r>
              <a:rPr lang="tr-TR" dirty="0"/>
              <a:t> olaylarda kullanılırken dikkat edilmesi gerekir</a:t>
            </a:r>
          </a:p>
          <a:p>
            <a:endParaRPr lang="tr-TR" dirty="0"/>
          </a:p>
        </p:txBody>
      </p:sp>
    </p:spTree>
    <p:extLst>
      <p:ext uri="{BB962C8B-B14F-4D97-AF65-F5344CB8AC3E}">
        <p14:creationId xmlns:p14="http://schemas.microsoft.com/office/powerpoint/2010/main" val="3482593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3737D4-E3EF-4116-9233-91050C6F7FD6}"/>
              </a:ext>
            </a:extLst>
          </p:cNvPr>
          <p:cNvSpPr>
            <a:spLocks noGrp="1"/>
          </p:cNvSpPr>
          <p:nvPr>
            <p:ph type="title"/>
          </p:nvPr>
        </p:nvSpPr>
        <p:spPr/>
        <p:txBody>
          <a:bodyPr/>
          <a:lstStyle/>
          <a:p>
            <a:r>
              <a:rPr lang="tr-TR" dirty="0"/>
              <a:t>Aşama 5 </a:t>
            </a:r>
          </a:p>
        </p:txBody>
      </p:sp>
      <p:sp>
        <p:nvSpPr>
          <p:cNvPr id="3" name="İçerik Yer Tutucusu 2">
            <a:extLst>
              <a:ext uri="{FF2B5EF4-FFF2-40B4-BE49-F238E27FC236}">
                <a16:creationId xmlns:a16="http://schemas.microsoft.com/office/drawing/2014/main" id="{B21030D8-2032-4E9C-BDE2-CDE6A893542E}"/>
              </a:ext>
            </a:extLst>
          </p:cNvPr>
          <p:cNvSpPr>
            <a:spLocks noGrp="1"/>
          </p:cNvSpPr>
          <p:nvPr>
            <p:ph idx="1"/>
          </p:nvPr>
        </p:nvSpPr>
        <p:spPr/>
        <p:txBody>
          <a:bodyPr/>
          <a:lstStyle/>
          <a:p>
            <a:r>
              <a:rPr lang="tr-TR" dirty="0"/>
              <a:t>Uygulama: çocuğa lenslerini çıkarması hatırlatılmaz gözlemlenir. Eğer sorumluluğunu yerine getirirse olumlu </a:t>
            </a:r>
            <a:r>
              <a:rPr lang="tr-TR" dirty="0" err="1"/>
              <a:t>pekiştireç</a:t>
            </a:r>
            <a:r>
              <a:rPr lang="tr-TR" dirty="0"/>
              <a:t> verilir.</a:t>
            </a:r>
          </a:p>
          <a:p>
            <a:r>
              <a:rPr lang="tr-TR" dirty="0"/>
              <a:t>Eğer uygulamayı yapmazsa ertesi gün telefonu istendiğinde veya </a:t>
            </a:r>
            <a:r>
              <a:rPr lang="tr-TR" dirty="0" err="1"/>
              <a:t>pc</a:t>
            </a:r>
            <a:r>
              <a:rPr lang="tr-TR" dirty="0"/>
              <a:t> başına geçmek istediğinde ‘’ Dün lenslerini çıkarmayı unuttuğun için bugün ekran karşısına geçemezsin ama bu gece unutmayacağına ve yarın istediğin oyunu oynayabileceğine inanıyorum.’’ şeklinde net bir açıklamada bulunulur.</a:t>
            </a:r>
          </a:p>
        </p:txBody>
      </p:sp>
    </p:spTree>
    <p:extLst>
      <p:ext uri="{BB962C8B-B14F-4D97-AF65-F5344CB8AC3E}">
        <p14:creationId xmlns:p14="http://schemas.microsoft.com/office/powerpoint/2010/main" val="32226598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469644"/>
          </a:xfrm>
        </p:spPr>
        <p:txBody>
          <a:bodyPr/>
          <a:lstStyle/>
          <a:p>
            <a:r>
              <a:rPr lang="tr-TR" dirty="0"/>
              <a:t>3</a:t>
            </a:r>
            <a:r>
              <a:rPr lang="tr-TR" dirty="0" smtClean="0"/>
              <a:t>-AKILCI </a:t>
            </a:r>
            <a:r>
              <a:rPr lang="tr-TR" dirty="0"/>
              <a:t>BAŞETME İFADELERİ</a:t>
            </a:r>
            <a:br>
              <a:rPr lang="tr-TR" dirty="0"/>
            </a:br>
            <a:endParaRPr lang="tr-TR" dirty="0"/>
          </a:p>
        </p:txBody>
      </p:sp>
      <p:sp>
        <p:nvSpPr>
          <p:cNvPr id="3" name="İçerik Yer Tutucusu 2"/>
          <p:cNvSpPr>
            <a:spLocks noGrp="1"/>
          </p:cNvSpPr>
          <p:nvPr>
            <p:ph idx="1"/>
          </p:nvPr>
        </p:nvSpPr>
        <p:spPr>
          <a:xfrm>
            <a:off x="683569" y="2222286"/>
            <a:ext cx="7776864" cy="4087033"/>
          </a:xfrm>
        </p:spPr>
        <p:txBody>
          <a:bodyPr/>
          <a:lstStyle/>
          <a:p>
            <a:pPr marL="0" indent="0" algn="just">
              <a:buNone/>
            </a:pPr>
            <a:r>
              <a:rPr lang="tr-TR" b="1" dirty="0" smtClean="0"/>
              <a:t>AMACI</a:t>
            </a:r>
            <a:r>
              <a:rPr lang="tr-TR" b="1" dirty="0"/>
              <a:t>: </a:t>
            </a:r>
            <a:r>
              <a:rPr lang="tr-TR" dirty="0"/>
              <a:t>Davranışlarımızın sonuçları kötü olsa bile bunun her şeyin sonu olmadığını anlatmak için kullanılabilir</a:t>
            </a:r>
          </a:p>
          <a:p>
            <a:pPr marL="0" indent="0" algn="just">
              <a:buNone/>
            </a:pPr>
            <a:r>
              <a:rPr lang="tr-TR" b="1" dirty="0"/>
              <a:t>NE ZAMAN KULLANILIR: </a:t>
            </a:r>
            <a:r>
              <a:rPr lang="tr-TR" dirty="0"/>
              <a:t>Davranışlarımızın sonuçlarını çok abarttığımız zamanlar kullanılabilir</a:t>
            </a:r>
            <a:r>
              <a:rPr lang="tr-TR" b="1" dirty="0"/>
              <a:t>.</a:t>
            </a:r>
            <a:endParaRPr lang="tr-TR" dirty="0"/>
          </a:p>
          <a:p>
            <a:pPr marL="0" indent="0" algn="just">
              <a:buNone/>
            </a:pPr>
            <a:r>
              <a:rPr lang="tr-TR" b="1" dirty="0"/>
              <a:t>NASIL KULLANILIR: </a:t>
            </a:r>
            <a:r>
              <a:rPr lang="tr-TR" dirty="0"/>
              <a:t>Danışanlar akılcı olmayan inançlarını tartıştıkça, etkili bir yeni felsefe yaratırlar. Bu yeni oluşan felsefelerin bir kısmı akılcı şekilde baş etme ifadeleridir ki bunlar danışanın gittiği yolunu değiştirmek üzere çalışırken gözden geçirmek ve uygulamak için oluşturmuş olduğu cümlelerdir.</a:t>
            </a:r>
          </a:p>
          <a:p>
            <a:endParaRPr lang="tr-TR" dirty="0"/>
          </a:p>
        </p:txBody>
      </p:sp>
    </p:spTree>
    <p:extLst>
      <p:ext uri="{BB962C8B-B14F-4D97-AF65-F5344CB8AC3E}">
        <p14:creationId xmlns:p14="http://schemas.microsoft.com/office/powerpoint/2010/main" val="34873889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132856"/>
            <a:ext cx="7920879" cy="4176464"/>
          </a:xfrm>
        </p:spPr>
        <p:txBody>
          <a:bodyPr/>
          <a:lstStyle/>
          <a:p>
            <a:pPr marL="0" indent="0" algn="just">
              <a:buNone/>
            </a:pPr>
            <a:r>
              <a:rPr lang="tr-TR" b="1" dirty="0"/>
              <a:t>ÖRNEK: </a:t>
            </a:r>
            <a:r>
              <a:rPr lang="tr-TR" dirty="0"/>
              <a:t>Ahmet’in tekrarlanan davranışlarına engel olmasını ve davranışlarından dolayı duyduğu rahatsızlığı konusunda söyle demesini ister. “Eğer ışıkları kapatmayı unutursam, bir şeyler olabilir. Pek olacak gibi değil ama eğer kötü bir şey olursa, bununla baş edebilirim. Olursa da bu çok büyük bir felaket veya kötü bir şey değil, bende kötü ve felaket bir insan olmayacağım.”</a:t>
            </a:r>
          </a:p>
          <a:p>
            <a:endParaRPr lang="tr-TR" dirty="0"/>
          </a:p>
        </p:txBody>
      </p:sp>
    </p:spTree>
    <p:extLst>
      <p:ext uri="{BB962C8B-B14F-4D97-AF65-F5344CB8AC3E}">
        <p14:creationId xmlns:p14="http://schemas.microsoft.com/office/powerpoint/2010/main" val="85460936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325628"/>
          </a:xfrm>
        </p:spPr>
        <p:txBody>
          <a:bodyPr/>
          <a:lstStyle/>
          <a:p>
            <a:r>
              <a:rPr lang="tr-TR" dirty="0"/>
              <a:t>4</a:t>
            </a:r>
            <a:r>
              <a:rPr lang="tr-TR" dirty="0" smtClean="0"/>
              <a:t>-YERİNDE </a:t>
            </a:r>
            <a:r>
              <a:rPr lang="tr-TR" dirty="0"/>
              <a:t>DUYARSIZLAŞTIRMA</a:t>
            </a:r>
            <a:br>
              <a:rPr lang="tr-TR" dirty="0"/>
            </a:br>
            <a:endParaRPr lang="tr-TR" dirty="0"/>
          </a:p>
        </p:txBody>
      </p:sp>
      <p:sp>
        <p:nvSpPr>
          <p:cNvPr id="3" name="İçerik Yer Tutucusu 2"/>
          <p:cNvSpPr>
            <a:spLocks noGrp="1"/>
          </p:cNvSpPr>
          <p:nvPr>
            <p:ph idx="1"/>
          </p:nvPr>
        </p:nvSpPr>
        <p:spPr>
          <a:xfrm>
            <a:off x="683568" y="2222286"/>
            <a:ext cx="7920879" cy="4015025"/>
          </a:xfrm>
        </p:spPr>
        <p:txBody>
          <a:bodyPr/>
          <a:lstStyle/>
          <a:p>
            <a:pPr marL="0" indent="0" algn="just">
              <a:buNone/>
            </a:pPr>
            <a:r>
              <a:rPr lang="tr-TR" b="1" dirty="0" smtClean="0"/>
              <a:t>AMACI</a:t>
            </a:r>
            <a:r>
              <a:rPr lang="tr-TR" b="1" dirty="0"/>
              <a:t>: </a:t>
            </a:r>
            <a:r>
              <a:rPr lang="tr-TR" dirty="0"/>
              <a:t>Korku ve kaygılarının üstesinden gelmek</a:t>
            </a:r>
          </a:p>
          <a:p>
            <a:pPr marL="0" indent="0" algn="just">
              <a:buNone/>
            </a:pPr>
            <a:r>
              <a:rPr lang="tr-TR" b="1" dirty="0"/>
              <a:t>NE ZAMAN KULLANILIR: </a:t>
            </a:r>
            <a:r>
              <a:rPr lang="tr-TR" dirty="0"/>
              <a:t>Danışanın yaparken çok heyecanlanacağı kaygılanacağı olaylardan önce kaygısını azaltmak için yapılabilir</a:t>
            </a:r>
          </a:p>
          <a:p>
            <a:pPr marL="0" indent="0" algn="just">
              <a:buNone/>
            </a:pPr>
            <a:r>
              <a:rPr lang="tr-TR" b="1" dirty="0"/>
              <a:t>NASIL KULLANILIR: </a:t>
            </a:r>
            <a:r>
              <a:rPr lang="tr-TR" dirty="0"/>
              <a:t>Bu teknikte danışandan korktuğu sahneyi yaşaması istenmektedir. Burada tipik olarak zorlanarak bilişsel baş etme ve tartışma ifadelerinden yararlanılmaktadır. Temelinde zorlanılan durumda kalmaya devam etme tekniğine benzeyen bu teknikte, tekrarlamanın yapılması önemlidir.</a:t>
            </a:r>
          </a:p>
          <a:p>
            <a:endParaRPr lang="tr-TR" dirty="0"/>
          </a:p>
        </p:txBody>
      </p:sp>
    </p:spTree>
    <p:extLst>
      <p:ext uri="{BB962C8B-B14F-4D97-AF65-F5344CB8AC3E}">
        <p14:creationId xmlns:p14="http://schemas.microsoft.com/office/powerpoint/2010/main" val="9078018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2222286"/>
            <a:ext cx="7992887" cy="4159041"/>
          </a:xfrm>
        </p:spPr>
        <p:txBody>
          <a:bodyPr/>
          <a:lstStyle/>
          <a:p>
            <a:pPr marL="0" indent="0" algn="just">
              <a:buNone/>
            </a:pPr>
            <a:r>
              <a:rPr lang="tr-TR" b="1" dirty="0"/>
              <a:t>ÖRNEK:</a:t>
            </a:r>
            <a:r>
              <a:rPr lang="tr-TR" dirty="0"/>
              <a:t> Danışan karşı cinsten biriyle konuşma konusunda sıkıntı yaşamaktadır. Terapist karşısında bayan varmış gibi davranmasını ve onunla konuşmasını istemektedir bu şekilde tekrarlanan konuşma provaları sonucunda danışanın kaygısı azalmakta ve karşı cinsten biriyle konumsa konusunda kendisini daha hazır hissetmektedir.</a:t>
            </a:r>
          </a:p>
          <a:p>
            <a:pPr marL="0" indent="0" algn="just">
              <a:buNone/>
            </a:pPr>
            <a:r>
              <a:rPr lang="tr-TR" b="1" dirty="0"/>
              <a:t>DİKKAT EDİLMESİ GEREKEN HUSUSLAR: </a:t>
            </a:r>
            <a:r>
              <a:rPr lang="tr-TR" dirty="0"/>
              <a:t>Yerinde yapılması danışan için büyük bir tehdit yaratıyorsa hayalinde canlandırma şeklinde kullanılmalıdır.</a:t>
            </a:r>
          </a:p>
          <a:p>
            <a:endParaRPr lang="tr-TR" dirty="0"/>
          </a:p>
        </p:txBody>
      </p:sp>
    </p:spTree>
    <p:extLst>
      <p:ext uri="{BB962C8B-B14F-4D97-AF65-F5344CB8AC3E}">
        <p14:creationId xmlns:p14="http://schemas.microsoft.com/office/powerpoint/2010/main" val="413895940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6000" dirty="0" smtClean="0">
                <a:solidFill>
                  <a:srgbClr val="0070C0"/>
                </a:solidFill>
                <a:latin typeface="Cambria Math" panose="02040503050406030204" pitchFamily="18" charset="0"/>
                <a:ea typeface="Cambria Math" panose="02040503050406030204" pitchFamily="18" charset="0"/>
              </a:rPr>
              <a:t>T</a:t>
            </a:r>
            <a:r>
              <a:rPr lang="tr-TR" sz="6000" dirty="0" smtClean="0">
                <a:solidFill>
                  <a:srgbClr val="00B050"/>
                </a:solidFill>
                <a:latin typeface="Cambria Math" panose="02040503050406030204" pitchFamily="18" charset="0"/>
                <a:ea typeface="Cambria Math" panose="02040503050406030204" pitchFamily="18" charset="0"/>
              </a:rPr>
              <a:t>E</a:t>
            </a:r>
            <a:r>
              <a:rPr lang="tr-TR" sz="6000" dirty="0" smtClean="0">
                <a:solidFill>
                  <a:srgbClr val="FFFF00"/>
                </a:solidFill>
                <a:latin typeface="Cambria Math" panose="02040503050406030204" pitchFamily="18" charset="0"/>
                <a:ea typeface="Cambria Math" panose="02040503050406030204" pitchFamily="18" charset="0"/>
              </a:rPr>
              <a:t>Ş</a:t>
            </a:r>
            <a:r>
              <a:rPr lang="tr-TR" sz="6000" dirty="0" smtClean="0">
                <a:solidFill>
                  <a:srgbClr val="92D050"/>
                </a:solidFill>
                <a:latin typeface="Cambria Math" panose="02040503050406030204" pitchFamily="18" charset="0"/>
                <a:ea typeface="Cambria Math" panose="02040503050406030204" pitchFamily="18" charset="0"/>
              </a:rPr>
              <a:t>E</a:t>
            </a:r>
            <a:r>
              <a:rPr lang="tr-TR" sz="6000" dirty="0" smtClean="0">
                <a:solidFill>
                  <a:schemeClr val="accent1"/>
                </a:solidFill>
                <a:latin typeface="Cambria Math" panose="02040503050406030204" pitchFamily="18" charset="0"/>
                <a:ea typeface="Cambria Math" panose="02040503050406030204" pitchFamily="18" charset="0"/>
              </a:rPr>
              <a:t>K</a:t>
            </a:r>
            <a:r>
              <a:rPr lang="tr-TR" sz="6000" dirty="0" smtClean="0">
                <a:solidFill>
                  <a:srgbClr val="FFC000"/>
                </a:solidFill>
                <a:latin typeface="Cambria Math" panose="02040503050406030204" pitchFamily="18" charset="0"/>
                <a:ea typeface="Cambria Math" panose="02040503050406030204" pitchFamily="18" charset="0"/>
              </a:rPr>
              <a:t>K</a:t>
            </a:r>
            <a:r>
              <a:rPr lang="tr-TR" sz="6000" dirty="0" smtClean="0">
                <a:solidFill>
                  <a:srgbClr val="FF0000"/>
                </a:solidFill>
                <a:latin typeface="Cambria Math" panose="02040503050406030204" pitchFamily="18" charset="0"/>
                <a:ea typeface="Cambria Math" panose="02040503050406030204" pitchFamily="18" charset="0"/>
              </a:rPr>
              <a:t>Ü</a:t>
            </a:r>
            <a:r>
              <a:rPr lang="tr-TR" sz="6000" dirty="0" smtClean="0">
                <a:solidFill>
                  <a:srgbClr val="00B0F0"/>
                </a:solidFill>
                <a:latin typeface="Cambria Math" panose="02040503050406030204" pitchFamily="18" charset="0"/>
                <a:ea typeface="Cambria Math" panose="02040503050406030204" pitchFamily="18" charset="0"/>
              </a:rPr>
              <a:t>R</a:t>
            </a:r>
            <a:r>
              <a:rPr lang="tr-TR" sz="6000" dirty="0" smtClean="0">
                <a:solidFill>
                  <a:schemeClr val="accent1">
                    <a:lumMod val="40000"/>
                    <a:lumOff val="60000"/>
                  </a:schemeClr>
                </a:solidFill>
                <a:latin typeface="Cambria Math" panose="02040503050406030204" pitchFamily="18" charset="0"/>
                <a:ea typeface="Cambria Math" panose="02040503050406030204" pitchFamily="18" charset="0"/>
              </a:rPr>
              <a:t>L</a:t>
            </a:r>
            <a:r>
              <a:rPr lang="tr-TR" sz="6000" dirty="0" smtClean="0">
                <a:solidFill>
                  <a:schemeClr val="accent1">
                    <a:lumMod val="75000"/>
                  </a:schemeClr>
                </a:solidFill>
                <a:latin typeface="Cambria Math" panose="02040503050406030204" pitchFamily="18" charset="0"/>
                <a:ea typeface="Cambria Math" panose="02040503050406030204" pitchFamily="18" charset="0"/>
              </a:rPr>
              <a:t>E</a:t>
            </a:r>
            <a:r>
              <a:rPr lang="tr-TR" sz="6000" dirty="0" smtClean="0">
                <a:solidFill>
                  <a:schemeClr val="accent5">
                    <a:lumMod val="75000"/>
                  </a:schemeClr>
                </a:solidFill>
                <a:latin typeface="Cambria Math" panose="02040503050406030204" pitchFamily="18" charset="0"/>
                <a:ea typeface="Cambria Math" panose="02040503050406030204" pitchFamily="18" charset="0"/>
              </a:rPr>
              <a:t>R</a:t>
            </a:r>
            <a:r>
              <a:rPr lang="tr-TR" sz="6000" dirty="0">
                <a:solidFill>
                  <a:srgbClr val="FFFF00"/>
                </a:solidFill>
                <a:latin typeface="Cambria Math" panose="02040503050406030204" pitchFamily="18" charset="0"/>
                <a:ea typeface="Cambria Math" panose="02040503050406030204" pitchFamily="18" charset="0"/>
              </a:rPr>
              <a:t>.</a:t>
            </a:r>
            <a:r>
              <a:rPr lang="tr-TR" sz="6000" dirty="0">
                <a:solidFill>
                  <a:schemeClr val="accent2">
                    <a:lumMod val="75000"/>
                  </a:schemeClr>
                </a:solidFill>
                <a:latin typeface="Cambria Math" panose="02040503050406030204" pitchFamily="18" charset="0"/>
                <a:ea typeface="Cambria Math" panose="02040503050406030204" pitchFamily="18" charset="0"/>
              </a:rPr>
              <a:t>.</a:t>
            </a:r>
          </a:p>
        </p:txBody>
      </p:sp>
    </p:spTree>
    <p:extLst>
      <p:ext uri="{BB962C8B-B14F-4D97-AF65-F5344CB8AC3E}">
        <p14:creationId xmlns:p14="http://schemas.microsoft.com/office/powerpoint/2010/main" val="552238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48A727-F54A-4FF2-A7D1-485DD3F1E6D5}"/>
              </a:ext>
            </a:extLst>
          </p:cNvPr>
          <p:cNvSpPr>
            <a:spLocks noGrp="1"/>
          </p:cNvSpPr>
          <p:nvPr>
            <p:ph type="title"/>
          </p:nvPr>
        </p:nvSpPr>
        <p:spPr/>
        <p:txBody>
          <a:bodyPr/>
          <a:lstStyle/>
          <a:p>
            <a:r>
              <a:rPr lang="tr-TR" dirty="0"/>
              <a:t>Aşama 6</a:t>
            </a:r>
          </a:p>
        </p:txBody>
      </p:sp>
      <p:sp>
        <p:nvSpPr>
          <p:cNvPr id="3" name="İçerik Yer Tutucusu 2">
            <a:extLst>
              <a:ext uri="{FF2B5EF4-FFF2-40B4-BE49-F238E27FC236}">
                <a16:creationId xmlns:a16="http://schemas.microsoft.com/office/drawing/2014/main" id="{BC89868D-2AB8-47F0-99A1-7173C522F6A8}"/>
              </a:ext>
            </a:extLst>
          </p:cNvPr>
          <p:cNvSpPr>
            <a:spLocks noGrp="1"/>
          </p:cNvSpPr>
          <p:nvPr>
            <p:ph idx="1"/>
          </p:nvPr>
        </p:nvSpPr>
        <p:spPr/>
        <p:txBody>
          <a:bodyPr/>
          <a:lstStyle/>
          <a:p>
            <a:r>
              <a:rPr lang="tr-TR" dirty="0"/>
              <a:t>Gözlem haftası : Hafta boyunca sorumluluklar ebeveynler tarafından gözlemlenir.</a:t>
            </a:r>
          </a:p>
          <a:p>
            <a:r>
              <a:rPr lang="tr-TR" dirty="0"/>
              <a:t>Sonuçlar olumlu değil ise hatırlatıcılar veya 4. ve 5. uygulanan yaptırımlar yeterli değildir.</a:t>
            </a:r>
          </a:p>
          <a:p>
            <a:r>
              <a:rPr lang="tr-TR" dirty="0"/>
              <a:t>Hatırlatıcılar ve uygulamalar yeniden değerlendirilir ve yeni bir gözlem haftasına geçiş yapılır.</a:t>
            </a:r>
          </a:p>
        </p:txBody>
      </p:sp>
    </p:spTree>
    <p:extLst>
      <p:ext uri="{BB962C8B-B14F-4D97-AF65-F5344CB8AC3E}">
        <p14:creationId xmlns:p14="http://schemas.microsoft.com/office/powerpoint/2010/main" val="23466309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Teklif">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Teklif">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klif">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Teklif</Template>
  <TotalTime>1040</TotalTime>
  <Words>4659</Words>
  <Application>Microsoft Office PowerPoint</Application>
  <PresentationFormat>Ekran Gösterisi (4:3)</PresentationFormat>
  <Paragraphs>338</Paragraphs>
  <Slides>84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84</vt:i4>
      </vt:variant>
    </vt:vector>
  </HeadingPairs>
  <TitlesOfParts>
    <vt:vector size="92" baseType="lpstr">
      <vt:lpstr>Aharoni</vt:lpstr>
      <vt:lpstr>Calibri</vt:lpstr>
      <vt:lpstr>Cambria</vt:lpstr>
      <vt:lpstr>Cambria Math</vt:lpstr>
      <vt:lpstr>Century Gothic</vt:lpstr>
      <vt:lpstr>Trebuchet MS</vt:lpstr>
      <vt:lpstr>Wingdings 2</vt:lpstr>
      <vt:lpstr>Teklif</vt:lpstr>
      <vt:lpstr>          ÇOCUK VE REGENLERDE KULLANILAN TERAPİ TEKNİKLERİ  </vt:lpstr>
      <vt:lpstr>          BİLİŞSEL DAVRANIŞÇI TEKNİKLER  </vt:lpstr>
      <vt:lpstr> 1-AŞAMALI SORUMLULUK GELİŞTİRME TEKNİĞİ</vt:lpstr>
      <vt:lpstr>Aşama 1</vt:lpstr>
      <vt:lpstr>Aşama 2</vt:lpstr>
      <vt:lpstr>Aşama 3</vt:lpstr>
      <vt:lpstr>Aşama 4</vt:lpstr>
      <vt:lpstr>Aşama 5 </vt:lpstr>
      <vt:lpstr>Aşama 6</vt:lpstr>
      <vt:lpstr>Kurallar Neden Çocuklarla Beraber Belirlenir?</vt:lpstr>
      <vt:lpstr>          2-PASTA DİLİMİ</vt:lpstr>
      <vt:lpstr>PowerPoint Sunusu</vt:lpstr>
      <vt:lpstr>       I. Pasta Dilimi Tekniğinin Olası Başka Sebepleri Değerlendirmede Kullanımı </vt:lpstr>
      <vt:lpstr>II. Pasta Dilimi Tekniğinin Sorumluluğu Değerlendirmede Kullanımı</vt:lpstr>
      <vt:lpstr>PowerPoint Sunusu</vt:lpstr>
      <vt:lpstr>PowerPoint Sunusu</vt:lpstr>
      <vt:lpstr>PowerPoint Sunusu</vt:lpstr>
      <vt:lpstr>3-SOKRATİK SORGULAMA TEKNİĞİ</vt:lpstr>
      <vt:lpstr>SOKRATİK SORGULAMA TEKNİĞİ</vt:lpstr>
      <vt:lpstr>SOKRATİK SORGULAMA TEKNİĞİ</vt:lpstr>
      <vt:lpstr>SOKRATİK SORGULAMA TEKNİĞİ</vt:lpstr>
      <vt:lpstr>SOKRATİK SORGULAMA TEKNİĞİ</vt:lpstr>
      <vt:lpstr>SOKRATİK SORGULAMA TEKNİĞİ</vt:lpstr>
      <vt:lpstr>SOKRATİK SORGULAMA TEKNİĞİ</vt:lpstr>
      <vt:lpstr>SOKRATİK SORGULAMA TEKNİĞİ</vt:lpstr>
      <vt:lpstr>SOKRATİK SORGULAMA TEKNİĞİ</vt:lpstr>
      <vt:lpstr>PowerPoint Sunusu</vt:lpstr>
      <vt:lpstr>4-DAVRANIŞ DENEYLERİ TEKNİĞİ</vt:lpstr>
      <vt:lpstr>DAVRANIŞ DENEYLERİ TEKNİĞİ</vt:lpstr>
      <vt:lpstr>DAVRANIŞ DENEYLERİ TEKNİĞİ</vt:lpstr>
      <vt:lpstr>DAVRANIŞ DENEYLERİ TEKNİĞİ</vt:lpstr>
      <vt:lpstr>DAVRANIŞ DENEYLERİ TEKNİĞİ</vt:lpstr>
      <vt:lpstr>5-EXPOSURE(YÜZLEŞTİRME/MARUZ BIRAKMA)</vt:lpstr>
      <vt:lpstr>EXPOSURE(YÜZLEŞTİRME/MARUZ BIRAKMA)</vt:lpstr>
      <vt:lpstr>EXPOSURE(YÜZLEŞTİRME/MARUZ BIRAKMA</vt:lpstr>
      <vt:lpstr>EXPOSURE(YÜZLEŞTİRME/MARUZ BIRAKMA</vt:lpstr>
      <vt:lpstr>EXPOSURE(YÜZLEŞTİRME/MARUZ BIRAKMA</vt:lpstr>
      <vt:lpstr>    6-MODELLEME TEKNİĞİ</vt:lpstr>
      <vt:lpstr>MODELLEME TEKNİĞİ</vt:lpstr>
      <vt:lpstr>MODELLEME TEKNİĞİ</vt:lpstr>
      <vt:lpstr>MODELLEME TEKNİĞİ</vt:lpstr>
      <vt:lpstr>MODELLEME TEKNİĞİ</vt:lpstr>
      <vt:lpstr>MODELLEME TEKNİĞİ</vt:lpstr>
      <vt:lpstr>7- İŞLEVSİZ DÜŞÜNCELERİ BELİRLEME VE BİLİŞSEL YENİDEN YAPILANDIRMA</vt:lpstr>
      <vt:lpstr>          DAVRANIŞÇI TERAPİ TEKNİKLERİ  </vt:lpstr>
      <vt:lpstr>    1-SÖNDÜRME </vt:lpstr>
      <vt:lpstr>PowerPoint Sunusu</vt:lpstr>
      <vt:lpstr>   2-BİÇİMLENDİRME </vt:lpstr>
      <vt:lpstr>PowerPoint Sunusu</vt:lpstr>
      <vt:lpstr>3-ATILGANLIK EĞİTİMİ </vt:lpstr>
      <vt:lpstr>PowerPoint Sunusu</vt:lpstr>
      <vt:lpstr>PowerPoint Sunusu</vt:lpstr>
      <vt:lpstr>  4-KENDİ DAVRANIŞLARINI KONTROL ETME </vt:lpstr>
      <vt:lpstr>PowerPoint Sunusu</vt:lpstr>
      <vt:lpstr>PowerPoint Sunusu</vt:lpstr>
      <vt:lpstr>           5-İMGELEME</vt:lpstr>
      <vt:lpstr>PowerPoint Sunusu</vt:lpstr>
      <vt:lpstr>PowerPoint Sunusu</vt:lpstr>
      <vt:lpstr>PowerPoint Sunusu</vt:lpstr>
      <vt:lpstr>      6-MOLA TEKNİĞİ</vt:lpstr>
      <vt:lpstr>Mola yöntemini uygularken dikkat edilmesi gereken bazı noktalar vardır:</vt:lpstr>
      <vt:lpstr>PowerPoint Sunusu</vt:lpstr>
      <vt:lpstr>PowerPoint Sunusu</vt:lpstr>
      <vt:lpstr>PowerPoint Sunusu</vt:lpstr>
      <vt:lpstr>PowerPoint Sunusu</vt:lpstr>
      <vt:lpstr>PowerPoint Sunusu</vt:lpstr>
      <vt:lpstr>PowerPoint Sunusu</vt:lpstr>
      <vt:lpstr>7-MARKA,JETON TEKNİĞİ</vt:lpstr>
      <vt:lpstr>Cezaların da sisteme dahil edilişi</vt:lpstr>
      <vt:lpstr>8-DİYALEKTİK YOL HARİTAM </vt:lpstr>
      <vt:lpstr>PowerPoint Sunusu</vt:lpstr>
      <vt:lpstr>PowerPoint Sunusu</vt:lpstr>
      <vt:lpstr>        AKILCI DUYGUSAL DAVRANIŞÇI TERAPİ TEKNİKLERİ     </vt:lpstr>
      <vt:lpstr> AKILCI DUYGUSAL DAVRANIŞÇI TERAPİ</vt:lpstr>
      <vt:lpstr>PowerPoint Sunusu</vt:lpstr>
      <vt:lpstr>1-BİBLİYOTERAPİ </vt:lpstr>
      <vt:lpstr>PowerPoint Sunusu</vt:lpstr>
      <vt:lpstr>2-AKILCI DUYUSAL HAYAL ETME </vt:lpstr>
      <vt:lpstr>PowerPoint Sunusu</vt:lpstr>
      <vt:lpstr>3-AKILCI BAŞETME İFADELERİ </vt:lpstr>
      <vt:lpstr>PowerPoint Sunusu</vt:lpstr>
      <vt:lpstr>4-YERİNDE DUYARSIZLAŞTIRMA </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LGS tercih ve yerleştirme</dc:title>
  <dc:creator>DELL</dc:creator>
  <cp:lastModifiedBy>ronaldinho424</cp:lastModifiedBy>
  <cp:revision>127</cp:revision>
  <dcterms:created xsi:type="dcterms:W3CDTF">2020-07-07T06:59:29Z</dcterms:created>
  <dcterms:modified xsi:type="dcterms:W3CDTF">2021-01-14T11:07:21Z</dcterms:modified>
</cp:coreProperties>
</file>