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18A7925-B6EE-4C3A-8112-140C7EBF3920}" type="datetimeFigureOut">
              <a:rPr lang="tr-TR" smtClean="0"/>
              <a:t>11.12.2020</a:t>
            </a:fld>
            <a:endParaRPr lang="tr-T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tr-T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12661F-C4AE-427D-B5B0-6AC36850397C}" type="slidenum">
              <a:rPr lang="tr-TR" smtClean="0"/>
              <a:t>‹#›</a:t>
            </a:fld>
            <a:endParaRPr lang="tr-T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82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8A7925-B6EE-4C3A-8112-140C7EBF3920}" type="datetimeFigureOut">
              <a:rPr lang="tr-TR" smtClean="0"/>
              <a:t>11.12.2020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12661F-C4AE-427D-B5B0-6AC36850397C}" type="slidenum">
              <a:rPr lang="tr-TR" smtClean="0"/>
              <a:t>‹#›</a:t>
            </a:fld>
            <a:endParaRPr lang="tr-TR"/>
          </a:p>
        </p:txBody>
      </p:sp>
    </p:spTree>
    <p:extLst>
      <p:ext uri="{BB962C8B-B14F-4D97-AF65-F5344CB8AC3E}">
        <p14:creationId xmlns:p14="http://schemas.microsoft.com/office/powerpoint/2010/main" val="231982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8A7925-B6EE-4C3A-8112-140C7EBF3920}" type="datetimeFigureOut">
              <a:rPr lang="tr-TR" smtClean="0"/>
              <a:t>11.12.2020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12661F-C4AE-427D-B5B0-6AC36850397C}" type="slidenum">
              <a:rPr lang="tr-TR" smtClean="0"/>
              <a:t>‹#›</a:t>
            </a:fld>
            <a:endParaRPr lang="tr-TR"/>
          </a:p>
        </p:txBody>
      </p:sp>
    </p:spTree>
    <p:extLst>
      <p:ext uri="{BB962C8B-B14F-4D97-AF65-F5344CB8AC3E}">
        <p14:creationId xmlns:p14="http://schemas.microsoft.com/office/powerpoint/2010/main" val="4185789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8A7925-B6EE-4C3A-8112-140C7EBF3920}" type="datetimeFigureOut">
              <a:rPr lang="tr-TR" smtClean="0"/>
              <a:t>11.12.2020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12661F-C4AE-427D-B5B0-6AC36850397C}" type="slidenum">
              <a:rPr lang="tr-TR" smtClean="0"/>
              <a:t>‹#›</a:t>
            </a:fld>
            <a:endParaRPr lang="tr-TR"/>
          </a:p>
        </p:txBody>
      </p:sp>
    </p:spTree>
    <p:extLst>
      <p:ext uri="{BB962C8B-B14F-4D97-AF65-F5344CB8AC3E}">
        <p14:creationId xmlns:p14="http://schemas.microsoft.com/office/powerpoint/2010/main" val="10112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18A7925-B6EE-4C3A-8112-140C7EBF3920}" type="datetimeFigureOut">
              <a:rPr lang="tr-TR" smtClean="0"/>
              <a:t>11.12.2020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112661F-C4AE-427D-B5B0-6AC36850397C}" type="slidenum">
              <a:rPr lang="tr-TR" smtClean="0"/>
              <a:t>‹#›</a:t>
            </a:fld>
            <a:endParaRPr lang="tr-T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36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18A7925-B6EE-4C3A-8112-140C7EBF3920}" type="datetimeFigureOut">
              <a:rPr lang="tr-TR" smtClean="0"/>
              <a:t>11.12.2020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12661F-C4AE-427D-B5B0-6AC36850397C}" type="slidenum">
              <a:rPr lang="tr-TR" smtClean="0"/>
              <a:t>‹#›</a:t>
            </a:fld>
            <a:endParaRPr lang="tr-TR"/>
          </a:p>
        </p:txBody>
      </p:sp>
    </p:spTree>
    <p:extLst>
      <p:ext uri="{BB962C8B-B14F-4D97-AF65-F5344CB8AC3E}">
        <p14:creationId xmlns:p14="http://schemas.microsoft.com/office/powerpoint/2010/main" val="210026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18A7925-B6EE-4C3A-8112-140C7EBF3920}" type="datetimeFigureOut">
              <a:rPr lang="tr-TR" smtClean="0"/>
              <a:t>11.12.2020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112661F-C4AE-427D-B5B0-6AC36850397C}" type="slidenum">
              <a:rPr lang="tr-TR" smtClean="0"/>
              <a:t>‹#›</a:t>
            </a:fld>
            <a:endParaRPr lang="tr-TR"/>
          </a:p>
        </p:txBody>
      </p:sp>
    </p:spTree>
    <p:extLst>
      <p:ext uri="{BB962C8B-B14F-4D97-AF65-F5344CB8AC3E}">
        <p14:creationId xmlns:p14="http://schemas.microsoft.com/office/powerpoint/2010/main" val="58212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18A7925-B6EE-4C3A-8112-140C7EBF3920}" type="datetimeFigureOut">
              <a:rPr lang="tr-TR" smtClean="0"/>
              <a:t>11.12.2020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112661F-C4AE-427D-B5B0-6AC36850397C}" type="slidenum">
              <a:rPr lang="tr-TR" smtClean="0"/>
              <a:t>‹#›</a:t>
            </a:fld>
            <a:endParaRPr lang="tr-TR"/>
          </a:p>
        </p:txBody>
      </p:sp>
    </p:spTree>
    <p:extLst>
      <p:ext uri="{BB962C8B-B14F-4D97-AF65-F5344CB8AC3E}">
        <p14:creationId xmlns:p14="http://schemas.microsoft.com/office/powerpoint/2010/main" val="334384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A7925-B6EE-4C3A-8112-140C7EBF3920}" type="datetimeFigureOut">
              <a:rPr lang="tr-TR" smtClean="0"/>
              <a:t>11.12.2020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112661F-C4AE-427D-B5B0-6AC36850397C}" type="slidenum">
              <a:rPr lang="tr-TR" smtClean="0"/>
              <a:t>‹#›</a:t>
            </a:fld>
            <a:endParaRPr lang="tr-TR"/>
          </a:p>
        </p:txBody>
      </p:sp>
    </p:spTree>
    <p:extLst>
      <p:ext uri="{BB962C8B-B14F-4D97-AF65-F5344CB8AC3E}">
        <p14:creationId xmlns:p14="http://schemas.microsoft.com/office/powerpoint/2010/main" val="33056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18A7925-B6EE-4C3A-8112-140C7EBF3920}" type="datetimeFigureOut">
              <a:rPr lang="tr-TR" smtClean="0"/>
              <a:t>11.12.2020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12661F-C4AE-427D-B5B0-6AC36850397C}" type="slidenum">
              <a:rPr lang="tr-TR" smtClean="0"/>
              <a:t>‹#›</a:t>
            </a:fld>
            <a:endParaRPr lang="tr-TR"/>
          </a:p>
        </p:txBody>
      </p:sp>
    </p:spTree>
    <p:extLst>
      <p:ext uri="{BB962C8B-B14F-4D97-AF65-F5344CB8AC3E}">
        <p14:creationId xmlns:p14="http://schemas.microsoft.com/office/powerpoint/2010/main" val="383678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18A7925-B6EE-4C3A-8112-140C7EBF3920}" type="datetimeFigureOut">
              <a:rPr lang="tr-TR" smtClean="0"/>
              <a:t>11.12.2020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112661F-C4AE-427D-B5B0-6AC36850397C}" type="slidenum">
              <a:rPr lang="tr-TR" smtClean="0"/>
              <a:t>‹#›</a:t>
            </a:fld>
            <a:endParaRPr lang="tr-TR"/>
          </a:p>
        </p:txBody>
      </p:sp>
    </p:spTree>
    <p:extLst>
      <p:ext uri="{BB962C8B-B14F-4D97-AF65-F5344CB8AC3E}">
        <p14:creationId xmlns:p14="http://schemas.microsoft.com/office/powerpoint/2010/main" val="44468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18A7925-B6EE-4C3A-8112-140C7EBF3920}" type="datetimeFigureOut">
              <a:rPr lang="tr-TR" smtClean="0"/>
              <a:t>11.12.2020</a:t>
            </a:fld>
            <a:endParaRPr lang="tr-T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112661F-C4AE-427D-B5B0-6AC36850397C}" type="slidenum">
              <a:rPr lang="tr-TR" smtClean="0"/>
              <a:t>‹#›</a:t>
            </a:fld>
            <a:endParaRPr lang="tr-TR"/>
          </a:p>
        </p:txBody>
      </p:sp>
    </p:spTree>
    <p:extLst>
      <p:ext uri="{BB962C8B-B14F-4D97-AF65-F5344CB8AC3E}">
        <p14:creationId xmlns:p14="http://schemas.microsoft.com/office/powerpoint/2010/main" val="265389994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yuboglu.k12.tr/dosyalar/akademikhayat/yayinlarimi%20z/rehberlik-postasi/2009100101.pdf" TargetMode="External"/><Relationship Id="rId2" Type="http://schemas.openxmlformats.org/officeDocument/2006/relationships/hyperlink" Target="https://slideplayer.biz.tr/slide/259208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09980" y="840335"/>
            <a:ext cx="9966960" cy="2806755"/>
          </a:xfrm>
        </p:spPr>
        <p:txBody>
          <a:bodyPr>
            <a:normAutofit fontScale="90000"/>
          </a:bodyPr>
          <a:lstStyle/>
          <a:p>
            <a:r>
              <a:rPr lang="tr-TR" dirty="0" smtClean="0"/>
              <a:t>ÖZ DİSİPLİNLİ ÇOCUKLAR </a:t>
            </a:r>
            <a:r>
              <a:rPr lang="tr-TR" dirty="0" smtClean="0"/>
              <a:t>YETİŞTİRMEK</a:t>
            </a:r>
            <a:br>
              <a:rPr lang="tr-TR" dirty="0" smtClean="0"/>
            </a:br>
            <a:endParaRPr lang="tr-TR" sz="3100"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4343" y="3832560"/>
            <a:ext cx="2598234" cy="2512220"/>
          </a:xfrm>
          <a:prstGeom prst="rect">
            <a:avLst/>
          </a:prstGeom>
        </p:spPr>
      </p:pic>
    </p:spTree>
    <p:extLst>
      <p:ext uri="{BB962C8B-B14F-4D97-AF65-F5344CB8AC3E}">
        <p14:creationId xmlns:p14="http://schemas.microsoft.com/office/powerpoint/2010/main" val="4077537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3000" y="609600"/>
            <a:ext cx="9875520" cy="1049383"/>
          </a:xfrm>
        </p:spPr>
        <p:txBody>
          <a:bodyPr>
            <a:noAutofit/>
          </a:bodyPr>
          <a:lstStyle/>
          <a:p>
            <a:pPr algn="ctr"/>
            <a:r>
              <a:rPr lang="tr-TR" sz="3200" b="1" dirty="0">
                <a:solidFill>
                  <a:srgbClr val="FF0000"/>
                </a:solidFill>
                <a:latin typeface="Andalus" panose="02020603050405020304" pitchFamily="18" charset="-78"/>
                <a:cs typeface="Andalus" panose="02020603050405020304" pitchFamily="18" charset="-78"/>
              </a:rPr>
              <a:t>POZİTİF DİSİPLİN İÇİN DİKKAT EDİLMESİ GEREKEN</a:t>
            </a:r>
            <a:br>
              <a:rPr lang="tr-TR" sz="3200" b="1" dirty="0">
                <a:solidFill>
                  <a:srgbClr val="FF0000"/>
                </a:solidFill>
                <a:latin typeface="Andalus" panose="02020603050405020304" pitchFamily="18" charset="-78"/>
                <a:cs typeface="Andalus" panose="02020603050405020304" pitchFamily="18" charset="-78"/>
              </a:rPr>
            </a:br>
            <a:r>
              <a:rPr lang="tr-TR" sz="3200" b="1" dirty="0">
                <a:solidFill>
                  <a:srgbClr val="FF0000"/>
                </a:solidFill>
                <a:latin typeface="Andalus" panose="02020603050405020304" pitchFamily="18" charset="-78"/>
                <a:cs typeface="Andalus" panose="02020603050405020304" pitchFamily="18" charset="-78"/>
              </a:rPr>
              <a:t>NOKTALAR</a:t>
            </a:r>
            <a:br>
              <a:rPr lang="tr-TR" sz="3200" b="1" dirty="0">
                <a:solidFill>
                  <a:srgbClr val="FF0000"/>
                </a:solidFill>
                <a:latin typeface="Andalus" panose="02020603050405020304" pitchFamily="18" charset="-78"/>
                <a:cs typeface="Andalus" panose="02020603050405020304" pitchFamily="18" charset="-78"/>
              </a:rPr>
            </a:br>
            <a:endParaRPr lang="tr-TR" sz="3200" b="1" dirty="0">
              <a:solidFill>
                <a:srgbClr val="FF0000"/>
              </a:solidFill>
              <a:latin typeface="Andalus" panose="02020603050405020304" pitchFamily="18" charset="-78"/>
              <a:cs typeface="Andalus" panose="02020603050405020304" pitchFamily="18" charset="-78"/>
            </a:endParaRPr>
          </a:p>
        </p:txBody>
      </p:sp>
      <p:sp>
        <p:nvSpPr>
          <p:cNvPr id="3" name="İçerik Yer Tutucusu 2"/>
          <p:cNvSpPr>
            <a:spLocks noGrp="1"/>
          </p:cNvSpPr>
          <p:nvPr>
            <p:ph idx="1"/>
          </p:nvPr>
        </p:nvSpPr>
        <p:spPr>
          <a:xfrm>
            <a:off x="627018" y="1463040"/>
            <a:ext cx="5290456" cy="5094514"/>
          </a:xfrm>
        </p:spPr>
        <p:txBody>
          <a:bodyPr>
            <a:normAutofit/>
          </a:bodyPr>
          <a:lstStyle/>
          <a:p>
            <a:pPr algn="just">
              <a:lnSpc>
                <a:spcPct val="150000"/>
              </a:lnSpc>
              <a:buFont typeface="Wingdings" panose="05000000000000000000" pitchFamily="2" charset="2"/>
              <a:buChar char="v"/>
            </a:pPr>
            <a:r>
              <a:rPr lang="tr-TR" b="1" dirty="0" smtClean="0">
                <a:solidFill>
                  <a:schemeClr val="tx1"/>
                </a:solidFill>
                <a:latin typeface="Andalus" panose="02020603050405020304" pitchFamily="18" charset="-78"/>
                <a:cs typeface="Andalus" panose="02020603050405020304" pitchFamily="18" charset="-78"/>
              </a:rPr>
              <a:t> Disiplin </a:t>
            </a:r>
            <a:r>
              <a:rPr lang="tr-TR" b="1" dirty="0">
                <a:solidFill>
                  <a:schemeClr val="tx1"/>
                </a:solidFill>
                <a:latin typeface="Andalus" panose="02020603050405020304" pitchFamily="18" charset="-78"/>
                <a:cs typeface="Andalus" panose="02020603050405020304" pitchFamily="18" charset="-78"/>
              </a:rPr>
              <a:t>yöntem ve stratejileri çocuğun yaşına ve içinde bulunduğu gelişim döneminin özelliklerine uygun olmalıdır</a:t>
            </a:r>
            <a:r>
              <a:rPr lang="tr-TR" b="1" dirty="0" smtClean="0">
                <a:solidFill>
                  <a:schemeClr val="tx1"/>
                </a:solidFill>
                <a:latin typeface="Andalus" panose="02020603050405020304" pitchFamily="18" charset="-78"/>
                <a:cs typeface="Andalus" panose="02020603050405020304" pitchFamily="18" charset="-78"/>
              </a:rPr>
              <a:t>.</a:t>
            </a:r>
          </a:p>
          <a:p>
            <a:pPr algn="just">
              <a:lnSpc>
                <a:spcPct val="150000"/>
              </a:lnSpc>
              <a:buFont typeface="Wingdings" panose="05000000000000000000" pitchFamily="2" charset="2"/>
              <a:buChar char="v"/>
            </a:pPr>
            <a:r>
              <a:rPr lang="tr-TR" b="1" dirty="0" smtClean="0">
                <a:solidFill>
                  <a:schemeClr val="tx1"/>
                </a:solidFill>
                <a:latin typeface="Andalus" panose="02020603050405020304" pitchFamily="18" charset="-78"/>
                <a:cs typeface="Andalus" panose="02020603050405020304" pitchFamily="18" charset="-78"/>
              </a:rPr>
              <a:t> </a:t>
            </a:r>
            <a:r>
              <a:rPr lang="tr-TR" b="1" dirty="0">
                <a:solidFill>
                  <a:schemeClr val="tx1"/>
                </a:solidFill>
                <a:latin typeface="Andalus" panose="02020603050405020304" pitchFamily="18" charset="-78"/>
                <a:cs typeface="Andalus" panose="02020603050405020304" pitchFamily="18" charset="-78"/>
              </a:rPr>
              <a:t>Ailelerin disiplin ölçütleri mantıklı ve tutarlı olmalıdır. </a:t>
            </a:r>
            <a:endParaRPr lang="tr-TR" b="1" dirty="0" smtClean="0">
              <a:solidFill>
                <a:schemeClr val="tx1"/>
              </a:solidFill>
              <a:latin typeface="Andalus" panose="02020603050405020304" pitchFamily="18" charset="-78"/>
              <a:cs typeface="Andalus" panose="02020603050405020304" pitchFamily="18" charset="-78"/>
            </a:endParaRPr>
          </a:p>
          <a:p>
            <a:pPr algn="just">
              <a:lnSpc>
                <a:spcPct val="150000"/>
              </a:lnSpc>
              <a:buFont typeface="Wingdings" panose="05000000000000000000" pitchFamily="2" charset="2"/>
              <a:buChar char="v"/>
            </a:pPr>
            <a:r>
              <a:rPr lang="tr-TR" b="1" dirty="0">
                <a:solidFill>
                  <a:schemeClr val="tx1"/>
                </a:solidFill>
                <a:latin typeface="Andalus" panose="02020603050405020304" pitchFamily="18" charset="-78"/>
                <a:cs typeface="Andalus" panose="02020603050405020304" pitchFamily="18" charset="-78"/>
              </a:rPr>
              <a:t> </a:t>
            </a:r>
            <a:r>
              <a:rPr lang="tr-TR" b="1" dirty="0" smtClean="0">
                <a:solidFill>
                  <a:schemeClr val="tx1"/>
                </a:solidFill>
                <a:latin typeface="Andalus" panose="02020603050405020304" pitchFamily="18" charset="-78"/>
                <a:cs typeface="Andalus" panose="02020603050405020304" pitchFamily="18" charset="-78"/>
              </a:rPr>
              <a:t>Şiddet </a:t>
            </a:r>
            <a:r>
              <a:rPr lang="tr-TR" b="1" dirty="0">
                <a:solidFill>
                  <a:schemeClr val="tx1"/>
                </a:solidFill>
                <a:latin typeface="Andalus" panose="02020603050405020304" pitchFamily="18" charset="-78"/>
                <a:cs typeface="Andalus" panose="02020603050405020304" pitchFamily="18" charset="-78"/>
              </a:rPr>
              <a:t>hiçbir zaman bir disiplin aracı olarak kullanılmamalıdır. Çünkü şiddet çocuğun kişisel ve sosyal gelişimini olumsuz etkilemektedir. </a:t>
            </a:r>
          </a:p>
        </p:txBody>
      </p:sp>
      <p:pic>
        <p:nvPicPr>
          <p:cNvPr id="4" name="Resim 3"/>
          <p:cNvPicPr>
            <a:picLocks noChangeAspect="1"/>
          </p:cNvPicPr>
          <p:nvPr/>
        </p:nvPicPr>
        <p:blipFill>
          <a:blip r:embed="rId2"/>
          <a:stretch>
            <a:fillRect/>
          </a:stretch>
        </p:blipFill>
        <p:spPr>
          <a:xfrm>
            <a:off x="8339409" y="4010297"/>
            <a:ext cx="3137702" cy="208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42936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9451" y="574766"/>
            <a:ext cx="5969725" cy="5521234"/>
          </a:xfrm>
        </p:spPr>
        <p:txBody>
          <a:bodyPr/>
          <a:lstStyle/>
          <a:p>
            <a:pPr algn="just">
              <a:lnSpc>
                <a:spcPct val="150000"/>
              </a:lnSpc>
              <a:buFont typeface="Wingdings" panose="05000000000000000000" pitchFamily="2" charset="2"/>
              <a:buChar char="v"/>
            </a:pPr>
            <a:r>
              <a:rPr lang="tr-TR" b="1" dirty="0" smtClean="0">
                <a:solidFill>
                  <a:schemeClr val="tx1"/>
                </a:solidFill>
                <a:latin typeface="Andalus" panose="02020603050405020304" pitchFamily="18" charset="-78"/>
                <a:cs typeface="Andalus" panose="02020603050405020304" pitchFamily="18" charset="-78"/>
              </a:rPr>
              <a:t> Aileler </a:t>
            </a:r>
            <a:r>
              <a:rPr lang="tr-TR" b="1" dirty="0">
                <a:solidFill>
                  <a:schemeClr val="tx1"/>
                </a:solidFill>
                <a:latin typeface="Andalus" panose="02020603050405020304" pitchFamily="18" charset="-78"/>
                <a:cs typeface="Andalus" panose="02020603050405020304" pitchFamily="18" charset="-78"/>
              </a:rPr>
              <a:t>çocukları adına her kararı kendileri almayıp onların da kendi kararlarını alıp sonuçlarının sorumluluklarını üstlenmelerine fırsat tanımalıdır.</a:t>
            </a:r>
          </a:p>
          <a:p>
            <a:pPr algn="just">
              <a:lnSpc>
                <a:spcPct val="150000"/>
              </a:lnSpc>
              <a:buFont typeface="Wingdings" panose="05000000000000000000" pitchFamily="2" charset="2"/>
              <a:buChar char="v"/>
            </a:pPr>
            <a:r>
              <a:rPr lang="tr-TR" b="1" dirty="0" smtClean="0">
                <a:solidFill>
                  <a:schemeClr val="tx1"/>
                </a:solidFill>
                <a:latin typeface="Andalus" panose="02020603050405020304" pitchFamily="18" charset="-78"/>
                <a:cs typeface="Andalus" panose="02020603050405020304" pitchFamily="18" charset="-78"/>
              </a:rPr>
              <a:t> Ailede </a:t>
            </a:r>
            <a:r>
              <a:rPr lang="tr-TR" b="1" dirty="0">
                <a:solidFill>
                  <a:schemeClr val="tx1"/>
                </a:solidFill>
                <a:latin typeface="Andalus" panose="02020603050405020304" pitchFamily="18" charset="-78"/>
                <a:cs typeface="Andalus" panose="02020603050405020304" pitchFamily="18" charset="-78"/>
              </a:rPr>
              <a:t>her bireyin aynı olamayacağı, çocuklar arasında bireysel farklılıklar olabileceği göz önüne alınmalıdır. </a:t>
            </a:r>
            <a:endParaRPr lang="tr-TR" b="1" dirty="0" smtClean="0">
              <a:solidFill>
                <a:schemeClr val="tx1"/>
              </a:solidFill>
              <a:latin typeface="Andalus" panose="02020603050405020304" pitchFamily="18" charset="-78"/>
              <a:cs typeface="Andalus" panose="02020603050405020304" pitchFamily="18" charset="-78"/>
            </a:endParaRPr>
          </a:p>
          <a:p>
            <a:pPr algn="just">
              <a:lnSpc>
                <a:spcPct val="150000"/>
              </a:lnSpc>
              <a:buFont typeface="Wingdings" panose="05000000000000000000" pitchFamily="2" charset="2"/>
              <a:buChar char="v"/>
            </a:pPr>
            <a:r>
              <a:rPr lang="tr-TR" b="1" dirty="0">
                <a:solidFill>
                  <a:schemeClr val="tx1"/>
                </a:solidFill>
                <a:latin typeface="Andalus" panose="02020603050405020304" pitchFamily="18" charset="-78"/>
                <a:cs typeface="Andalus" panose="02020603050405020304" pitchFamily="18" charset="-78"/>
              </a:rPr>
              <a:t> </a:t>
            </a:r>
            <a:r>
              <a:rPr lang="tr-TR" b="1" dirty="0" smtClean="0">
                <a:solidFill>
                  <a:schemeClr val="tx1"/>
                </a:solidFill>
                <a:latin typeface="Andalus" panose="02020603050405020304" pitchFamily="18" charset="-78"/>
                <a:cs typeface="Andalus" panose="02020603050405020304" pitchFamily="18" charset="-78"/>
              </a:rPr>
              <a:t>Çocuktan </a:t>
            </a:r>
            <a:r>
              <a:rPr lang="tr-TR" b="1" dirty="0">
                <a:solidFill>
                  <a:schemeClr val="tx1"/>
                </a:solidFill>
                <a:latin typeface="Andalus" panose="02020603050405020304" pitchFamily="18" charset="-78"/>
                <a:cs typeface="Andalus" panose="02020603050405020304" pitchFamily="18" charset="-78"/>
              </a:rPr>
              <a:t>beklentiler ve uyması gereken kurallar bireysel farklılıklar göz önünde bulundurularak belirlenmelidir.</a:t>
            </a:r>
          </a:p>
          <a:p>
            <a:pPr marL="45720" indent="0" algn="just">
              <a:lnSpc>
                <a:spcPct val="150000"/>
              </a:lnSpc>
              <a:buNone/>
            </a:pPr>
            <a:endParaRPr lang="tr-TR" b="1" dirty="0">
              <a:solidFill>
                <a:schemeClr val="tx1"/>
              </a:solidFill>
              <a:latin typeface="Andalus" panose="02020603050405020304" pitchFamily="18" charset="-78"/>
              <a:cs typeface="Andalus" panose="02020603050405020304" pitchFamily="18" charset="-78"/>
            </a:endParaRPr>
          </a:p>
        </p:txBody>
      </p:sp>
      <p:pic>
        <p:nvPicPr>
          <p:cNvPr id="4" name="Resim 3"/>
          <p:cNvPicPr>
            <a:picLocks noChangeAspect="1"/>
          </p:cNvPicPr>
          <p:nvPr/>
        </p:nvPicPr>
        <p:blipFill>
          <a:blip r:embed="rId2"/>
          <a:stretch>
            <a:fillRect/>
          </a:stretch>
        </p:blipFill>
        <p:spPr>
          <a:xfrm>
            <a:off x="7846281" y="574766"/>
            <a:ext cx="3459853" cy="1944000"/>
          </a:xfrm>
          <a:prstGeom prst="rect">
            <a:avLst/>
          </a:prstGeom>
        </p:spPr>
      </p:pic>
      <p:pic>
        <p:nvPicPr>
          <p:cNvPr id="5" name="Resim 4"/>
          <p:cNvPicPr>
            <a:picLocks noChangeAspect="1"/>
          </p:cNvPicPr>
          <p:nvPr/>
        </p:nvPicPr>
        <p:blipFill>
          <a:blip r:embed="rId3"/>
          <a:stretch>
            <a:fillRect/>
          </a:stretch>
        </p:blipFill>
        <p:spPr>
          <a:xfrm>
            <a:off x="7888362" y="4188000"/>
            <a:ext cx="3375690" cy="1908000"/>
          </a:xfrm>
          <a:prstGeom prst="rect">
            <a:avLst/>
          </a:prstGeom>
        </p:spPr>
      </p:pic>
    </p:spTree>
    <p:extLst>
      <p:ext uri="{BB962C8B-B14F-4D97-AF65-F5344CB8AC3E}">
        <p14:creationId xmlns:p14="http://schemas.microsoft.com/office/powerpoint/2010/main" val="4231334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5577" y="548641"/>
            <a:ext cx="5617030" cy="5839096"/>
          </a:xfrm>
        </p:spPr>
        <p:txBody>
          <a:bodyPr/>
          <a:lstStyle/>
          <a:p>
            <a:pPr marL="45720" indent="0" algn="just">
              <a:lnSpc>
                <a:spcPct val="150000"/>
              </a:lnSpc>
              <a:buNone/>
            </a:pPr>
            <a:r>
              <a:rPr lang="tr-TR" b="1" dirty="0">
                <a:solidFill>
                  <a:schemeClr val="tx1"/>
                </a:solidFill>
              </a:rPr>
              <a:t>Pozitif disiplinle amaç;</a:t>
            </a:r>
          </a:p>
          <a:p>
            <a:pPr marL="45720" indent="0" algn="just">
              <a:lnSpc>
                <a:spcPct val="150000"/>
              </a:lnSpc>
              <a:buNone/>
            </a:pPr>
            <a:r>
              <a:rPr lang="tr-TR" b="1" dirty="0">
                <a:solidFill>
                  <a:schemeClr val="tx1"/>
                </a:solidFill>
              </a:rPr>
              <a:t>Olumlu benlik algısı geliştirebilmektir. Pozitif disiplinin öz denetim oluşturmaya yönelik </a:t>
            </a:r>
            <a:r>
              <a:rPr lang="tr-TR" b="1" dirty="0" smtClean="0">
                <a:solidFill>
                  <a:schemeClr val="tx1"/>
                </a:solidFill>
              </a:rPr>
              <a:t>olması gerektiği </a:t>
            </a:r>
            <a:r>
              <a:rPr lang="tr-TR" b="1" dirty="0">
                <a:solidFill>
                  <a:schemeClr val="tx1"/>
                </a:solidFill>
              </a:rPr>
              <a:t>unutulmamalıdır. Olumlu disiplin ancak sevgi dolu ve destekleyici bir ortamda gelişir. Aileler çocuğun ihtiyaçlarına duyarlı olmalı, çocuğun anlatmak istediklerini dinlemeli ve gereksinimlerini fark etmelidir.</a:t>
            </a:r>
          </a:p>
          <a:p>
            <a:pPr algn="just">
              <a:lnSpc>
                <a:spcPct val="150000"/>
              </a:lnSpc>
            </a:pPr>
            <a:endParaRPr lang="tr-TR" b="1" dirty="0">
              <a:solidFill>
                <a:schemeClr val="tx1"/>
              </a:solidFill>
            </a:endParaRPr>
          </a:p>
        </p:txBody>
      </p:sp>
      <p:pic>
        <p:nvPicPr>
          <p:cNvPr id="4" name="Resim 3"/>
          <p:cNvPicPr>
            <a:picLocks noChangeAspect="1"/>
          </p:cNvPicPr>
          <p:nvPr/>
        </p:nvPicPr>
        <p:blipFill>
          <a:blip r:embed="rId2"/>
          <a:stretch>
            <a:fillRect/>
          </a:stretch>
        </p:blipFill>
        <p:spPr>
          <a:xfrm>
            <a:off x="8600666" y="4072754"/>
            <a:ext cx="2619375" cy="1743075"/>
          </a:xfrm>
          <a:prstGeom prst="rect">
            <a:avLst/>
          </a:prstGeom>
        </p:spPr>
      </p:pic>
    </p:spTree>
    <p:extLst>
      <p:ext uri="{BB962C8B-B14F-4D97-AF65-F5344CB8AC3E}">
        <p14:creationId xmlns:p14="http://schemas.microsoft.com/office/powerpoint/2010/main" val="1683935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latin typeface="Andalus" panose="02020603050405020304" pitchFamily="18" charset="-78"/>
                <a:cs typeface="Andalus" panose="02020603050405020304" pitchFamily="18" charset="-78"/>
              </a:rPr>
              <a:t>ÇOCUKLARDA ÖZ DENETİMİ SAĞLAMA YOLLARI</a:t>
            </a:r>
          </a:p>
        </p:txBody>
      </p:sp>
      <p:sp>
        <p:nvSpPr>
          <p:cNvPr id="3" name="İçerik Yer Tutucusu 2"/>
          <p:cNvSpPr>
            <a:spLocks noGrp="1"/>
          </p:cNvSpPr>
          <p:nvPr>
            <p:ph idx="1"/>
          </p:nvPr>
        </p:nvSpPr>
        <p:spPr/>
        <p:txBody>
          <a:bodyPr/>
          <a:lstStyle/>
          <a:p>
            <a:pPr marL="45720" indent="0" algn="just">
              <a:lnSpc>
                <a:spcPct val="150000"/>
              </a:lnSpc>
              <a:buNone/>
            </a:pPr>
            <a:r>
              <a:rPr lang="tr-TR" b="1" dirty="0" smtClean="0">
                <a:latin typeface="Andalus" panose="02020603050405020304" pitchFamily="18" charset="-78"/>
                <a:cs typeface="Andalus" panose="02020603050405020304" pitchFamily="18" charset="-78"/>
              </a:rPr>
              <a:t>	</a:t>
            </a:r>
            <a:r>
              <a:rPr lang="tr-TR" b="1" dirty="0" smtClean="0">
                <a:solidFill>
                  <a:schemeClr val="tx1"/>
                </a:solidFill>
                <a:latin typeface="Andalus" panose="02020603050405020304" pitchFamily="18" charset="-78"/>
                <a:cs typeface="Andalus" panose="02020603050405020304" pitchFamily="18" charset="-78"/>
              </a:rPr>
              <a:t>Bir </a:t>
            </a:r>
            <a:r>
              <a:rPr lang="tr-TR" b="1" dirty="0">
                <a:solidFill>
                  <a:schemeClr val="tx1"/>
                </a:solidFill>
                <a:latin typeface="Andalus" panose="02020603050405020304" pitchFamily="18" charset="-78"/>
                <a:cs typeface="Andalus" panose="02020603050405020304" pitchFamily="18" charset="-78"/>
              </a:rPr>
              <a:t>hedefe ulaşmak için bireyin kendi davranışlarını kontrol etmesi, dürtülerine karşı koyabilmesi ve isteklerini bir süreliğine erteleyebilmesi öz disiplinin temelini oluşturur. </a:t>
            </a:r>
            <a:endParaRPr lang="tr-TR" b="1" dirty="0" smtClean="0">
              <a:solidFill>
                <a:schemeClr val="tx1"/>
              </a:solidFill>
              <a:latin typeface="Andalus" panose="02020603050405020304" pitchFamily="18" charset="-78"/>
              <a:cs typeface="Andalus" panose="02020603050405020304" pitchFamily="18" charset="-78"/>
            </a:endParaRPr>
          </a:p>
          <a:p>
            <a:pPr marL="45720" indent="0" algn="just">
              <a:lnSpc>
                <a:spcPct val="150000"/>
              </a:lnSpc>
              <a:buNone/>
            </a:pPr>
            <a:r>
              <a:rPr lang="tr-TR" b="1" dirty="0">
                <a:solidFill>
                  <a:schemeClr val="tx1"/>
                </a:solidFill>
                <a:latin typeface="Andalus" panose="02020603050405020304" pitchFamily="18" charset="-78"/>
                <a:cs typeface="Andalus" panose="02020603050405020304" pitchFamily="18" charset="-78"/>
              </a:rPr>
              <a:t>	</a:t>
            </a:r>
            <a:r>
              <a:rPr lang="tr-TR" b="1" dirty="0" smtClean="0">
                <a:solidFill>
                  <a:schemeClr val="tx1"/>
                </a:solidFill>
                <a:latin typeface="Andalus" panose="02020603050405020304" pitchFamily="18" charset="-78"/>
                <a:cs typeface="Andalus" panose="02020603050405020304" pitchFamily="18" charset="-78"/>
              </a:rPr>
              <a:t>Dürtülere </a:t>
            </a:r>
            <a:r>
              <a:rPr lang="tr-TR" b="1" dirty="0">
                <a:solidFill>
                  <a:schemeClr val="tx1"/>
                </a:solidFill>
                <a:latin typeface="Andalus" panose="02020603050405020304" pitchFamily="18" charset="-78"/>
                <a:cs typeface="Andalus" panose="02020603050405020304" pitchFamily="18" charset="-78"/>
              </a:rPr>
              <a:t>karşı koyabilme, okul öncesi dönem çocuklar için çok zordur ve gözle görülür bir çaba gerektirir. Yaş büyüdükçe, öz disiplin becerisi giderek artar. Öz disipline sahip olan çocuklar, yaşıtlarına göre daha az öfkelenir, daha az kaygılanır ve daha rahat empati kurarlar.</a:t>
            </a:r>
          </a:p>
          <a:p>
            <a:pPr algn="just">
              <a:lnSpc>
                <a:spcPct val="150000"/>
              </a:lnSpc>
            </a:pPr>
            <a:endParaRPr lang="tr-TR" b="1" dirty="0">
              <a:latin typeface="Andalus" panose="02020603050405020304" pitchFamily="18" charset="-78"/>
              <a:cs typeface="Andalus" panose="02020603050405020304" pitchFamily="18" charset="-78"/>
            </a:endParaRPr>
          </a:p>
          <a:p>
            <a:pPr algn="just">
              <a:lnSpc>
                <a:spcPct val="150000"/>
              </a:lnSpc>
            </a:pPr>
            <a:endParaRPr lang="tr-TR"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421856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3144" y="653143"/>
            <a:ext cx="10362728" cy="5442857"/>
          </a:xfrm>
        </p:spPr>
        <p:txBody>
          <a:bodyPr/>
          <a:lstStyle/>
          <a:p>
            <a:pPr marL="45720" indent="0">
              <a:buNone/>
            </a:pPr>
            <a:r>
              <a:rPr lang="tr-TR" b="1" dirty="0">
                <a:solidFill>
                  <a:schemeClr val="tx1"/>
                </a:solidFill>
                <a:latin typeface="Andalus" panose="02020603050405020304" pitchFamily="18" charset="-78"/>
                <a:cs typeface="Andalus" panose="02020603050405020304" pitchFamily="18" charset="-78"/>
              </a:rPr>
              <a:t>Çocukların öz denetimlerini sağlamaları için üç tip kaynağa ihtiyaçları vardır</a:t>
            </a:r>
            <a:r>
              <a:rPr lang="tr-TR" b="1" dirty="0" smtClean="0">
                <a:solidFill>
                  <a:schemeClr val="tx1"/>
                </a:solidFill>
                <a:latin typeface="Andalus" panose="02020603050405020304" pitchFamily="18" charset="-78"/>
                <a:cs typeface="Andalus" panose="02020603050405020304" pitchFamily="18" charset="-78"/>
              </a:rPr>
              <a:t>;</a:t>
            </a:r>
          </a:p>
          <a:p>
            <a:pPr marL="45720" indent="0">
              <a:buNone/>
            </a:pPr>
            <a:endParaRPr lang="tr-TR" b="1" dirty="0" smtClean="0">
              <a:solidFill>
                <a:schemeClr val="tx1"/>
              </a:solidFill>
              <a:latin typeface="Andalus" panose="02020603050405020304" pitchFamily="18" charset="-78"/>
              <a:cs typeface="Andalus" panose="02020603050405020304" pitchFamily="18" charset="-78"/>
            </a:endParaRPr>
          </a:p>
          <a:p>
            <a:pPr marL="45720" indent="0">
              <a:buNone/>
            </a:pPr>
            <a:r>
              <a:rPr lang="tr-TR" b="1" dirty="0" smtClean="0">
                <a:solidFill>
                  <a:schemeClr val="tx1"/>
                </a:solidFill>
                <a:latin typeface="Andalus" panose="02020603050405020304" pitchFamily="18" charset="-78"/>
                <a:cs typeface="Andalus" panose="02020603050405020304" pitchFamily="18" charset="-78"/>
              </a:rPr>
              <a:t> 1.Kendileri ve diğerleri</a:t>
            </a:r>
            <a:r>
              <a:rPr lang="tr-TR" b="1" dirty="0">
                <a:solidFill>
                  <a:schemeClr val="tx1"/>
                </a:solidFill>
                <a:latin typeface="Andalus" panose="02020603050405020304" pitchFamily="18" charset="-78"/>
                <a:cs typeface="Andalus" panose="02020603050405020304" pitchFamily="18" charset="-78"/>
              </a:rPr>
              <a:t>	</a:t>
            </a:r>
            <a:r>
              <a:rPr lang="tr-TR" b="1" dirty="0" smtClean="0">
                <a:solidFill>
                  <a:schemeClr val="tx1"/>
                </a:solidFill>
                <a:latin typeface="Andalus" panose="02020603050405020304" pitchFamily="18" charset="-78"/>
                <a:cs typeface="Andalus" panose="02020603050405020304" pitchFamily="18" charset="-78"/>
              </a:rPr>
              <a:t>hakkında iyi </a:t>
            </a:r>
            <a:r>
              <a:rPr lang="tr-TR" b="1" dirty="0">
                <a:solidFill>
                  <a:schemeClr val="tx1"/>
                </a:solidFill>
                <a:latin typeface="Andalus" panose="02020603050405020304" pitchFamily="18" charset="-78"/>
                <a:cs typeface="Andalus" panose="02020603050405020304" pitchFamily="18" charset="-78"/>
              </a:rPr>
              <a:t>duygular,</a:t>
            </a:r>
          </a:p>
          <a:p>
            <a:pPr marL="45720" indent="0">
              <a:buNone/>
            </a:pPr>
            <a:r>
              <a:rPr lang="tr-TR" b="1" dirty="0" smtClean="0">
                <a:solidFill>
                  <a:schemeClr val="tx1"/>
                </a:solidFill>
                <a:latin typeface="Andalus" panose="02020603050405020304" pitchFamily="18" charset="-78"/>
                <a:cs typeface="Andalus" panose="02020603050405020304" pitchFamily="18" charset="-78"/>
              </a:rPr>
              <a:t>2.Doğru </a:t>
            </a:r>
            <a:r>
              <a:rPr lang="tr-TR" b="1" dirty="0">
                <a:solidFill>
                  <a:schemeClr val="tx1"/>
                </a:solidFill>
                <a:latin typeface="Andalus" panose="02020603050405020304" pitchFamily="18" charset="-78"/>
                <a:cs typeface="Andalus" panose="02020603050405020304" pitchFamily="18" charset="-78"/>
              </a:rPr>
              <a:t>ve yanlışı anlama </a:t>
            </a:r>
            <a:endParaRPr lang="tr-TR" b="1" dirty="0" smtClean="0">
              <a:solidFill>
                <a:schemeClr val="tx1"/>
              </a:solidFill>
              <a:latin typeface="Andalus" panose="02020603050405020304" pitchFamily="18" charset="-78"/>
              <a:cs typeface="Andalus" panose="02020603050405020304" pitchFamily="18" charset="-78"/>
            </a:endParaRPr>
          </a:p>
          <a:p>
            <a:pPr marL="45720" indent="0">
              <a:buNone/>
            </a:pPr>
            <a:r>
              <a:rPr lang="tr-TR" b="1" dirty="0" smtClean="0">
                <a:solidFill>
                  <a:schemeClr val="tx1"/>
                </a:solidFill>
                <a:latin typeface="Andalus" panose="02020603050405020304" pitchFamily="18" charset="-78"/>
                <a:cs typeface="Andalus" panose="02020603050405020304" pitchFamily="18" charset="-78"/>
              </a:rPr>
              <a:t>3.Problemleri çözmek </a:t>
            </a:r>
            <a:r>
              <a:rPr lang="tr-TR" b="1" dirty="0">
                <a:solidFill>
                  <a:schemeClr val="tx1"/>
                </a:solidFill>
                <a:latin typeface="Andalus" panose="02020603050405020304" pitchFamily="18" charset="-78"/>
                <a:cs typeface="Andalus" panose="02020603050405020304" pitchFamily="18" charset="-78"/>
              </a:rPr>
              <a:t>için alternatiflerin olması.</a:t>
            </a:r>
          </a:p>
          <a:p>
            <a:pPr marL="45720" indent="0">
              <a:buNone/>
            </a:pPr>
            <a:endParaRPr lang="tr-TR" b="1" dirty="0">
              <a:solidFill>
                <a:schemeClr val="tx1"/>
              </a:solidFill>
              <a:latin typeface="Andalus" panose="02020603050405020304" pitchFamily="18" charset="-78"/>
              <a:cs typeface="Andalus" panose="02020603050405020304" pitchFamily="18" charset="-78"/>
            </a:endParaRPr>
          </a:p>
        </p:txBody>
      </p:sp>
      <p:pic>
        <p:nvPicPr>
          <p:cNvPr id="4" name="Resim 3"/>
          <p:cNvPicPr>
            <a:picLocks noChangeAspect="1"/>
          </p:cNvPicPr>
          <p:nvPr/>
        </p:nvPicPr>
        <p:blipFill>
          <a:blip r:embed="rId2"/>
          <a:stretch>
            <a:fillRect/>
          </a:stretch>
        </p:blipFill>
        <p:spPr>
          <a:xfrm>
            <a:off x="8711508" y="1655389"/>
            <a:ext cx="2554445" cy="2554445"/>
          </a:xfrm>
          <a:prstGeom prst="rect">
            <a:avLst/>
          </a:prstGeom>
        </p:spPr>
      </p:pic>
      <p:pic>
        <p:nvPicPr>
          <p:cNvPr id="5" name="Resim 4"/>
          <p:cNvPicPr>
            <a:picLocks noChangeAspect="1"/>
          </p:cNvPicPr>
          <p:nvPr/>
        </p:nvPicPr>
        <p:blipFill>
          <a:blip r:embed="rId3"/>
          <a:stretch>
            <a:fillRect/>
          </a:stretch>
        </p:blipFill>
        <p:spPr>
          <a:xfrm>
            <a:off x="4793091" y="3738374"/>
            <a:ext cx="2475191" cy="2475191"/>
          </a:xfrm>
          <a:prstGeom prst="rect">
            <a:avLst/>
          </a:prstGeom>
        </p:spPr>
      </p:pic>
    </p:spTree>
    <p:extLst>
      <p:ext uri="{BB962C8B-B14F-4D97-AF65-F5344CB8AC3E}">
        <p14:creationId xmlns:p14="http://schemas.microsoft.com/office/powerpoint/2010/main" val="403627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3000" y="300446"/>
            <a:ext cx="9875520" cy="1254007"/>
          </a:xfrm>
        </p:spPr>
        <p:txBody>
          <a:bodyPr>
            <a:normAutofit/>
          </a:bodyPr>
          <a:lstStyle/>
          <a:p>
            <a:pPr algn="ctr"/>
            <a:r>
              <a:rPr lang="tr-TR" sz="3200" b="1" dirty="0">
                <a:solidFill>
                  <a:srgbClr val="002060"/>
                </a:solidFill>
              </a:rPr>
              <a:t>ÇOCUKTA	</a:t>
            </a:r>
            <a:r>
              <a:rPr lang="tr-TR" sz="3200" b="1" dirty="0" smtClean="0">
                <a:solidFill>
                  <a:srgbClr val="002060"/>
                </a:solidFill>
              </a:rPr>
              <a:t> ÖZ</a:t>
            </a:r>
            <a:r>
              <a:rPr lang="tr-TR" sz="3200" b="1" dirty="0">
                <a:solidFill>
                  <a:srgbClr val="002060"/>
                </a:solidFill>
              </a:rPr>
              <a:t>	DİSİPLİNİ KAZANDIRABİLMEK İÇİN YAPILMASI GEREKENLER</a:t>
            </a:r>
          </a:p>
        </p:txBody>
      </p:sp>
      <p:sp>
        <p:nvSpPr>
          <p:cNvPr id="3" name="İçerik Yer Tutucusu 2"/>
          <p:cNvSpPr>
            <a:spLocks noGrp="1"/>
          </p:cNvSpPr>
          <p:nvPr>
            <p:ph idx="1"/>
          </p:nvPr>
        </p:nvSpPr>
        <p:spPr>
          <a:xfrm>
            <a:off x="457200" y="1554453"/>
            <a:ext cx="10558671" cy="4541547"/>
          </a:xfrm>
        </p:spPr>
        <p:txBody>
          <a:bodyPr/>
          <a:lstStyle/>
          <a:p>
            <a:pPr marL="45720" indent="0" algn="just">
              <a:lnSpc>
                <a:spcPct val="150000"/>
              </a:lnSpc>
              <a:buNone/>
            </a:pPr>
            <a:r>
              <a:rPr lang="tr-TR" b="1" dirty="0" smtClean="0">
                <a:solidFill>
                  <a:schemeClr val="tx1"/>
                </a:solidFill>
                <a:latin typeface="Andalus" panose="02020603050405020304" pitchFamily="18" charset="-78"/>
                <a:cs typeface="Andalus" panose="02020603050405020304" pitchFamily="18" charset="-78"/>
              </a:rPr>
              <a:t>	Aşağıdaki </a:t>
            </a:r>
            <a:r>
              <a:rPr lang="tr-TR" b="1" dirty="0">
                <a:solidFill>
                  <a:schemeClr val="tx1"/>
                </a:solidFill>
                <a:latin typeface="Andalus" panose="02020603050405020304" pitchFamily="18" charset="-78"/>
                <a:cs typeface="Andalus" panose="02020603050405020304" pitchFamily="18" charset="-78"/>
              </a:rPr>
              <a:t>stratejiler, çocukların bu önemli kaynaklarını geliştirmelerine yardımcı olabilir. Bazı stratejiler problem davranışları önleyici, bazıları iyileştirici ve değişim için bir plân geliştirici olmakla beraber hepsi ebeveynlere pozitif ve etkili bir disiplin yaklaşımını sunmaktadır. </a:t>
            </a:r>
            <a:endParaRPr lang="tr-TR" b="1" dirty="0" smtClean="0">
              <a:solidFill>
                <a:schemeClr val="tx1"/>
              </a:solidFill>
              <a:latin typeface="Andalus" panose="02020603050405020304" pitchFamily="18" charset="-78"/>
              <a:cs typeface="Andalus" panose="02020603050405020304" pitchFamily="18" charset="-78"/>
            </a:endParaRPr>
          </a:p>
          <a:p>
            <a:pPr marL="45720" indent="0" algn="just">
              <a:lnSpc>
                <a:spcPct val="150000"/>
              </a:lnSpc>
              <a:buNone/>
            </a:pPr>
            <a:r>
              <a:rPr lang="tr-TR" b="1" dirty="0" smtClean="0">
                <a:solidFill>
                  <a:schemeClr val="tx1"/>
                </a:solidFill>
                <a:latin typeface="Andalus" panose="02020603050405020304" pitchFamily="18" charset="-78"/>
                <a:cs typeface="Andalus" panose="02020603050405020304" pitchFamily="18" charset="-78"/>
              </a:rPr>
              <a:t>	Ayrıca </a:t>
            </a:r>
            <a:r>
              <a:rPr lang="tr-TR" b="1" dirty="0">
                <a:solidFill>
                  <a:schemeClr val="tx1"/>
                </a:solidFill>
                <a:latin typeface="Andalus" panose="02020603050405020304" pitchFamily="18" charset="-78"/>
                <a:cs typeface="Andalus" panose="02020603050405020304" pitchFamily="18" charset="-78"/>
              </a:rPr>
              <a:t>bu temel </a:t>
            </a:r>
            <a:r>
              <a:rPr lang="tr-TR" b="1" dirty="0" smtClean="0">
                <a:solidFill>
                  <a:schemeClr val="tx1"/>
                </a:solidFill>
                <a:latin typeface="Andalus" panose="02020603050405020304" pitchFamily="18" charset="-78"/>
                <a:cs typeface="Andalus" panose="02020603050405020304" pitchFamily="18" charset="-78"/>
              </a:rPr>
              <a:t>stratejiler sadece </a:t>
            </a:r>
            <a:r>
              <a:rPr lang="tr-TR" b="1" dirty="0">
                <a:solidFill>
                  <a:schemeClr val="tx1"/>
                </a:solidFill>
                <a:latin typeface="Andalus" panose="02020603050405020304" pitchFamily="18" charset="-78"/>
                <a:cs typeface="Andalus" panose="02020603050405020304" pitchFamily="18" charset="-78"/>
              </a:rPr>
              <a:t>ebeveyn-çocuk ilişkisini geliştirmemekte aynı zamanda da çocuklara ebeveynlerinin desteği olmadan pozitif ve yapıcı bir yaklaşımla kendilerini disipline etmelerini de öğretmektedir.</a:t>
            </a:r>
          </a:p>
        </p:txBody>
      </p:sp>
      <p:pic>
        <p:nvPicPr>
          <p:cNvPr id="4" name="Resim 3"/>
          <p:cNvPicPr>
            <a:picLocks noChangeAspect="1"/>
          </p:cNvPicPr>
          <p:nvPr/>
        </p:nvPicPr>
        <p:blipFill>
          <a:blip r:embed="rId2"/>
          <a:stretch>
            <a:fillRect/>
          </a:stretch>
        </p:blipFill>
        <p:spPr>
          <a:xfrm>
            <a:off x="8852126" y="4870947"/>
            <a:ext cx="3057230" cy="1728000"/>
          </a:xfrm>
          <a:prstGeom prst="rect">
            <a:avLst/>
          </a:prstGeom>
        </p:spPr>
      </p:pic>
    </p:spTree>
    <p:extLst>
      <p:ext uri="{BB962C8B-B14F-4D97-AF65-F5344CB8AC3E}">
        <p14:creationId xmlns:p14="http://schemas.microsoft.com/office/powerpoint/2010/main" val="2695267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5578" y="613954"/>
            <a:ext cx="11129554" cy="5482046"/>
          </a:xfrm>
        </p:spPr>
        <p:txBody>
          <a:bodyPr>
            <a:normAutofit/>
          </a:bodyPr>
          <a:lstStyle/>
          <a:p>
            <a:pPr marL="45720" indent="0">
              <a:lnSpc>
                <a:spcPct val="150000"/>
              </a:lnSpc>
              <a:buNone/>
            </a:pPr>
            <a:r>
              <a:rPr lang="tr-TR" b="1" dirty="0">
                <a:solidFill>
                  <a:srgbClr val="FF0000"/>
                </a:solidFill>
                <a:latin typeface="Andalus" panose="02020603050405020304" pitchFamily="18" charset="-78"/>
                <a:cs typeface="Andalus" panose="02020603050405020304" pitchFamily="18" charset="-78"/>
              </a:rPr>
              <a:t>Koşulsuz </a:t>
            </a:r>
            <a:r>
              <a:rPr lang="tr-TR" b="1" dirty="0" smtClean="0">
                <a:solidFill>
                  <a:srgbClr val="FF0000"/>
                </a:solidFill>
                <a:latin typeface="Andalus" panose="02020603050405020304" pitchFamily="18" charset="-78"/>
                <a:cs typeface="Andalus" panose="02020603050405020304" pitchFamily="18" charset="-78"/>
              </a:rPr>
              <a:t>Sevgi </a:t>
            </a:r>
            <a:r>
              <a:rPr lang="tr-TR" b="1" dirty="0" smtClean="0">
                <a:solidFill>
                  <a:schemeClr val="tx1"/>
                </a:solidFill>
                <a:latin typeface="Andalus" panose="02020603050405020304" pitchFamily="18" charset="-78"/>
                <a:cs typeface="Andalus" panose="02020603050405020304" pitchFamily="18" charset="-78"/>
              </a:rPr>
              <a:t>:</a:t>
            </a:r>
            <a:endParaRPr lang="tr-TR" b="1" dirty="0">
              <a:solidFill>
                <a:schemeClr val="tx1"/>
              </a:solidFill>
              <a:latin typeface="Andalus" panose="02020603050405020304" pitchFamily="18" charset="-78"/>
              <a:cs typeface="Andalus" panose="02020603050405020304" pitchFamily="18" charset="-78"/>
            </a:endParaRPr>
          </a:p>
          <a:p>
            <a:pPr marL="45720" indent="0">
              <a:lnSpc>
                <a:spcPct val="150000"/>
              </a:lnSpc>
              <a:buNone/>
            </a:pPr>
            <a:r>
              <a:rPr lang="tr-TR" b="1" dirty="0" smtClean="0">
                <a:solidFill>
                  <a:schemeClr val="tx1"/>
                </a:solidFill>
                <a:latin typeface="Andalus" panose="02020603050405020304" pitchFamily="18" charset="-78"/>
                <a:cs typeface="Andalus" panose="02020603050405020304" pitchFamily="18" charset="-78"/>
              </a:rPr>
              <a:t>	Eğer bir</a:t>
            </a:r>
            <a:r>
              <a:rPr lang="tr-TR" b="1" dirty="0">
                <a:solidFill>
                  <a:schemeClr val="tx1"/>
                </a:solidFill>
                <a:latin typeface="Andalus" panose="02020603050405020304" pitchFamily="18" charset="-78"/>
                <a:cs typeface="Andalus" panose="02020603050405020304" pitchFamily="18" charset="-78"/>
              </a:rPr>
              <a:t>	</a:t>
            </a:r>
            <a:r>
              <a:rPr lang="tr-TR" b="1" dirty="0" smtClean="0">
                <a:solidFill>
                  <a:schemeClr val="tx1"/>
                </a:solidFill>
                <a:latin typeface="Andalus" panose="02020603050405020304" pitchFamily="18" charset="-78"/>
                <a:cs typeface="Andalus" panose="02020603050405020304" pitchFamily="18" charset="-78"/>
              </a:rPr>
              <a:t> çocuk</a:t>
            </a:r>
            <a:r>
              <a:rPr lang="tr-TR" b="1" dirty="0">
                <a:solidFill>
                  <a:schemeClr val="tx1"/>
                </a:solidFill>
                <a:latin typeface="Andalus" panose="02020603050405020304" pitchFamily="18" charset="-78"/>
                <a:cs typeface="Andalus" panose="02020603050405020304" pitchFamily="18" charset="-78"/>
              </a:rPr>
              <a:t>	</a:t>
            </a:r>
            <a:r>
              <a:rPr lang="tr-TR" b="1" dirty="0" smtClean="0">
                <a:solidFill>
                  <a:schemeClr val="tx1"/>
                </a:solidFill>
                <a:latin typeface="Andalus" panose="02020603050405020304" pitchFamily="18" charset="-78"/>
                <a:cs typeface="Andalus" panose="02020603050405020304" pitchFamily="18" charset="-78"/>
              </a:rPr>
              <a:t>sevildiğini hissederse, ebeveynini </a:t>
            </a:r>
            <a:r>
              <a:rPr lang="tr-TR" b="1" dirty="0">
                <a:solidFill>
                  <a:schemeClr val="tx1"/>
                </a:solidFill>
                <a:latin typeface="Andalus" panose="02020603050405020304" pitchFamily="18" charset="-78"/>
                <a:cs typeface="Andalus" panose="02020603050405020304" pitchFamily="18" charset="-78"/>
              </a:rPr>
              <a:t>memnun etmek için istendik yönde davranacaktır. Çocukla iletişim	</a:t>
            </a:r>
            <a:r>
              <a:rPr lang="tr-TR" b="1" dirty="0" smtClean="0">
                <a:solidFill>
                  <a:schemeClr val="tx1"/>
                </a:solidFill>
                <a:latin typeface="Andalus" panose="02020603050405020304" pitchFamily="18" charset="-78"/>
                <a:cs typeface="Andalus" panose="02020603050405020304" pitchFamily="18" charset="-78"/>
              </a:rPr>
              <a:t>içindeyken çocuğa </a:t>
            </a:r>
            <a:r>
              <a:rPr lang="tr-TR" b="1" dirty="0">
                <a:solidFill>
                  <a:schemeClr val="tx1"/>
                </a:solidFill>
                <a:latin typeface="Andalus" panose="02020603050405020304" pitchFamily="18" charset="-78"/>
                <a:cs typeface="Andalus" panose="02020603050405020304" pitchFamily="18" charset="-78"/>
              </a:rPr>
              <a:t>sevgi koşullu sunulmamalı, </a:t>
            </a:r>
            <a:r>
              <a:rPr lang="tr-TR" b="1" dirty="0" smtClean="0">
                <a:solidFill>
                  <a:schemeClr val="tx1"/>
                </a:solidFill>
                <a:latin typeface="Andalus" panose="02020603050405020304" pitchFamily="18" charset="-78"/>
                <a:cs typeface="Andalus" panose="02020603050405020304" pitchFamily="18" charset="-78"/>
              </a:rPr>
              <a:t>sevginin</a:t>
            </a:r>
            <a:r>
              <a:rPr lang="tr-TR" b="1" dirty="0">
                <a:solidFill>
                  <a:schemeClr val="tx1"/>
                </a:solidFill>
                <a:latin typeface="Andalus" panose="02020603050405020304" pitchFamily="18" charset="-78"/>
                <a:cs typeface="Andalus" panose="02020603050405020304" pitchFamily="18" charset="-78"/>
              </a:rPr>
              <a:t>	</a:t>
            </a:r>
            <a:r>
              <a:rPr lang="tr-TR" b="1" dirty="0" smtClean="0">
                <a:solidFill>
                  <a:schemeClr val="tx1"/>
                </a:solidFill>
                <a:latin typeface="Andalus" panose="02020603050405020304" pitchFamily="18" charset="-78"/>
                <a:cs typeface="Andalus" panose="02020603050405020304" pitchFamily="18" charset="-78"/>
              </a:rPr>
              <a:t>öze ait bir duygu olduğu ve koşulsuz olduğu </a:t>
            </a:r>
            <a:r>
              <a:rPr lang="tr-TR" b="1" dirty="0">
                <a:solidFill>
                  <a:schemeClr val="tx1"/>
                </a:solidFill>
                <a:latin typeface="Andalus" panose="02020603050405020304" pitchFamily="18" charset="-78"/>
                <a:cs typeface="Andalus" panose="02020603050405020304" pitchFamily="18" charset="-78"/>
              </a:rPr>
              <a:t>hissettirilmelidir</a:t>
            </a:r>
            <a:r>
              <a:rPr lang="tr-TR" b="1" dirty="0" smtClean="0">
                <a:solidFill>
                  <a:schemeClr val="tx1"/>
                </a:solidFill>
                <a:latin typeface="Andalus" panose="02020603050405020304" pitchFamily="18" charset="-78"/>
                <a:cs typeface="Andalus" panose="02020603050405020304" pitchFamily="18" charset="-78"/>
              </a:rPr>
              <a:t>.</a:t>
            </a:r>
          </a:p>
          <a:p>
            <a:pPr marL="45720" indent="0">
              <a:lnSpc>
                <a:spcPct val="150000"/>
              </a:lnSpc>
              <a:buNone/>
            </a:pPr>
            <a:r>
              <a:rPr lang="tr-TR" b="1" dirty="0" smtClean="0">
                <a:solidFill>
                  <a:srgbClr val="FF0000"/>
                </a:solidFill>
                <a:latin typeface="Andalus" panose="02020603050405020304" pitchFamily="18" charset="-78"/>
                <a:cs typeface="Andalus" panose="02020603050405020304" pitchFamily="18" charset="-78"/>
              </a:rPr>
              <a:t>Tutarlı Davranışlar Sergilemek :</a:t>
            </a:r>
            <a:endParaRPr lang="tr-TR" b="1" dirty="0">
              <a:solidFill>
                <a:schemeClr val="tx1"/>
              </a:solidFill>
              <a:latin typeface="Andalus" panose="02020603050405020304" pitchFamily="18" charset="-78"/>
              <a:cs typeface="Andalus" panose="02020603050405020304" pitchFamily="18" charset="-78"/>
            </a:endParaRPr>
          </a:p>
          <a:p>
            <a:pPr marL="45720" indent="0">
              <a:lnSpc>
                <a:spcPct val="150000"/>
              </a:lnSpc>
              <a:buNone/>
            </a:pPr>
            <a:r>
              <a:rPr lang="tr-TR" b="1" dirty="0" smtClean="0">
                <a:solidFill>
                  <a:schemeClr val="tx1"/>
                </a:solidFill>
                <a:latin typeface="Andalus" panose="02020603050405020304" pitchFamily="18" charset="-78"/>
                <a:cs typeface="Andalus" panose="02020603050405020304" pitchFamily="18" charset="-78"/>
              </a:rPr>
              <a:t>	Çocuklar </a:t>
            </a:r>
            <a:r>
              <a:rPr lang="tr-TR" b="1" dirty="0">
                <a:solidFill>
                  <a:schemeClr val="tx1"/>
                </a:solidFill>
                <a:latin typeface="Andalus" panose="02020603050405020304" pitchFamily="18" charset="-78"/>
                <a:cs typeface="Andalus" panose="02020603050405020304" pitchFamily="18" charset="-78"/>
              </a:rPr>
              <a:t>tutarlı bir çevrede iyi gelişecektir. Görüş birliğinde olan tutarlı ebeveynlerin açık bir şekilde belirlenmiş süreklilik gösteren kuralları ve sınırları vardır. Bir gün izin verilen bir davranışa diğer bir gün izin vermemek, çocuğu şaşırtacak ve konulan sınırlara tepkide bulunarak olumsuz davranışlar göstermelerini sağlayacaktır.</a:t>
            </a:r>
          </a:p>
          <a:p>
            <a:pPr marL="45720" indent="0">
              <a:lnSpc>
                <a:spcPct val="150000"/>
              </a:lnSpc>
              <a:buNone/>
            </a:pPr>
            <a:endParaRPr lang="tr-TR" b="1" dirty="0">
              <a:solidFill>
                <a:schemeClr val="tx1"/>
              </a:solidFill>
              <a:latin typeface="Andalus" panose="02020603050405020304" pitchFamily="18" charset="-78"/>
              <a:cs typeface="Andalus" panose="02020603050405020304" pitchFamily="18" charset="-78"/>
            </a:endParaRPr>
          </a:p>
          <a:p>
            <a:pPr marL="45720" indent="0">
              <a:lnSpc>
                <a:spcPct val="150000"/>
              </a:lnSpc>
              <a:buNone/>
            </a:pPr>
            <a:endParaRPr lang="tr-TR" b="1"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783965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574766"/>
            <a:ext cx="11312435" cy="5521234"/>
          </a:xfrm>
        </p:spPr>
        <p:txBody>
          <a:bodyPr>
            <a:normAutofit lnSpcReduction="10000"/>
          </a:bodyPr>
          <a:lstStyle/>
          <a:p>
            <a:pPr marL="45720" indent="0" algn="just">
              <a:lnSpc>
                <a:spcPct val="150000"/>
              </a:lnSpc>
              <a:buNone/>
            </a:pPr>
            <a:r>
              <a:rPr lang="tr-TR" b="1" dirty="0">
                <a:solidFill>
                  <a:srgbClr val="FF0000"/>
                </a:solidFill>
                <a:latin typeface="Andalus" panose="02020603050405020304" pitchFamily="18" charset="-78"/>
                <a:cs typeface="Andalus" panose="02020603050405020304" pitchFamily="18" charset="-78"/>
              </a:rPr>
              <a:t>İletişimde Açık </a:t>
            </a:r>
            <a:r>
              <a:rPr lang="tr-TR" b="1" dirty="0" smtClean="0">
                <a:solidFill>
                  <a:srgbClr val="FF0000"/>
                </a:solidFill>
                <a:latin typeface="Andalus" panose="02020603050405020304" pitchFamily="18" charset="-78"/>
                <a:cs typeface="Andalus" panose="02020603050405020304" pitchFamily="18" charset="-78"/>
              </a:rPr>
              <a:t>Olmak :</a:t>
            </a:r>
            <a:endParaRPr lang="tr-TR" b="1" dirty="0">
              <a:solidFill>
                <a:srgbClr val="FF0000"/>
              </a:solidFill>
              <a:latin typeface="Andalus" panose="02020603050405020304" pitchFamily="18" charset="-78"/>
              <a:cs typeface="Andalus" panose="02020603050405020304" pitchFamily="18" charset="-78"/>
            </a:endParaRPr>
          </a:p>
          <a:p>
            <a:pPr marL="45720" indent="0" algn="just">
              <a:lnSpc>
                <a:spcPct val="150000"/>
              </a:lnSpc>
              <a:buNone/>
            </a:pPr>
            <a:r>
              <a:rPr lang="tr-TR" b="1" dirty="0" smtClean="0">
                <a:solidFill>
                  <a:schemeClr val="tx1"/>
                </a:solidFill>
                <a:latin typeface="Andalus" panose="02020603050405020304" pitchFamily="18" charset="-78"/>
                <a:cs typeface="Andalus" panose="02020603050405020304" pitchFamily="18" charset="-78"/>
              </a:rPr>
              <a:t>	Kullanılan </a:t>
            </a:r>
            <a:r>
              <a:rPr lang="tr-TR" b="1" dirty="0">
                <a:solidFill>
                  <a:schemeClr val="tx1"/>
                </a:solidFill>
                <a:latin typeface="Andalus" panose="02020603050405020304" pitchFamily="18" charset="-78"/>
                <a:cs typeface="Andalus" panose="02020603050405020304" pitchFamily="18" charset="-78"/>
              </a:rPr>
              <a:t>kelimelerin ve hareketlerin çocuğa da aynı mesajı verdiğinden emin olunmalıdır. Yanlış davranışa onun dikkatini çekerek, göz kontağı kurarak sert fakat sinirli olmayan bir ses tonuyla “Kardeşini rahatsız etmemeni istiyorum. Görüyorsun ki, çok üzülüyor” diye açıklamak da yerinde bir davranış olacaktır.</a:t>
            </a:r>
          </a:p>
          <a:p>
            <a:pPr marL="45720" indent="0" algn="just">
              <a:lnSpc>
                <a:spcPct val="150000"/>
              </a:lnSpc>
              <a:buNone/>
            </a:pPr>
            <a:r>
              <a:rPr lang="tr-TR" b="1" dirty="0">
                <a:solidFill>
                  <a:srgbClr val="FF0000"/>
                </a:solidFill>
                <a:latin typeface="Andalus" panose="02020603050405020304" pitchFamily="18" charset="-78"/>
                <a:cs typeface="Andalus" panose="02020603050405020304" pitchFamily="18" charset="-78"/>
              </a:rPr>
              <a:t>Problem Davranışı </a:t>
            </a:r>
            <a:r>
              <a:rPr lang="tr-TR" b="1" dirty="0" smtClean="0">
                <a:solidFill>
                  <a:srgbClr val="FF0000"/>
                </a:solidFill>
                <a:latin typeface="Andalus" panose="02020603050405020304" pitchFamily="18" charset="-78"/>
                <a:cs typeface="Andalus" panose="02020603050405020304" pitchFamily="18" charset="-78"/>
              </a:rPr>
              <a:t>Anlamak :</a:t>
            </a:r>
            <a:endParaRPr lang="tr-TR" b="1" dirty="0">
              <a:solidFill>
                <a:srgbClr val="FF0000"/>
              </a:solidFill>
              <a:latin typeface="Andalus" panose="02020603050405020304" pitchFamily="18" charset="-78"/>
              <a:cs typeface="Andalus" panose="02020603050405020304" pitchFamily="18" charset="-78"/>
            </a:endParaRPr>
          </a:p>
          <a:p>
            <a:pPr marL="45720" indent="0" algn="just">
              <a:lnSpc>
                <a:spcPct val="150000"/>
              </a:lnSpc>
              <a:buNone/>
            </a:pPr>
            <a:r>
              <a:rPr lang="tr-TR" b="1" dirty="0" smtClean="0">
                <a:solidFill>
                  <a:schemeClr val="tx1"/>
                </a:solidFill>
                <a:latin typeface="Andalus" panose="02020603050405020304" pitchFamily="18" charset="-78"/>
                <a:cs typeface="Andalus" panose="02020603050405020304" pitchFamily="18" charset="-78"/>
              </a:rPr>
              <a:t>	Yapılan </a:t>
            </a:r>
            <a:r>
              <a:rPr lang="tr-TR" b="1" dirty="0">
                <a:solidFill>
                  <a:schemeClr val="tx1"/>
                </a:solidFill>
                <a:latin typeface="Andalus" panose="02020603050405020304" pitchFamily="18" charset="-78"/>
                <a:cs typeface="Andalus" panose="02020603050405020304" pitchFamily="18" charset="-78"/>
              </a:rPr>
              <a:t>iyi bir gözlemle ebeveynler, çocuklarının problem davranışlarının neyi ifade ettiğini anlayabilirler. Yapılan bir kaç günlük gözlemde, davranış ortaya çıkmadan önce ne olduğu, ne zaman, nerede ve kiminle gerçekleştiği gibi bilgiler yardımıyla olumsuz davranışlar hakkında ipucu alınabilir.</a:t>
            </a:r>
          </a:p>
          <a:p>
            <a:pPr marL="45720" indent="0" algn="just">
              <a:lnSpc>
                <a:spcPct val="150000"/>
              </a:lnSpc>
              <a:buNone/>
            </a:pPr>
            <a:endParaRPr lang="tr-TR" b="1"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26573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9634" y="548640"/>
            <a:ext cx="11469189" cy="5547360"/>
          </a:xfrm>
        </p:spPr>
        <p:txBody>
          <a:bodyPr>
            <a:normAutofit/>
          </a:bodyPr>
          <a:lstStyle/>
          <a:p>
            <a:pPr marL="45720" indent="0">
              <a:buNone/>
            </a:pPr>
            <a:r>
              <a:rPr lang="tr-TR" sz="2400" b="1" dirty="0" smtClean="0">
                <a:solidFill>
                  <a:srgbClr val="FF0000"/>
                </a:solidFill>
                <a:latin typeface="Andalus" panose="02020603050405020304" pitchFamily="18" charset="-78"/>
                <a:cs typeface="Andalus" panose="02020603050405020304" pitchFamily="18" charset="-78"/>
              </a:rPr>
              <a:t>Çocukların Kendilerini İyi Hissetmelerini Sağlamak;</a:t>
            </a:r>
            <a:endParaRPr lang="tr-TR" sz="2400" b="1" dirty="0">
              <a:solidFill>
                <a:srgbClr val="FF0000"/>
              </a:solidFill>
              <a:latin typeface="Andalus" panose="02020603050405020304" pitchFamily="18" charset="-78"/>
              <a:cs typeface="Andalus" panose="02020603050405020304" pitchFamily="18" charset="-78"/>
            </a:endParaRPr>
          </a:p>
        </p:txBody>
      </p:sp>
      <p:sp>
        <p:nvSpPr>
          <p:cNvPr id="4" name="Dikdörtgen 3"/>
          <p:cNvSpPr/>
          <p:nvPr/>
        </p:nvSpPr>
        <p:spPr>
          <a:xfrm>
            <a:off x="522514" y="1293224"/>
            <a:ext cx="6400800" cy="9464129"/>
          </a:xfrm>
          <a:prstGeom prst="rect">
            <a:avLst/>
          </a:prstGeom>
        </p:spPr>
        <p:txBody>
          <a:bodyPr wrap="square">
            <a:spAutoFit/>
          </a:bodyPr>
          <a:lstStyle/>
          <a:p>
            <a:pPr algn="just">
              <a:lnSpc>
                <a:spcPct val="150000"/>
              </a:lnSpc>
            </a:pPr>
            <a:r>
              <a:rPr lang="tr-TR" sz="2400" b="1" dirty="0" smtClean="0">
                <a:latin typeface="Andalus" panose="02020603050405020304" pitchFamily="18" charset="-78"/>
                <a:cs typeface="Andalus" panose="02020603050405020304" pitchFamily="18" charset="-78"/>
              </a:rPr>
              <a:t>	Olumlu </a:t>
            </a:r>
            <a:r>
              <a:rPr lang="tr-TR" sz="2400" b="1" dirty="0">
                <a:latin typeface="Andalus" panose="02020603050405020304" pitchFamily="18" charset="-78"/>
                <a:cs typeface="Andalus" panose="02020603050405020304" pitchFamily="18" charset="-78"/>
              </a:rPr>
              <a:t>davranışlar karşısında teşekkür etmek, gülümsemek, ne kadar iyi bir iş yaptığını anlatarak ona zaman ayırmak olumlu davranışın tekrar edilmesini ve çocuğun kendini iyi hissetmesini sağlayacaktır. Ayrıca, olumsuz davranışlar ortaya çıktığında görmemezlikten gelmek ve sabırlı olmak, çocuğun bu davranışının ona bir şey kazandırmadığını anlamasına yardımcı olacaktır</a:t>
            </a:r>
            <a:r>
              <a:rPr lang="tr-TR" sz="2400" b="1" dirty="0" smtClean="0">
                <a:latin typeface="Andalus" panose="02020603050405020304" pitchFamily="18" charset="-78"/>
                <a:cs typeface="Andalus" panose="02020603050405020304" pitchFamily="18" charset="-78"/>
              </a:rPr>
              <a:t>.</a:t>
            </a:r>
          </a:p>
          <a:p>
            <a:pPr algn="just">
              <a:lnSpc>
                <a:spcPct val="150000"/>
              </a:lnSpc>
            </a:pPr>
            <a:endParaRPr lang="tr-TR" sz="2400" b="1" dirty="0">
              <a:latin typeface="Andalus" panose="02020603050405020304" pitchFamily="18" charset="-78"/>
              <a:cs typeface="Andalus" panose="02020603050405020304" pitchFamily="18" charset="-78"/>
            </a:endParaRPr>
          </a:p>
          <a:p>
            <a:pPr algn="just">
              <a:lnSpc>
                <a:spcPct val="150000"/>
              </a:lnSpc>
            </a:pPr>
            <a:endParaRPr lang="tr-TR" sz="2400" b="1" dirty="0" smtClean="0">
              <a:latin typeface="Andalus" panose="02020603050405020304" pitchFamily="18" charset="-78"/>
              <a:cs typeface="Andalus" panose="02020603050405020304" pitchFamily="18" charset="-78"/>
            </a:endParaRPr>
          </a:p>
          <a:p>
            <a:pPr algn="just">
              <a:lnSpc>
                <a:spcPct val="150000"/>
              </a:lnSpc>
            </a:pPr>
            <a:endParaRPr lang="tr-TR" sz="2400" b="1" dirty="0">
              <a:latin typeface="Andalus" panose="02020603050405020304" pitchFamily="18" charset="-78"/>
              <a:cs typeface="Andalus" panose="02020603050405020304" pitchFamily="18" charset="-78"/>
            </a:endParaRPr>
          </a:p>
          <a:p>
            <a:pPr algn="just">
              <a:lnSpc>
                <a:spcPct val="150000"/>
              </a:lnSpc>
            </a:pPr>
            <a:endParaRPr lang="tr-TR" sz="2400" b="1" dirty="0" smtClean="0">
              <a:latin typeface="Andalus" panose="02020603050405020304" pitchFamily="18" charset="-78"/>
              <a:cs typeface="Andalus" panose="02020603050405020304" pitchFamily="18" charset="-78"/>
            </a:endParaRPr>
          </a:p>
          <a:p>
            <a:pPr algn="just">
              <a:lnSpc>
                <a:spcPct val="150000"/>
              </a:lnSpc>
            </a:pPr>
            <a:endParaRPr lang="tr-TR" sz="2400" b="1" dirty="0">
              <a:latin typeface="Andalus" panose="02020603050405020304" pitchFamily="18" charset="-78"/>
              <a:cs typeface="Andalus" panose="02020603050405020304" pitchFamily="18" charset="-78"/>
            </a:endParaRPr>
          </a:p>
          <a:p>
            <a:pPr algn="just">
              <a:lnSpc>
                <a:spcPct val="150000"/>
              </a:lnSpc>
            </a:pPr>
            <a:endParaRPr lang="tr-TR" sz="2400" b="1" dirty="0" smtClean="0">
              <a:latin typeface="Andalus" panose="02020603050405020304" pitchFamily="18" charset="-78"/>
              <a:cs typeface="Andalus" panose="02020603050405020304" pitchFamily="18" charset="-78"/>
            </a:endParaRPr>
          </a:p>
          <a:p>
            <a:pPr algn="just">
              <a:lnSpc>
                <a:spcPct val="150000"/>
              </a:lnSpc>
            </a:pPr>
            <a:endParaRPr lang="tr-TR" sz="2400" b="1" dirty="0">
              <a:latin typeface="Andalus" panose="02020603050405020304" pitchFamily="18" charset="-78"/>
              <a:cs typeface="Andalus" panose="02020603050405020304" pitchFamily="18" charset="-78"/>
            </a:endParaRPr>
          </a:p>
          <a:p>
            <a:pPr algn="just">
              <a:lnSpc>
                <a:spcPct val="150000"/>
              </a:lnSpc>
            </a:pPr>
            <a:endParaRPr lang="tr-TR" sz="2400" b="1" dirty="0">
              <a:latin typeface="Andalus" panose="02020603050405020304" pitchFamily="18" charset="-78"/>
              <a:cs typeface="Andalus" panose="02020603050405020304" pitchFamily="18" charset="-78"/>
            </a:endParaRPr>
          </a:p>
        </p:txBody>
      </p:sp>
      <p:pic>
        <p:nvPicPr>
          <p:cNvPr id="5" name="Resim 4"/>
          <p:cNvPicPr>
            <a:picLocks noChangeAspect="1"/>
          </p:cNvPicPr>
          <p:nvPr/>
        </p:nvPicPr>
        <p:blipFill>
          <a:blip r:embed="rId2"/>
          <a:stretch>
            <a:fillRect/>
          </a:stretch>
        </p:blipFill>
        <p:spPr>
          <a:xfrm>
            <a:off x="7518002" y="3802108"/>
            <a:ext cx="4185515" cy="2520000"/>
          </a:xfrm>
          <a:prstGeom prst="rect">
            <a:avLst/>
          </a:prstGeom>
        </p:spPr>
      </p:pic>
    </p:spTree>
    <p:extLst>
      <p:ext uri="{BB962C8B-B14F-4D97-AF65-F5344CB8AC3E}">
        <p14:creationId xmlns:p14="http://schemas.microsoft.com/office/powerpoint/2010/main" val="2168758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5" y="705393"/>
            <a:ext cx="5995852" cy="5891349"/>
          </a:xfrm>
        </p:spPr>
        <p:txBody>
          <a:bodyPr>
            <a:normAutofit fontScale="92500"/>
          </a:bodyPr>
          <a:lstStyle/>
          <a:p>
            <a:pPr marL="45720" indent="0">
              <a:lnSpc>
                <a:spcPct val="150000"/>
              </a:lnSpc>
              <a:buNone/>
            </a:pPr>
            <a:r>
              <a:rPr lang="tr-TR" b="1" dirty="0">
                <a:solidFill>
                  <a:srgbClr val="FF0000"/>
                </a:solidFill>
                <a:latin typeface="Andalus" panose="02020603050405020304" pitchFamily="18" charset="-78"/>
                <a:cs typeface="Andalus" panose="02020603050405020304" pitchFamily="18" charset="-78"/>
              </a:rPr>
              <a:t>Güvenilir Bir Çevre Hazırlamak;</a:t>
            </a:r>
          </a:p>
          <a:p>
            <a:pPr marL="45720" indent="0" algn="just">
              <a:lnSpc>
                <a:spcPct val="150000"/>
              </a:lnSpc>
              <a:buNone/>
            </a:pPr>
            <a:r>
              <a:rPr lang="tr-TR" b="1" dirty="0" smtClean="0">
                <a:latin typeface="Andalus" panose="02020603050405020304" pitchFamily="18" charset="-78"/>
                <a:cs typeface="Andalus" panose="02020603050405020304" pitchFamily="18" charset="-78"/>
              </a:rPr>
              <a:t>	</a:t>
            </a:r>
            <a:r>
              <a:rPr lang="tr-TR" b="1" dirty="0" smtClean="0">
                <a:solidFill>
                  <a:schemeClr val="tx1"/>
                </a:solidFill>
                <a:latin typeface="Andalus" panose="02020603050405020304" pitchFamily="18" charset="-78"/>
                <a:cs typeface="Andalus" panose="02020603050405020304" pitchFamily="18" charset="-78"/>
              </a:rPr>
              <a:t>Doğasında </a:t>
            </a:r>
            <a:r>
              <a:rPr lang="tr-TR" b="1" dirty="0">
                <a:solidFill>
                  <a:schemeClr val="tx1"/>
                </a:solidFill>
                <a:latin typeface="Andalus" panose="02020603050405020304" pitchFamily="18" charset="-78"/>
                <a:cs typeface="Andalus" panose="02020603050405020304" pitchFamily="18" charset="-78"/>
              </a:rPr>
              <a:t>hareket olan çocuğun araştırmaya, karıştırmaya, eşyaların yerlerini değiştirmeye çalışması hiç de şaşırtıcı değildir. Çocukların eşyaların nasıl hareket ettikleri, nasıl ses çıkardıkları hakkındaki meraklarını tatmin etmek için fırsatlara ihtiyaçları vardır</a:t>
            </a:r>
            <a:r>
              <a:rPr lang="tr-TR" b="1" dirty="0" smtClean="0">
                <a:solidFill>
                  <a:schemeClr val="tx1"/>
                </a:solidFill>
                <a:latin typeface="Andalus" panose="02020603050405020304" pitchFamily="18" charset="-78"/>
                <a:cs typeface="Andalus" panose="02020603050405020304" pitchFamily="18" charset="-78"/>
              </a:rPr>
              <a:t>.</a:t>
            </a:r>
          </a:p>
          <a:p>
            <a:pPr marL="45720" indent="0" algn="just">
              <a:lnSpc>
                <a:spcPct val="150000"/>
              </a:lnSpc>
              <a:buNone/>
            </a:pPr>
            <a:r>
              <a:rPr lang="tr-TR" b="1" dirty="0" smtClean="0">
                <a:solidFill>
                  <a:schemeClr val="tx1"/>
                </a:solidFill>
                <a:latin typeface="Andalus" panose="02020603050405020304" pitchFamily="18" charset="-78"/>
                <a:cs typeface="Andalus" panose="02020603050405020304" pitchFamily="18" charset="-78"/>
              </a:rPr>
              <a:t> 	Ebeveynlere </a:t>
            </a:r>
            <a:r>
              <a:rPr lang="tr-TR" b="1" dirty="0">
                <a:solidFill>
                  <a:schemeClr val="tx1"/>
                </a:solidFill>
                <a:latin typeface="Andalus" panose="02020603050405020304" pitchFamily="18" charset="-78"/>
                <a:cs typeface="Andalus" panose="02020603050405020304" pitchFamily="18" charset="-78"/>
              </a:rPr>
              <a:t>düşen görev ise çocukların çevrelerini tehlikeli materyalleri kaldırarak düzenlemek olmalıdır. Çocuklar keşfettikçe daha az istenmeyen davranışları sergilemeye başlayacaklardır.</a:t>
            </a:r>
          </a:p>
          <a:p>
            <a:pPr marL="45720" indent="0">
              <a:lnSpc>
                <a:spcPct val="150000"/>
              </a:lnSpc>
              <a:buNone/>
            </a:pPr>
            <a:endParaRPr lang="tr-TR" b="1" dirty="0">
              <a:latin typeface="Andalus" panose="02020603050405020304" pitchFamily="18" charset="-78"/>
              <a:cs typeface="Andalus" panose="02020603050405020304" pitchFamily="18" charset="-78"/>
            </a:endParaRPr>
          </a:p>
        </p:txBody>
      </p:sp>
      <p:pic>
        <p:nvPicPr>
          <p:cNvPr id="4" name="Resim 3"/>
          <p:cNvPicPr>
            <a:picLocks noChangeAspect="1"/>
          </p:cNvPicPr>
          <p:nvPr/>
        </p:nvPicPr>
        <p:blipFill>
          <a:blip r:embed="rId2"/>
          <a:stretch>
            <a:fillRect/>
          </a:stretch>
        </p:blipFill>
        <p:spPr>
          <a:xfrm>
            <a:off x="7921397" y="2795451"/>
            <a:ext cx="3516388" cy="3195616"/>
          </a:xfrm>
          <a:prstGeom prst="ellipse">
            <a:avLst/>
          </a:prstGeom>
          <a:ln>
            <a:noFill/>
          </a:ln>
          <a:effectLst>
            <a:softEdge rad="112500"/>
          </a:effectLst>
        </p:spPr>
      </p:pic>
    </p:spTree>
    <p:extLst>
      <p:ext uri="{BB962C8B-B14F-4D97-AF65-F5344CB8AC3E}">
        <p14:creationId xmlns:p14="http://schemas.microsoft.com/office/powerpoint/2010/main" val="108063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510" y="496389"/>
            <a:ext cx="11547564" cy="6074228"/>
          </a:xfrm>
        </p:spPr>
        <p:txBody>
          <a:bodyPr>
            <a:noAutofit/>
          </a:bodyPr>
          <a:lstStyle/>
          <a:p>
            <a:pPr marL="45720" indent="0" algn="just">
              <a:lnSpc>
                <a:spcPct val="150000"/>
              </a:lnSpc>
              <a:buNone/>
            </a:pPr>
            <a:r>
              <a:rPr lang="tr-TR" sz="2400" b="1" dirty="0">
                <a:solidFill>
                  <a:schemeClr val="tx1"/>
                </a:solidFill>
                <a:latin typeface="Andalus" panose="02020603050405020304" pitchFamily="18" charset="-78"/>
                <a:cs typeface="Andalus" panose="02020603050405020304" pitchFamily="18" charset="-78"/>
              </a:rPr>
              <a:t>DİSİPLİN KAVRAMI</a:t>
            </a:r>
          </a:p>
          <a:p>
            <a:pPr marL="45720" indent="0" algn="just">
              <a:lnSpc>
                <a:spcPct val="150000"/>
              </a:lnSpc>
              <a:buNone/>
            </a:pPr>
            <a:r>
              <a:rPr lang="tr-TR" sz="2000" b="1" dirty="0" smtClean="0">
                <a:solidFill>
                  <a:schemeClr val="tx1"/>
                </a:solidFill>
                <a:latin typeface="Andalus" panose="02020603050405020304" pitchFamily="18" charset="-78"/>
                <a:cs typeface="Andalus" panose="02020603050405020304" pitchFamily="18" charset="-78"/>
              </a:rPr>
              <a:t>	Disiplin, "</a:t>
            </a:r>
            <a:r>
              <a:rPr lang="tr-TR" sz="2000" b="1" dirty="0">
                <a:solidFill>
                  <a:schemeClr val="tx1"/>
                </a:solidFill>
                <a:latin typeface="Andalus" panose="02020603050405020304" pitchFamily="18" charset="-78"/>
                <a:cs typeface="Andalus" panose="02020603050405020304" pitchFamily="18" charset="-78"/>
              </a:rPr>
              <a:t>bireylerin içinde yaşadıkları topluluğun genel düşünce ve davranışlarına uymalarını sağlamak amacıyla alınan önlemlerin tümü" olarak tanımlanmaktadır. </a:t>
            </a:r>
            <a:r>
              <a:rPr lang="tr-TR" sz="2000" b="1" dirty="0" smtClean="0">
                <a:solidFill>
                  <a:schemeClr val="tx1"/>
                </a:solidFill>
                <a:latin typeface="Andalus" panose="02020603050405020304" pitchFamily="18" charset="-78"/>
                <a:cs typeface="Andalus" panose="02020603050405020304" pitchFamily="18" charset="-78"/>
              </a:rPr>
              <a:t>Disiplin kavramı </a:t>
            </a:r>
            <a:r>
              <a:rPr lang="tr-TR" sz="2000" b="1" dirty="0">
                <a:solidFill>
                  <a:schemeClr val="tx1"/>
                </a:solidFill>
                <a:latin typeface="Andalus" panose="02020603050405020304" pitchFamily="18" charset="-78"/>
                <a:cs typeface="Andalus" panose="02020603050405020304" pitchFamily="18" charset="-78"/>
              </a:rPr>
              <a:t>genellikle gerçek anlamının dışında değerlendirilmekte ve çocuğun olumsuz davranışlarına tepki olarak cezanın kullanımı olarak algılanmaktadır. Oysaki disiplin çocuğun davranışlarına </a:t>
            </a:r>
            <a:r>
              <a:rPr lang="tr-TR" sz="2000" b="1" dirty="0" smtClean="0">
                <a:solidFill>
                  <a:schemeClr val="tx1"/>
                </a:solidFill>
                <a:latin typeface="Andalus" panose="02020603050405020304" pitchFamily="18" charset="-78"/>
                <a:cs typeface="Andalus" panose="02020603050405020304" pitchFamily="18" charset="-78"/>
              </a:rPr>
              <a:t>katı kurallar </a:t>
            </a:r>
            <a:r>
              <a:rPr lang="tr-TR" sz="2000" b="1" dirty="0">
                <a:solidFill>
                  <a:schemeClr val="tx1"/>
                </a:solidFill>
                <a:latin typeface="Andalus" panose="02020603050405020304" pitchFamily="18" charset="-78"/>
                <a:cs typeface="Andalus" panose="02020603050405020304" pitchFamily="18" charset="-78"/>
              </a:rPr>
              <a:t>koymak ve onu her </a:t>
            </a:r>
            <a:r>
              <a:rPr lang="tr-TR" sz="2000" b="1" dirty="0" smtClean="0">
                <a:solidFill>
                  <a:schemeClr val="tx1"/>
                </a:solidFill>
                <a:latin typeface="Andalus" panose="02020603050405020304" pitchFamily="18" charset="-78"/>
                <a:cs typeface="Andalus" panose="02020603050405020304" pitchFamily="18" charset="-78"/>
              </a:rPr>
              <a:t>yönden kontrol </a:t>
            </a:r>
            <a:r>
              <a:rPr lang="tr-TR" sz="2000" b="1" dirty="0">
                <a:solidFill>
                  <a:schemeClr val="tx1"/>
                </a:solidFill>
                <a:latin typeface="Andalus" panose="02020603050405020304" pitchFamily="18" charset="-78"/>
                <a:cs typeface="Andalus" panose="02020603050405020304" pitchFamily="18" charset="-78"/>
              </a:rPr>
              <a:t>altına almak değil, </a:t>
            </a:r>
            <a:r>
              <a:rPr lang="tr-TR" sz="2000" b="1" dirty="0" smtClean="0">
                <a:solidFill>
                  <a:schemeClr val="tx1"/>
                </a:solidFill>
                <a:latin typeface="Andalus" panose="02020603050405020304" pitchFamily="18" charset="-78"/>
                <a:cs typeface="Andalus" panose="02020603050405020304" pitchFamily="18" charset="-78"/>
              </a:rPr>
              <a:t>çocuğun kendi davranışlarının sonuçlarını kabul </a:t>
            </a:r>
            <a:r>
              <a:rPr lang="tr-TR" sz="2000" b="1" dirty="0" err="1" smtClean="0">
                <a:solidFill>
                  <a:schemeClr val="tx1"/>
                </a:solidFill>
                <a:latin typeface="Andalus" panose="02020603050405020304" pitchFamily="18" charset="-78"/>
                <a:cs typeface="Andalus" panose="02020603050405020304" pitchFamily="18" charset="-78"/>
              </a:rPr>
              <a:t>etmesine,sorumluluk</a:t>
            </a:r>
            <a:r>
              <a:rPr lang="tr-TR" sz="2000" b="1" dirty="0" smtClean="0">
                <a:solidFill>
                  <a:schemeClr val="tx1"/>
                </a:solidFill>
                <a:latin typeface="Andalus" panose="02020603050405020304" pitchFamily="18" charset="-78"/>
                <a:cs typeface="Andalus" panose="02020603050405020304" pitchFamily="18" charset="-78"/>
              </a:rPr>
              <a:t> almasına ve “öz</a:t>
            </a:r>
            <a:r>
              <a:rPr lang="tr-TR" sz="2000" b="1" dirty="0">
                <a:solidFill>
                  <a:schemeClr val="tx1"/>
                </a:solidFill>
                <a:latin typeface="Andalus" panose="02020603050405020304" pitchFamily="18" charset="-78"/>
                <a:cs typeface="Andalus" panose="02020603050405020304" pitchFamily="18" charset="-78"/>
              </a:rPr>
              <a:t>	</a:t>
            </a:r>
            <a:r>
              <a:rPr lang="tr-TR" sz="2000" b="1" dirty="0" smtClean="0">
                <a:solidFill>
                  <a:schemeClr val="tx1"/>
                </a:solidFill>
                <a:latin typeface="Andalus" panose="02020603050405020304" pitchFamily="18" charset="-78"/>
                <a:cs typeface="Andalus" panose="02020603050405020304" pitchFamily="18" charset="-78"/>
              </a:rPr>
              <a:t>denetim” geliştirmesine yardımcı</a:t>
            </a:r>
            <a:r>
              <a:rPr lang="tr-TR" sz="2000" b="1" dirty="0">
                <a:solidFill>
                  <a:schemeClr val="tx1"/>
                </a:solidFill>
                <a:latin typeface="Andalus" panose="02020603050405020304" pitchFamily="18" charset="-78"/>
                <a:cs typeface="Andalus" panose="02020603050405020304" pitchFamily="18" charset="-78"/>
              </a:rPr>
              <a:t>	olmaktır.</a:t>
            </a:r>
          </a:p>
          <a:p>
            <a:pPr marL="45720" indent="0" algn="just">
              <a:lnSpc>
                <a:spcPct val="150000"/>
              </a:lnSpc>
              <a:buNone/>
            </a:pPr>
            <a:r>
              <a:rPr lang="tr-TR" sz="2000" b="1" dirty="0" smtClean="0">
                <a:solidFill>
                  <a:schemeClr val="tx1"/>
                </a:solidFill>
                <a:latin typeface="Andalus" panose="02020603050405020304" pitchFamily="18" charset="-78"/>
                <a:cs typeface="Andalus" panose="02020603050405020304" pitchFamily="18" charset="-78"/>
              </a:rPr>
              <a:t>	Aynı zamanda da disiplinden anlaşılması</a:t>
            </a:r>
            <a:r>
              <a:rPr lang="tr-TR" sz="2000" b="1" dirty="0">
                <a:solidFill>
                  <a:schemeClr val="tx1"/>
                </a:solidFill>
                <a:latin typeface="Andalus" panose="02020603050405020304" pitchFamily="18" charset="-78"/>
                <a:cs typeface="Andalus" panose="02020603050405020304" pitchFamily="18" charset="-78"/>
              </a:rPr>
              <a:t>	gereken,	çocuğun toplum tarafından kabul gören </a:t>
            </a:r>
            <a:r>
              <a:rPr lang="tr-TR" sz="2000" b="1" dirty="0" smtClean="0">
                <a:solidFill>
                  <a:schemeClr val="tx1"/>
                </a:solidFill>
                <a:latin typeface="Andalus" panose="02020603050405020304" pitchFamily="18" charset="-78"/>
                <a:cs typeface="Andalus" panose="02020603050405020304" pitchFamily="18" charset="-78"/>
              </a:rPr>
              <a:t>bir ahlâk </a:t>
            </a:r>
            <a:r>
              <a:rPr lang="tr-TR" sz="2000" b="1" dirty="0">
                <a:solidFill>
                  <a:schemeClr val="tx1"/>
                </a:solidFill>
                <a:latin typeface="Andalus" panose="02020603050405020304" pitchFamily="18" charset="-78"/>
                <a:cs typeface="Andalus" panose="02020603050405020304" pitchFamily="18" charset="-78"/>
              </a:rPr>
              <a:t>anlayışı ve sağlıklı </a:t>
            </a:r>
            <a:r>
              <a:rPr lang="tr-TR" sz="2000" b="1" dirty="0" smtClean="0">
                <a:solidFill>
                  <a:schemeClr val="tx1"/>
                </a:solidFill>
                <a:latin typeface="Andalus" panose="02020603050405020304" pitchFamily="18" charset="-78"/>
                <a:cs typeface="Andalus" panose="02020603050405020304" pitchFamily="18" charset="-78"/>
              </a:rPr>
              <a:t>tutumlar geliştirmesine </a:t>
            </a:r>
            <a:r>
              <a:rPr lang="tr-TR" sz="2000" b="1" dirty="0">
                <a:solidFill>
                  <a:schemeClr val="tx1"/>
                </a:solidFill>
                <a:latin typeface="Andalus" panose="02020603050405020304" pitchFamily="18" charset="-78"/>
                <a:cs typeface="Andalus" panose="02020603050405020304" pitchFamily="18" charset="-78"/>
              </a:rPr>
              <a:t>yardımcı olmaktır. Disiplin, ilişki içindeki tüm kişileri eşit olarak bağlayan, herkes için açık ve net olan kurallar olarak tanımlanmaktadır. Diğer bir deyişle disiplin, istenen ve düzenli olan </a:t>
            </a:r>
            <a:r>
              <a:rPr lang="tr-TR" sz="2000" b="1" dirty="0" smtClean="0">
                <a:solidFill>
                  <a:schemeClr val="tx1"/>
                </a:solidFill>
                <a:latin typeface="Andalus" panose="02020603050405020304" pitchFamily="18" charset="-78"/>
                <a:cs typeface="Andalus" panose="02020603050405020304" pitchFamily="18" charset="-78"/>
              </a:rPr>
              <a:t>davranışların kazandırılmasını </a:t>
            </a:r>
            <a:r>
              <a:rPr lang="tr-TR" sz="2000" b="1" dirty="0">
                <a:solidFill>
                  <a:schemeClr val="tx1"/>
                </a:solidFill>
                <a:latin typeface="Andalus" panose="02020603050405020304" pitchFamily="18" charset="-78"/>
                <a:cs typeface="Andalus" panose="02020603050405020304" pitchFamily="18" charset="-78"/>
              </a:rPr>
              <a:t>amaçlayan bir yetiştirme anlayışıdır.</a:t>
            </a:r>
          </a:p>
        </p:txBody>
      </p:sp>
    </p:spTree>
    <p:extLst>
      <p:ext uri="{BB962C8B-B14F-4D97-AF65-F5344CB8AC3E}">
        <p14:creationId xmlns:p14="http://schemas.microsoft.com/office/powerpoint/2010/main" val="3729125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4138" y="600891"/>
            <a:ext cx="6544491" cy="5495109"/>
          </a:xfrm>
        </p:spPr>
        <p:txBody>
          <a:bodyPr/>
          <a:lstStyle/>
          <a:p>
            <a:pPr marL="45720" indent="0" algn="just">
              <a:lnSpc>
                <a:spcPct val="150000"/>
              </a:lnSpc>
              <a:buNone/>
            </a:pPr>
            <a:r>
              <a:rPr lang="tr-TR" sz="2800" b="1" dirty="0">
                <a:solidFill>
                  <a:srgbClr val="FF0000"/>
                </a:solidFill>
                <a:latin typeface="Andalus" panose="02020603050405020304" pitchFamily="18" charset="-78"/>
                <a:cs typeface="Andalus" panose="02020603050405020304" pitchFamily="18" charset="-78"/>
              </a:rPr>
              <a:t>Olayları Önceden Kontrol Etmek;</a:t>
            </a:r>
          </a:p>
          <a:p>
            <a:pPr marL="45720" indent="0" algn="just">
              <a:lnSpc>
                <a:spcPct val="150000"/>
              </a:lnSpc>
              <a:buNone/>
            </a:pPr>
            <a:r>
              <a:rPr lang="tr-TR" dirty="0" smtClean="0">
                <a:latin typeface="Andalus" panose="02020603050405020304" pitchFamily="18" charset="-78"/>
                <a:cs typeface="Andalus" panose="02020603050405020304" pitchFamily="18" charset="-78"/>
              </a:rPr>
              <a:t>	</a:t>
            </a:r>
            <a:r>
              <a:rPr lang="tr-TR" b="1" dirty="0" smtClean="0">
                <a:solidFill>
                  <a:schemeClr val="tx1"/>
                </a:solidFill>
                <a:latin typeface="Andalus" panose="02020603050405020304" pitchFamily="18" charset="-78"/>
                <a:cs typeface="Andalus" panose="02020603050405020304" pitchFamily="18" charset="-78"/>
              </a:rPr>
              <a:t>Büyükler</a:t>
            </a:r>
            <a:r>
              <a:rPr lang="tr-TR" b="1" dirty="0">
                <a:solidFill>
                  <a:schemeClr val="tx1"/>
                </a:solidFill>
                <a:latin typeface="Andalus" panose="02020603050405020304" pitchFamily="18" charset="-78"/>
                <a:cs typeface="Andalus" panose="02020603050405020304" pitchFamily="18" charset="-78"/>
              </a:rPr>
              <a:t>, olayları daha başlamadan önlemek ve kötü sonuçlar doğurmasına fırsat vermemek için aktif birer denetleyici olmalıdırlar. Çocuklarda öz </a:t>
            </a:r>
            <a:r>
              <a:rPr lang="tr-TR" b="1" dirty="0" smtClean="0">
                <a:solidFill>
                  <a:schemeClr val="tx1"/>
                </a:solidFill>
                <a:latin typeface="Andalus" panose="02020603050405020304" pitchFamily="18" charset="-78"/>
                <a:cs typeface="Andalus" panose="02020603050405020304" pitchFamily="18" charset="-78"/>
              </a:rPr>
              <a:t>denetimin kazanılması</a:t>
            </a:r>
            <a:r>
              <a:rPr lang="tr-TR" b="1" dirty="0">
                <a:solidFill>
                  <a:schemeClr val="tx1"/>
                </a:solidFill>
                <a:latin typeface="Andalus" panose="02020603050405020304" pitchFamily="18" charset="-78"/>
                <a:cs typeface="Andalus" panose="02020603050405020304" pitchFamily="18" charset="-78"/>
              </a:rPr>
              <a:t>	</a:t>
            </a:r>
            <a:r>
              <a:rPr lang="tr-TR" b="1" dirty="0" smtClean="0">
                <a:solidFill>
                  <a:schemeClr val="tx1"/>
                </a:solidFill>
                <a:latin typeface="Andalus" panose="02020603050405020304" pitchFamily="18" charset="-78"/>
                <a:cs typeface="Andalus" panose="02020603050405020304" pitchFamily="18" charset="-78"/>
              </a:rPr>
              <a:t>ve belirli bir olgunluk </a:t>
            </a:r>
            <a:r>
              <a:rPr lang="tr-TR" b="1" dirty="0">
                <a:solidFill>
                  <a:schemeClr val="tx1"/>
                </a:solidFill>
                <a:latin typeface="Andalus" panose="02020603050405020304" pitchFamily="18" charset="-78"/>
                <a:cs typeface="Andalus" panose="02020603050405020304" pitchFamily="18" charset="-78"/>
              </a:rPr>
              <a:t>seviyesine ulaşabilmeleri için ebeveynlerinin uygun </a:t>
            </a:r>
            <a:r>
              <a:rPr lang="tr-TR" b="1" dirty="0" smtClean="0">
                <a:solidFill>
                  <a:schemeClr val="tx1"/>
                </a:solidFill>
                <a:latin typeface="Andalus" panose="02020603050405020304" pitchFamily="18" charset="-78"/>
                <a:cs typeface="Andalus" panose="02020603050405020304" pitchFamily="18" charset="-78"/>
              </a:rPr>
              <a:t>çözümler önermelerine</a:t>
            </a:r>
            <a:r>
              <a:rPr lang="tr-TR" b="1" dirty="0">
                <a:solidFill>
                  <a:schemeClr val="tx1"/>
                </a:solidFill>
                <a:latin typeface="Andalus" panose="02020603050405020304" pitchFamily="18" charset="-78"/>
                <a:cs typeface="Andalus" panose="02020603050405020304" pitchFamily="18" charset="-78"/>
              </a:rPr>
              <a:t>	</a:t>
            </a:r>
            <a:r>
              <a:rPr lang="tr-TR" b="1" dirty="0" smtClean="0">
                <a:solidFill>
                  <a:schemeClr val="tx1"/>
                </a:solidFill>
                <a:latin typeface="Andalus" panose="02020603050405020304" pitchFamily="18" charset="-78"/>
                <a:cs typeface="Andalus" panose="02020603050405020304" pitchFamily="18" charset="-78"/>
              </a:rPr>
              <a:t>ve onların rehberliğine </a:t>
            </a:r>
            <a:r>
              <a:rPr lang="tr-TR" b="1" dirty="0">
                <a:solidFill>
                  <a:schemeClr val="tx1"/>
                </a:solidFill>
                <a:latin typeface="Andalus" panose="02020603050405020304" pitchFamily="18" charset="-78"/>
                <a:cs typeface="Andalus" panose="02020603050405020304" pitchFamily="18" charset="-78"/>
              </a:rPr>
              <a:t>ihtiyaçları vardır.</a:t>
            </a:r>
          </a:p>
          <a:p>
            <a:pPr marL="45720" indent="0" algn="just">
              <a:lnSpc>
                <a:spcPct val="150000"/>
              </a:lnSpc>
              <a:buNone/>
            </a:pPr>
            <a:endParaRPr lang="tr-TR" dirty="0">
              <a:latin typeface="Andalus" panose="02020603050405020304" pitchFamily="18" charset="-78"/>
              <a:cs typeface="Andalus" panose="02020603050405020304" pitchFamily="18" charset="-78"/>
            </a:endParaRPr>
          </a:p>
        </p:txBody>
      </p:sp>
      <p:pic>
        <p:nvPicPr>
          <p:cNvPr id="5" name="Resim 4"/>
          <p:cNvPicPr>
            <a:picLocks noChangeAspect="1"/>
          </p:cNvPicPr>
          <p:nvPr/>
        </p:nvPicPr>
        <p:blipFill>
          <a:blip r:embed="rId2"/>
          <a:stretch>
            <a:fillRect/>
          </a:stretch>
        </p:blipFill>
        <p:spPr>
          <a:xfrm>
            <a:off x="8786948" y="4554991"/>
            <a:ext cx="2743200" cy="1666875"/>
          </a:xfrm>
          <a:prstGeom prst="rect">
            <a:avLst/>
          </a:prstGeom>
        </p:spPr>
      </p:pic>
    </p:spTree>
    <p:extLst>
      <p:ext uri="{BB962C8B-B14F-4D97-AF65-F5344CB8AC3E}">
        <p14:creationId xmlns:p14="http://schemas.microsoft.com/office/powerpoint/2010/main" val="3893415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8640" y="496389"/>
            <a:ext cx="11051177" cy="6021977"/>
          </a:xfrm>
        </p:spPr>
        <p:txBody>
          <a:bodyPr>
            <a:normAutofit fontScale="62500" lnSpcReduction="20000"/>
          </a:bodyPr>
          <a:lstStyle/>
          <a:p>
            <a:pPr marL="45720" indent="0" algn="ctr">
              <a:lnSpc>
                <a:spcPct val="150000"/>
              </a:lnSpc>
              <a:buNone/>
            </a:pPr>
            <a:r>
              <a:rPr lang="tr-TR" sz="4000" b="1" dirty="0" smtClean="0">
                <a:solidFill>
                  <a:srgbClr val="002060"/>
                </a:solidFill>
                <a:latin typeface="Andalus" panose="02020603050405020304" pitchFamily="18" charset="-78"/>
                <a:cs typeface="Andalus" panose="02020603050405020304" pitchFamily="18" charset="-78"/>
              </a:rPr>
              <a:t>ÇOCUKTA ÖZ DİSİPLİNİ KAZANDIRMA KONUSUNDA YAPILMAMASI GEREKENLER</a:t>
            </a:r>
          </a:p>
          <a:p>
            <a:pPr marL="45720" indent="0">
              <a:lnSpc>
                <a:spcPct val="150000"/>
              </a:lnSpc>
              <a:buNone/>
            </a:pPr>
            <a:r>
              <a:rPr lang="tr-TR" dirty="0" smtClean="0">
                <a:latin typeface="Andalus" panose="02020603050405020304" pitchFamily="18" charset="-78"/>
                <a:cs typeface="Andalus" panose="02020603050405020304" pitchFamily="18" charset="-78"/>
              </a:rPr>
              <a:t>	</a:t>
            </a:r>
            <a:r>
              <a:rPr lang="tr-TR" sz="3100" b="1" dirty="0" smtClean="0">
                <a:solidFill>
                  <a:schemeClr val="tx1"/>
                </a:solidFill>
                <a:latin typeface="Andalus" panose="02020603050405020304" pitchFamily="18" charset="-78"/>
                <a:cs typeface="Andalus" panose="02020603050405020304" pitchFamily="18" charset="-78"/>
              </a:rPr>
              <a:t>Öz-disiplin için</a:t>
            </a:r>
            <a:r>
              <a:rPr lang="tr-TR" sz="3100" b="1" dirty="0">
                <a:solidFill>
                  <a:schemeClr val="tx1"/>
                </a:solidFill>
                <a:latin typeface="Andalus" panose="02020603050405020304" pitchFamily="18" charset="-78"/>
                <a:cs typeface="Andalus" panose="02020603050405020304" pitchFamily="18" charset="-78"/>
              </a:rPr>
              <a:t>	yapılabilecekleri bilmek	</a:t>
            </a:r>
            <a:r>
              <a:rPr lang="tr-TR" sz="3100" b="1" dirty="0" smtClean="0">
                <a:solidFill>
                  <a:schemeClr val="tx1"/>
                </a:solidFill>
                <a:latin typeface="Andalus" panose="02020603050405020304" pitchFamily="18" charset="-78"/>
                <a:cs typeface="Andalus" panose="02020603050405020304" pitchFamily="18" charset="-78"/>
              </a:rPr>
              <a:t>kadar yapılmaması gerekenleri </a:t>
            </a:r>
            <a:r>
              <a:rPr lang="tr-TR" sz="3100" b="1" dirty="0">
                <a:solidFill>
                  <a:schemeClr val="tx1"/>
                </a:solidFill>
                <a:latin typeface="Andalus" panose="02020603050405020304" pitchFamily="18" charset="-78"/>
                <a:cs typeface="Andalus" panose="02020603050405020304" pitchFamily="18" charset="-78"/>
              </a:rPr>
              <a:t>de bilmenin </a:t>
            </a:r>
            <a:r>
              <a:rPr lang="tr-TR" sz="3100" b="1" dirty="0" smtClean="0">
                <a:solidFill>
                  <a:schemeClr val="tx1"/>
                </a:solidFill>
                <a:latin typeface="Andalus" panose="02020603050405020304" pitchFamily="18" charset="-78"/>
                <a:cs typeface="Andalus" panose="02020603050405020304" pitchFamily="18" charset="-78"/>
              </a:rPr>
              <a:t>önemli olduğu</a:t>
            </a:r>
            <a:r>
              <a:rPr lang="tr-TR" sz="3100" b="1" dirty="0">
                <a:solidFill>
                  <a:schemeClr val="tx1"/>
                </a:solidFill>
                <a:latin typeface="Andalus" panose="02020603050405020304" pitchFamily="18" charset="-78"/>
                <a:cs typeface="Andalus" panose="02020603050405020304" pitchFamily="18" charset="-78"/>
              </a:rPr>
              <a:t>	</a:t>
            </a:r>
            <a:r>
              <a:rPr lang="tr-TR" sz="3100" b="1" dirty="0" smtClean="0">
                <a:solidFill>
                  <a:schemeClr val="tx1"/>
                </a:solidFill>
                <a:latin typeface="Andalus" panose="02020603050405020304" pitchFamily="18" charset="-78"/>
                <a:cs typeface="Andalus" panose="02020603050405020304" pitchFamily="18" charset="-78"/>
              </a:rPr>
              <a:t>unutulmamalıdır. Bir bireyin öz-disiplinden yoksun olmasının temelinde çoğu kez ailelerin bile farkına varamadığı birçok </a:t>
            </a:r>
            <a:r>
              <a:rPr lang="tr-TR" sz="3100" b="1" dirty="0">
                <a:solidFill>
                  <a:schemeClr val="tx1"/>
                </a:solidFill>
                <a:latin typeface="Andalus" panose="02020603050405020304" pitchFamily="18" charset="-78"/>
                <a:cs typeface="Andalus" panose="02020603050405020304" pitchFamily="18" charset="-78"/>
              </a:rPr>
              <a:t>davranış yatmaktadır.</a:t>
            </a:r>
          </a:p>
          <a:p>
            <a:pPr marL="45720" indent="0">
              <a:lnSpc>
                <a:spcPct val="150000"/>
              </a:lnSpc>
              <a:buNone/>
            </a:pPr>
            <a:r>
              <a:rPr lang="tr-TR" sz="3100" b="1" dirty="0">
                <a:solidFill>
                  <a:schemeClr val="tx1"/>
                </a:solidFill>
                <a:latin typeface="Andalus" panose="02020603050405020304" pitchFamily="18" charset="-78"/>
                <a:cs typeface="Andalus" panose="02020603050405020304" pitchFamily="18" charset="-78"/>
              </a:rPr>
              <a:t>İşte bunlardan bazıları:</a:t>
            </a:r>
          </a:p>
          <a:p>
            <a:pPr>
              <a:lnSpc>
                <a:spcPct val="150000"/>
              </a:lnSpc>
              <a:buFont typeface="Wingdings" panose="05000000000000000000" pitchFamily="2" charset="2"/>
              <a:buChar char="§"/>
            </a:pPr>
            <a:r>
              <a:rPr lang="tr-TR" sz="3100" b="1" dirty="0">
                <a:solidFill>
                  <a:schemeClr val="tx1"/>
                </a:solidFill>
                <a:latin typeface="Andalus" panose="02020603050405020304" pitchFamily="18" charset="-78"/>
                <a:cs typeface="Andalus" panose="02020603050405020304" pitchFamily="18" charset="-78"/>
              </a:rPr>
              <a:t>Aşırı baskıcı ya da serbest aile yapısı</a:t>
            </a:r>
            <a:r>
              <a:rPr lang="tr-TR" sz="3100" b="1" dirty="0" smtClean="0">
                <a:solidFill>
                  <a:schemeClr val="tx1"/>
                </a:solidFill>
                <a:latin typeface="Andalus" panose="02020603050405020304" pitchFamily="18" charset="-78"/>
                <a:cs typeface="Andalus" panose="02020603050405020304" pitchFamily="18" charset="-78"/>
              </a:rPr>
              <a:t>,</a:t>
            </a:r>
          </a:p>
          <a:p>
            <a:pPr>
              <a:lnSpc>
                <a:spcPct val="150000"/>
              </a:lnSpc>
            </a:pPr>
            <a:r>
              <a:rPr lang="tr-TR" sz="3100" b="1" dirty="0" smtClean="0">
                <a:solidFill>
                  <a:schemeClr val="tx1"/>
                </a:solidFill>
                <a:latin typeface="Andalus" panose="02020603050405020304" pitchFamily="18" charset="-78"/>
                <a:cs typeface="Andalus" panose="02020603050405020304" pitchFamily="18" charset="-78"/>
              </a:rPr>
              <a:t>Aile </a:t>
            </a:r>
            <a:r>
              <a:rPr lang="tr-TR" sz="3100" b="1" dirty="0">
                <a:solidFill>
                  <a:schemeClr val="tx1"/>
                </a:solidFill>
                <a:latin typeface="Andalus" panose="02020603050405020304" pitchFamily="18" charset="-78"/>
                <a:cs typeface="Andalus" panose="02020603050405020304" pitchFamily="18" charset="-78"/>
              </a:rPr>
              <a:t>içinde kuralların olmaması ya da olan kuralların sürekli ihlal	edilmesi	veya değiştirilmesi,</a:t>
            </a:r>
          </a:p>
          <a:p>
            <a:pPr>
              <a:lnSpc>
                <a:spcPct val="150000"/>
              </a:lnSpc>
            </a:pPr>
            <a:r>
              <a:rPr lang="tr-TR" sz="3100" b="1" dirty="0" smtClean="0">
                <a:solidFill>
                  <a:schemeClr val="tx1"/>
                </a:solidFill>
                <a:latin typeface="Andalus" panose="02020603050405020304" pitchFamily="18" charset="-78"/>
                <a:cs typeface="Andalus" panose="02020603050405020304" pitchFamily="18" charset="-78"/>
              </a:rPr>
              <a:t>Ailedeki otorite</a:t>
            </a:r>
            <a:r>
              <a:rPr lang="tr-TR" sz="3100" b="1" dirty="0">
                <a:solidFill>
                  <a:schemeClr val="tx1"/>
                </a:solidFill>
                <a:latin typeface="Andalus" panose="02020603050405020304" pitchFamily="18" charset="-78"/>
                <a:cs typeface="Andalus" panose="02020603050405020304" pitchFamily="18" charset="-78"/>
              </a:rPr>
              <a:t>	</a:t>
            </a:r>
            <a:r>
              <a:rPr lang="tr-TR" sz="3100" b="1" dirty="0" smtClean="0">
                <a:solidFill>
                  <a:schemeClr val="tx1"/>
                </a:solidFill>
                <a:latin typeface="Andalus" panose="02020603050405020304" pitchFamily="18" charset="-78"/>
                <a:cs typeface="Andalus" panose="02020603050405020304" pitchFamily="18" charset="-78"/>
              </a:rPr>
              <a:t> figürünün </a:t>
            </a:r>
            <a:r>
              <a:rPr lang="tr-TR" sz="3100" b="1" dirty="0">
                <a:solidFill>
                  <a:schemeClr val="tx1"/>
                </a:solidFill>
                <a:latin typeface="Andalus" panose="02020603050405020304" pitchFamily="18" charset="-78"/>
                <a:cs typeface="Andalus" panose="02020603050405020304" pitchFamily="18" charset="-78"/>
              </a:rPr>
              <a:t>(anne-baba) etkisizliği, eksikliği ya da anne-babanın sürekli tutarsız davranışlar sergilemesi, </a:t>
            </a:r>
            <a:endParaRPr lang="tr-TR" sz="3100" b="1" dirty="0" smtClean="0">
              <a:solidFill>
                <a:schemeClr val="tx1"/>
              </a:solidFill>
              <a:latin typeface="Andalus" panose="02020603050405020304" pitchFamily="18" charset="-78"/>
              <a:cs typeface="Andalus" panose="02020603050405020304" pitchFamily="18" charset="-78"/>
            </a:endParaRPr>
          </a:p>
          <a:p>
            <a:pPr>
              <a:lnSpc>
                <a:spcPct val="150000"/>
              </a:lnSpc>
            </a:pPr>
            <a:r>
              <a:rPr lang="tr-TR" sz="3100" b="1" dirty="0" smtClean="0">
                <a:solidFill>
                  <a:schemeClr val="tx1"/>
                </a:solidFill>
                <a:latin typeface="Andalus" panose="02020603050405020304" pitchFamily="18" charset="-78"/>
                <a:cs typeface="Andalus" panose="02020603050405020304" pitchFamily="18" charset="-78"/>
              </a:rPr>
              <a:t>Çocuğun her istediğinin </a:t>
            </a:r>
            <a:r>
              <a:rPr lang="tr-TR" sz="3100" b="1" dirty="0">
                <a:solidFill>
                  <a:schemeClr val="tx1"/>
                </a:solidFill>
                <a:latin typeface="Andalus" panose="02020603050405020304" pitchFamily="18" charset="-78"/>
                <a:cs typeface="Andalus" panose="02020603050405020304" pitchFamily="18" charset="-78"/>
              </a:rPr>
              <a:t>hemen yerine getirilmesi,</a:t>
            </a:r>
          </a:p>
          <a:p>
            <a:pPr marL="45720" indent="0">
              <a:lnSpc>
                <a:spcPct val="150000"/>
              </a:lnSpc>
              <a:buNone/>
            </a:pPr>
            <a:endParaRPr lang="tr-TR"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742712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4766" y="600891"/>
            <a:ext cx="10959737" cy="5495109"/>
          </a:xfrm>
        </p:spPr>
        <p:txBody>
          <a:bodyPr/>
          <a:lstStyle/>
          <a:p>
            <a:r>
              <a:rPr lang="tr-TR" b="1" dirty="0">
                <a:solidFill>
                  <a:schemeClr val="tx1"/>
                </a:solidFill>
                <a:latin typeface="Andalus" panose="02020603050405020304" pitchFamily="18" charset="-78"/>
                <a:cs typeface="Andalus" panose="02020603050405020304" pitchFamily="18" charset="-78"/>
              </a:rPr>
              <a:t>Çocuğun istek, beklenti ya da ihtiyaçlarına değer </a:t>
            </a:r>
            <a:r>
              <a:rPr lang="tr-TR" b="1" dirty="0" smtClean="0">
                <a:solidFill>
                  <a:schemeClr val="tx1"/>
                </a:solidFill>
                <a:latin typeface="Andalus" panose="02020603050405020304" pitchFamily="18" charset="-78"/>
                <a:cs typeface="Andalus" panose="02020603050405020304" pitchFamily="18" charset="-78"/>
              </a:rPr>
              <a:t>verilmemesi ya </a:t>
            </a:r>
            <a:r>
              <a:rPr lang="tr-TR" b="1" dirty="0">
                <a:solidFill>
                  <a:schemeClr val="tx1"/>
                </a:solidFill>
                <a:latin typeface="Andalus" panose="02020603050405020304" pitchFamily="18" charset="-78"/>
                <a:cs typeface="Andalus" panose="02020603050405020304" pitchFamily="18" charset="-78"/>
              </a:rPr>
              <a:t>da bunların istismar </a:t>
            </a:r>
            <a:r>
              <a:rPr lang="tr-TR" b="1" dirty="0" smtClean="0">
                <a:solidFill>
                  <a:schemeClr val="tx1"/>
                </a:solidFill>
                <a:latin typeface="Andalus" panose="02020603050405020304" pitchFamily="18" charset="-78"/>
                <a:cs typeface="Andalus" panose="02020603050405020304" pitchFamily="18" charset="-78"/>
              </a:rPr>
              <a:t>edilmesi</a:t>
            </a:r>
          </a:p>
          <a:p>
            <a:r>
              <a:rPr lang="tr-TR" b="1" dirty="0">
                <a:solidFill>
                  <a:schemeClr val="tx1"/>
                </a:solidFill>
                <a:latin typeface="Andalus" panose="02020603050405020304" pitchFamily="18" charset="-78"/>
                <a:cs typeface="Andalus" panose="02020603050405020304" pitchFamily="18" charset="-78"/>
              </a:rPr>
              <a:t>Yaşına ve gelişim sürecine uygun görevler ve sorumluluklar verilmemesi</a:t>
            </a:r>
            <a:r>
              <a:rPr lang="tr-TR" b="1" dirty="0" smtClean="0">
                <a:solidFill>
                  <a:schemeClr val="tx1"/>
                </a:solidFill>
                <a:latin typeface="Andalus" panose="02020603050405020304" pitchFamily="18" charset="-78"/>
                <a:cs typeface="Andalus" panose="02020603050405020304" pitchFamily="18" charset="-78"/>
              </a:rPr>
              <a:t>,</a:t>
            </a:r>
          </a:p>
          <a:p>
            <a:r>
              <a:rPr lang="tr-TR" b="1" dirty="0" smtClean="0">
                <a:solidFill>
                  <a:schemeClr val="tx1"/>
                </a:solidFill>
                <a:latin typeface="Andalus" panose="02020603050405020304" pitchFamily="18" charset="-78"/>
                <a:cs typeface="Andalus" panose="02020603050405020304" pitchFamily="18" charset="-78"/>
              </a:rPr>
              <a:t> </a:t>
            </a:r>
            <a:r>
              <a:rPr lang="tr-TR" b="1" dirty="0">
                <a:solidFill>
                  <a:schemeClr val="tx1"/>
                </a:solidFill>
                <a:latin typeface="Andalus" panose="02020603050405020304" pitchFamily="18" charset="-78"/>
                <a:cs typeface="Andalus" panose="02020603050405020304" pitchFamily="18" charset="-78"/>
              </a:rPr>
              <a:t>Çocuğun davranışlarına, fikirlerine, görüş ve önerilerine değer verilmemesi,</a:t>
            </a:r>
          </a:p>
          <a:p>
            <a:r>
              <a:rPr lang="tr-TR" b="1" dirty="0">
                <a:solidFill>
                  <a:schemeClr val="tx1"/>
                </a:solidFill>
                <a:latin typeface="Andalus" panose="02020603050405020304" pitchFamily="18" charset="-78"/>
                <a:cs typeface="Andalus" panose="02020603050405020304" pitchFamily="18" charset="-78"/>
              </a:rPr>
              <a:t>Çocuk adına kararlar alıp çocuğun bunlara uymaya zorlanması,</a:t>
            </a:r>
          </a:p>
          <a:p>
            <a:endParaRPr lang="tr-TR" b="1" dirty="0">
              <a:solidFill>
                <a:schemeClr val="tx1"/>
              </a:solidFill>
              <a:latin typeface="Andalus" panose="02020603050405020304" pitchFamily="18" charset="-78"/>
              <a:cs typeface="Andalus" panose="02020603050405020304" pitchFamily="18" charset="-78"/>
            </a:endParaRPr>
          </a:p>
          <a:p>
            <a:endParaRPr lang="tr-TR" b="1" dirty="0">
              <a:solidFill>
                <a:schemeClr val="tx1"/>
              </a:solidFill>
              <a:latin typeface="Andalus" panose="02020603050405020304" pitchFamily="18" charset="-78"/>
              <a:cs typeface="Andalus" panose="02020603050405020304" pitchFamily="18" charset="-78"/>
            </a:endParaRPr>
          </a:p>
        </p:txBody>
      </p:sp>
      <p:pic>
        <p:nvPicPr>
          <p:cNvPr id="4" name="Resim 3"/>
          <p:cNvPicPr>
            <a:picLocks noChangeAspect="1"/>
          </p:cNvPicPr>
          <p:nvPr/>
        </p:nvPicPr>
        <p:blipFill>
          <a:blip r:embed="rId2"/>
          <a:stretch>
            <a:fillRect/>
          </a:stretch>
        </p:blipFill>
        <p:spPr>
          <a:xfrm>
            <a:off x="8111455" y="3558640"/>
            <a:ext cx="3310415" cy="2719052"/>
          </a:xfrm>
          <a:prstGeom prst="rect">
            <a:avLst/>
          </a:prstGeom>
        </p:spPr>
      </p:pic>
    </p:spTree>
    <p:extLst>
      <p:ext uri="{BB962C8B-B14F-4D97-AF65-F5344CB8AC3E}">
        <p14:creationId xmlns:p14="http://schemas.microsoft.com/office/powerpoint/2010/main" val="257897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1338" y="770709"/>
            <a:ext cx="10114534" cy="5325291"/>
          </a:xfrm>
        </p:spPr>
        <p:txBody>
          <a:bodyPr/>
          <a:lstStyle/>
          <a:p>
            <a:pPr algn="just"/>
            <a:r>
              <a:rPr lang="tr-TR" b="1" dirty="0">
                <a:solidFill>
                  <a:schemeClr val="tx1"/>
                </a:solidFill>
                <a:latin typeface="Andalus" panose="02020603050405020304" pitchFamily="18" charset="-78"/>
                <a:cs typeface="Andalus" panose="02020603050405020304" pitchFamily="18" charset="-78"/>
              </a:rPr>
              <a:t>Çocuğun anne-babaya ya da başka bireylere bağımlılığını arttıracak övgü sözleriyle takdir edilmesi. Bu yüzden çocuktaki ben- merkezci duyguların arttırılması,</a:t>
            </a:r>
          </a:p>
          <a:p>
            <a:pPr algn="just"/>
            <a:r>
              <a:rPr lang="tr-TR" b="1" dirty="0">
                <a:solidFill>
                  <a:schemeClr val="tx1"/>
                </a:solidFill>
                <a:latin typeface="Andalus" panose="02020603050405020304" pitchFamily="18" charset="-78"/>
                <a:cs typeface="Andalus" panose="02020603050405020304" pitchFamily="18" charset="-78"/>
              </a:rPr>
              <a:t>Çocuğun sorumluluğunda olan  işlerin başkaları tarafından yapılması ya da üstlenilmesi (ödevlerini babasının yapması, odasını annesinin toplaması, yemeğini babaannesinin yedirmesi vs.)</a:t>
            </a:r>
          </a:p>
          <a:p>
            <a:pPr algn="just"/>
            <a:r>
              <a:rPr lang="tr-TR" b="1" dirty="0">
                <a:solidFill>
                  <a:schemeClr val="tx1"/>
                </a:solidFill>
                <a:latin typeface="Andalus" panose="02020603050405020304" pitchFamily="18" charset="-78"/>
                <a:cs typeface="Andalus" panose="02020603050405020304" pitchFamily="18" charset="-78"/>
              </a:rPr>
              <a:t>Çocuğun kendi başına karar vermesini engelleyecek ve onda yetersizlik duygusu uyandıracak sözlerle itham edilmesi. “Sen yapamazsın”, “Senin gücün  yetmez”, “Hayatta başaramazsın” vb.</a:t>
            </a:r>
          </a:p>
          <a:p>
            <a:pPr marL="45720" indent="0" algn="just">
              <a:buNone/>
            </a:pPr>
            <a:endParaRPr lang="tr-TR" b="1" dirty="0">
              <a:solidFill>
                <a:schemeClr val="tx1"/>
              </a:solidFill>
              <a:latin typeface="Andalus" panose="02020603050405020304" pitchFamily="18" charset="-78"/>
              <a:cs typeface="Andalus" panose="02020603050405020304" pitchFamily="18" charset="-78"/>
            </a:endParaRPr>
          </a:p>
        </p:txBody>
      </p:sp>
      <p:pic>
        <p:nvPicPr>
          <p:cNvPr id="5" name="Resim 4"/>
          <p:cNvPicPr>
            <a:picLocks noChangeAspect="1"/>
          </p:cNvPicPr>
          <p:nvPr/>
        </p:nvPicPr>
        <p:blipFill>
          <a:blip r:embed="rId2"/>
          <a:stretch>
            <a:fillRect/>
          </a:stretch>
        </p:blipFill>
        <p:spPr>
          <a:xfrm>
            <a:off x="8134622" y="4555399"/>
            <a:ext cx="3456000" cy="1728000"/>
          </a:xfrm>
          <a:prstGeom prst="rect">
            <a:avLst/>
          </a:prstGeom>
        </p:spPr>
      </p:pic>
    </p:spTree>
    <p:extLst>
      <p:ext uri="{BB962C8B-B14F-4D97-AF65-F5344CB8AC3E}">
        <p14:creationId xmlns:p14="http://schemas.microsoft.com/office/powerpoint/2010/main" val="3018801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822960"/>
            <a:ext cx="10528663" cy="5273040"/>
          </a:xfrm>
        </p:spPr>
        <p:txBody>
          <a:bodyPr>
            <a:normAutofit/>
          </a:bodyPr>
          <a:lstStyle/>
          <a:p>
            <a:pPr marL="45720" indent="0" algn="ctr">
              <a:lnSpc>
                <a:spcPct val="150000"/>
              </a:lnSpc>
              <a:buNone/>
            </a:pPr>
            <a:r>
              <a:rPr lang="tr-TR" sz="2400" b="1" dirty="0">
                <a:solidFill>
                  <a:schemeClr val="tx1"/>
                </a:solidFill>
                <a:latin typeface="Andalus" panose="02020603050405020304" pitchFamily="18" charset="-78"/>
                <a:cs typeface="Andalus" panose="02020603050405020304" pitchFamily="18" charset="-78"/>
              </a:rPr>
              <a:t>Çevresinden ve ailesinden bunlara benzer biçimde söz ya da davranışlara maruz </a:t>
            </a:r>
            <a:r>
              <a:rPr lang="tr-TR" sz="2400" b="1" dirty="0" smtClean="0">
                <a:solidFill>
                  <a:schemeClr val="tx1"/>
                </a:solidFill>
                <a:latin typeface="Andalus" panose="02020603050405020304" pitchFamily="18" charset="-78"/>
                <a:cs typeface="Andalus" panose="02020603050405020304" pitchFamily="18" charset="-78"/>
              </a:rPr>
              <a:t>kalmış çocuklarda </a:t>
            </a:r>
            <a:r>
              <a:rPr lang="tr-TR" sz="2400" b="1" dirty="0">
                <a:solidFill>
                  <a:schemeClr val="tx1"/>
                </a:solidFill>
                <a:latin typeface="Andalus" panose="02020603050405020304" pitchFamily="18" charset="-78"/>
                <a:cs typeface="Andalus" panose="02020603050405020304" pitchFamily="18" charset="-78"/>
              </a:rPr>
              <a:t>öz disiplin davranışı gelişmemekte, bu sebeple de özellikle okul yıllarında uzun ve yorucu süreçleri gerektiren öğrenme ve öğretme süreçlerini yönetme ve kabul etme davranışları zayıflamaktadır. Farklı öğrenme süreçlerini (ödev yapma, ders çalışma, kitap okuma, inceleme ve araştırma yapma, proje</a:t>
            </a:r>
          </a:p>
          <a:p>
            <a:pPr marL="45720" indent="0" algn="ctr">
              <a:lnSpc>
                <a:spcPct val="150000"/>
              </a:lnSpc>
              <a:buNone/>
            </a:pPr>
            <a:r>
              <a:rPr lang="tr-TR" sz="2400" b="1" dirty="0">
                <a:solidFill>
                  <a:schemeClr val="tx1"/>
                </a:solidFill>
                <a:latin typeface="Andalus" panose="02020603050405020304" pitchFamily="18" charset="-78"/>
                <a:cs typeface="Andalus" panose="02020603050405020304" pitchFamily="18" charset="-78"/>
              </a:rPr>
              <a:t>tabanlı çalışma vb.) sıkıcı ve bir an önce bitirilmesi gereken zorunluluklar</a:t>
            </a:r>
          </a:p>
          <a:p>
            <a:pPr marL="45720" indent="0" algn="ctr">
              <a:lnSpc>
                <a:spcPct val="150000"/>
              </a:lnSpc>
              <a:buNone/>
            </a:pPr>
            <a:r>
              <a:rPr lang="tr-TR" sz="2400" b="1" dirty="0">
                <a:solidFill>
                  <a:schemeClr val="tx1"/>
                </a:solidFill>
                <a:latin typeface="Andalus" panose="02020603050405020304" pitchFamily="18" charset="-78"/>
                <a:cs typeface="Andalus" panose="02020603050405020304" pitchFamily="18" charset="-78"/>
              </a:rPr>
              <a:t>olarak değerlendirmekteler.</a:t>
            </a:r>
          </a:p>
          <a:p>
            <a:pPr marL="45720" indent="0" algn="ctr">
              <a:lnSpc>
                <a:spcPct val="150000"/>
              </a:lnSpc>
              <a:buNone/>
            </a:pPr>
            <a:endParaRPr lang="tr-TR" sz="2400" b="1"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104056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0892" y="875211"/>
            <a:ext cx="10985862" cy="5220789"/>
          </a:xfrm>
        </p:spPr>
        <p:txBody>
          <a:bodyPr>
            <a:normAutofit/>
          </a:bodyPr>
          <a:lstStyle/>
          <a:p>
            <a:pPr marL="45720" indent="0" algn="just">
              <a:lnSpc>
                <a:spcPct val="150000"/>
              </a:lnSpc>
              <a:buNone/>
            </a:pPr>
            <a:r>
              <a:rPr lang="tr-TR" sz="2800" b="1" dirty="0">
                <a:solidFill>
                  <a:srgbClr val="FF0000"/>
                </a:solidFill>
                <a:latin typeface="Andalus" panose="02020603050405020304" pitchFamily="18" charset="-78"/>
                <a:cs typeface="Andalus" panose="02020603050405020304" pitchFamily="18" charset="-78"/>
              </a:rPr>
              <a:t>SONUÇ </a:t>
            </a:r>
            <a:r>
              <a:rPr lang="tr-TR" sz="2800" b="1" dirty="0" smtClean="0">
                <a:solidFill>
                  <a:srgbClr val="FF0000"/>
                </a:solidFill>
                <a:latin typeface="Andalus" panose="02020603050405020304" pitchFamily="18" charset="-78"/>
                <a:cs typeface="Andalus" panose="02020603050405020304" pitchFamily="18" charset="-78"/>
              </a:rPr>
              <a:t>OLARAK</a:t>
            </a:r>
          </a:p>
          <a:p>
            <a:pPr marL="45720" indent="0" algn="just">
              <a:lnSpc>
                <a:spcPct val="150000"/>
              </a:lnSpc>
              <a:buNone/>
            </a:pPr>
            <a:r>
              <a:rPr lang="tr-TR" sz="2800" b="1" dirty="0" smtClean="0">
                <a:solidFill>
                  <a:schemeClr val="tx1"/>
                </a:solidFill>
                <a:latin typeface="Andalus" panose="02020603050405020304" pitchFamily="18" charset="-78"/>
                <a:cs typeface="Andalus" panose="02020603050405020304" pitchFamily="18" charset="-78"/>
              </a:rPr>
              <a:t>	Ebeveynler </a:t>
            </a:r>
            <a:r>
              <a:rPr lang="tr-TR" sz="2800" b="1" dirty="0">
                <a:solidFill>
                  <a:schemeClr val="tx1"/>
                </a:solidFill>
                <a:latin typeface="Andalus" panose="02020603050405020304" pitchFamily="18" charset="-78"/>
                <a:cs typeface="Andalus" panose="02020603050405020304" pitchFamily="18" charset="-78"/>
              </a:rPr>
              <a:t>ve çocuklar için disiplin, pozitif, etkili ve doğru temeller yaratarak devam edip giden bir öğrenme sürecidir. Bu öğrenme sürecinde ebeveynler sürekli olarak çocuklarına yapmaları ve yapmamaları gerekenleri söylediklerinde hem çocuklarının öz denetimlerini kazanmalarını engelleyecek hem de onların gerçek yaşama hazırlanmalarını zorlaştırmış olacaklardır. </a:t>
            </a:r>
          </a:p>
        </p:txBody>
      </p:sp>
    </p:spTree>
    <p:extLst>
      <p:ext uri="{BB962C8B-B14F-4D97-AF65-F5344CB8AC3E}">
        <p14:creationId xmlns:p14="http://schemas.microsoft.com/office/powerpoint/2010/main" val="3889359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7017" y="600891"/>
            <a:ext cx="10946673" cy="5495109"/>
          </a:xfrm>
        </p:spPr>
        <p:txBody>
          <a:bodyPr>
            <a:normAutofit/>
          </a:bodyPr>
          <a:lstStyle/>
          <a:p>
            <a:pPr marL="45720" indent="0" algn="just">
              <a:lnSpc>
                <a:spcPct val="150000"/>
              </a:lnSpc>
              <a:buNone/>
            </a:pPr>
            <a:r>
              <a:rPr lang="tr-TR" sz="2800" b="1" dirty="0" smtClean="0">
                <a:solidFill>
                  <a:schemeClr val="tx1"/>
                </a:solidFill>
                <a:latin typeface="Andalus" panose="02020603050405020304" pitchFamily="18" charset="-78"/>
                <a:cs typeface="Andalus" panose="02020603050405020304" pitchFamily="18" charset="-78"/>
              </a:rPr>
              <a:t>	Davranışlarının </a:t>
            </a:r>
            <a:r>
              <a:rPr lang="tr-TR" sz="2800" b="1" dirty="0">
                <a:solidFill>
                  <a:schemeClr val="tx1"/>
                </a:solidFill>
                <a:latin typeface="Andalus" panose="02020603050405020304" pitchFamily="18" charset="-78"/>
                <a:cs typeface="Andalus" panose="02020603050405020304" pitchFamily="18" charset="-78"/>
              </a:rPr>
              <a:t>sonuçlarını gördüklerinde, alternatif davranışlar önerildiğinde çocuklar disiplin edilmiş ve aynı zamanda da kendilerini kontrol etmeyi de öğrenmiş olacaklardır. Böylece çocuklar diğer insanlarla uyumlu ilişkiler kuran, ihtiyaçlarını dengeleyen, kendileri hakkında iyi düşünen bağımsız bireyler hâline geleceklerdir. Çocuklarımıza olan sevgimiz, saygımız, güvenimiz ve hoşgörümüz onların zamanla öz denetimli bir kişi olmalarını sağlayarak yaşama kolay uyum yapmalarını ve yaşamdan zevk almalarını kolaylaştıracaktır.</a:t>
            </a:r>
          </a:p>
        </p:txBody>
      </p:sp>
    </p:spTree>
    <p:extLst>
      <p:ext uri="{BB962C8B-B14F-4D97-AF65-F5344CB8AC3E}">
        <p14:creationId xmlns:p14="http://schemas.microsoft.com/office/powerpoint/2010/main" val="2986941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509" y="352697"/>
            <a:ext cx="11534501" cy="5743303"/>
          </a:xfrm>
        </p:spPr>
        <p:txBody>
          <a:bodyPr>
            <a:normAutofit/>
          </a:bodyPr>
          <a:lstStyle/>
          <a:p>
            <a:pPr marL="45720" indent="0">
              <a:buNone/>
            </a:pPr>
            <a:r>
              <a:rPr lang="tr-TR" sz="1800" dirty="0" smtClean="0"/>
              <a:t>KAYNAKÇA</a:t>
            </a:r>
          </a:p>
          <a:p>
            <a:r>
              <a:rPr lang="tr-TR" sz="1800" dirty="0" err="1" smtClean="0"/>
              <a:t>Asfa</a:t>
            </a:r>
            <a:r>
              <a:rPr lang="tr-TR" sz="1800" dirty="0" smtClean="0"/>
              <a:t> </a:t>
            </a:r>
            <a:r>
              <a:rPr lang="tr-TR" sz="1800" dirty="0"/>
              <a:t>Eğitim Kurumları Rehberlik Birimi. İç Disiplin Kontrolü Sunumu. </a:t>
            </a:r>
            <a:r>
              <a:rPr lang="tr-TR" sz="1800" dirty="0">
                <a:hlinkClick r:id="rId2"/>
              </a:rPr>
              <a:t>https://slideplayer.biz.tr/slide/2592086</a:t>
            </a:r>
            <a:r>
              <a:rPr lang="tr-TR" sz="1800" dirty="0" smtClean="0">
                <a:hlinkClick r:id="rId2"/>
              </a:rPr>
              <a:t>/</a:t>
            </a:r>
            <a:endParaRPr lang="tr-TR" sz="1800" dirty="0" smtClean="0"/>
          </a:p>
          <a:p>
            <a:r>
              <a:rPr lang="tr-TR" sz="1800" dirty="0"/>
              <a:t>Çetin, B. (2009). Yeni İlköğretim Programı (2005) Uygulamalarının İlköğretim 4. ve 5.Sınıf Öğrencilerinin Öz-Yeterliliklerine Etkisi. Pamukkale Üniversitesi Eğitim Fakültesi Dergisi, 25. Sayı·</a:t>
            </a:r>
          </a:p>
          <a:p>
            <a:r>
              <a:rPr lang="tr-TR" sz="1800" dirty="0"/>
              <a:t>Dinçer, Ç. Pozitif </a:t>
            </a:r>
            <a:r>
              <a:rPr lang="tr-TR" sz="1800" dirty="0" err="1"/>
              <a:t>DisiplinTekniği</a:t>
            </a:r>
            <a:r>
              <a:rPr lang="tr-TR" sz="1800" dirty="0"/>
              <a:t>: Çocuklarda Öz Denetimi Sağlama Yolları. Milli Eğitim Dergisi, Sayı:147</a:t>
            </a:r>
            <a:r>
              <a:rPr lang="tr-TR" sz="1800" dirty="0" smtClean="0"/>
              <a:t>.</a:t>
            </a:r>
          </a:p>
          <a:p>
            <a:r>
              <a:rPr lang="tr-TR" sz="1800" dirty="0"/>
              <a:t>Duyan, V. , </a:t>
            </a:r>
            <a:r>
              <a:rPr lang="tr-TR" sz="1800" dirty="0" err="1"/>
              <a:t>Gelbal</a:t>
            </a:r>
            <a:r>
              <a:rPr lang="tr-TR" sz="1800" dirty="0"/>
              <a:t>, S. ve Gülden, Ç.(2012). Öz-Denetim Ölçeği - </a:t>
            </a:r>
            <a:r>
              <a:rPr lang="tr-TR" sz="1800" dirty="0" err="1"/>
              <a:t>Ödö</a:t>
            </a:r>
            <a:r>
              <a:rPr lang="tr-TR" sz="1800" dirty="0"/>
              <a:t>: Güvenirlik Ve Geçerlik Çalışması. Toplum ve Sosyal Hizmet Dergisi, Cilt 23(1</a:t>
            </a:r>
            <a:r>
              <a:rPr lang="tr-TR" sz="1800" dirty="0" smtClean="0"/>
              <a:t>).·</a:t>
            </a:r>
          </a:p>
          <a:p>
            <a:r>
              <a:rPr lang="tr-TR" sz="1800" dirty="0"/>
              <a:t>Eyüboğlu Eğitim Kurumları Rehberlik ve Psikolojik Danışmanlık Birimi Yayınları Ekim (2008) . Sayı: 1</a:t>
            </a:r>
          </a:p>
          <a:p>
            <a:pPr marL="45720" indent="0">
              <a:buNone/>
            </a:pPr>
            <a:r>
              <a:rPr lang="tr-TR" sz="1800" dirty="0" smtClean="0">
                <a:hlinkClick r:id="rId3"/>
              </a:rPr>
              <a:t>    http</a:t>
            </a:r>
            <a:r>
              <a:rPr lang="tr-TR" sz="1800" dirty="0">
                <a:hlinkClick r:id="rId3"/>
              </a:rPr>
              <a:t>://www.eyuboglu.k12.tr/dosyalar/akademikhayat/yayinlarimi </a:t>
            </a:r>
            <a:r>
              <a:rPr lang="tr-TR" sz="1800" dirty="0" smtClean="0">
                <a:hlinkClick r:id="rId3"/>
              </a:rPr>
              <a:t>z/rehberlik-</a:t>
            </a:r>
            <a:r>
              <a:rPr lang="tr-TR" sz="1800" dirty="0" err="1" smtClean="0">
                <a:hlinkClick r:id="rId3"/>
              </a:rPr>
              <a:t>postasi</a:t>
            </a:r>
            <a:r>
              <a:rPr lang="tr-TR" sz="1800" dirty="0" smtClean="0">
                <a:hlinkClick r:id="rId3"/>
              </a:rPr>
              <a:t>/2009100101.pdf</a:t>
            </a:r>
            <a:endParaRPr lang="tr-TR" sz="1800" dirty="0" smtClean="0"/>
          </a:p>
          <a:p>
            <a:r>
              <a:rPr lang="tr-TR" sz="1800" dirty="0"/>
              <a:t>TED	Alanya	Koleji	PDR	Bülteni	12.	Sayı https://www.tedalanya.k12.tr·</a:t>
            </a:r>
          </a:p>
          <a:p>
            <a:r>
              <a:rPr lang="tr-TR" sz="1800" dirty="0"/>
              <a:t>Milli	Eğitim	Bakanlığı	Temel	Eğitim	Genel	Müdürlüğü/Olumlu </a:t>
            </a:r>
            <a:r>
              <a:rPr lang="tr-TR" sz="1800" dirty="0" err="1"/>
              <a:t>DisiplinOturumları</a:t>
            </a:r>
            <a:r>
              <a:rPr lang="tr-TR" sz="1800" dirty="0"/>
              <a:t> https://tegm.meb.gov.tr/dosya/okuloncesi/Olumludisiplin0- 36.pdf·</a:t>
            </a:r>
          </a:p>
          <a:p>
            <a:r>
              <a:rPr lang="tr-TR" sz="1800" dirty="0"/>
              <a:t>Özel Üsküdar Sev İlköğretim Okulu. Kasım (2006). Pozitif Disiplin Tekniği ve Çocuklarda Öz Denetimi Sağlama Yolları. Aylık Bültenler Serisi, Sayı: 3.</a:t>
            </a:r>
          </a:p>
          <a:p>
            <a:endParaRPr lang="tr-TR" sz="1800" dirty="0"/>
          </a:p>
          <a:p>
            <a:endParaRPr lang="tr-TR" sz="1800" dirty="0"/>
          </a:p>
          <a:p>
            <a:pPr marL="45720" indent="0">
              <a:buNone/>
            </a:pPr>
            <a:endParaRPr lang="tr-TR" sz="1800" dirty="0"/>
          </a:p>
        </p:txBody>
      </p:sp>
    </p:spTree>
    <p:extLst>
      <p:ext uri="{BB962C8B-B14F-4D97-AF65-F5344CB8AC3E}">
        <p14:creationId xmlns:p14="http://schemas.microsoft.com/office/powerpoint/2010/main" val="388000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6572" y="431074"/>
            <a:ext cx="5799908" cy="5956663"/>
          </a:xfrm>
        </p:spPr>
        <p:txBody>
          <a:bodyPr>
            <a:noAutofit/>
          </a:bodyPr>
          <a:lstStyle/>
          <a:p>
            <a:pPr marL="45720" indent="0" algn="just">
              <a:lnSpc>
                <a:spcPct val="150000"/>
              </a:lnSpc>
              <a:buNone/>
            </a:pPr>
            <a:r>
              <a:rPr lang="tr-TR" sz="2400" b="1" dirty="0">
                <a:solidFill>
                  <a:srgbClr val="002060"/>
                </a:solidFill>
                <a:latin typeface="Andalus" panose="02020603050405020304" pitchFamily="18" charset="-78"/>
                <a:cs typeface="Andalus" panose="02020603050405020304" pitchFamily="18" charset="-78"/>
              </a:rPr>
              <a:t>İÇ DİSİPLİN (ÖZ DİSİPLİN/ÖZ DENETİM):</a:t>
            </a:r>
          </a:p>
          <a:p>
            <a:pPr marL="45720" indent="0" algn="just">
              <a:lnSpc>
                <a:spcPct val="150000"/>
              </a:lnSpc>
              <a:buNone/>
            </a:pPr>
            <a:r>
              <a:rPr lang="tr-TR" sz="1800" b="1" dirty="0" smtClean="0">
                <a:latin typeface="Andalus" panose="02020603050405020304" pitchFamily="18" charset="-78"/>
                <a:cs typeface="Andalus" panose="02020603050405020304" pitchFamily="18" charset="-78"/>
              </a:rPr>
              <a:t>	</a:t>
            </a:r>
            <a:r>
              <a:rPr lang="tr-TR" sz="1800" b="1" dirty="0" smtClean="0">
                <a:solidFill>
                  <a:schemeClr val="tx1"/>
                </a:solidFill>
                <a:latin typeface="Andalus" panose="02020603050405020304" pitchFamily="18" charset="-78"/>
                <a:cs typeface="Andalus" panose="02020603050405020304" pitchFamily="18" charset="-78"/>
              </a:rPr>
              <a:t>Kişinin bazı kuralları</a:t>
            </a:r>
            <a:r>
              <a:rPr lang="tr-TR" sz="1800" b="1" dirty="0">
                <a:solidFill>
                  <a:schemeClr val="tx1"/>
                </a:solidFill>
                <a:latin typeface="Andalus" panose="02020603050405020304" pitchFamily="18" charset="-78"/>
                <a:cs typeface="Andalus" panose="02020603050405020304" pitchFamily="18" charset="-78"/>
              </a:rPr>
              <a:t>	</a:t>
            </a:r>
            <a:r>
              <a:rPr lang="tr-TR" sz="1800" b="1" dirty="0" smtClean="0">
                <a:solidFill>
                  <a:schemeClr val="tx1"/>
                </a:solidFill>
                <a:latin typeface="Andalus" panose="02020603050405020304" pitchFamily="18" charset="-78"/>
                <a:cs typeface="Andalus" panose="02020603050405020304" pitchFamily="18" charset="-78"/>
              </a:rPr>
              <a:t>benimsemesi ve dış </a:t>
            </a:r>
            <a:r>
              <a:rPr lang="tr-TR" sz="1800" b="1" dirty="0">
                <a:solidFill>
                  <a:schemeClr val="tx1"/>
                </a:solidFill>
                <a:latin typeface="Andalus" panose="02020603050405020304" pitchFamily="18" charset="-78"/>
                <a:cs typeface="Andalus" panose="02020603050405020304" pitchFamily="18" charset="-78"/>
              </a:rPr>
              <a:t>uyarılara gerek kalmadan bu kurallara kendi kendine uyması, kuralları uygulamasıdır. Öz </a:t>
            </a:r>
            <a:r>
              <a:rPr lang="tr-TR" sz="1800" b="1" dirty="0" smtClean="0">
                <a:solidFill>
                  <a:schemeClr val="tx1"/>
                </a:solidFill>
                <a:latin typeface="Andalus" panose="02020603050405020304" pitchFamily="18" charset="-78"/>
                <a:cs typeface="Andalus" panose="02020603050405020304" pitchFamily="18" charset="-78"/>
              </a:rPr>
              <a:t>disiplin, insanın duygularını, isteklerini</a:t>
            </a:r>
            <a:r>
              <a:rPr lang="tr-TR" sz="1800" b="1" dirty="0">
                <a:solidFill>
                  <a:schemeClr val="tx1"/>
                </a:solidFill>
                <a:latin typeface="Andalus" panose="02020603050405020304" pitchFamily="18" charset="-78"/>
                <a:cs typeface="Andalus" panose="02020603050405020304" pitchFamily="18" charset="-78"/>
              </a:rPr>
              <a:t>, içgüdülerini ve davranışlarını kontrol </a:t>
            </a:r>
            <a:r>
              <a:rPr lang="tr-TR" sz="1800" b="1" dirty="0" smtClean="0">
                <a:solidFill>
                  <a:schemeClr val="tx1"/>
                </a:solidFill>
                <a:latin typeface="Andalus" panose="02020603050405020304" pitchFamily="18" charset="-78"/>
                <a:cs typeface="Andalus" panose="02020603050405020304" pitchFamily="18" charset="-78"/>
              </a:rPr>
              <a:t>etme becerisidir</a:t>
            </a:r>
            <a:r>
              <a:rPr lang="tr-TR" sz="1800" b="1" dirty="0">
                <a:solidFill>
                  <a:schemeClr val="tx1"/>
                </a:solidFill>
                <a:latin typeface="Andalus" panose="02020603050405020304" pitchFamily="18" charset="-78"/>
                <a:cs typeface="Andalus" panose="02020603050405020304" pitchFamily="18" charset="-78"/>
              </a:rPr>
              <a:t>. Öz disipline sahip olmak, bir </a:t>
            </a:r>
            <a:r>
              <a:rPr lang="tr-TR" sz="1800" b="1" dirty="0" smtClean="0">
                <a:solidFill>
                  <a:schemeClr val="tx1"/>
                </a:solidFill>
                <a:latin typeface="Andalus" panose="02020603050405020304" pitchFamily="18" charset="-78"/>
                <a:cs typeface="Andalus" panose="02020603050405020304" pitchFamily="18" charset="-78"/>
              </a:rPr>
              <a:t>şeye karar verip onu uygulamaya koymak ve   önümüze çıkan herhangi bir engele</a:t>
            </a:r>
            <a:r>
              <a:rPr lang="tr-TR" sz="1800" b="1" dirty="0">
                <a:solidFill>
                  <a:schemeClr val="tx1"/>
                </a:solidFill>
                <a:latin typeface="Andalus" panose="02020603050405020304" pitchFamily="18" charset="-78"/>
                <a:cs typeface="Andalus" panose="02020603050405020304" pitchFamily="18" charset="-78"/>
              </a:rPr>
              <a:t>, rahatsızlık hissine rağmen devam </a:t>
            </a:r>
            <a:r>
              <a:rPr lang="tr-TR" sz="1800" b="1" dirty="0" smtClean="0">
                <a:solidFill>
                  <a:schemeClr val="tx1"/>
                </a:solidFill>
                <a:latin typeface="Andalus" panose="02020603050405020304" pitchFamily="18" charset="-78"/>
                <a:cs typeface="Andalus" panose="02020603050405020304" pitchFamily="18" charset="-78"/>
              </a:rPr>
              <a:t>edebilmek demektir.</a:t>
            </a:r>
          </a:p>
          <a:p>
            <a:pPr marL="45720" indent="0" algn="just">
              <a:lnSpc>
                <a:spcPct val="150000"/>
              </a:lnSpc>
              <a:buNone/>
            </a:pPr>
            <a:r>
              <a:rPr lang="tr-TR" sz="1800" b="1" dirty="0">
                <a:solidFill>
                  <a:schemeClr val="tx1"/>
                </a:solidFill>
                <a:latin typeface="Andalus" panose="02020603050405020304" pitchFamily="18" charset="-78"/>
                <a:cs typeface="Andalus" panose="02020603050405020304" pitchFamily="18" charset="-78"/>
              </a:rPr>
              <a:t>	</a:t>
            </a:r>
            <a:r>
              <a:rPr lang="tr-TR" sz="1800" b="1" dirty="0" smtClean="0">
                <a:solidFill>
                  <a:schemeClr val="tx1"/>
                </a:solidFill>
                <a:latin typeface="Andalus" panose="02020603050405020304" pitchFamily="18" charset="-78"/>
                <a:cs typeface="Andalus" panose="02020603050405020304" pitchFamily="18" charset="-78"/>
              </a:rPr>
              <a:t> </a:t>
            </a:r>
            <a:r>
              <a:rPr lang="tr-TR" sz="1800" b="1" dirty="0">
                <a:solidFill>
                  <a:schemeClr val="tx1"/>
                </a:solidFill>
                <a:latin typeface="Andalus" panose="02020603050405020304" pitchFamily="18" charset="-78"/>
                <a:cs typeface="Andalus" panose="02020603050405020304" pitchFamily="18" charset="-78"/>
              </a:rPr>
              <a:t>İçten denetimli çocuklar </a:t>
            </a:r>
            <a:r>
              <a:rPr lang="tr-TR" sz="1800" b="1" dirty="0" smtClean="0">
                <a:solidFill>
                  <a:schemeClr val="tx1"/>
                </a:solidFill>
                <a:latin typeface="Andalus" panose="02020603050405020304" pitchFamily="18" charset="-78"/>
                <a:cs typeface="Andalus" panose="02020603050405020304" pitchFamily="18" charset="-78"/>
              </a:rPr>
              <a:t>olumlu benlik </a:t>
            </a:r>
            <a:r>
              <a:rPr lang="tr-TR" sz="1800" b="1" dirty="0">
                <a:solidFill>
                  <a:schemeClr val="tx1"/>
                </a:solidFill>
                <a:latin typeface="Andalus" panose="02020603050405020304" pitchFamily="18" charset="-78"/>
                <a:cs typeface="Andalus" panose="02020603050405020304" pitchFamily="18" charset="-78"/>
              </a:rPr>
              <a:t>algısına sahiptir, okul başarıları daha yüksektir ve savunma mekanizmalarını </a:t>
            </a:r>
            <a:r>
              <a:rPr lang="tr-TR" sz="1800" b="1" dirty="0" smtClean="0">
                <a:solidFill>
                  <a:schemeClr val="tx1"/>
                </a:solidFill>
                <a:latin typeface="Andalus" panose="02020603050405020304" pitchFamily="18" charset="-78"/>
                <a:cs typeface="Andalus" panose="02020603050405020304" pitchFamily="18" charset="-78"/>
              </a:rPr>
              <a:t>daha az </a:t>
            </a:r>
            <a:r>
              <a:rPr lang="tr-TR" sz="1800" b="1" dirty="0">
                <a:solidFill>
                  <a:schemeClr val="tx1"/>
                </a:solidFill>
                <a:latin typeface="Andalus" panose="02020603050405020304" pitchFamily="18" charset="-78"/>
                <a:cs typeface="Andalus" panose="02020603050405020304" pitchFamily="18" charset="-78"/>
              </a:rPr>
              <a:t>kullanırlar. İçsel denetim odağına </a:t>
            </a:r>
            <a:r>
              <a:rPr lang="tr-TR" sz="1800" b="1" dirty="0" smtClean="0">
                <a:solidFill>
                  <a:schemeClr val="tx1"/>
                </a:solidFill>
                <a:latin typeface="Andalus" panose="02020603050405020304" pitchFamily="18" charset="-78"/>
                <a:cs typeface="Andalus" panose="02020603050405020304" pitchFamily="18" charset="-78"/>
              </a:rPr>
              <a:t>sahip bireyler </a:t>
            </a:r>
            <a:r>
              <a:rPr lang="tr-TR" sz="1800" b="1" dirty="0">
                <a:solidFill>
                  <a:schemeClr val="tx1"/>
                </a:solidFill>
                <a:latin typeface="Andalus" panose="02020603050405020304" pitchFamily="18" charset="-78"/>
                <a:cs typeface="Andalus" panose="02020603050405020304" pitchFamily="18" charset="-78"/>
              </a:rPr>
              <a:t>daha kolay rekabete girebilen, daha bağımsız davranabilen ve </a:t>
            </a:r>
            <a:r>
              <a:rPr lang="tr-TR" sz="1800" b="1" dirty="0" smtClean="0">
                <a:solidFill>
                  <a:schemeClr val="tx1"/>
                </a:solidFill>
                <a:latin typeface="Andalus" panose="02020603050405020304" pitchFamily="18" charset="-78"/>
                <a:cs typeface="Andalus" panose="02020603050405020304" pitchFamily="18" charset="-78"/>
              </a:rPr>
              <a:t>öz güveni </a:t>
            </a:r>
            <a:r>
              <a:rPr lang="tr-TR" sz="1800" b="1" dirty="0">
                <a:solidFill>
                  <a:schemeClr val="tx1"/>
                </a:solidFill>
                <a:latin typeface="Andalus" panose="02020603050405020304" pitchFamily="18" charset="-78"/>
                <a:cs typeface="Andalus" panose="02020603050405020304" pitchFamily="18" charset="-78"/>
              </a:rPr>
              <a:t>yüksek bireylerdir.</a:t>
            </a:r>
          </a:p>
          <a:p>
            <a:pPr marL="45720" indent="0" algn="just">
              <a:lnSpc>
                <a:spcPct val="150000"/>
              </a:lnSpc>
              <a:buNone/>
            </a:pPr>
            <a:endParaRPr lang="tr-TR" sz="1800" b="1" dirty="0">
              <a:latin typeface="Andalus" panose="02020603050405020304" pitchFamily="18" charset="-78"/>
              <a:cs typeface="Andalus" panose="02020603050405020304" pitchFamily="18" charset="-78"/>
            </a:endParaRPr>
          </a:p>
          <a:p>
            <a:pPr marL="45720" indent="0" algn="just">
              <a:lnSpc>
                <a:spcPct val="150000"/>
              </a:lnSpc>
              <a:buNone/>
            </a:pPr>
            <a:r>
              <a:rPr lang="tr-TR" sz="1800" b="1" dirty="0">
                <a:latin typeface="Andalus" panose="02020603050405020304" pitchFamily="18" charset="-78"/>
                <a:cs typeface="Andalus" panose="02020603050405020304" pitchFamily="18" charset="-78"/>
              </a:rPr>
              <a:t> </a:t>
            </a:r>
          </a:p>
          <a:p>
            <a:pPr marL="45720" indent="0" algn="just">
              <a:lnSpc>
                <a:spcPct val="150000"/>
              </a:lnSpc>
              <a:buNone/>
            </a:pPr>
            <a:endParaRPr lang="tr-TR" sz="1800" b="1" dirty="0">
              <a:latin typeface="Andalus" panose="02020603050405020304" pitchFamily="18" charset="-78"/>
              <a:cs typeface="Andalus" panose="02020603050405020304" pitchFamily="18" charset="-78"/>
            </a:endParaRPr>
          </a:p>
          <a:p>
            <a:pPr marL="45720" indent="0" algn="just">
              <a:lnSpc>
                <a:spcPct val="150000"/>
              </a:lnSpc>
              <a:buNone/>
            </a:pPr>
            <a:endParaRPr lang="tr-TR" sz="1800" b="1" dirty="0">
              <a:latin typeface="Andalus" panose="02020603050405020304" pitchFamily="18" charset="-78"/>
              <a:cs typeface="Andalus" panose="02020603050405020304" pitchFamily="18" charset="-78"/>
            </a:endParaRPr>
          </a:p>
          <a:p>
            <a:pPr marL="45720" indent="0" algn="just">
              <a:lnSpc>
                <a:spcPct val="150000"/>
              </a:lnSpc>
              <a:buNone/>
            </a:pPr>
            <a:r>
              <a:rPr lang="tr-TR" sz="1800" b="1" dirty="0">
                <a:latin typeface="Andalus" panose="02020603050405020304" pitchFamily="18" charset="-78"/>
                <a:cs typeface="Andalus" panose="02020603050405020304" pitchFamily="18" charset="-78"/>
              </a:rPr>
              <a:t> </a:t>
            </a:r>
          </a:p>
          <a:p>
            <a:pPr marL="45720" indent="0" algn="just">
              <a:lnSpc>
                <a:spcPct val="150000"/>
              </a:lnSpc>
              <a:buNone/>
            </a:pPr>
            <a:endParaRPr lang="tr-TR" sz="1800" b="1" dirty="0">
              <a:latin typeface="Andalus" panose="02020603050405020304" pitchFamily="18" charset="-78"/>
              <a:cs typeface="Andalus" panose="02020603050405020304" pitchFamily="18" charset="-78"/>
            </a:endParaRPr>
          </a:p>
          <a:p>
            <a:pPr marL="45720" indent="0" algn="just">
              <a:lnSpc>
                <a:spcPct val="150000"/>
              </a:lnSpc>
              <a:buNone/>
            </a:pPr>
            <a:endParaRPr lang="tr-TR" sz="1800" b="1" dirty="0">
              <a:latin typeface="Andalus" panose="02020603050405020304" pitchFamily="18" charset="-78"/>
              <a:cs typeface="Andalus" panose="02020603050405020304" pitchFamily="18" charset="-78"/>
            </a:endParaRPr>
          </a:p>
        </p:txBody>
      </p:sp>
      <p:pic>
        <p:nvPicPr>
          <p:cNvPr id="5" name="Resim 4"/>
          <p:cNvPicPr>
            <a:picLocks noChangeAspect="1"/>
          </p:cNvPicPr>
          <p:nvPr/>
        </p:nvPicPr>
        <p:blipFill>
          <a:blip r:embed="rId2"/>
          <a:stretch>
            <a:fillRect/>
          </a:stretch>
        </p:blipFill>
        <p:spPr>
          <a:xfrm>
            <a:off x="7362960" y="684301"/>
            <a:ext cx="4104000" cy="2319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3"/>
          <a:stretch>
            <a:fillRect/>
          </a:stretch>
        </p:blipFill>
        <p:spPr>
          <a:xfrm>
            <a:off x="7620619" y="4291556"/>
            <a:ext cx="3588682" cy="18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6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5578" y="609600"/>
            <a:ext cx="10482942" cy="971006"/>
          </a:xfrm>
        </p:spPr>
        <p:txBody>
          <a:bodyPr>
            <a:normAutofit/>
          </a:bodyPr>
          <a:lstStyle/>
          <a:p>
            <a:r>
              <a:rPr lang="tr-TR" sz="3600" b="1" dirty="0">
                <a:solidFill>
                  <a:srgbClr val="002060"/>
                </a:solidFill>
                <a:latin typeface="Andalus" panose="02020603050405020304" pitchFamily="18" charset="-78"/>
                <a:cs typeface="Andalus" panose="02020603050405020304" pitchFamily="18" charset="-78"/>
              </a:rPr>
              <a:t>DIŞ DİSİPLİN:</a:t>
            </a:r>
          </a:p>
        </p:txBody>
      </p:sp>
      <p:sp>
        <p:nvSpPr>
          <p:cNvPr id="3" name="İçerik Yer Tutucusu 2"/>
          <p:cNvSpPr>
            <a:spLocks noGrp="1"/>
          </p:cNvSpPr>
          <p:nvPr>
            <p:ph idx="1"/>
          </p:nvPr>
        </p:nvSpPr>
        <p:spPr>
          <a:xfrm>
            <a:off x="535578" y="1711233"/>
            <a:ext cx="5120639" cy="4650377"/>
          </a:xfrm>
        </p:spPr>
        <p:txBody>
          <a:bodyPr/>
          <a:lstStyle/>
          <a:p>
            <a:pPr marL="45720" indent="0" algn="just">
              <a:lnSpc>
                <a:spcPct val="150000"/>
              </a:lnSpc>
              <a:buNone/>
            </a:pPr>
            <a:r>
              <a:rPr lang="tr-TR" b="1" dirty="0" smtClean="0">
                <a:solidFill>
                  <a:schemeClr val="tx1"/>
                </a:solidFill>
                <a:latin typeface="Andalus" panose="02020603050405020304" pitchFamily="18" charset="-78"/>
                <a:cs typeface="Andalus" panose="02020603050405020304" pitchFamily="18" charset="-78"/>
              </a:rPr>
              <a:t>	Diğer </a:t>
            </a:r>
            <a:r>
              <a:rPr lang="tr-TR" b="1" dirty="0">
                <a:solidFill>
                  <a:schemeClr val="tx1"/>
                </a:solidFill>
                <a:latin typeface="Andalus" panose="02020603050405020304" pitchFamily="18" charset="-78"/>
                <a:cs typeface="Andalus" panose="02020603050405020304" pitchFamily="18" charset="-78"/>
              </a:rPr>
              <a:t>insanların bizim için koymuş olduğu kuralları kapsar. Kişi sorgulamadan kurallara itaat eder. Dıştan denetimli çocuklar, daha kaygılı, kuşkucu, depresif, saldırgandır. Savunma mekanizmalarını daha fazla kullanırlar. Kolayca çaresizlik duygusu yaşama eğilimindedirler.</a:t>
            </a:r>
          </a:p>
        </p:txBody>
      </p:sp>
      <p:pic>
        <p:nvPicPr>
          <p:cNvPr id="4" name="Resim 3"/>
          <p:cNvPicPr>
            <a:picLocks noChangeAspect="1"/>
          </p:cNvPicPr>
          <p:nvPr/>
        </p:nvPicPr>
        <p:blipFill>
          <a:blip r:embed="rId2"/>
          <a:stretch>
            <a:fillRect/>
          </a:stretch>
        </p:blipFill>
        <p:spPr>
          <a:xfrm>
            <a:off x="7888317" y="3550104"/>
            <a:ext cx="4052770" cy="3024000"/>
          </a:xfrm>
          <a:prstGeom prst="rect">
            <a:avLst/>
          </a:prstGeom>
        </p:spPr>
      </p:pic>
    </p:spTree>
    <p:extLst>
      <p:ext uri="{BB962C8B-B14F-4D97-AF65-F5344CB8AC3E}">
        <p14:creationId xmlns:p14="http://schemas.microsoft.com/office/powerpoint/2010/main" val="417541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3000" y="609600"/>
            <a:ext cx="9875520" cy="670560"/>
          </a:xfrm>
        </p:spPr>
        <p:txBody>
          <a:bodyPr>
            <a:normAutofit/>
          </a:bodyPr>
          <a:lstStyle/>
          <a:p>
            <a:pPr algn="ctr"/>
            <a:r>
              <a:rPr lang="tr-TR" sz="4000" dirty="0" smtClean="0">
                <a:solidFill>
                  <a:srgbClr val="002060"/>
                </a:solidFill>
                <a:latin typeface="Andalus" panose="02020603050405020304" pitchFamily="18" charset="-78"/>
                <a:cs typeface="Andalus" panose="02020603050405020304" pitchFamily="18" charset="-78"/>
              </a:rPr>
              <a:t>POZİTİF DİSİPLİN</a:t>
            </a:r>
            <a:endParaRPr lang="tr-TR" sz="4000" dirty="0">
              <a:solidFill>
                <a:srgbClr val="002060"/>
              </a:solidFill>
              <a:latin typeface="Andalus" panose="02020603050405020304" pitchFamily="18" charset="-78"/>
              <a:cs typeface="Andalus" panose="02020603050405020304" pitchFamily="18" charset="-78"/>
            </a:endParaRPr>
          </a:p>
        </p:txBody>
      </p:sp>
      <p:sp>
        <p:nvSpPr>
          <p:cNvPr id="3" name="İçerik Yer Tutucusu 2"/>
          <p:cNvSpPr>
            <a:spLocks noGrp="1"/>
          </p:cNvSpPr>
          <p:nvPr>
            <p:ph idx="1"/>
          </p:nvPr>
        </p:nvSpPr>
        <p:spPr>
          <a:xfrm>
            <a:off x="600892" y="1371600"/>
            <a:ext cx="5159828" cy="4724400"/>
          </a:xfrm>
        </p:spPr>
        <p:txBody>
          <a:bodyPr>
            <a:normAutofit lnSpcReduction="10000"/>
          </a:bodyPr>
          <a:lstStyle/>
          <a:p>
            <a:pPr marL="45720" indent="0" algn="just">
              <a:lnSpc>
                <a:spcPct val="150000"/>
              </a:lnSpc>
              <a:buNone/>
            </a:pPr>
            <a:r>
              <a:rPr lang="tr-TR" b="1" dirty="0">
                <a:solidFill>
                  <a:schemeClr val="tx1"/>
                </a:solidFill>
                <a:latin typeface="Andalus" panose="02020603050405020304" pitchFamily="18" charset="-78"/>
                <a:cs typeface="Andalus" panose="02020603050405020304" pitchFamily="18" charset="-78"/>
              </a:rPr>
              <a:t>Pozitif disiplin,</a:t>
            </a:r>
          </a:p>
          <a:p>
            <a:pPr marL="45720" indent="0" algn="just">
              <a:lnSpc>
                <a:spcPct val="150000"/>
              </a:lnSpc>
              <a:buNone/>
            </a:pPr>
            <a:r>
              <a:rPr lang="tr-TR" b="1" dirty="0" smtClean="0">
                <a:solidFill>
                  <a:schemeClr val="tx1"/>
                </a:solidFill>
                <a:latin typeface="Andalus" panose="02020603050405020304" pitchFamily="18" charset="-78"/>
                <a:cs typeface="Andalus" panose="02020603050405020304" pitchFamily="18" charset="-78"/>
              </a:rPr>
              <a:t>	Nelson</a:t>
            </a:r>
            <a:r>
              <a:rPr lang="tr-TR" b="1" dirty="0">
                <a:solidFill>
                  <a:schemeClr val="tx1"/>
                </a:solidFill>
                <a:latin typeface="Andalus" panose="02020603050405020304" pitchFamily="18" charset="-78"/>
                <a:cs typeface="Andalus" panose="02020603050405020304" pitchFamily="18" charset="-78"/>
              </a:rPr>
              <a:t>, </a:t>
            </a:r>
            <a:r>
              <a:rPr lang="tr-TR" b="1" dirty="0" err="1">
                <a:solidFill>
                  <a:schemeClr val="tx1"/>
                </a:solidFill>
                <a:latin typeface="Andalus" panose="02020603050405020304" pitchFamily="18" charset="-78"/>
                <a:cs typeface="Andalus" panose="02020603050405020304" pitchFamily="18" charset="-78"/>
              </a:rPr>
              <a:t>Lott</a:t>
            </a:r>
            <a:r>
              <a:rPr lang="tr-TR" b="1" dirty="0">
                <a:solidFill>
                  <a:schemeClr val="tx1"/>
                </a:solidFill>
                <a:latin typeface="Andalus" panose="02020603050405020304" pitchFamily="18" charset="-78"/>
                <a:cs typeface="Andalus" panose="02020603050405020304" pitchFamily="18" charset="-78"/>
              </a:rPr>
              <a:t> ve </a:t>
            </a:r>
            <a:r>
              <a:rPr lang="tr-TR" b="1" dirty="0" err="1">
                <a:solidFill>
                  <a:schemeClr val="tx1"/>
                </a:solidFill>
                <a:latin typeface="Andalus" panose="02020603050405020304" pitchFamily="18" charset="-78"/>
                <a:cs typeface="Andalus" panose="02020603050405020304" pitchFamily="18" charset="-78"/>
              </a:rPr>
              <a:t>Glenn’in</a:t>
            </a:r>
            <a:r>
              <a:rPr lang="tr-TR" b="1" dirty="0">
                <a:solidFill>
                  <a:schemeClr val="tx1"/>
                </a:solidFill>
                <a:latin typeface="Andalus" panose="02020603050405020304" pitchFamily="18" charset="-78"/>
                <a:cs typeface="Andalus" panose="02020603050405020304" pitchFamily="18" charset="-78"/>
              </a:rPr>
              <a:t> verdiği tanıma göre; çocukların kendi hareketlerini kontrol edebilmelerine ve problemlerini çözmelerine yardımcı olan bir yönetim tekniğidir. Aynı zamanda pozitif disiplin, çocukların toplumsal kuralları öğrenirken kendileri hakkında iyi şeyler hissetmelerine de olanak sağlamaktadır.</a:t>
            </a:r>
          </a:p>
          <a:p>
            <a:pPr marL="45720" indent="0" algn="just">
              <a:lnSpc>
                <a:spcPct val="150000"/>
              </a:lnSpc>
              <a:buNone/>
            </a:pPr>
            <a:endParaRPr lang="tr-TR" b="1" dirty="0">
              <a:solidFill>
                <a:schemeClr val="tx1"/>
              </a:solidFill>
              <a:latin typeface="Andalus" panose="02020603050405020304" pitchFamily="18" charset="-78"/>
              <a:cs typeface="Andalus" panose="02020603050405020304" pitchFamily="18" charset="-78"/>
            </a:endParaRPr>
          </a:p>
        </p:txBody>
      </p:sp>
      <p:pic>
        <p:nvPicPr>
          <p:cNvPr id="4" name="Resim 3"/>
          <p:cNvPicPr>
            <a:picLocks noChangeAspect="1"/>
          </p:cNvPicPr>
          <p:nvPr/>
        </p:nvPicPr>
        <p:blipFill>
          <a:blip r:embed="rId2"/>
          <a:stretch>
            <a:fillRect/>
          </a:stretch>
        </p:blipFill>
        <p:spPr>
          <a:xfrm>
            <a:off x="8034857" y="1514662"/>
            <a:ext cx="2795989" cy="5076000"/>
          </a:xfrm>
          <a:prstGeom prst="rect">
            <a:avLst/>
          </a:prstGeom>
        </p:spPr>
      </p:pic>
    </p:spTree>
    <p:extLst>
      <p:ext uri="{BB962C8B-B14F-4D97-AF65-F5344CB8AC3E}">
        <p14:creationId xmlns:p14="http://schemas.microsoft.com/office/powerpoint/2010/main" val="205830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6207" y="535577"/>
            <a:ext cx="5982788" cy="5560423"/>
          </a:xfrm>
        </p:spPr>
        <p:txBody>
          <a:bodyPr>
            <a:normAutofit/>
          </a:bodyPr>
          <a:lstStyle/>
          <a:p>
            <a:pPr marL="45720" indent="0">
              <a:buNone/>
            </a:pPr>
            <a:r>
              <a:rPr lang="tr-TR" b="1" dirty="0">
                <a:solidFill>
                  <a:srgbClr val="002060"/>
                </a:solidFill>
                <a:latin typeface="Andalus" panose="02020603050405020304" pitchFamily="18" charset="-78"/>
                <a:cs typeface="Andalus" panose="02020603050405020304" pitchFamily="18" charset="-78"/>
              </a:rPr>
              <a:t>POZİTİF </a:t>
            </a:r>
            <a:r>
              <a:rPr lang="tr-TR" b="1" dirty="0" smtClean="0">
                <a:solidFill>
                  <a:srgbClr val="002060"/>
                </a:solidFill>
                <a:latin typeface="Andalus" panose="02020603050405020304" pitchFamily="18" charset="-78"/>
                <a:cs typeface="Andalus" panose="02020603050405020304" pitchFamily="18" charset="-78"/>
              </a:rPr>
              <a:t>DİSİPLİN İÇİN </a:t>
            </a:r>
            <a:r>
              <a:rPr lang="tr-TR" b="1" dirty="0">
                <a:solidFill>
                  <a:srgbClr val="002060"/>
                </a:solidFill>
                <a:latin typeface="Andalus" panose="02020603050405020304" pitchFamily="18" charset="-78"/>
                <a:cs typeface="Andalus" panose="02020603050405020304" pitchFamily="18" charset="-78"/>
              </a:rPr>
              <a:t>OLDUKÇA ÖNEMLİ BİR KAÇ UNSUR BULUNMAKTADIR</a:t>
            </a:r>
            <a:r>
              <a:rPr lang="tr-TR" b="1" dirty="0" smtClean="0">
                <a:solidFill>
                  <a:srgbClr val="002060"/>
                </a:solidFill>
                <a:latin typeface="Andalus" panose="02020603050405020304" pitchFamily="18" charset="-78"/>
                <a:cs typeface="Andalus" panose="02020603050405020304" pitchFamily="18" charset="-78"/>
              </a:rPr>
              <a:t>:</a:t>
            </a:r>
          </a:p>
          <a:p>
            <a:pPr marL="45720" indent="0">
              <a:buNone/>
            </a:pPr>
            <a:endParaRPr lang="tr-TR" b="1" dirty="0">
              <a:solidFill>
                <a:srgbClr val="002060"/>
              </a:solidFill>
              <a:latin typeface="Andalus" panose="02020603050405020304" pitchFamily="18" charset="-78"/>
              <a:cs typeface="Andalus" panose="02020603050405020304" pitchFamily="18" charset="-78"/>
            </a:endParaRPr>
          </a:p>
          <a:p>
            <a:pPr>
              <a:buFont typeface="Wingdings" panose="05000000000000000000" pitchFamily="2" charset="2"/>
              <a:buChar char="ü"/>
            </a:pPr>
            <a:r>
              <a:rPr lang="tr-TR" b="1" dirty="0" smtClean="0">
                <a:solidFill>
                  <a:schemeClr val="tx1"/>
                </a:solidFill>
                <a:latin typeface="Andalus" panose="02020603050405020304" pitchFamily="18" charset="-78"/>
                <a:cs typeface="Andalus" panose="02020603050405020304" pitchFamily="18" charset="-78"/>
              </a:rPr>
              <a:t>Çocuklara seçenekler sunma,</a:t>
            </a:r>
          </a:p>
          <a:p>
            <a:pPr marL="45720" indent="0">
              <a:buNone/>
            </a:pPr>
            <a:endParaRPr lang="tr-TR" b="1" dirty="0" smtClean="0">
              <a:solidFill>
                <a:schemeClr val="tx1"/>
              </a:solidFill>
              <a:latin typeface="Andalus" panose="02020603050405020304" pitchFamily="18" charset="-78"/>
              <a:cs typeface="Andalus" panose="02020603050405020304" pitchFamily="18" charset="-78"/>
            </a:endParaRPr>
          </a:p>
          <a:p>
            <a:pPr>
              <a:buFont typeface="Wingdings" panose="05000000000000000000" pitchFamily="2" charset="2"/>
              <a:buChar char="ü"/>
            </a:pPr>
            <a:r>
              <a:rPr lang="tr-TR" b="1" dirty="0" smtClean="0">
                <a:solidFill>
                  <a:schemeClr val="tx1"/>
                </a:solidFill>
                <a:latin typeface="Andalus" panose="02020603050405020304" pitchFamily="18" charset="-78"/>
                <a:cs typeface="Andalus" panose="02020603050405020304" pitchFamily="18" charset="-78"/>
              </a:rPr>
              <a:t>Öğrenme için doğal ve mantıklı sonuçlar kullanma,</a:t>
            </a:r>
          </a:p>
          <a:p>
            <a:pPr marL="45720" indent="0">
              <a:buNone/>
            </a:pPr>
            <a:endParaRPr lang="tr-TR" b="1" dirty="0" smtClean="0">
              <a:solidFill>
                <a:schemeClr val="tx1"/>
              </a:solidFill>
              <a:latin typeface="Andalus" panose="02020603050405020304" pitchFamily="18" charset="-78"/>
              <a:cs typeface="Andalus" panose="02020603050405020304" pitchFamily="18" charset="-78"/>
            </a:endParaRPr>
          </a:p>
          <a:p>
            <a:pPr>
              <a:buFont typeface="Wingdings" panose="05000000000000000000" pitchFamily="2" charset="2"/>
              <a:buChar char="ü"/>
            </a:pPr>
            <a:r>
              <a:rPr lang="tr-TR" b="1" dirty="0" smtClean="0">
                <a:solidFill>
                  <a:schemeClr val="tx1"/>
                </a:solidFill>
                <a:latin typeface="Andalus" panose="02020603050405020304" pitchFamily="18" charset="-78"/>
                <a:cs typeface="Andalus" panose="02020603050405020304" pitchFamily="18" charset="-78"/>
              </a:rPr>
              <a:t>Pozitif yaşam becerileri için gerekli olanları bir araya getirme,</a:t>
            </a:r>
          </a:p>
          <a:p>
            <a:pPr marL="45720" indent="0">
              <a:buNone/>
            </a:pPr>
            <a:endParaRPr lang="tr-TR" b="1" dirty="0" smtClean="0">
              <a:solidFill>
                <a:schemeClr val="tx1"/>
              </a:solidFill>
              <a:latin typeface="Andalus" panose="02020603050405020304" pitchFamily="18" charset="-78"/>
              <a:cs typeface="Andalus" panose="02020603050405020304" pitchFamily="18" charset="-78"/>
            </a:endParaRPr>
          </a:p>
          <a:p>
            <a:pPr>
              <a:buFont typeface="Wingdings" panose="05000000000000000000" pitchFamily="2" charset="2"/>
              <a:buChar char="ü"/>
            </a:pPr>
            <a:r>
              <a:rPr lang="tr-TR" b="1" dirty="0" smtClean="0">
                <a:solidFill>
                  <a:schemeClr val="tx1"/>
                </a:solidFill>
                <a:latin typeface="Andalus" panose="02020603050405020304" pitchFamily="18" charset="-78"/>
                <a:cs typeface="Andalus" panose="02020603050405020304" pitchFamily="18" charset="-78"/>
              </a:rPr>
              <a:t>Problem çözme becerilerini çocuklara öğretmektir.</a:t>
            </a:r>
          </a:p>
          <a:p>
            <a:pPr marL="45720" indent="0">
              <a:buNone/>
            </a:pPr>
            <a:endParaRPr lang="tr-TR" b="1" dirty="0">
              <a:latin typeface="Andalus" panose="02020603050405020304" pitchFamily="18" charset="-78"/>
              <a:cs typeface="Andalus" panose="02020603050405020304" pitchFamily="18" charset="-78"/>
            </a:endParaRPr>
          </a:p>
        </p:txBody>
      </p:sp>
      <p:pic>
        <p:nvPicPr>
          <p:cNvPr id="5" name="Resim 4"/>
          <p:cNvPicPr>
            <a:picLocks noChangeAspect="1"/>
          </p:cNvPicPr>
          <p:nvPr/>
        </p:nvPicPr>
        <p:blipFill rotWithShape="1">
          <a:blip r:embed="rId2"/>
          <a:srcRect l="24400" t="13613" r="24692" b="5842"/>
          <a:stretch/>
        </p:blipFill>
        <p:spPr>
          <a:xfrm>
            <a:off x="7955280" y="2978330"/>
            <a:ext cx="3405107" cy="28331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8389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488434" y="2833514"/>
            <a:ext cx="3181794" cy="2486372"/>
          </a:xfrm>
          <a:prstGeom prst="rect">
            <a:avLst/>
          </a:prstGeom>
        </p:spPr>
      </p:pic>
      <p:sp>
        <p:nvSpPr>
          <p:cNvPr id="6" name="Dikdörtgen 5"/>
          <p:cNvSpPr/>
          <p:nvPr/>
        </p:nvSpPr>
        <p:spPr>
          <a:xfrm>
            <a:off x="2155370" y="888274"/>
            <a:ext cx="7785463" cy="646331"/>
          </a:xfrm>
          <a:prstGeom prst="rect">
            <a:avLst/>
          </a:prstGeom>
        </p:spPr>
        <p:txBody>
          <a:bodyPr wrap="square">
            <a:spAutoFit/>
          </a:bodyPr>
          <a:lstStyle/>
          <a:p>
            <a:pPr algn="ctr"/>
            <a:r>
              <a:rPr lang="tr-TR" sz="3600" b="1" dirty="0">
                <a:solidFill>
                  <a:srgbClr val="002060"/>
                </a:solidFill>
                <a:latin typeface="Andalus" panose="02020603050405020304" pitchFamily="18" charset="-78"/>
                <a:cs typeface="Andalus" panose="02020603050405020304" pitchFamily="18" charset="-78"/>
              </a:rPr>
              <a:t>DİSİPLİNİN İLKELERİ NELERDİR?</a:t>
            </a:r>
          </a:p>
        </p:txBody>
      </p:sp>
      <p:sp>
        <p:nvSpPr>
          <p:cNvPr id="7" name="Dikdörtgen 6"/>
          <p:cNvSpPr/>
          <p:nvPr/>
        </p:nvSpPr>
        <p:spPr>
          <a:xfrm>
            <a:off x="600891" y="1763487"/>
            <a:ext cx="10959738" cy="4524315"/>
          </a:xfrm>
          <a:prstGeom prst="rect">
            <a:avLst/>
          </a:prstGeom>
        </p:spPr>
        <p:txBody>
          <a:bodyPr wrap="square">
            <a:spAutoFit/>
          </a:bodyPr>
          <a:lstStyle/>
          <a:p>
            <a:pPr algn="just">
              <a:lnSpc>
                <a:spcPct val="150000"/>
              </a:lnSpc>
            </a:pPr>
            <a:r>
              <a:rPr lang="tr-TR" sz="2400" b="1" dirty="0" smtClean="0">
                <a:solidFill>
                  <a:srgbClr val="FF0000"/>
                </a:solidFill>
                <a:latin typeface="Andalus" panose="02020603050405020304" pitchFamily="18" charset="-78"/>
                <a:cs typeface="Andalus" panose="02020603050405020304" pitchFamily="18" charset="-78"/>
              </a:rPr>
              <a:t>Kararlılık</a:t>
            </a:r>
            <a:r>
              <a:rPr lang="tr-TR" sz="2400" b="1" dirty="0" smtClean="0">
                <a:latin typeface="Andalus" panose="02020603050405020304" pitchFamily="18" charset="-78"/>
                <a:cs typeface="Andalus" panose="02020603050405020304" pitchFamily="18" charset="-78"/>
              </a:rPr>
              <a:t> : </a:t>
            </a:r>
            <a:r>
              <a:rPr lang="tr-TR" sz="2400" b="1" dirty="0">
                <a:latin typeface="Andalus" panose="02020603050405020304" pitchFamily="18" charset="-78"/>
                <a:cs typeface="Andalus" panose="02020603050405020304" pitchFamily="18" charset="-78"/>
              </a:rPr>
              <a:t>Anne-baba çocuğunun uyması gereken kurallar konusunda kararlı olmalıdır. Kararlı bir tonda sunulan istekler çocuklar tarafından genellikle dinlenir</a:t>
            </a:r>
            <a:r>
              <a:rPr lang="tr-TR" sz="2400" b="1" dirty="0" smtClean="0">
                <a:latin typeface="Andalus" panose="02020603050405020304" pitchFamily="18" charset="-78"/>
                <a:cs typeface="Andalus" panose="02020603050405020304" pitchFamily="18" charset="-78"/>
              </a:rPr>
              <a:t>.</a:t>
            </a:r>
          </a:p>
          <a:p>
            <a:pPr algn="just">
              <a:lnSpc>
                <a:spcPct val="150000"/>
              </a:lnSpc>
            </a:pPr>
            <a:endParaRPr lang="tr-TR" sz="2400" b="1" dirty="0">
              <a:latin typeface="Andalus" panose="02020603050405020304" pitchFamily="18" charset="-78"/>
              <a:cs typeface="Andalus" panose="02020603050405020304" pitchFamily="18" charset="-78"/>
            </a:endParaRPr>
          </a:p>
          <a:p>
            <a:pPr algn="just">
              <a:lnSpc>
                <a:spcPct val="150000"/>
              </a:lnSpc>
            </a:pPr>
            <a:r>
              <a:rPr lang="tr-TR" sz="2400" b="1" dirty="0" smtClean="0">
                <a:solidFill>
                  <a:srgbClr val="FF0000"/>
                </a:solidFill>
                <a:latin typeface="Andalus" panose="02020603050405020304" pitchFamily="18" charset="-78"/>
                <a:cs typeface="Andalus" panose="02020603050405020304" pitchFamily="18" charset="-78"/>
              </a:rPr>
              <a:t>Kesinlik</a:t>
            </a:r>
            <a:r>
              <a:rPr lang="tr-TR" sz="2400" b="1" dirty="0" smtClean="0">
                <a:latin typeface="Andalus" panose="02020603050405020304" pitchFamily="18" charset="-78"/>
                <a:cs typeface="Andalus" panose="02020603050405020304" pitchFamily="18" charset="-78"/>
              </a:rPr>
              <a:t> : </a:t>
            </a:r>
            <a:r>
              <a:rPr lang="tr-TR" sz="2400" b="1" dirty="0">
                <a:latin typeface="Andalus" panose="02020603050405020304" pitchFamily="18" charset="-78"/>
                <a:cs typeface="Andalus" panose="02020603050405020304" pitchFamily="18" charset="-78"/>
              </a:rPr>
              <a:t>Anne-baba çocuğa koyduğu kurallar konusunda kesin bir tavır sergilemelidir</a:t>
            </a:r>
            <a:r>
              <a:rPr lang="tr-TR" sz="2400" b="1" dirty="0" smtClean="0">
                <a:latin typeface="Andalus" panose="02020603050405020304" pitchFamily="18" charset="-78"/>
                <a:cs typeface="Andalus" panose="02020603050405020304" pitchFamily="18" charset="-78"/>
              </a:rPr>
              <a:t>.</a:t>
            </a:r>
          </a:p>
          <a:p>
            <a:pPr algn="just">
              <a:lnSpc>
                <a:spcPct val="150000"/>
              </a:lnSpc>
            </a:pPr>
            <a:endParaRPr lang="tr-TR" sz="2400" b="1" dirty="0">
              <a:latin typeface="Andalus" panose="02020603050405020304" pitchFamily="18" charset="-78"/>
              <a:cs typeface="Andalus" panose="02020603050405020304" pitchFamily="18" charset="-78"/>
            </a:endParaRPr>
          </a:p>
          <a:p>
            <a:pPr algn="just">
              <a:lnSpc>
                <a:spcPct val="150000"/>
              </a:lnSpc>
            </a:pPr>
            <a:r>
              <a:rPr lang="tr-TR" sz="2400" b="1" dirty="0" smtClean="0">
                <a:solidFill>
                  <a:srgbClr val="FF0000"/>
                </a:solidFill>
                <a:latin typeface="Andalus" panose="02020603050405020304" pitchFamily="18" charset="-78"/>
                <a:cs typeface="Andalus" panose="02020603050405020304" pitchFamily="18" charset="-78"/>
              </a:rPr>
              <a:t>Süreklilik</a:t>
            </a:r>
            <a:r>
              <a:rPr lang="tr-TR" sz="2400" b="1" dirty="0" smtClean="0">
                <a:latin typeface="Andalus" panose="02020603050405020304" pitchFamily="18" charset="-78"/>
                <a:cs typeface="Andalus" panose="02020603050405020304" pitchFamily="18" charset="-78"/>
              </a:rPr>
              <a:t> : </a:t>
            </a:r>
            <a:r>
              <a:rPr lang="tr-TR" sz="2400" b="1" dirty="0">
                <a:latin typeface="Andalus" panose="02020603050405020304" pitchFamily="18" charset="-78"/>
                <a:cs typeface="Andalus" panose="02020603050405020304" pitchFamily="18" charset="-78"/>
              </a:rPr>
              <a:t>Disiplinde en önemli unsurlardan biri de sürekliliktir. Ebeveynler kurallar konusunda farklı zamanda farklı uygulamaları onaylamadıklarını belirtmeli ve tutarlı olmalılardır.</a:t>
            </a:r>
          </a:p>
        </p:txBody>
      </p:sp>
    </p:spTree>
    <p:extLst>
      <p:ext uri="{BB962C8B-B14F-4D97-AF65-F5344CB8AC3E}">
        <p14:creationId xmlns:p14="http://schemas.microsoft.com/office/powerpoint/2010/main" val="134681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6206" y="705395"/>
            <a:ext cx="5865223" cy="5669280"/>
          </a:xfrm>
        </p:spPr>
        <p:txBody>
          <a:bodyPr/>
          <a:lstStyle/>
          <a:p>
            <a:pPr marL="45720" indent="0" algn="just">
              <a:lnSpc>
                <a:spcPct val="150000"/>
              </a:lnSpc>
              <a:buNone/>
            </a:pPr>
            <a:r>
              <a:rPr lang="tr-TR" b="1" dirty="0">
                <a:solidFill>
                  <a:srgbClr val="FF0000"/>
                </a:solidFill>
                <a:latin typeface="Andalus" panose="02020603050405020304" pitchFamily="18" charset="-78"/>
                <a:cs typeface="Andalus" panose="02020603050405020304" pitchFamily="18" charset="-78"/>
              </a:rPr>
              <a:t>Sakinlik: </a:t>
            </a:r>
            <a:r>
              <a:rPr lang="tr-TR" b="1" dirty="0">
                <a:solidFill>
                  <a:schemeClr val="tx1"/>
                </a:solidFill>
                <a:latin typeface="Andalus" panose="02020603050405020304" pitchFamily="18" charset="-78"/>
                <a:cs typeface="Andalus" panose="02020603050405020304" pitchFamily="18" charset="-78"/>
              </a:rPr>
              <a:t>Kurallara uyma sırasında yaşanan çatışmalarda ebeveynler sakinliğini korumalı ve çocukla sonu gelmeyecek tartışmalara girmemelidir</a:t>
            </a:r>
            <a:r>
              <a:rPr lang="tr-TR" b="1" dirty="0" smtClean="0">
                <a:solidFill>
                  <a:schemeClr val="tx1"/>
                </a:solidFill>
                <a:latin typeface="Andalus" panose="02020603050405020304" pitchFamily="18" charset="-78"/>
                <a:cs typeface="Andalus" panose="02020603050405020304" pitchFamily="18" charset="-78"/>
              </a:rPr>
              <a:t>.</a:t>
            </a:r>
          </a:p>
          <a:p>
            <a:pPr marL="45720" indent="0" algn="just">
              <a:lnSpc>
                <a:spcPct val="150000"/>
              </a:lnSpc>
              <a:buNone/>
            </a:pPr>
            <a:r>
              <a:rPr lang="tr-TR" b="1" dirty="0">
                <a:solidFill>
                  <a:srgbClr val="FF0000"/>
                </a:solidFill>
                <a:latin typeface="Andalus" panose="02020603050405020304" pitchFamily="18" charset="-78"/>
                <a:cs typeface="Andalus" panose="02020603050405020304" pitchFamily="18" charset="-78"/>
              </a:rPr>
              <a:t>Ödüllendirme: </a:t>
            </a:r>
            <a:r>
              <a:rPr lang="tr-TR" b="1" dirty="0">
                <a:solidFill>
                  <a:schemeClr val="tx1"/>
                </a:solidFill>
                <a:latin typeface="Andalus" panose="02020603050405020304" pitchFamily="18" charset="-78"/>
                <a:cs typeface="Andalus" panose="02020603050405020304" pitchFamily="18" charset="-78"/>
              </a:rPr>
              <a:t>Çocuklar uygun davranışın öğrenilmesinde olumlu dönütler almak isterler. Aileler çocuğun olumlu davranışını desteklemeli ve beğendiklerini övgü içeren sözlerle ifade etmelilerdir.</a:t>
            </a:r>
          </a:p>
        </p:txBody>
      </p:sp>
      <p:pic>
        <p:nvPicPr>
          <p:cNvPr id="4" name="Resim 3"/>
          <p:cNvPicPr>
            <a:picLocks noChangeAspect="1"/>
          </p:cNvPicPr>
          <p:nvPr/>
        </p:nvPicPr>
        <p:blipFill>
          <a:blip r:embed="rId2"/>
          <a:stretch>
            <a:fillRect/>
          </a:stretch>
        </p:blipFill>
        <p:spPr>
          <a:xfrm>
            <a:off x="7589356" y="1579118"/>
            <a:ext cx="3779848" cy="4170025"/>
          </a:xfrm>
          <a:prstGeom prst="rect">
            <a:avLst/>
          </a:prstGeom>
        </p:spPr>
      </p:pic>
    </p:spTree>
    <p:extLst>
      <p:ext uri="{BB962C8B-B14F-4D97-AF65-F5344CB8AC3E}">
        <p14:creationId xmlns:p14="http://schemas.microsoft.com/office/powerpoint/2010/main" val="134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43000" y="457200"/>
            <a:ext cx="9875520" cy="783771"/>
          </a:xfrm>
        </p:spPr>
        <p:txBody>
          <a:bodyPr>
            <a:noAutofit/>
          </a:bodyPr>
          <a:lstStyle/>
          <a:p>
            <a:pPr algn="ctr"/>
            <a:r>
              <a:rPr lang="tr-TR" sz="3200" b="1" dirty="0" smtClean="0">
                <a:solidFill>
                  <a:srgbClr val="FF0000"/>
                </a:solidFill>
                <a:latin typeface="Andalus" panose="02020603050405020304" pitchFamily="18" charset="-78"/>
                <a:cs typeface="Andalus" panose="02020603050405020304" pitchFamily="18" charset="-78"/>
              </a:rPr>
              <a:t>ÇOCUKTA OLUMLU DAVRANIŞ GELİŞTİRMEDE KURALLARIN ÖNEMİ</a:t>
            </a:r>
            <a:endParaRPr lang="tr-TR" sz="3200" b="1" dirty="0">
              <a:solidFill>
                <a:srgbClr val="FF0000"/>
              </a:solidFill>
              <a:latin typeface="Andalus" panose="02020603050405020304" pitchFamily="18" charset="-78"/>
              <a:cs typeface="Andalus" panose="02020603050405020304" pitchFamily="18" charset="-78"/>
            </a:endParaRPr>
          </a:p>
        </p:txBody>
      </p:sp>
      <p:sp>
        <p:nvSpPr>
          <p:cNvPr id="3" name="İçerik Yer Tutucusu 2"/>
          <p:cNvSpPr>
            <a:spLocks noGrp="1"/>
          </p:cNvSpPr>
          <p:nvPr>
            <p:ph idx="1"/>
          </p:nvPr>
        </p:nvSpPr>
        <p:spPr>
          <a:xfrm>
            <a:off x="496389" y="1528354"/>
            <a:ext cx="11194867" cy="4963886"/>
          </a:xfrm>
        </p:spPr>
        <p:txBody>
          <a:bodyPr/>
          <a:lstStyle/>
          <a:p>
            <a:pPr>
              <a:buFont typeface="Wingdings" panose="05000000000000000000" pitchFamily="2" charset="2"/>
              <a:buChar char="Ø"/>
            </a:pPr>
            <a:r>
              <a:rPr lang="tr-TR" b="1" dirty="0" smtClean="0">
                <a:solidFill>
                  <a:schemeClr val="tx1"/>
                </a:solidFill>
                <a:latin typeface="Andalus" panose="02020603050405020304" pitchFamily="18" charset="-78"/>
                <a:cs typeface="Andalus" panose="02020603050405020304" pitchFamily="18" charset="-78"/>
              </a:rPr>
              <a:t> Kuralların </a:t>
            </a:r>
            <a:r>
              <a:rPr lang="tr-TR" b="1" dirty="0">
                <a:solidFill>
                  <a:schemeClr val="tx1"/>
                </a:solidFill>
                <a:latin typeface="Andalus" panose="02020603050405020304" pitchFamily="18" charset="-78"/>
                <a:cs typeface="Andalus" panose="02020603050405020304" pitchFamily="18" charset="-78"/>
              </a:rPr>
              <a:t>sayısı sınırlı olmalı ve kurallar kesinlikle uygulanmalıdır</a:t>
            </a:r>
            <a:r>
              <a:rPr lang="tr-TR" b="1" dirty="0" smtClean="0">
                <a:solidFill>
                  <a:schemeClr val="tx1"/>
                </a:solidFill>
                <a:latin typeface="Andalus" panose="02020603050405020304" pitchFamily="18" charset="-78"/>
                <a:cs typeface="Andalus" panose="02020603050405020304" pitchFamily="18" charset="-78"/>
              </a:rPr>
              <a:t>.</a:t>
            </a:r>
          </a:p>
          <a:p>
            <a:pPr>
              <a:buFont typeface="Wingdings" panose="05000000000000000000" pitchFamily="2" charset="2"/>
              <a:buChar char="Ø"/>
            </a:pPr>
            <a:r>
              <a:rPr lang="tr-TR" b="1" dirty="0" smtClean="0">
                <a:solidFill>
                  <a:schemeClr val="tx1"/>
                </a:solidFill>
                <a:latin typeface="Andalus" panose="02020603050405020304" pitchFamily="18" charset="-78"/>
                <a:cs typeface="Andalus" panose="02020603050405020304" pitchFamily="18" charset="-78"/>
              </a:rPr>
              <a:t> </a:t>
            </a:r>
            <a:r>
              <a:rPr lang="tr-TR" b="1" dirty="0">
                <a:solidFill>
                  <a:schemeClr val="tx1"/>
                </a:solidFill>
                <a:latin typeface="Andalus" panose="02020603050405020304" pitchFamily="18" charset="-78"/>
                <a:cs typeface="Andalus" panose="02020603050405020304" pitchFamily="18" charset="-78"/>
              </a:rPr>
              <a:t>Kurallar mantık çerçevesinde olmalı ve çocuğun yaş düzeyine uygulanabilir olmalıdır. </a:t>
            </a:r>
            <a:endParaRPr lang="tr-TR" b="1" dirty="0" smtClean="0">
              <a:solidFill>
                <a:schemeClr val="tx1"/>
              </a:solidFill>
              <a:latin typeface="Andalus" panose="02020603050405020304" pitchFamily="18" charset="-78"/>
              <a:cs typeface="Andalus" panose="02020603050405020304" pitchFamily="18" charset="-78"/>
            </a:endParaRPr>
          </a:p>
          <a:p>
            <a:pPr>
              <a:buFont typeface="Wingdings" panose="05000000000000000000" pitchFamily="2" charset="2"/>
              <a:buChar char="Ø"/>
            </a:pPr>
            <a:r>
              <a:rPr lang="tr-TR" b="1" dirty="0" smtClean="0">
                <a:solidFill>
                  <a:schemeClr val="tx1"/>
                </a:solidFill>
                <a:latin typeface="Andalus" panose="02020603050405020304" pitchFamily="18" charset="-78"/>
                <a:cs typeface="Andalus" panose="02020603050405020304" pitchFamily="18" charset="-78"/>
              </a:rPr>
              <a:t>Kurallar </a:t>
            </a:r>
            <a:r>
              <a:rPr lang="tr-TR" b="1" dirty="0">
                <a:solidFill>
                  <a:schemeClr val="tx1"/>
                </a:solidFill>
                <a:latin typeface="Andalus" panose="02020603050405020304" pitchFamily="18" charset="-78"/>
                <a:cs typeface="Andalus" panose="02020603050405020304" pitchFamily="18" charset="-78"/>
              </a:rPr>
              <a:t>çocuktan ne beklediğimizi açıkça ortaya koymalı ve onu yönlendirmelidir</a:t>
            </a:r>
            <a:r>
              <a:rPr lang="tr-TR" b="1" dirty="0" smtClean="0">
                <a:solidFill>
                  <a:schemeClr val="tx1"/>
                </a:solidFill>
                <a:latin typeface="Andalus" panose="02020603050405020304" pitchFamily="18" charset="-78"/>
                <a:cs typeface="Andalus" panose="02020603050405020304" pitchFamily="18" charset="-78"/>
              </a:rPr>
              <a:t>.</a:t>
            </a:r>
          </a:p>
          <a:p>
            <a:pPr>
              <a:buFont typeface="Wingdings" panose="05000000000000000000" pitchFamily="2" charset="2"/>
              <a:buChar char="Ø"/>
            </a:pPr>
            <a:r>
              <a:rPr lang="tr-TR" b="1" dirty="0" smtClean="0">
                <a:solidFill>
                  <a:schemeClr val="tx1"/>
                </a:solidFill>
                <a:latin typeface="Andalus" panose="02020603050405020304" pitchFamily="18" charset="-78"/>
                <a:cs typeface="Andalus" panose="02020603050405020304" pitchFamily="18" charset="-78"/>
              </a:rPr>
              <a:t> </a:t>
            </a:r>
            <a:r>
              <a:rPr lang="tr-TR" b="1" dirty="0">
                <a:solidFill>
                  <a:schemeClr val="tx1"/>
                </a:solidFill>
                <a:latin typeface="Andalus" panose="02020603050405020304" pitchFamily="18" charset="-78"/>
                <a:cs typeface="Andalus" panose="02020603050405020304" pitchFamily="18" charset="-78"/>
              </a:rPr>
              <a:t>Bir şeye “hayır” dendiğinde çocuğa neden “hayır” dendiği açıklanmalı ve seçenekler sunulmalıdır</a:t>
            </a:r>
            <a:r>
              <a:rPr lang="tr-TR" b="1" dirty="0" smtClean="0">
                <a:solidFill>
                  <a:schemeClr val="tx1"/>
                </a:solidFill>
                <a:latin typeface="Andalus" panose="02020603050405020304" pitchFamily="18" charset="-78"/>
                <a:cs typeface="Andalus" panose="02020603050405020304" pitchFamily="18" charset="-78"/>
              </a:rPr>
              <a:t>.</a:t>
            </a:r>
          </a:p>
          <a:p>
            <a:pPr>
              <a:buFont typeface="Wingdings" panose="05000000000000000000" pitchFamily="2" charset="2"/>
              <a:buChar char="Ø"/>
            </a:pPr>
            <a:r>
              <a:rPr lang="tr-TR" b="1" dirty="0" smtClean="0">
                <a:solidFill>
                  <a:schemeClr val="tx1"/>
                </a:solidFill>
                <a:latin typeface="Andalus" panose="02020603050405020304" pitchFamily="18" charset="-78"/>
                <a:cs typeface="Andalus" panose="02020603050405020304" pitchFamily="18" charset="-78"/>
              </a:rPr>
              <a:t> </a:t>
            </a:r>
            <a:r>
              <a:rPr lang="tr-TR" b="1" dirty="0">
                <a:solidFill>
                  <a:schemeClr val="tx1"/>
                </a:solidFill>
                <a:latin typeface="Andalus" panose="02020603050405020304" pitchFamily="18" charset="-78"/>
                <a:cs typeface="Andalus" panose="02020603050405020304" pitchFamily="18" charset="-78"/>
              </a:rPr>
              <a:t>Kurallar mümkün olduğu ölçüde olumlu kelimeler kullanılarak ifade edilmelidir. </a:t>
            </a:r>
            <a:endParaRPr lang="tr-TR" b="1" dirty="0" smtClean="0">
              <a:solidFill>
                <a:schemeClr val="tx1"/>
              </a:solidFill>
              <a:latin typeface="Andalus" panose="02020603050405020304" pitchFamily="18" charset="-78"/>
              <a:cs typeface="Andalus" panose="02020603050405020304" pitchFamily="18" charset="-78"/>
            </a:endParaRPr>
          </a:p>
          <a:p>
            <a:pPr>
              <a:buFont typeface="Wingdings" panose="05000000000000000000" pitchFamily="2" charset="2"/>
              <a:buChar char="Ø"/>
            </a:pPr>
            <a:r>
              <a:rPr lang="tr-TR" b="1" dirty="0">
                <a:solidFill>
                  <a:schemeClr val="tx1"/>
                </a:solidFill>
                <a:latin typeface="Andalus" panose="02020603050405020304" pitchFamily="18" charset="-78"/>
                <a:cs typeface="Andalus" panose="02020603050405020304" pitchFamily="18" charset="-78"/>
              </a:rPr>
              <a:t> </a:t>
            </a:r>
            <a:r>
              <a:rPr lang="tr-TR" b="1" dirty="0" smtClean="0">
                <a:solidFill>
                  <a:schemeClr val="tx1"/>
                </a:solidFill>
                <a:latin typeface="Andalus" panose="02020603050405020304" pitchFamily="18" charset="-78"/>
                <a:cs typeface="Andalus" panose="02020603050405020304" pitchFamily="18" charset="-78"/>
              </a:rPr>
              <a:t>Kurallar </a:t>
            </a:r>
            <a:r>
              <a:rPr lang="tr-TR" b="1" dirty="0">
                <a:solidFill>
                  <a:schemeClr val="tx1"/>
                </a:solidFill>
                <a:latin typeface="Andalus" panose="02020603050405020304" pitchFamily="18" charset="-78"/>
                <a:cs typeface="Andalus" panose="02020603050405020304" pitchFamily="18" charset="-78"/>
              </a:rPr>
              <a:t>ebeveynler tarafından tutarlı bir şekilde </a:t>
            </a:r>
            <a:r>
              <a:rPr lang="tr-TR" b="1" dirty="0" smtClean="0">
                <a:solidFill>
                  <a:schemeClr val="tx1"/>
                </a:solidFill>
                <a:latin typeface="Andalus" panose="02020603050405020304" pitchFamily="18" charset="-78"/>
                <a:cs typeface="Andalus" panose="02020603050405020304" pitchFamily="18" charset="-78"/>
              </a:rPr>
              <a:t>uygulanmalıdır.</a:t>
            </a:r>
          </a:p>
          <a:p>
            <a:pPr>
              <a:buFont typeface="Wingdings" panose="05000000000000000000" pitchFamily="2" charset="2"/>
              <a:buChar char="Ø"/>
            </a:pPr>
            <a:r>
              <a:rPr lang="tr-TR" b="1" dirty="0">
                <a:solidFill>
                  <a:schemeClr val="tx1"/>
                </a:solidFill>
                <a:latin typeface="Andalus" panose="02020603050405020304" pitchFamily="18" charset="-78"/>
                <a:cs typeface="Andalus" panose="02020603050405020304" pitchFamily="18" charset="-78"/>
              </a:rPr>
              <a:t> </a:t>
            </a:r>
            <a:r>
              <a:rPr lang="tr-TR" b="1" dirty="0" smtClean="0">
                <a:solidFill>
                  <a:schemeClr val="tx1"/>
                </a:solidFill>
                <a:latin typeface="Andalus" panose="02020603050405020304" pitchFamily="18" charset="-78"/>
                <a:cs typeface="Andalus" panose="02020603050405020304" pitchFamily="18" charset="-78"/>
              </a:rPr>
              <a:t>Çocuğa </a:t>
            </a:r>
            <a:r>
              <a:rPr lang="tr-TR" b="1" dirty="0">
                <a:solidFill>
                  <a:schemeClr val="tx1"/>
                </a:solidFill>
                <a:latin typeface="Andalus" panose="02020603050405020304" pitchFamily="18" charset="-78"/>
                <a:cs typeface="Andalus" panose="02020603050405020304" pitchFamily="18" charset="-78"/>
              </a:rPr>
              <a:t>kurallar belirlenirken söz hakkı tanınmalı, onun da fikri </a:t>
            </a:r>
            <a:r>
              <a:rPr lang="tr-TR" b="1" dirty="0" smtClean="0">
                <a:solidFill>
                  <a:schemeClr val="tx1"/>
                </a:solidFill>
                <a:latin typeface="Andalus" panose="02020603050405020304" pitchFamily="18" charset="-78"/>
                <a:cs typeface="Andalus" panose="02020603050405020304" pitchFamily="18" charset="-78"/>
              </a:rPr>
              <a:t>alınmalıdır.</a:t>
            </a:r>
          </a:p>
          <a:p>
            <a:pPr>
              <a:buFont typeface="Wingdings" panose="05000000000000000000" pitchFamily="2" charset="2"/>
              <a:buChar char="Ø"/>
            </a:pPr>
            <a:r>
              <a:rPr lang="tr-TR" b="1" dirty="0" smtClean="0">
                <a:solidFill>
                  <a:schemeClr val="tx1"/>
                </a:solidFill>
                <a:latin typeface="Andalus" panose="02020603050405020304" pitchFamily="18" charset="-78"/>
                <a:cs typeface="Andalus" panose="02020603050405020304" pitchFamily="18" charset="-78"/>
              </a:rPr>
              <a:t>Konulan </a:t>
            </a:r>
            <a:r>
              <a:rPr lang="tr-TR" b="1" dirty="0">
                <a:solidFill>
                  <a:schemeClr val="tx1"/>
                </a:solidFill>
                <a:latin typeface="Andalus" panose="02020603050405020304" pitchFamily="18" charset="-78"/>
                <a:cs typeface="Andalus" panose="02020603050405020304" pitchFamily="18" charset="-78"/>
              </a:rPr>
              <a:t>kurallara uyulmadığı takdirde uygulanacak olan yaptırımlar çocuğa abartılmadan anlatılmalıdır.</a:t>
            </a:r>
          </a:p>
          <a:p>
            <a:pPr marL="45720" indent="0">
              <a:buNone/>
            </a:pPr>
            <a:endParaRPr lang="tr-TR" b="1"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351745583"/>
      </p:ext>
    </p:extLst>
  </p:cSld>
  <p:clrMapOvr>
    <a:masterClrMapping/>
  </p:clrMapOvr>
</p:sld>
</file>

<file path=ppt/theme/theme1.xml><?xml version="1.0" encoding="utf-8"?>
<a:theme xmlns:a="http://schemas.openxmlformats.org/drawingml/2006/main" name="Temel">
  <a:themeElements>
    <a:clrScheme name="Teme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mel">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TM03457444[[fn=Temel]]</Template>
  <TotalTime>399</TotalTime>
  <Words>779</Words>
  <Application>Microsoft Office PowerPoint</Application>
  <PresentationFormat>Geniş ekran</PresentationFormat>
  <Paragraphs>115</Paragraphs>
  <Slides>27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27</vt:i4>
      </vt:variant>
    </vt:vector>
  </HeadingPairs>
  <TitlesOfParts>
    <vt:vector size="31" baseType="lpstr">
      <vt:lpstr>Andalus</vt:lpstr>
      <vt:lpstr>Corbel</vt:lpstr>
      <vt:lpstr>Wingdings</vt:lpstr>
      <vt:lpstr>Temel</vt:lpstr>
      <vt:lpstr>ÖZ DİSİPLİNLİ ÇOCUKLAR YETİŞTİRMEK </vt:lpstr>
      <vt:lpstr>PowerPoint Sunusu</vt:lpstr>
      <vt:lpstr>PowerPoint Sunusu</vt:lpstr>
      <vt:lpstr>DIŞ DİSİPLİN:</vt:lpstr>
      <vt:lpstr>POZİTİF DİSİPLİN</vt:lpstr>
      <vt:lpstr>PowerPoint Sunusu</vt:lpstr>
      <vt:lpstr>PowerPoint Sunusu</vt:lpstr>
      <vt:lpstr>PowerPoint Sunusu</vt:lpstr>
      <vt:lpstr>ÇOCUKTA OLUMLU DAVRANIŞ GELİŞTİRMEDE KURALLARIN ÖNEMİ</vt:lpstr>
      <vt:lpstr>POZİTİF DİSİPLİN İÇİN DİKKAT EDİLMESİ GEREKEN NOKTALAR </vt:lpstr>
      <vt:lpstr>PowerPoint Sunusu</vt:lpstr>
      <vt:lpstr>PowerPoint Sunusu</vt:lpstr>
      <vt:lpstr>ÇOCUKLARDA ÖZ DENETİMİ SAĞLAMA YOLLARI</vt:lpstr>
      <vt:lpstr>PowerPoint Sunusu</vt:lpstr>
      <vt:lpstr>ÇOCUKTA  ÖZ DİSİPLİNİ KAZANDIRABİLMEK İÇİN YAPILMASI GEREKENLER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ÖZDİSİPLİNLİ ÇOCUKLAR YETİŞTİRMEK</dc:title>
  <dc:creator>ronaldinho424</dc:creator>
  <cp:lastModifiedBy>ronaldinho424</cp:lastModifiedBy>
  <cp:revision>20</cp:revision>
  <dcterms:created xsi:type="dcterms:W3CDTF">2020-12-02T07:27:41Z</dcterms:created>
  <dcterms:modified xsi:type="dcterms:W3CDTF">2020-12-11T08:24:03Z</dcterms:modified>
</cp:coreProperties>
</file>