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78" r:id="rId2"/>
    <p:sldId id="342" r:id="rId3"/>
    <p:sldId id="377" r:id="rId4"/>
    <p:sldId id="346" r:id="rId5"/>
    <p:sldId id="343" r:id="rId6"/>
    <p:sldId id="344" r:id="rId7"/>
    <p:sldId id="378" r:id="rId8"/>
    <p:sldId id="345" r:id="rId9"/>
    <p:sldId id="347" r:id="rId10"/>
    <p:sldId id="348" r:id="rId11"/>
    <p:sldId id="349" r:id="rId12"/>
    <p:sldId id="350" r:id="rId13"/>
    <p:sldId id="351" r:id="rId14"/>
    <p:sldId id="352" r:id="rId15"/>
    <p:sldId id="376" r:id="rId16"/>
    <p:sldId id="353" r:id="rId17"/>
    <p:sldId id="367" r:id="rId18"/>
    <p:sldId id="379" r:id="rId19"/>
    <p:sldId id="354" r:id="rId20"/>
    <p:sldId id="355" r:id="rId21"/>
    <p:sldId id="382" r:id="rId22"/>
    <p:sldId id="356" r:id="rId23"/>
    <p:sldId id="357" r:id="rId24"/>
    <p:sldId id="381" r:id="rId25"/>
    <p:sldId id="358" r:id="rId26"/>
    <p:sldId id="359" r:id="rId27"/>
    <p:sldId id="360" r:id="rId28"/>
    <p:sldId id="361" r:id="rId29"/>
    <p:sldId id="365" r:id="rId30"/>
    <p:sldId id="366" r:id="rId31"/>
    <p:sldId id="368" r:id="rId32"/>
    <p:sldId id="369" r:id="rId33"/>
    <p:sldId id="370" r:id="rId34"/>
    <p:sldId id="371" r:id="rId35"/>
    <p:sldId id="372" r:id="rId36"/>
    <p:sldId id="362" r:id="rId37"/>
    <p:sldId id="363" r:id="rId38"/>
    <p:sldId id="364" r:id="rId39"/>
    <p:sldId id="380" r:id="rId40"/>
    <p:sldId id="27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2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78738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47101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28715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1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17BF43-9B71-45FC-8807-A69D1601F6B5}"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58862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117BF43-9B71-45FC-8807-A69D1601F6B5}" type="datetimeFigureOut">
              <a:rPr lang="tr-TR" smtClean="0"/>
              <a:t>11.12.2020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89876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17BF43-9B71-45FC-8807-A69D1601F6B5}" type="datetimeFigureOut">
              <a:rPr lang="tr-TR" smtClean="0"/>
              <a:t>11.12.2020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79523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17BF43-9B71-45FC-8807-A69D1601F6B5}" type="datetimeFigureOut">
              <a:rPr lang="tr-TR" smtClean="0"/>
              <a:t>11.12.2020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1542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17BF43-9B71-45FC-8807-A69D1601F6B5}" type="datetimeFigureOut">
              <a:rPr lang="tr-TR" smtClean="0"/>
              <a:t>11.12.2020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BEFCE6-C37B-437F-ADF3-8387AEB3F466}" type="slidenum">
              <a:rPr lang="tr-TR" smtClean="0"/>
              <a:t>‹#›</a:t>
            </a:fld>
            <a:endParaRPr lang="tr-TR"/>
          </a:p>
        </p:txBody>
      </p:sp>
    </p:spTree>
    <p:extLst>
      <p:ext uri="{BB962C8B-B14F-4D97-AF65-F5344CB8AC3E}">
        <p14:creationId xmlns:p14="http://schemas.microsoft.com/office/powerpoint/2010/main" val="10845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01615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17BF43-9B71-45FC-8807-A69D1601F6B5}" type="datetimeFigureOut">
              <a:rPr lang="tr-TR" smtClean="0"/>
              <a:t>11.12.2020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BEFCE6-C37B-437F-ADF3-8387AEB3F46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766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608" y="4318920"/>
            <a:ext cx="12388948" cy="302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126608" y="4621749"/>
            <a:ext cx="12388948" cy="2257865"/>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2683732" y="2813303"/>
            <a:ext cx="7105920" cy="3293209"/>
          </a:xfrm>
          <a:prstGeom prst="rect">
            <a:avLst/>
          </a:prstGeom>
          <a:noFill/>
        </p:spPr>
        <p:txBody>
          <a:bodyPr wrap="none" rtlCol="0">
            <a:spAutoFit/>
          </a:bodyPr>
          <a:lstStyle/>
          <a:p>
            <a:pPr algn="ctr"/>
            <a:endParaRPr lang="tr-TR" sz="2400" b="1" dirty="0" smtClean="0">
              <a:solidFill>
                <a:srgbClr val="0202BE"/>
              </a:solidFill>
            </a:endParaRPr>
          </a:p>
          <a:p>
            <a:pPr algn="ctr"/>
            <a:r>
              <a:rPr lang="tr-TR" sz="2400" b="1" dirty="0" smtClean="0">
                <a:solidFill>
                  <a:srgbClr val="0202BE"/>
                </a:solidFill>
              </a:rPr>
              <a:t>SEYHAN REHBERLİK VE ARAŞTIRMA MERKEZİ</a:t>
            </a:r>
          </a:p>
          <a:p>
            <a:pPr algn="ctr"/>
            <a:endParaRPr lang="tr-TR" sz="4000" b="1" dirty="0" smtClean="0"/>
          </a:p>
          <a:p>
            <a:pPr algn="ctr"/>
            <a:endParaRPr lang="tr-TR" sz="4000" b="1" dirty="0"/>
          </a:p>
          <a:p>
            <a:pPr algn="ctr"/>
            <a:endParaRPr lang="tr-TR" sz="4000" b="1" dirty="0" smtClean="0"/>
          </a:p>
          <a:p>
            <a:pPr algn="ctr"/>
            <a:r>
              <a:rPr lang="tr-TR" sz="4000" b="1" dirty="0" smtClean="0">
                <a:solidFill>
                  <a:srgbClr val="002060"/>
                </a:solidFill>
              </a:rPr>
              <a:t>ÖZDİSİPLİN GELİŞTİRME YOLLARI</a:t>
            </a:r>
            <a:endParaRPr lang="tr-TR" sz="4000" b="1" dirty="0">
              <a:solidFill>
                <a:srgbClr val="002060"/>
              </a:solidFill>
            </a:endParaRPr>
          </a:p>
        </p:txBody>
      </p:sp>
      <p:sp>
        <p:nvSpPr>
          <p:cNvPr id="6" name="Metin kutusu 5"/>
          <p:cNvSpPr txBox="1"/>
          <p:nvPr/>
        </p:nvSpPr>
        <p:spPr>
          <a:xfrm>
            <a:off x="5287996" y="5908430"/>
            <a:ext cx="1517530" cy="646331"/>
          </a:xfrm>
          <a:prstGeom prst="rect">
            <a:avLst/>
          </a:prstGeom>
          <a:noFill/>
        </p:spPr>
        <p:txBody>
          <a:bodyPr wrap="none" rtlCol="0">
            <a:spAutoFit/>
          </a:bodyPr>
          <a:lstStyle/>
          <a:p>
            <a:pPr algn="ctr"/>
            <a:r>
              <a:rPr lang="tr-TR" b="1" dirty="0">
                <a:solidFill>
                  <a:schemeClr val="bg1">
                    <a:lumMod val="65000"/>
                  </a:schemeClr>
                </a:solidFill>
              </a:rPr>
              <a:t/>
            </a:r>
            <a:br>
              <a:rPr lang="tr-TR" b="1" dirty="0">
                <a:solidFill>
                  <a:schemeClr val="bg1">
                    <a:lumMod val="65000"/>
                  </a:schemeClr>
                </a:solidFill>
              </a:rPr>
            </a:br>
            <a:r>
              <a:rPr lang="tr-TR" b="1" dirty="0" smtClean="0">
                <a:solidFill>
                  <a:srgbClr val="002060"/>
                </a:solidFill>
              </a:rPr>
              <a:t>PDR BÖLÜMÜ</a:t>
            </a:r>
            <a:endParaRPr lang="tr-TR" b="1" dirty="0">
              <a:solidFill>
                <a:srgbClr val="002060"/>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9991" y="301083"/>
            <a:ext cx="2598234" cy="2512220"/>
          </a:xfrm>
          <a:prstGeom prst="rect">
            <a:avLst/>
          </a:prstGeom>
        </p:spPr>
      </p:pic>
    </p:spTree>
    <p:extLst>
      <p:ext uri="{BB962C8B-B14F-4D97-AF65-F5344CB8AC3E}">
        <p14:creationId xmlns:p14="http://schemas.microsoft.com/office/powerpoint/2010/main" val="36813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C00000"/>
                </a:solidFill>
              </a:rPr>
              <a:t>ALIŞKANLIKLAR: ÖZ DİSİPLİNE GÖTÜREN YOL</a:t>
            </a:r>
          </a:p>
        </p:txBody>
      </p:sp>
      <p:sp>
        <p:nvSpPr>
          <p:cNvPr id="3" name="İçerik Yer Tutucusu 2"/>
          <p:cNvSpPr>
            <a:spLocks noGrp="1"/>
          </p:cNvSpPr>
          <p:nvPr>
            <p:ph idx="1"/>
          </p:nvPr>
        </p:nvSpPr>
        <p:spPr/>
        <p:txBody>
          <a:bodyPr/>
          <a:lstStyle/>
          <a:p>
            <a:pPr algn="just"/>
            <a:r>
              <a:rPr lang="tr-TR" sz="2800" dirty="0" smtClean="0"/>
              <a:t>      </a:t>
            </a:r>
            <a:r>
              <a:rPr lang="tr-TR" sz="2800" dirty="0" smtClean="0">
                <a:solidFill>
                  <a:srgbClr val="7030A0"/>
                </a:solidFill>
              </a:rPr>
              <a:t>Peki</a:t>
            </a:r>
            <a:r>
              <a:rPr lang="tr-TR" sz="2800" dirty="0">
                <a:solidFill>
                  <a:srgbClr val="7030A0"/>
                </a:solidFill>
              </a:rPr>
              <a:t>, bu durum iyi midir? Hayır, kalıplar, bizi yaşam içinde önyargıya sürükler ve öz disipline ihtiyaç duymamaya başlarız. Hatta bu durum bizi gelişmeye karşı engeller</a:t>
            </a:r>
            <a:r>
              <a:rPr lang="tr-TR" sz="2800" dirty="0"/>
              <a:t>. Çoğu durumda bizi engellemeye çalışan, tekrarlanan sıradan davranışlardır. Enteresan olan şudur; ilerlememize yardımcı olan şeylerden, tekrarlanmış ve kalıplaşmış iyi alışkanlıklardan daha çok, yaşamımız için kötü alışkanlıklara sahip olma eğilimindeyizdir. </a:t>
            </a:r>
          </a:p>
          <a:p>
            <a:pPr algn="just"/>
            <a:r>
              <a:rPr lang="tr-TR" sz="2800" b="1" dirty="0" smtClean="0">
                <a:solidFill>
                  <a:srgbClr val="C00000"/>
                </a:solidFill>
              </a:rPr>
              <a:t>     İşte burada ÖZDİSİPLİN devreye girerek bizi başarıya götürecek iyi alışkanlıklar edinmemizi sağlar</a:t>
            </a:r>
            <a:r>
              <a:rPr lang="tr-TR" sz="2800" dirty="0" smtClean="0"/>
              <a:t>.</a:t>
            </a:r>
            <a:endParaRPr lang="tr-TR" dirty="0"/>
          </a:p>
        </p:txBody>
      </p:sp>
    </p:spTree>
    <p:extLst>
      <p:ext uri="{BB962C8B-B14F-4D97-AF65-F5344CB8AC3E}">
        <p14:creationId xmlns:p14="http://schemas.microsoft.com/office/powerpoint/2010/main" val="135455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77091"/>
            <a:ext cx="10058400" cy="1357745"/>
          </a:xfrm>
        </p:spPr>
        <p:txBody>
          <a:bodyPr>
            <a:normAutofit/>
          </a:bodyPr>
          <a:lstStyle/>
          <a:p>
            <a:r>
              <a:rPr lang="tr-TR" sz="4000" b="1" dirty="0">
                <a:solidFill>
                  <a:srgbClr val="C00000"/>
                </a:solidFill>
              </a:rPr>
              <a:t>Kendinize bir hedef koyduğunuz zaman onu ancak disiplin ve sıkı çalışmayla elde edebilirsiniz.</a:t>
            </a:r>
            <a:endParaRPr lang="tr-TR" sz="4000" dirty="0">
              <a:solidFill>
                <a:srgbClr val="C00000"/>
              </a:solidFill>
            </a:endParaRPr>
          </a:p>
        </p:txBody>
      </p:sp>
      <p:sp>
        <p:nvSpPr>
          <p:cNvPr id="3" name="İçerik Yer Tutucusu 2"/>
          <p:cNvSpPr>
            <a:spLocks noGrp="1"/>
          </p:cNvSpPr>
          <p:nvPr>
            <p:ph idx="1"/>
          </p:nvPr>
        </p:nvSpPr>
        <p:spPr/>
        <p:txBody>
          <a:bodyPr>
            <a:normAutofit/>
          </a:bodyPr>
          <a:lstStyle/>
          <a:p>
            <a:pPr algn="just" fontAlgn="base"/>
            <a:r>
              <a:rPr lang="tr-TR" sz="2800" dirty="0" smtClean="0"/>
              <a:t>    </a:t>
            </a:r>
            <a:r>
              <a:rPr lang="tr-TR" sz="2800" dirty="0" smtClean="0">
                <a:solidFill>
                  <a:srgbClr val="7030A0"/>
                </a:solidFill>
              </a:rPr>
              <a:t>Tüm </a:t>
            </a:r>
            <a:r>
              <a:rPr lang="tr-TR" sz="2800" dirty="0">
                <a:solidFill>
                  <a:srgbClr val="7030A0"/>
                </a:solidFill>
              </a:rPr>
              <a:t>başarılı insanların ortak özelliklerinden biri öz </a:t>
            </a:r>
            <a:r>
              <a:rPr lang="tr-TR" sz="2800" dirty="0" err="1" smtClean="0">
                <a:solidFill>
                  <a:srgbClr val="7030A0"/>
                </a:solidFill>
              </a:rPr>
              <a:t>disiplindir.Öz</a:t>
            </a:r>
            <a:r>
              <a:rPr lang="tr-TR" sz="2800" dirty="0" smtClean="0">
                <a:solidFill>
                  <a:srgbClr val="7030A0"/>
                </a:solidFill>
              </a:rPr>
              <a:t> </a:t>
            </a:r>
            <a:r>
              <a:rPr lang="tr-TR" sz="2800" dirty="0">
                <a:solidFill>
                  <a:srgbClr val="7030A0"/>
                </a:solidFill>
              </a:rPr>
              <a:t>disiplin çok temel bir kavramdır. Düşüncelerinizi, duygularınız, davranışlarınızı ve alışkanlıklarınızı kontrol altında tutabilmelisiniz.</a:t>
            </a:r>
          </a:p>
          <a:p>
            <a:pPr algn="just" fontAlgn="base"/>
            <a:r>
              <a:rPr lang="tr-TR" sz="2800" dirty="0" smtClean="0"/>
              <a:t>     Kendinize </a:t>
            </a:r>
            <a:r>
              <a:rPr lang="tr-TR" sz="2800" dirty="0"/>
              <a:t>önemli bir hedef belirlediğinizde bu hedefi gerçekleştirebilmek için en kritik kavramlardan birinin öz disiplin olduğunu idrak edebilir olmalısınız. Ancak öz disiplin yeni bir kavram değildir. Öz disiplin konusu asırlardır tartışılan, önemli felsefi eserlerde derinlemesine irdelenen, insanlık tarihinin en başarılı insanlarının üzerine kafa yorduğu bir konu.</a:t>
            </a:r>
          </a:p>
          <a:p>
            <a:endParaRPr lang="tr-TR" dirty="0"/>
          </a:p>
        </p:txBody>
      </p:sp>
    </p:spTree>
    <p:extLst>
      <p:ext uri="{BB962C8B-B14F-4D97-AF65-F5344CB8AC3E}">
        <p14:creationId xmlns:p14="http://schemas.microsoft.com/office/powerpoint/2010/main" val="323825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ÖZDİSİPLİN</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gn="just" fontAlgn="base"/>
            <a:r>
              <a:rPr lang="tr-TR" sz="2400" dirty="0" smtClean="0"/>
              <a:t>    </a:t>
            </a:r>
          </a:p>
          <a:p>
            <a:pPr algn="just" fontAlgn="base"/>
            <a:r>
              <a:rPr lang="tr-TR" sz="2400" dirty="0" err="1" smtClean="0"/>
              <a:t>Aristotales</a:t>
            </a:r>
            <a:r>
              <a:rPr lang="tr-TR" sz="2400" dirty="0" smtClean="0"/>
              <a:t> </a:t>
            </a:r>
            <a:r>
              <a:rPr lang="tr-TR" sz="2400" dirty="0"/>
              <a:t>bu konuda şöyle diyor örneğin:</a:t>
            </a:r>
          </a:p>
          <a:p>
            <a:pPr algn="just" fontAlgn="base"/>
            <a:r>
              <a:rPr lang="tr-TR" sz="2400" b="1" dirty="0"/>
              <a:t>“Genç yaşta elde edilen iyi alışkanlıklar bir kişinin geleceğini doğrudan etkiler</a:t>
            </a:r>
            <a:r>
              <a:rPr lang="tr-TR" sz="2400" b="1" dirty="0" smtClean="0"/>
              <a:t>.”</a:t>
            </a:r>
          </a:p>
          <a:p>
            <a:pPr algn="just" fontAlgn="base"/>
            <a:r>
              <a:rPr lang="tr-TR" sz="2400" dirty="0" smtClean="0"/>
              <a:t>    Bizdeki </a:t>
            </a:r>
            <a:r>
              <a:rPr lang="tr-TR" sz="2400" dirty="0"/>
              <a:t>“Ağaç yaşken eğilir.” sözünü oldukça andıran bu söz, öz disiplin olmadan iyi alışkanlıkların kazanılamayacağını vurgular niteliktedir.</a:t>
            </a:r>
          </a:p>
          <a:p>
            <a:pPr algn="just" fontAlgn="base"/>
            <a:r>
              <a:rPr lang="tr-TR" sz="2400" dirty="0" smtClean="0"/>
              <a:t>   Öz </a:t>
            </a:r>
            <a:r>
              <a:rPr lang="tr-TR" sz="2400" dirty="0"/>
              <a:t>disiplin hakkında önemli kişilerin söylediği bazı sözleri şöyle sıralayabiliriz:</a:t>
            </a:r>
          </a:p>
          <a:p>
            <a:pPr algn="just" fontAlgn="base"/>
            <a:r>
              <a:rPr lang="tr-TR" sz="2400" dirty="0" smtClean="0"/>
              <a:t>   “</a:t>
            </a:r>
            <a:r>
              <a:rPr lang="tr-TR" sz="2400" dirty="0"/>
              <a:t>Öz disiplin varsa her şeyi başarmak mümkündür.” (Theodore Roosevelt)</a:t>
            </a:r>
          </a:p>
          <a:p>
            <a:pPr algn="just" fontAlgn="base"/>
            <a:r>
              <a:rPr lang="tr-TR" sz="2400" dirty="0" smtClean="0"/>
              <a:t>    “</a:t>
            </a:r>
            <a:r>
              <a:rPr lang="tr-TR" sz="2400" dirty="0"/>
              <a:t>Hedef ve başarı arasındaki köprüye öz disiplin adı verilir.” (</a:t>
            </a:r>
            <a:r>
              <a:rPr lang="tr-TR" sz="2400" dirty="0" err="1"/>
              <a:t>Jim</a:t>
            </a:r>
            <a:r>
              <a:rPr lang="tr-TR" sz="2400" dirty="0"/>
              <a:t> </a:t>
            </a:r>
            <a:r>
              <a:rPr lang="tr-TR" sz="2400" dirty="0" err="1"/>
              <a:t>Rohn</a:t>
            </a:r>
            <a:r>
              <a:rPr lang="tr-TR" sz="2400" dirty="0"/>
              <a:t>)</a:t>
            </a:r>
          </a:p>
          <a:p>
            <a:pPr algn="just" fontAlgn="base"/>
            <a:r>
              <a:rPr lang="tr-TR" sz="2400" dirty="0" smtClean="0"/>
              <a:t>     “</a:t>
            </a:r>
            <a:r>
              <a:rPr lang="tr-TR" sz="2400" dirty="0"/>
              <a:t>Özgüvenin temelinde eğitim ve öz disiplin vardır.” (Robert </a:t>
            </a:r>
            <a:r>
              <a:rPr lang="tr-TR" sz="2400" dirty="0" err="1"/>
              <a:t>Kiyosaki</a:t>
            </a:r>
            <a:r>
              <a:rPr lang="tr-TR" sz="2400" dirty="0"/>
              <a:t>)</a:t>
            </a:r>
          </a:p>
          <a:p>
            <a:endParaRPr lang="tr-TR" dirty="0"/>
          </a:p>
        </p:txBody>
      </p:sp>
      <p:sp>
        <p:nvSpPr>
          <p:cNvPr id="4" name="Rectangle 1"/>
          <p:cNvSpPr>
            <a:spLocks noChangeArrowheads="1"/>
          </p:cNvSpPr>
          <p:nvPr/>
        </p:nvSpPr>
        <p:spPr bwMode="auto">
          <a:xfrm>
            <a:off x="3532908" y="1845733"/>
            <a:ext cx="3214255" cy="1770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368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ÖZDİSİPLİN</a:t>
            </a:r>
            <a:endParaRPr lang="tr-TR" dirty="0"/>
          </a:p>
        </p:txBody>
      </p:sp>
      <p:sp>
        <p:nvSpPr>
          <p:cNvPr id="3" name="İçerik Yer Tutucusu 2"/>
          <p:cNvSpPr>
            <a:spLocks noGrp="1"/>
          </p:cNvSpPr>
          <p:nvPr>
            <p:ph idx="1"/>
          </p:nvPr>
        </p:nvSpPr>
        <p:spPr/>
        <p:txBody>
          <a:bodyPr>
            <a:normAutofit lnSpcReduction="10000"/>
          </a:bodyPr>
          <a:lstStyle/>
          <a:p>
            <a:pPr algn="just" fontAlgn="base"/>
            <a:r>
              <a:rPr lang="tr-TR" sz="2800" dirty="0"/>
              <a:t>Başarılı insanlar başarının sırrının öz disiplinde ve sıkı çalışmada olduğunu kavramış insanlardır. Bu kişiler kendilerini disipline ederek hedeflerine ulaşmanın mümkün olduğunu iyi bilirler.</a:t>
            </a:r>
          </a:p>
          <a:p>
            <a:pPr algn="just" fontAlgn="base"/>
            <a:r>
              <a:rPr lang="tr-TR" sz="2800" dirty="0"/>
              <a:t> </a:t>
            </a:r>
            <a:r>
              <a:rPr lang="tr-TR" b="1" dirty="0"/>
              <a:t> </a:t>
            </a:r>
            <a:r>
              <a:rPr lang="tr-TR" sz="2800" b="1" dirty="0"/>
              <a:t>Peki siz neden bu kişilerden biri olmayasınız</a:t>
            </a:r>
            <a:r>
              <a:rPr lang="tr-TR" sz="2800" b="1" dirty="0" smtClean="0"/>
              <a:t>?</a:t>
            </a:r>
          </a:p>
          <a:p>
            <a:pPr algn="just" fontAlgn="base"/>
            <a:r>
              <a:rPr lang="tr-TR" sz="2800" dirty="0"/>
              <a:t>Bunun için işe, öz disiplinin nasıl kazanıldığını öğrenerek başlayabilirsiniz. Yaptığınız eylemlerin, düşünce ve duygularınızın kontrolü tamamen size ait olmalıdır.</a:t>
            </a:r>
          </a:p>
          <a:p>
            <a:pPr algn="just" fontAlgn="base"/>
            <a:r>
              <a:rPr lang="tr-TR" sz="2800" dirty="0"/>
              <a:t>Gün içinde pek çok eylemi sırf alışkanlıklarımız nedeniyle yaparız. Doğru alışkanlıklar kazanmak ise ancak disiplin yoluyla olur</a:t>
            </a:r>
          </a:p>
          <a:p>
            <a:pPr algn="just" fontAlgn="base"/>
            <a:endParaRPr lang="tr-TR" sz="2800" b="1" dirty="0"/>
          </a:p>
          <a:p>
            <a:pPr algn="just" fontAlgn="base"/>
            <a:endParaRPr lang="tr-TR" sz="2800" dirty="0"/>
          </a:p>
          <a:p>
            <a:endParaRPr lang="tr-TR" dirty="0"/>
          </a:p>
        </p:txBody>
      </p:sp>
    </p:spTree>
    <p:extLst>
      <p:ext uri="{BB962C8B-B14F-4D97-AF65-F5344CB8AC3E}">
        <p14:creationId xmlns:p14="http://schemas.microsoft.com/office/powerpoint/2010/main" val="51469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ÖZDİSİPLİN ÜZERİNE BİR ARAŞTIRMA</a:t>
            </a:r>
            <a:endParaRPr lang="tr-TR" dirty="0"/>
          </a:p>
        </p:txBody>
      </p:sp>
      <p:sp>
        <p:nvSpPr>
          <p:cNvPr id="3" name="İçerik Yer Tutucusu 2"/>
          <p:cNvSpPr>
            <a:spLocks noGrp="1"/>
          </p:cNvSpPr>
          <p:nvPr>
            <p:ph idx="1"/>
          </p:nvPr>
        </p:nvSpPr>
        <p:spPr/>
        <p:txBody>
          <a:bodyPr>
            <a:noAutofit/>
          </a:bodyPr>
          <a:lstStyle/>
          <a:p>
            <a:pPr algn="just" fontAlgn="base"/>
            <a:r>
              <a:rPr lang="tr-TR" sz="2800" dirty="0" err="1" smtClean="0"/>
              <a:t>Newyork</a:t>
            </a:r>
            <a:r>
              <a:rPr lang="tr-TR" sz="2800" dirty="0" smtClean="0"/>
              <a:t> Üniversitesi </a:t>
            </a:r>
            <a:r>
              <a:rPr lang="tr-TR" sz="2800" dirty="0"/>
              <a:t>psikoloji bölümünde yapılan bir araştırmaya göre ilkokul çocuklarının gelecekteki başarılarında öz disiplin, </a:t>
            </a:r>
            <a:r>
              <a:rPr lang="tr-TR" sz="2800" dirty="0" err="1"/>
              <a:t>IQ’dan</a:t>
            </a:r>
            <a:r>
              <a:rPr lang="tr-TR" sz="2800" dirty="0"/>
              <a:t> daha önemli bir role sahip.</a:t>
            </a:r>
          </a:p>
          <a:p>
            <a:pPr algn="just" fontAlgn="base"/>
            <a:r>
              <a:rPr lang="tr-TR" sz="2800" dirty="0"/>
              <a:t>Ortalama yaşları 13 olan 140 çocukla yapılan bu araştırma şu şekilde: Eylül ayında okul açılırken çocuklara, öğretmenlere ve velilere bir anket doldurtuluyor. Bu ankette çocuğun öz disiplini konusunda sorular yer alıyor. Çocuğun kurallara uyma yeteneği, düşünmeden hareket edip etmediği, anlık haz için gelecekteki daha büyük avantajları feda edip etmediği gibi konuların araştırıldığı bu anket sonucunda her çocuğa belli bir puan veriliyor</a:t>
            </a:r>
            <a:r>
              <a:rPr lang="tr-TR" sz="2800" dirty="0" smtClean="0"/>
              <a:t>.</a:t>
            </a:r>
            <a:endParaRPr lang="tr-TR" sz="2800" dirty="0"/>
          </a:p>
        </p:txBody>
      </p:sp>
    </p:spTree>
    <p:extLst>
      <p:ext uri="{BB962C8B-B14F-4D97-AF65-F5344CB8AC3E}">
        <p14:creationId xmlns:p14="http://schemas.microsoft.com/office/powerpoint/2010/main" val="2359497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Yiyecek dolu cezbedici bir tabağa bakan bir köpek. - Royalty-free Öz Disiplin Stok görs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6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ÖZDİSİPLİN ÜZERİNE BİR ARAŞTIRMA</a:t>
            </a:r>
          </a:p>
        </p:txBody>
      </p:sp>
      <p:sp>
        <p:nvSpPr>
          <p:cNvPr id="3" name="İçerik Yer Tutucusu 2"/>
          <p:cNvSpPr>
            <a:spLocks noGrp="1"/>
          </p:cNvSpPr>
          <p:nvPr>
            <p:ph idx="1"/>
          </p:nvPr>
        </p:nvSpPr>
        <p:spPr/>
        <p:txBody>
          <a:bodyPr>
            <a:normAutofit lnSpcReduction="10000"/>
          </a:bodyPr>
          <a:lstStyle/>
          <a:p>
            <a:pPr algn="just" fontAlgn="base"/>
            <a:r>
              <a:rPr lang="tr-TR" sz="2400" dirty="0"/>
              <a:t>Araştırmacılar, 7 aylık süreç sonunda öz disiplini yüksek olan çocukların o eğitim yılındaki başarılarının diğer çocuklara nazaran daha yüksek olduğunu ve çocukların daha iyi liselere kabul edildiğini buluyorlar.</a:t>
            </a:r>
          </a:p>
          <a:p>
            <a:pPr algn="just" fontAlgn="base"/>
            <a:r>
              <a:rPr lang="tr-TR" sz="2400" dirty="0"/>
              <a:t>Yapılan ikinci araştırmada yaş ortalaması 13 olan 164 çocuğa okulların açıldığı eylül ayında öz disiplin anketinin yanı sıra bir de IQ testi uygulanıyor. Öz disiplin testinin öğrencilerin akademik başarılarını, IQ testine nazaran daha doğru tahmin edebildiği ortaya çıkıyor. Diğer bir deyişle sadece öz disiplin testi yaparak öğrencilerin ne kadar başarılı olacakları önceden büyük kestirilebiliyor.</a:t>
            </a:r>
          </a:p>
          <a:p>
            <a:pPr algn="just" fontAlgn="base"/>
            <a:r>
              <a:rPr lang="tr-TR" sz="2400" dirty="0"/>
              <a:t>Araştırmanın sonunda ise “Amerika’daki öğrencilerin yetersiz öğretmen, sıkıcı ders kitapları, kalabalık </a:t>
            </a:r>
            <a:r>
              <a:rPr lang="tr-TR" sz="2400" dirty="0" err="1"/>
              <a:t>sınıflar”a</a:t>
            </a:r>
            <a:r>
              <a:rPr lang="tr-TR" sz="2400" dirty="0"/>
              <a:t> ek olarak öz disiplin yoksunluğundan da başarısız oldukları sonucuna ulaşılmış durumda.</a:t>
            </a:r>
          </a:p>
          <a:p>
            <a:endParaRPr lang="tr-TR" dirty="0"/>
          </a:p>
        </p:txBody>
      </p:sp>
    </p:spTree>
    <p:extLst>
      <p:ext uri="{BB962C8B-B14F-4D97-AF65-F5344CB8AC3E}">
        <p14:creationId xmlns:p14="http://schemas.microsoft.com/office/powerpoint/2010/main" val="424172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7030A0"/>
                </a:solidFill>
              </a:rPr>
              <a:t>ÖZDİSİPLİN SAĞLAMAK İÇİN</a:t>
            </a:r>
            <a:endParaRPr lang="tr-TR" b="1" dirty="0">
              <a:solidFill>
                <a:srgbClr val="7030A0"/>
              </a:solidFill>
            </a:endParaRPr>
          </a:p>
        </p:txBody>
      </p:sp>
      <p:sp>
        <p:nvSpPr>
          <p:cNvPr id="3" name="İçerik Yer Tutucusu 2"/>
          <p:cNvSpPr>
            <a:spLocks noGrp="1"/>
          </p:cNvSpPr>
          <p:nvPr>
            <p:ph idx="1"/>
          </p:nvPr>
        </p:nvSpPr>
        <p:spPr/>
        <p:txBody>
          <a:bodyPr>
            <a:normAutofit fontScale="85000" lnSpcReduction="20000"/>
          </a:bodyPr>
          <a:lstStyle/>
          <a:p>
            <a:pPr algn="just"/>
            <a:r>
              <a:rPr lang="tr-TR" sz="2800" dirty="0"/>
              <a:t>1- Hedef belirlenmelidir. Hedefim ne? Neye ulaşmak istiyorum?</a:t>
            </a:r>
          </a:p>
          <a:p>
            <a:pPr algn="just"/>
            <a:r>
              <a:rPr lang="tr-TR" sz="2800" b="1" dirty="0"/>
              <a:t>2- Hedefe ulaştıracak davranış alışkanlıkları belirlenmelidir. Hedefime ulaşmak için neler yapmalıyım? Hangi adımları atacağım?</a:t>
            </a:r>
            <a:endParaRPr lang="tr-TR" sz="2800" dirty="0"/>
          </a:p>
          <a:p>
            <a:pPr algn="just"/>
            <a:r>
              <a:rPr lang="tr-TR" sz="2800" dirty="0"/>
              <a:t>3- Hedefe ulaşılacak zamanın planlanması. Ne kadar sürede hangi noktaya ulaşacağım?</a:t>
            </a:r>
          </a:p>
          <a:p>
            <a:pPr algn="just"/>
            <a:r>
              <a:rPr lang="tr-TR" sz="2800" b="1" dirty="0"/>
              <a:t>4- Hedefe ulaşmanın tatmin ediciliği içselleştirilmelidir. Ödülüm ne? Neye ulaşacağım? Ulaşınca neler hissedeceğim?</a:t>
            </a:r>
            <a:endParaRPr lang="tr-TR" sz="2800" dirty="0"/>
          </a:p>
          <a:p>
            <a:pPr algn="just"/>
            <a:r>
              <a:rPr lang="tr-TR" sz="2800" dirty="0"/>
              <a:t>5- Hedefe giden yoldan çıkmaya sebep olacak faktörlerin farkında olunmalı ve onlarla mücadele edilmelidir.</a:t>
            </a:r>
          </a:p>
          <a:p>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101550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095017" cy="6359236"/>
          </a:xfrm>
          <a:prstGeom prst="rect">
            <a:avLst/>
          </a:prstGeom>
        </p:spPr>
      </p:pic>
    </p:spTree>
    <p:extLst>
      <p:ext uri="{BB962C8B-B14F-4D97-AF65-F5344CB8AC3E}">
        <p14:creationId xmlns:p14="http://schemas.microsoft.com/office/powerpoint/2010/main" val="148037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ÖZDİSİPLİN GELİŞTİRME YOLLARI</a:t>
            </a:r>
            <a:endParaRPr lang="tr-TR" b="1" dirty="0"/>
          </a:p>
        </p:txBody>
      </p:sp>
      <p:sp>
        <p:nvSpPr>
          <p:cNvPr id="3" name="İçerik Yer Tutucusu 2"/>
          <p:cNvSpPr>
            <a:spLocks noGrp="1"/>
          </p:cNvSpPr>
          <p:nvPr>
            <p:ph idx="1"/>
          </p:nvPr>
        </p:nvSpPr>
        <p:spPr/>
        <p:txBody>
          <a:bodyPr/>
          <a:lstStyle/>
          <a:p>
            <a:r>
              <a:rPr lang="tr-TR" sz="2800" b="1" dirty="0"/>
              <a:t>1- Kendinizi </a:t>
            </a:r>
            <a:r>
              <a:rPr lang="tr-TR" sz="2800" b="1" dirty="0" smtClean="0"/>
              <a:t>bilin</a:t>
            </a:r>
            <a:endParaRPr lang="tr-TR" sz="2800" dirty="0"/>
          </a:p>
          <a:p>
            <a:pPr algn="just"/>
            <a:r>
              <a:rPr lang="tr-TR" sz="2400" dirty="0"/>
              <a:t>Başlangıç olarak kendini bilmelisiniz ve kendi analizinizi iyi yapmalısınız. Kendinize yapabileceğinizden fazlasını asla yüklememelisiniz. Bu analizi yaparken, </a:t>
            </a:r>
            <a:r>
              <a:rPr lang="tr-TR" sz="2400" i="1" dirty="0"/>
              <a:t>“kim olduğunuz? ”</a:t>
            </a:r>
            <a:r>
              <a:rPr lang="tr-TR" sz="2400" dirty="0"/>
              <a:t>, </a:t>
            </a:r>
            <a:r>
              <a:rPr lang="tr-TR" sz="2400" i="1" dirty="0"/>
              <a:t>“ ne yapmak istediğiniz?”</a:t>
            </a:r>
            <a:r>
              <a:rPr lang="tr-TR" sz="2400" dirty="0"/>
              <a:t> ve </a:t>
            </a:r>
            <a:r>
              <a:rPr lang="tr-TR" sz="2400" i="1" dirty="0"/>
              <a:t>“kendinize biçtiğiniz değer nedir?”</a:t>
            </a:r>
            <a:r>
              <a:rPr lang="tr-TR" sz="2400" dirty="0"/>
              <a:t> gibi soruları cevaplayıp, kağıda dökebilirsiniz. Bu sorular hakkında daha iyi bilgi sahibi olmanız ve kendinizi daha kolay analiz edebilme yeteneğiniz size gelecek için daha çok kolaylık sağlar. Bulunduğunuz noktayı çok iyi tespit edebilirseniz, kolaylık ve ileriyi görme elinizde olacaktır.  Eğer başarılı bir şekilde bulduğunuz bu veriler ile hesaplamalarınızı iyi yapabilirseniz, sağlam yapı taşlarını ortaya koymuş olur ve gelecek için çalışmalarınıza daha rahat başlayabilirsiniz.</a:t>
            </a:r>
          </a:p>
          <a:p>
            <a:endParaRPr lang="tr-TR" dirty="0"/>
          </a:p>
        </p:txBody>
      </p:sp>
    </p:spTree>
    <p:extLst>
      <p:ext uri="{BB962C8B-B14F-4D97-AF65-F5344CB8AC3E}">
        <p14:creationId xmlns:p14="http://schemas.microsoft.com/office/powerpoint/2010/main" val="202476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                        </a:t>
            </a:r>
            <a:r>
              <a:rPr lang="tr-TR" sz="4000" b="1" dirty="0" smtClean="0">
                <a:solidFill>
                  <a:srgbClr val="C00000"/>
                </a:solidFill>
              </a:rPr>
              <a:t>ÖZ DİSİPLİN NEDİR?</a:t>
            </a:r>
            <a:endParaRPr lang="tr-TR" sz="4000" b="1" dirty="0">
              <a:solidFill>
                <a:srgbClr val="C00000"/>
              </a:solidFill>
            </a:endParaRPr>
          </a:p>
        </p:txBody>
      </p:sp>
      <p:sp>
        <p:nvSpPr>
          <p:cNvPr id="3" name="İçerik Yer Tutucusu 2"/>
          <p:cNvSpPr>
            <a:spLocks noGrp="1"/>
          </p:cNvSpPr>
          <p:nvPr>
            <p:ph idx="1"/>
          </p:nvPr>
        </p:nvSpPr>
        <p:spPr/>
        <p:txBody>
          <a:bodyPr>
            <a:normAutofit/>
          </a:bodyPr>
          <a:lstStyle/>
          <a:p>
            <a:pPr algn="just"/>
            <a:r>
              <a:rPr lang="tr-TR" sz="3600" b="1" dirty="0" smtClean="0"/>
              <a:t>        </a:t>
            </a:r>
            <a:r>
              <a:rPr lang="tr-TR" sz="3200" b="1" dirty="0" smtClean="0"/>
              <a:t>Öz </a:t>
            </a:r>
            <a:r>
              <a:rPr lang="tr-TR" sz="3200" b="1" dirty="0"/>
              <a:t>disiplin kişinin belirlemiş olduğu hedeflere ulaşabilmesi için davranışlarını ve alışkanlıklarını kontrol altında tutması; hedeflerine odaklanması, izlemesi gereken süreçleri takip ederek hedefe ulaşma sürecindeki psikolojik tutumlarıdır. Kişinin hislerini kontrol etme ve zayıf yönlerini aşma yeteneğidir.</a:t>
            </a:r>
          </a:p>
          <a:p>
            <a:pPr algn="just"/>
            <a:endParaRPr lang="tr-TR" sz="3200" b="1" dirty="0"/>
          </a:p>
        </p:txBody>
      </p:sp>
    </p:spTree>
    <p:extLst>
      <p:ext uri="{BB962C8B-B14F-4D97-AF65-F5344CB8AC3E}">
        <p14:creationId xmlns:p14="http://schemas.microsoft.com/office/powerpoint/2010/main" val="12932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ÖZDİSİPLİN GELİŞTİRME YOLLARI</a:t>
            </a:r>
            <a:endParaRPr lang="tr-TR" sz="3200" dirty="0"/>
          </a:p>
        </p:txBody>
      </p:sp>
      <p:sp>
        <p:nvSpPr>
          <p:cNvPr id="3" name="İçerik Yer Tutucusu 2"/>
          <p:cNvSpPr>
            <a:spLocks noGrp="1"/>
          </p:cNvSpPr>
          <p:nvPr>
            <p:ph idx="1"/>
          </p:nvPr>
        </p:nvSpPr>
        <p:spPr/>
        <p:txBody>
          <a:bodyPr>
            <a:normAutofit/>
          </a:bodyPr>
          <a:lstStyle/>
          <a:p>
            <a:r>
              <a:rPr lang="tr-TR" sz="2400" b="1" dirty="0"/>
              <a:t>2- Hedeflerinizi belirleyip, yapmanız gerekenlere başlayın.</a:t>
            </a:r>
            <a:r>
              <a:rPr lang="tr-TR" sz="2400" dirty="0"/>
              <a:t/>
            </a:r>
            <a:br>
              <a:rPr lang="tr-TR" sz="2400" dirty="0"/>
            </a:br>
            <a:endParaRPr lang="tr-TR" sz="2400" dirty="0"/>
          </a:p>
          <a:p>
            <a:pPr algn="just"/>
            <a:r>
              <a:rPr lang="tr-TR" sz="2400" dirty="0" smtClean="0"/>
              <a:t>    Eğer </a:t>
            </a:r>
            <a:r>
              <a:rPr lang="tr-TR" sz="2400" dirty="0"/>
              <a:t>bir hedefiniz yoksa başarmak içinde motivasyona sahip olmazsınız. Her şey bir hedef belirlemekle başlar. Bunu yapmak düşüncelerinin ve enerjinin amacına odaklanmasını sağlar. Yapmanız gerekenleri yapıyorsanız, başarı yolunda sizi kimse durduramaz. Eğer bu yolda çok sevdiğiniz birçok şeyden tümden vazgeçerek çalışıyorsanız bu sizi mutlu etmeyecektir. Çünkü insan sadece yapmak istediklerini yaparsa mutlu olur. O halde kendi analizinizi yaptıktan sonra, hedeflerinizi doğru ve mutlu olacağınız bir şekilde belirlemek işe yarayabilir. Bu bağlamda mantıklı hedefler koyup, yapmanız gerekenleri yapmalısınız. Bu size kolaylık ve mutluluk sağlayacaktır.</a:t>
            </a:r>
          </a:p>
          <a:p>
            <a:endParaRPr lang="tr-TR" sz="2400" dirty="0"/>
          </a:p>
        </p:txBody>
      </p:sp>
    </p:spTree>
    <p:extLst>
      <p:ext uri="{BB962C8B-B14F-4D97-AF65-F5344CB8AC3E}">
        <p14:creationId xmlns:p14="http://schemas.microsoft.com/office/powerpoint/2010/main" val="129037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50" name="Picture 2" descr="http://www.yeniisfikirleri.net/wp-content/uploads/2018/08/oz-disipli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27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3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2800" b="1" dirty="0" smtClean="0"/>
              <a:t>     4-Kötü </a:t>
            </a:r>
            <a:r>
              <a:rPr lang="tr-TR" sz="2800" b="1" dirty="0"/>
              <a:t>alışkanlıklardan kurtulup iyi alışkanlıklar edinin.</a:t>
            </a:r>
            <a:br>
              <a:rPr lang="tr-TR" sz="2800" b="1" dirty="0"/>
            </a:br>
            <a:endParaRPr lang="tr-TR" sz="2800" b="1" dirty="0"/>
          </a:p>
          <a:p>
            <a:pPr algn="just"/>
            <a:r>
              <a:rPr lang="tr-TR" sz="2400" dirty="0" smtClean="0"/>
              <a:t>     Geç </a:t>
            </a:r>
            <a:r>
              <a:rPr lang="tr-TR" sz="2400" dirty="0"/>
              <a:t>kalma, erteleme, üşenme, boş verme ve geciktirme gibi alışkanlıkları yolun başında bırakmalısınız. Sağlıklı, başarıya odaklı, huzurlu ve mutlu yaşamı istemelisiniz. Gereksiz ve size yararı olmayan (hatta yarardan çok zararlı olabilen şeylerde bu kategoride) şeylere Hayır demeyi öğrenmelisiniz. Buraya daha fazla şey de eklenebilir tabi ki. Olumsuz alışkanlıkların yerine planlı çalışma, kitap okuma, spor yapmak gibi olumlu alışkanlıklar edinebilirsiniz. Oluşturduğunuz zincir kırılmamalı. Unutmamalısınız; alışkanlıklar tekrarlandığında kazanılır ve hiç bir iyi alışkanlık kolay kazanılmamaktadır.</a:t>
            </a:r>
          </a:p>
          <a:p>
            <a:endParaRPr lang="tr-TR" dirty="0"/>
          </a:p>
        </p:txBody>
      </p:sp>
    </p:spTree>
    <p:extLst>
      <p:ext uri="{BB962C8B-B14F-4D97-AF65-F5344CB8AC3E}">
        <p14:creationId xmlns:p14="http://schemas.microsoft.com/office/powerpoint/2010/main" val="371176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2800" b="1" dirty="0">
                <a:solidFill>
                  <a:srgbClr val="C00000"/>
                </a:solidFill>
              </a:rPr>
              <a:t>5- Kendinizi pozitif durumda tutun.</a:t>
            </a:r>
            <a:endParaRPr lang="tr-TR" sz="2800" dirty="0">
              <a:solidFill>
                <a:srgbClr val="C00000"/>
              </a:solidFill>
            </a:endParaRPr>
          </a:p>
          <a:p>
            <a:pPr algn="just"/>
            <a:r>
              <a:rPr lang="tr-TR" sz="2400" i="1" dirty="0" smtClean="0"/>
              <a:t>    “</a:t>
            </a:r>
            <a:r>
              <a:rPr lang="tr-TR" sz="2400" i="1" dirty="0"/>
              <a:t>Önce zevki yaşayıp, keyfim gelince çalışmaya başlarım” </a:t>
            </a:r>
            <a:r>
              <a:rPr lang="tr-TR" sz="2400" dirty="0"/>
              <a:t>diye düşünenler daima yapacakları işi ertelerler. Bunun sonucunda işler birikir ve</a:t>
            </a:r>
            <a:r>
              <a:rPr lang="tr-TR" sz="2400" i="1" dirty="0"/>
              <a:t> “zaten yetişmeyecek” </a:t>
            </a:r>
            <a:r>
              <a:rPr lang="tr-TR" sz="2400" dirty="0"/>
              <a:t>düşüncesinin kıskacına yakalanırlar. Aynı durum sürekli </a:t>
            </a:r>
            <a:r>
              <a:rPr lang="tr-TR" sz="2400" i="1" dirty="0"/>
              <a:t>"yarın başlarım"</a:t>
            </a:r>
            <a:r>
              <a:rPr lang="tr-TR" sz="2400" dirty="0"/>
              <a:t> diyerek erteleyen insanlarda da yaşanmaktadır.</a:t>
            </a:r>
            <a:br>
              <a:rPr lang="tr-TR" sz="2400" dirty="0"/>
            </a:br>
            <a:r>
              <a:rPr lang="tr-TR" sz="2400" dirty="0"/>
              <a:t>Oysa her dakika ve her an elinden geleni yaparak kendini pozitif olgu içerisinde tutmak başarıdan daha büyüktür. Haz ertelenip başarıldıkça pozitiflikte artacaktır. Kolay bir olgu değil bu ama çığ küçük kar tanelerinin bir araya gelmesiyle oluşmaktadır.</a:t>
            </a:r>
          </a:p>
          <a:p>
            <a:pPr algn="just"/>
            <a:endParaRPr lang="tr-TR" sz="2400" dirty="0"/>
          </a:p>
        </p:txBody>
      </p:sp>
    </p:spTree>
    <p:extLst>
      <p:ext uri="{BB962C8B-B14F-4D97-AF65-F5344CB8AC3E}">
        <p14:creationId xmlns:p14="http://schemas.microsoft.com/office/powerpoint/2010/main" val="815127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2000" cy="6310859"/>
          </a:xfrm>
          <a:prstGeom prst="rect">
            <a:avLst/>
          </a:prstGeom>
        </p:spPr>
      </p:pic>
    </p:spTree>
    <p:extLst>
      <p:ext uri="{BB962C8B-B14F-4D97-AF65-F5344CB8AC3E}">
        <p14:creationId xmlns:p14="http://schemas.microsoft.com/office/powerpoint/2010/main" val="1277540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noAutofit/>
          </a:bodyPr>
          <a:lstStyle/>
          <a:p>
            <a:r>
              <a:rPr lang="tr-TR" sz="2400" b="1" dirty="0"/>
              <a:t>6- Replik ve sloganın gücünü kullanarak Öz Disipline de sadakat edin.</a:t>
            </a:r>
            <a:r>
              <a:rPr lang="tr-TR" sz="2400" dirty="0"/>
              <a:t/>
            </a:r>
            <a:br>
              <a:rPr lang="tr-TR" sz="2400" dirty="0"/>
            </a:br>
            <a:r>
              <a:rPr lang="tr-TR" sz="2400" dirty="0"/>
              <a:t>Replik tekrar tekrar yapılan harekete denir. Aynı şekilde sloganında beyinde tetiklediği bir bölge vardır. Beyin tetikleyici sloganı alır almaz belirli duygulara ve düşüncelere odaklanır.</a:t>
            </a:r>
            <a:br>
              <a:rPr lang="tr-TR" sz="2400" dirty="0"/>
            </a:br>
            <a:r>
              <a:rPr lang="tr-TR" sz="2400" dirty="0"/>
              <a:t>Örneğin birkaç slogan!</a:t>
            </a:r>
            <a:br>
              <a:rPr lang="tr-TR" sz="2400" dirty="0"/>
            </a:br>
            <a:r>
              <a:rPr lang="tr-TR" sz="2400" i="1" dirty="0"/>
              <a:t>-Başarabilirim, üşenme, erteleme ve vazgeçme, - Şimdi değil de ne zaman? , -Şampiyonlar 7 kere düşer 8 kere kalkar</a:t>
            </a:r>
            <a:r>
              <a:rPr lang="tr-TR" sz="2400" dirty="0"/>
              <a:t/>
            </a:r>
            <a:br>
              <a:rPr lang="tr-TR" sz="2400" dirty="0"/>
            </a:br>
            <a:r>
              <a:rPr lang="tr-TR" sz="2400" i="1" dirty="0"/>
              <a:t>Her gün kendini pozitif bir şeylerle besleyen birisi ileride otomatik olarak pozitif yapıya kayacaktır.</a:t>
            </a:r>
            <a:r>
              <a:rPr lang="tr-TR" sz="2400" dirty="0"/>
              <a:t/>
            </a:r>
            <a:br>
              <a:rPr lang="tr-TR" sz="2400" dirty="0"/>
            </a:br>
            <a:r>
              <a:rPr lang="tr-TR" sz="2400" dirty="0"/>
              <a:t>Bunu yaparken sadakatte önemlidir. Saat 5 de kalkacaksanız, alarmı saat 6 ya kurmamalısınız veya alarmı 5 dakika daha erteleyenlerden olmamalısınız. İsteğiniz için uyguladığınız plana ve kurallara sadık kalmalısınız.</a:t>
            </a:r>
          </a:p>
        </p:txBody>
      </p:sp>
    </p:spTree>
    <p:extLst>
      <p:ext uri="{BB962C8B-B14F-4D97-AF65-F5344CB8AC3E}">
        <p14:creationId xmlns:p14="http://schemas.microsoft.com/office/powerpoint/2010/main" val="373925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pPr algn="just"/>
            <a:r>
              <a:rPr lang="tr-TR" sz="2400" b="1" dirty="0"/>
              <a:t>6- Önce çalışın, sonra isteyin ve bu süreçte kendinizi bir işi başarmaya zorunlu görün.</a:t>
            </a:r>
            <a:endParaRPr lang="tr-TR" sz="2400" dirty="0"/>
          </a:p>
          <a:p>
            <a:pPr algn="just"/>
            <a:r>
              <a:rPr lang="tr-TR" sz="2400" dirty="0" smtClean="0"/>
              <a:t>       Genellikle </a:t>
            </a:r>
            <a:r>
              <a:rPr lang="tr-TR" sz="2400" dirty="0"/>
              <a:t>insanlar motivasyonun; çalışma isteğine sahip olmadan önce olması gereken bir şey olduğunu düşünür ancak günlük yaşamda bu mümkün değildir. Beklersiniz, beklersiniz ve bir türlü ilham gelmez. Harekete geçmek için yelkenleri uçuracak sihirli rüzgârları haftalarca beklersiniz. Bu sırada ertelemek için size </a:t>
            </a:r>
            <a:r>
              <a:rPr lang="tr-TR" sz="2400" i="1" dirty="0"/>
              <a:t>“mantıklı (!)”</a:t>
            </a:r>
            <a:r>
              <a:rPr lang="tr-TR" sz="2400" dirty="0"/>
              <a:t> gibi gelen yüzlerce mazeret bulursunuz. Beklediğiniz rüzgâr asla gelmez. Öz disiplin sahibi insanlar harekete geçmek için beklemezler. Onlar rüzgâr yoksa </a:t>
            </a:r>
            <a:r>
              <a:rPr lang="tr-TR" sz="2400" i="1" dirty="0"/>
              <a:t>“küreklere” </a:t>
            </a:r>
            <a:r>
              <a:rPr lang="tr-TR" sz="2400" dirty="0"/>
              <a:t>asılmasını bilirler. Ve yine bilirler ki küreklere asılınca</a:t>
            </a:r>
            <a:r>
              <a:rPr lang="tr-TR" sz="2400" i="1" dirty="0"/>
              <a:t> “rüzgar yine gelecektir”</a:t>
            </a:r>
            <a:r>
              <a:rPr lang="tr-TR" sz="2400" dirty="0"/>
              <a:t>.</a:t>
            </a:r>
          </a:p>
          <a:p>
            <a:endParaRPr lang="tr-TR" dirty="0"/>
          </a:p>
        </p:txBody>
      </p:sp>
    </p:spTree>
    <p:extLst>
      <p:ext uri="{BB962C8B-B14F-4D97-AF65-F5344CB8AC3E}">
        <p14:creationId xmlns:p14="http://schemas.microsoft.com/office/powerpoint/2010/main" val="145394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a:xfrm>
            <a:off x="817418" y="1845734"/>
            <a:ext cx="11374582" cy="4555066"/>
          </a:xfrm>
        </p:spPr>
        <p:txBody>
          <a:bodyPr>
            <a:normAutofit fontScale="77500" lnSpcReduction="20000"/>
          </a:bodyPr>
          <a:lstStyle/>
          <a:p>
            <a:r>
              <a:rPr lang="tr-TR" sz="3100" b="1" dirty="0" smtClean="0">
                <a:solidFill>
                  <a:srgbClr val="C00000"/>
                </a:solidFill>
              </a:rPr>
              <a:t>7- </a:t>
            </a:r>
            <a:r>
              <a:rPr lang="tr-TR" sz="3100" b="1" dirty="0">
                <a:solidFill>
                  <a:srgbClr val="C00000"/>
                </a:solidFill>
              </a:rPr>
              <a:t>Kendinizle bir öz disiplin anlaşması yapabilirsiniz.</a:t>
            </a:r>
            <a:br>
              <a:rPr lang="tr-TR" sz="3100" b="1" dirty="0">
                <a:solidFill>
                  <a:srgbClr val="C00000"/>
                </a:solidFill>
              </a:rPr>
            </a:br>
            <a:r>
              <a:rPr lang="tr-TR" dirty="0"/>
              <a:t/>
            </a:r>
            <a:br>
              <a:rPr lang="tr-TR" dirty="0"/>
            </a:br>
            <a:endParaRPr lang="tr-TR" dirty="0"/>
          </a:p>
          <a:p>
            <a:r>
              <a:rPr lang="tr-TR" sz="2400" i="1" dirty="0"/>
              <a:t>- Erken yatıp ve erken kalkacağım ve Düzenli olacağım. </a:t>
            </a:r>
            <a:endParaRPr lang="tr-TR" sz="2400" dirty="0"/>
          </a:p>
          <a:p>
            <a:r>
              <a:rPr lang="tr-TR" sz="2400" i="1" dirty="0"/>
              <a:t>- Günlük, Haftalık, Aylık Planlar yapıp bunlara uyacağım. </a:t>
            </a:r>
            <a:endParaRPr lang="tr-TR" sz="2400" dirty="0"/>
          </a:p>
          <a:p>
            <a:r>
              <a:rPr lang="tr-TR" sz="2400" i="1" dirty="0"/>
              <a:t>- Vizyon belirleyeceğim.(6 ay sonra, gelecekte nerede olacağım?) </a:t>
            </a:r>
            <a:endParaRPr lang="tr-TR" sz="2400" dirty="0"/>
          </a:p>
          <a:p>
            <a:r>
              <a:rPr lang="tr-TR" sz="2400" i="1" dirty="0"/>
              <a:t>- Başarısızlığımı; başarıya ulaşmak için vasıta sayacağım. </a:t>
            </a:r>
            <a:endParaRPr lang="tr-TR" sz="2400" dirty="0"/>
          </a:p>
          <a:p>
            <a:r>
              <a:rPr lang="tr-TR" sz="2400" i="1" dirty="0"/>
              <a:t>- Başardıkça kendimi daha da geliştireceğim ve asla şımarmayacağım. </a:t>
            </a:r>
            <a:endParaRPr lang="tr-TR" sz="2400" dirty="0"/>
          </a:p>
          <a:p>
            <a:r>
              <a:rPr lang="tr-TR" sz="2400" i="1" dirty="0"/>
              <a:t>- Televizyon izlemeyeceğim.</a:t>
            </a:r>
            <a:endParaRPr lang="tr-TR" sz="2400" dirty="0"/>
          </a:p>
          <a:p>
            <a:r>
              <a:rPr lang="tr-TR" sz="2400" i="1" dirty="0"/>
              <a:t>- Sosyal medyaya gerekli zamanı ayıracağım.</a:t>
            </a:r>
            <a:endParaRPr lang="tr-TR" sz="2400" dirty="0"/>
          </a:p>
          <a:p>
            <a:r>
              <a:rPr lang="tr-TR" sz="2400" i="1" dirty="0"/>
              <a:t>- Kitap okuyacağım. </a:t>
            </a:r>
            <a:endParaRPr lang="tr-TR" sz="2400" dirty="0"/>
          </a:p>
          <a:p>
            <a:r>
              <a:rPr lang="tr-TR" sz="2400" i="1" dirty="0"/>
              <a:t>- Pozitif düşünüp negatif insanlardan uzak duracağım. </a:t>
            </a:r>
            <a:endParaRPr lang="tr-TR" sz="2400" dirty="0"/>
          </a:p>
          <a:p>
            <a:r>
              <a:rPr lang="tr-TR" sz="2400" i="1" dirty="0"/>
              <a:t>- Asla pes etmeyeceğim. vb.</a:t>
            </a:r>
            <a:endParaRPr lang="tr-TR" sz="2400" dirty="0"/>
          </a:p>
          <a:p>
            <a:endParaRPr lang="tr-TR" dirty="0"/>
          </a:p>
        </p:txBody>
      </p:sp>
    </p:spTree>
    <p:extLst>
      <p:ext uri="{BB962C8B-B14F-4D97-AF65-F5344CB8AC3E}">
        <p14:creationId xmlns:p14="http://schemas.microsoft.com/office/powerpoint/2010/main" val="1148318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3600" b="1" dirty="0">
                <a:solidFill>
                  <a:srgbClr val="002060"/>
                </a:solidFill>
              </a:rPr>
              <a:t>8- Sonuca Odaklanın.</a:t>
            </a:r>
            <a:r>
              <a:rPr lang="tr-TR" sz="3600" dirty="0">
                <a:solidFill>
                  <a:srgbClr val="002060"/>
                </a:solidFill>
              </a:rPr>
              <a:t/>
            </a:r>
            <a:br>
              <a:rPr lang="tr-TR" sz="3600" dirty="0">
                <a:solidFill>
                  <a:srgbClr val="002060"/>
                </a:solidFill>
              </a:rPr>
            </a:br>
            <a:endParaRPr lang="tr-TR" sz="3600" dirty="0">
              <a:solidFill>
                <a:srgbClr val="002060"/>
              </a:solidFill>
            </a:endParaRPr>
          </a:p>
          <a:p>
            <a:r>
              <a:rPr lang="tr-TR" sz="3600" b="1" dirty="0">
                <a:solidFill>
                  <a:srgbClr val="C00000"/>
                </a:solidFill>
              </a:rPr>
              <a:t>Yapmak istemediğiniz her işin sonucuna odaklanın.</a:t>
            </a:r>
            <a:br>
              <a:rPr lang="tr-TR" sz="3600" b="1" dirty="0">
                <a:solidFill>
                  <a:srgbClr val="C00000"/>
                </a:solidFill>
              </a:rPr>
            </a:br>
            <a:r>
              <a:rPr lang="tr-TR" sz="3600" b="1" dirty="0">
                <a:solidFill>
                  <a:srgbClr val="C00000"/>
                </a:solidFill>
              </a:rPr>
              <a:t>Düşünün; yaptığınız o işi tamamladığınızda, kendinizi ne kadar mutlu, neşeli, coşkulu ve tatmin hissedeceksiniz?</a:t>
            </a:r>
          </a:p>
          <a:p>
            <a:endParaRPr lang="tr-TR" sz="3600" dirty="0"/>
          </a:p>
        </p:txBody>
      </p:sp>
    </p:spTree>
    <p:extLst>
      <p:ext uri="{BB962C8B-B14F-4D97-AF65-F5344CB8AC3E}">
        <p14:creationId xmlns:p14="http://schemas.microsoft.com/office/powerpoint/2010/main" val="2782635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normAutofit fontScale="85000" lnSpcReduction="10000"/>
          </a:bodyPr>
          <a:lstStyle/>
          <a:p>
            <a:r>
              <a:rPr lang="tr-TR" sz="3300" b="1" dirty="0" smtClean="0"/>
              <a:t>9-KİŞİSEL </a:t>
            </a:r>
            <a:r>
              <a:rPr lang="tr-TR" sz="3300" b="1" dirty="0"/>
              <a:t>OLARAK ORGANİZE OLUN!</a:t>
            </a:r>
          </a:p>
          <a:p>
            <a:r>
              <a:rPr lang="tr-TR" sz="1900" dirty="0"/>
              <a:t>Öz disiplin nedir sorusunun en önemli yanıtı da kişisel organizasyonda yatmaktadır. Öz disiplinli olmak ve hedeflerimize ulaşmak için günlük yaşamınızı ve hayatınızı organize etmelisiniz. Organizasyon, yalnızca iş yaşamında değil, kişisel yaşamda da kazanılması gereken bir beceridir.</a:t>
            </a:r>
          </a:p>
          <a:p>
            <a:r>
              <a:rPr lang="tr-TR" sz="1900" dirty="0"/>
              <a:t>Organize olmuş bir yaşam, disiplinli bir yaşamdır. Düzen ve intizam disiplinin başat etkilerinden biridir. Düzgün giyinmek, odamızı temiz ve eşyaları düzgün tutmak. Hatta en görünmeyen noktada bile düzgün eşyaları düzgünce yerleştirmek; hepsi organizasyon yeteneğimize bağlıdır</a:t>
            </a:r>
            <a:r>
              <a:rPr lang="tr-TR" sz="1300" dirty="0"/>
              <a:t>.</a:t>
            </a:r>
          </a:p>
          <a:p>
            <a:r>
              <a:rPr lang="tr-TR" dirty="0"/>
              <a:t>Hollywood aksiyon filmlerinde başrol oyuncusunun en kötü şartlarda bile iki alışkanlığı yansıttığını görürüz: Biri, sakal tıraşı olduğudur ki, en zor şartlarda (Harrison Ford da bu açıkça görülür.) bile bu yapılır. Hatta Kovboy filmlerindeki sahnelerde, arkadan gelen düşman tıraş aynasından fark edilir. Diğeri ise özellikle macera türlerinde başrol oyuncusu günlük yazdığı bir defteri vardır ve buraya notlarını alır.</a:t>
            </a:r>
          </a:p>
          <a:p>
            <a:r>
              <a:rPr lang="tr-TR" dirty="0"/>
              <a:t>Dağınık, pejmürde ve plansız bir yaşam disiplinli olmamızı engeller. En disiplinsiz insanlar depresiflerdir. Bu insanların evlerine bakın! Her eşya bir taraftadır. Düzen ve sistem yoktur. Konulan bir eşya konulduğu yerde asla bulunamaz. Çekmeceler karmakarışıktır. (Üniversite öğrenci evlerinin dağınık olmasının nedeni de sınav depresyonudur. Evin veya odanın en dağınık zamanları sınav zamanlarıdır.)</a:t>
            </a:r>
          </a:p>
          <a:p>
            <a:endParaRPr lang="tr-TR" dirty="0"/>
          </a:p>
        </p:txBody>
      </p:sp>
    </p:spTree>
    <p:extLst>
      <p:ext uri="{BB962C8B-B14F-4D97-AF65-F5344CB8AC3E}">
        <p14:creationId xmlns:p14="http://schemas.microsoft.com/office/powerpoint/2010/main" val="199923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 name="İçerik Yer Tutucusu 7"/>
          <p:cNvPicPr>
            <a:picLocks noGrp="1" noChangeAspect="1"/>
          </p:cNvPicPr>
          <p:nvPr>
            <p:ph idx="1"/>
          </p:nvPr>
        </p:nvPicPr>
        <p:blipFill>
          <a:blip r:embed="rId2"/>
          <a:stretch>
            <a:fillRect/>
          </a:stretch>
        </p:blipFill>
        <p:spPr>
          <a:xfrm>
            <a:off x="0" y="1"/>
            <a:ext cx="12192000" cy="6317672"/>
          </a:xfrm>
          <a:prstGeom prst="rect">
            <a:avLst/>
          </a:prstGeom>
        </p:spPr>
      </p:pic>
    </p:spTree>
    <p:extLst>
      <p:ext uri="{BB962C8B-B14F-4D97-AF65-F5344CB8AC3E}">
        <p14:creationId xmlns:p14="http://schemas.microsoft.com/office/powerpoint/2010/main" val="154312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b="1" dirty="0" smtClean="0"/>
              <a:t>10-ZAMANINIZI </a:t>
            </a:r>
            <a:r>
              <a:rPr lang="tr-TR" b="1" dirty="0"/>
              <a:t>YÖNETİN!</a:t>
            </a:r>
          </a:p>
          <a:p>
            <a:pPr algn="just"/>
            <a:r>
              <a:rPr lang="tr-TR" sz="2800" dirty="0" smtClean="0"/>
              <a:t>      Şu </a:t>
            </a:r>
            <a:r>
              <a:rPr lang="tr-TR" sz="2800" dirty="0"/>
              <a:t>kısa yaşam, eğer işlenebilirse, uzun bir yaşamın tohumlarını taşır. Tıpkı genişleyen evren gibi, bize verilen zaman olgusu da, onu iyi </a:t>
            </a:r>
            <a:r>
              <a:rPr lang="tr-TR" sz="2800" dirty="0" smtClean="0"/>
              <a:t>işlediğimiz </a:t>
            </a:r>
            <a:r>
              <a:rPr lang="tr-TR" sz="2800" dirty="0"/>
              <a:t>takdirde, içine büyük ama çok büyük amaçları sığdıracak kadar genişleyebilir. Önemli olan, genişleme yeteneği olan bu zaman torbasına neleri koyabileceğimizdir. Öncelikler, önemliler, vazgeçilmezler, sevgililer, aileyle vakit geçirmeler vb. daha neler, neler. Yani hedeflerimize ulaşmamıza yardımcı olacak etkinliklere her zaman bir yer vardır.</a:t>
            </a:r>
          </a:p>
          <a:p>
            <a:endParaRPr lang="tr-TR" dirty="0"/>
          </a:p>
        </p:txBody>
      </p:sp>
    </p:spTree>
    <p:extLst>
      <p:ext uri="{BB962C8B-B14F-4D97-AF65-F5344CB8AC3E}">
        <p14:creationId xmlns:p14="http://schemas.microsoft.com/office/powerpoint/2010/main" val="52854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2800" b="1" dirty="0" smtClean="0"/>
              <a:t>11-VAZGEÇMEYİN</a:t>
            </a:r>
            <a:r>
              <a:rPr lang="tr-TR" sz="2800" b="1" dirty="0"/>
              <a:t>, ISRAR EDİN!</a:t>
            </a:r>
          </a:p>
          <a:p>
            <a:pPr algn="just"/>
            <a:r>
              <a:rPr lang="tr-TR" sz="2400" dirty="0" smtClean="0"/>
              <a:t>      Öz </a:t>
            </a:r>
            <a:r>
              <a:rPr lang="tr-TR" sz="2400" dirty="0"/>
              <a:t>disiplin nedir sorusunun belki de en önemli cümlesi budur: ISRAR ETMEK! Hiçbir öz disiplin, onda ısrar etmedikçe ve istikrarlı bir şekilde sürdürülemedikçe kazanılamaz. Lüzumsuz şeylerde gösterdiğimiz ısrarı neden burada göstermeyelim? Başarılı insanların belki de tutundukları en önemli dal amaçtan dönmemek, vazgeçmemek ve ısrar etmektir. Edison, 1000 kez yanılmasına rağmen, ampulü icat etmede ısrar etmeseydi ve “Benden bu kadar!” deyip pes etseydi, şimdi ne olurdu halimiz! Israr alışkanlığı olmadan, öz disiplin becerisi kazanmak büyük ölçüde imkansızdır.</a:t>
            </a:r>
          </a:p>
          <a:p>
            <a:pPr algn="just"/>
            <a:endParaRPr lang="tr-TR" sz="2400" dirty="0"/>
          </a:p>
        </p:txBody>
      </p:sp>
    </p:spTree>
    <p:extLst>
      <p:ext uri="{BB962C8B-B14F-4D97-AF65-F5344CB8AC3E}">
        <p14:creationId xmlns:p14="http://schemas.microsoft.com/office/powerpoint/2010/main" val="342713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3200" b="1" dirty="0" smtClean="0"/>
              <a:t>12- </a:t>
            </a:r>
            <a:r>
              <a:rPr lang="tr-TR" sz="3200" b="1" dirty="0"/>
              <a:t>Düzenli ve Sağlıklı Beslenin</a:t>
            </a:r>
          </a:p>
          <a:p>
            <a:pPr algn="just"/>
            <a:r>
              <a:rPr lang="tr-TR" sz="2400" dirty="0" smtClean="0"/>
              <a:t>    Bilimsel </a:t>
            </a:r>
            <a:r>
              <a:rPr lang="tr-TR" sz="2400" dirty="0"/>
              <a:t>araştırmalar düşük kan şekerinin insanı halsiz yaptığını ortaya koymuştur. Açken konsantre olmakta zorlanırsınız ve beyniniz olması gerektiği gibi çalışmaz. Açlık sizi hem verimsiz hem gergin hem de karamsar yapar. Bu da yapmanız gereken işlere ve sorumluluklarınıza olumsuz yansır. Diğer bir ifadeyle açken kendinizi kontrol etmekte zorlanırsınız. Bu nedenle düzenli olarak bir şeyler atıştırmaya dikkat edin. Uzmanların dediği gibi sık sık ama az az yemek bu konuda ideal olanıdır. Tabii abur cubur yerine sağlıklı şeyler yemeye özen göstermelisiniz</a:t>
            </a:r>
            <a:r>
              <a:rPr lang="tr-TR" sz="2400" dirty="0" smtClean="0"/>
              <a:t>. </a:t>
            </a:r>
            <a:r>
              <a:rPr lang="tr-TR" sz="2400" dirty="0"/>
              <a:t>Düzenli yemek </a:t>
            </a:r>
            <a:r>
              <a:rPr lang="tr-TR" sz="2400" dirty="0" err="1"/>
              <a:t>yemek</a:t>
            </a:r>
            <a:r>
              <a:rPr lang="tr-TR" sz="2400" dirty="0"/>
              <a:t> hem kan şekeri </a:t>
            </a:r>
            <a:r>
              <a:rPr lang="tr-TR" sz="2400" dirty="0" err="1"/>
              <a:t>seviyesinizi</a:t>
            </a:r>
            <a:r>
              <a:rPr lang="tr-TR" sz="2400" dirty="0"/>
              <a:t> düzene sokar hem de konsantre olarak karar mekanizmanızın kontrolüne geçmenizi sağlar.</a:t>
            </a:r>
          </a:p>
        </p:txBody>
      </p:sp>
    </p:spTree>
    <p:extLst>
      <p:ext uri="{BB962C8B-B14F-4D97-AF65-F5344CB8AC3E}">
        <p14:creationId xmlns:p14="http://schemas.microsoft.com/office/powerpoint/2010/main" val="1292605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2800" b="1" dirty="0" smtClean="0"/>
              <a:t>13. </a:t>
            </a:r>
            <a:r>
              <a:rPr lang="tr-TR" sz="2800" b="1" dirty="0"/>
              <a:t>Düzenli ve Yeterli Uyuyun</a:t>
            </a:r>
          </a:p>
          <a:p>
            <a:pPr fontAlgn="base"/>
            <a:r>
              <a:rPr lang="tr-TR" sz="2400" dirty="0"/>
              <a:t>Uyku ve öz disiplin birbiriyle doğrudan ilişkilidir. Konsantre olup verimli bir şekilde çalışabilmek için yeterli ve kaliteli uyumak büyük önem arz eder. Yeterli uyunmadığında bu ruh durumuna, odaklanmaya, yargı yeteneğine, beslenmeye ve genel sağlığa olumsuz etki eder.</a:t>
            </a:r>
          </a:p>
          <a:p>
            <a:pPr fontAlgn="base"/>
            <a:r>
              <a:rPr lang="tr-TR" sz="2400" dirty="0"/>
              <a:t>Araştırmalar düzenli uykudan yoksun insanların daha çabuk hastalandığını, kronik uyku bozukluğunun bağışıklık sistemini olumsuz etkilediğini ortaya koyuyor. Bu bakımdan günde en az </a:t>
            </a:r>
            <a:r>
              <a:rPr lang="tr-TR" sz="2400" dirty="0" smtClean="0"/>
              <a:t>8 </a:t>
            </a:r>
            <a:r>
              <a:rPr lang="tr-TR" sz="2400" dirty="0"/>
              <a:t>saat uyumak şart. </a:t>
            </a:r>
          </a:p>
        </p:txBody>
      </p:sp>
    </p:spTree>
    <p:extLst>
      <p:ext uri="{BB962C8B-B14F-4D97-AF65-F5344CB8AC3E}">
        <p14:creationId xmlns:p14="http://schemas.microsoft.com/office/powerpoint/2010/main" val="428731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normAutofit lnSpcReduction="10000"/>
          </a:bodyPr>
          <a:lstStyle/>
          <a:p>
            <a:r>
              <a:rPr lang="tr-TR" sz="2800" b="1" dirty="0" smtClean="0"/>
              <a:t>14. </a:t>
            </a:r>
            <a:r>
              <a:rPr lang="tr-TR" sz="2800" b="1" dirty="0"/>
              <a:t>Sporu İhmal Etmeyin</a:t>
            </a:r>
          </a:p>
          <a:p>
            <a:pPr algn="just" fontAlgn="base"/>
            <a:r>
              <a:rPr lang="tr-TR" sz="2800" dirty="0" smtClean="0"/>
              <a:t>   Egzersiz </a:t>
            </a:r>
            <a:r>
              <a:rPr lang="tr-TR" sz="2800" dirty="0"/>
              <a:t>yapmak damarlarınızdaki kan akışını hızlandırır, hücrelerin daha çok oksijen almasını sağlar. Bu da bağışıklık sisteminizin çok isteyeceği bir şeydir.</a:t>
            </a:r>
          </a:p>
          <a:p>
            <a:pPr algn="just" fontAlgn="base"/>
            <a:r>
              <a:rPr lang="tr-TR" sz="2800" dirty="0" smtClean="0"/>
              <a:t>    Hayatınıza </a:t>
            </a:r>
            <a:r>
              <a:rPr lang="tr-TR" sz="2800" dirty="0"/>
              <a:t>sporu dahil etmek istiyorsanız bunu yavaş yavaş yapmalısınız. Örneğin her sabah 10 dakikalık bir yürüyüşle işe başlayabilirsiniz. Daha sonra bunu 20 dakikaya, 30 dakikaya çıkarabilir; yürüyüşü koşuya çevirebilirsiniz. Eğer bu sistematiği oturtursanız spordan, egzersizden, koşudan bir ömür vazgeçemezsiniz.</a:t>
            </a:r>
          </a:p>
          <a:p>
            <a:pPr algn="just"/>
            <a:endParaRPr lang="tr-TR" sz="2800" dirty="0"/>
          </a:p>
        </p:txBody>
      </p:sp>
    </p:spTree>
    <p:extLst>
      <p:ext uri="{BB962C8B-B14F-4D97-AF65-F5344CB8AC3E}">
        <p14:creationId xmlns:p14="http://schemas.microsoft.com/office/powerpoint/2010/main" val="1185705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3200" b="1" dirty="0" smtClean="0">
                <a:solidFill>
                  <a:srgbClr val="C00000"/>
                </a:solidFill>
              </a:rPr>
              <a:t>15. </a:t>
            </a:r>
            <a:r>
              <a:rPr lang="tr-TR" sz="3200" b="1" dirty="0">
                <a:solidFill>
                  <a:srgbClr val="C00000"/>
                </a:solidFill>
              </a:rPr>
              <a:t>Pes Etmeyin</a:t>
            </a:r>
          </a:p>
          <a:p>
            <a:pPr fontAlgn="base"/>
            <a:r>
              <a:rPr lang="tr-TR" dirty="0"/>
              <a:t>Elbette disiplin ve sabır aynı cümle içinde kullanmaya son derece müsait iki kavram. Sabırlı ve ısrarlı olmak, başarısız olduğunuzda bile ayağa tekrar kalkmanızı sağlar. Sebat etmediğiniz sürece öz disiplin kazanmak mümkün değildir.</a:t>
            </a:r>
          </a:p>
          <a:p>
            <a:pPr fontAlgn="base"/>
            <a:r>
              <a:rPr lang="tr-TR" dirty="0"/>
              <a:t>Çünkü hedefe ulaşmak zor bir iştir. </a:t>
            </a:r>
            <a:r>
              <a:rPr lang="tr-TR" dirty="0" err="1"/>
              <a:t>Demoralize</a:t>
            </a:r>
            <a:r>
              <a:rPr lang="tr-TR" dirty="0"/>
              <a:t> olmaksa bir o kadar kolaydır. Israr etmek yerine pes etmeye daha eğilimliyizdir genelde. Ancak şunu asla unutmamak gerekir: Dünyanın en başarılı insanları da onlarca, yüzlerce, binlerce kez başarısız olmuştur. Başarısızlık başarıya giden yoldaki kaldırım taşları gibidir.</a:t>
            </a:r>
          </a:p>
          <a:p>
            <a:pPr fontAlgn="base"/>
            <a:r>
              <a:rPr lang="tr-TR" dirty="0"/>
              <a:t>Pes etme huyundan vazgeçmek için de bir şeyi neden istediğinizi açıkça bilmeniz gerekir. Gerekçeleriniz yeterince güçlü ve inandırıcı değilse, çabucak vazgeçmek maalesef mümkün olabilir.</a:t>
            </a:r>
          </a:p>
          <a:p>
            <a:endParaRPr lang="tr-TR" dirty="0"/>
          </a:p>
        </p:txBody>
      </p:sp>
    </p:spTree>
    <p:extLst>
      <p:ext uri="{BB962C8B-B14F-4D97-AF65-F5344CB8AC3E}">
        <p14:creationId xmlns:p14="http://schemas.microsoft.com/office/powerpoint/2010/main" val="2542794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lstStyle/>
          <a:p>
            <a:r>
              <a:rPr lang="tr-TR" sz="2800" b="1" dirty="0" smtClean="0">
                <a:solidFill>
                  <a:srgbClr val="002060"/>
                </a:solidFill>
              </a:rPr>
              <a:t>16- </a:t>
            </a:r>
            <a:r>
              <a:rPr lang="tr-TR" sz="2800" b="1" dirty="0">
                <a:solidFill>
                  <a:srgbClr val="002060"/>
                </a:solidFill>
              </a:rPr>
              <a:t>Öz disiplinin meyvelerini toplayın.</a:t>
            </a:r>
            <a:endParaRPr lang="tr-TR" sz="2800" dirty="0">
              <a:solidFill>
                <a:srgbClr val="002060"/>
              </a:solidFill>
            </a:endParaRPr>
          </a:p>
          <a:p>
            <a:r>
              <a:rPr lang="tr-TR" sz="2800" dirty="0" smtClean="0"/>
              <a:t>   Evet</a:t>
            </a:r>
            <a:r>
              <a:rPr lang="tr-TR" sz="2800" dirty="0"/>
              <a:t>, ödüllerinizi almanız gerekli.  Öz disiplin konusunda adım attığınız başarılı olduğunuz alanda meyvelerinizi toplayın.  “Kişisel küçük zaferler” kazanmaya başladıkça, öz güveniniz artacak ve öz disipline destek olan cesaret daha doğal olarak sizde yer edecek.</a:t>
            </a:r>
          </a:p>
          <a:p>
            <a:endParaRPr lang="tr-TR" dirty="0"/>
          </a:p>
        </p:txBody>
      </p:sp>
    </p:spTree>
    <p:extLst>
      <p:ext uri="{BB962C8B-B14F-4D97-AF65-F5344CB8AC3E}">
        <p14:creationId xmlns:p14="http://schemas.microsoft.com/office/powerpoint/2010/main" val="378296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normAutofit fontScale="92500" lnSpcReduction="10000"/>
          </a:bodyPr>
          <a:lstStyle/>
          <a:p>
            <a:r>
              <a:rPr lang="tr-TR" sz="3000" b="1" dirty="0" smtClean="0">
                <a:solidFill>
                  <a:srgbClr val="C00000"/>
                </a:solidFill>
              </a:rPr>
              <a:t>17- </a:t>
            </a:r>
            <a:r>
              <a:rPr lang="tr-TR" sz="3000" b="1" dirty="0">
                <a:solidFill>
                  <a:srgbClr val="C00000"/>
                </a:solidFill>
              </a:rPr>
              <a:t> Artık Başarı ve Mutlu Olma Vakti, provokatörlerden ve negatif ortamlardan uzak durun.</a:t>
            </a:r>
            <a:endParaRPr lang="tr-TR" sz="3000" dirty="0">
              <a:solidFill>
                <a:srgbClr val="C00000"/>
              </a:solidFill>
            </a:endParaRPr>
          </a:p>
          <a:p>
            <a:r>
              <a:rPr lang="tr-TR" sz="2800" dirty="0" smtClean="0"/>
              <a:t>   Mutluluk </a:t>
            </a:r>
            <a:r>
              <a:rPr lang="tr-TR" sz="2800" dirty="0"/>
              <a:t>için bir çok adımı geride bırakıp, uzun bir yol kat ettikten sonra hedefinize giden yoldan çıkmaya sebep olacak faktörlerin farkında olmalısınız ve onlarla mücadele etmelisiniz.</a:t>
            </a:r>
            <a:br>
              <a:rPr lang="tr-TR" sz="2800" dirty="0"/>
            </a:br>
            <a:r>
              <a:rPr lang="tr-TR" sz="2800" dirty="0"/>
              <a:t>Öz disiplin konusunda sıkıntı yaşayabilirsiniz, üzülmeyin. Bu kendiliğinden geliştirilebilir bir olgudur. </a:t>
            </a:r>
            <a:r>
              <a:rPr lang="tr-TR" sz="2800" i="1" dirty="0"/>
              <a:t>Örneğin erken kalkamayan biriyseniz belirli bir süre kendinizi erken kalkmaya alıştırmak için denemeler yapar ve kendinizi geliştirirsiniz. Sonucunda erken kalkmaya alışırsınız.</a:t>
            </a:r>
            <a:endParaRPr lang="tr-TR" sz="2800" dirty="0"/>
          </a:p>
          <a:p>
            <a:r>
              <a:rPr lang="tr-TR" sz="2800" dirty="0"/>
              <a:t/>
            </a:r>
            <a:br>
              <a:rPr lang="tr-TR" sz="2800" dirty="0"/>
            </a:br>
            <a:endParaRPr lang="tr-TR" sz="2800" dirty="0"/>
          </a:p>
        </p:txBody>
      </p:sp>
    </p:spTree>
    <p:extLst>
      <p:ext uri="{BB962C8B-B14F-4D97-AF65-F5344CB8AC3E}">
        <p14:creationId xmlns:p14="http://schemas.microsoft.com/office/powerpoint/2010/main" val="504429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ÖZDİSİPLİN GELİŞTİRME YOLLARI</a:t>
            </a:r>
            <a:endParaRPr lang="tr-TR" dirty="0"/>
          </a:p>
        </p:txBody>
      </p:sp>
      <p:sp>
        <p:nvSpPr>
          <p:cNvPr id="3" name="İçerik Yer Tutucusu 2"/>
          <p:cNvSpPr>
            <a:spLocks noGrp="1"/>
          </p:cNvSpPr>
          <p:nvPr>
            <p:ph idx="1"/>
          </p:nvPr>
        </p:nvSpPr>
        <p:spPr/>
        <p:txBody>
          <a:bodyPr>
            <a:normAutofit fontScale="92500" lnSpcReduction="20000"/>
          </a:bodyPr>
          <a:lstStyle/>
          <a:p>
            <a:r>
              <a:rPr lang="tr-TR" sz="3000" b="1" dirty="0">
                <a:solidFill>
                  <a:srgbClr val="002060"/>
                </a:solidFill>
              </a:rPr>
              <a:t>Geliştirdiğiniz bu güçlü öz disiplin size neler sağlayacaktır. </a:t>
            </a:r>
            <a:endParaRPr lang="tr-TR" sz="3000" b="1" dirty="0" smtClean="0">
              <a:solidFill>
                <a:srgbClr val="002060"/>
              </a:solidFill>
            </a:endParaRPr>
          </a:p>
          <a:p>
            <a:r>
              <a:rPr lang="tr-TR" b="1" dirty="0"/>
              <a:t/>
            </a:r>
            <a:br>
              <a:rPr lang="tr-TR" b="1" dirty="0"/>
            </a:br>
            <a:r>
              <a:rPr lang="tr-TR" b="1" i="1" dirty="0"/>
              <a:t>- Düşüncelerinize emredebilecek ve zihninizin patronu olacaksınız.</a:t>
            </a:r>
            <a:endParaRPr lang="tr-TR" b="1" dirty="0"/>
          </a:p>
          <a:p>
            <a:r>
              <a:rPr lang="tr-TR" b="1" i="1" dirty="0"/>
              <a:t>- Olumlu ve olumsuz alışkanlıklarınızı yönlendirebilecek, böylece istediğiniz konu üzerine konsantrasyonunuzu arttırabileceksiniz. </a:t>
            </a:r>
            <a:endParaRPr lang="tr-TR" b="1" dirty="0"/>
          </a:p>
          <a:p>
            <a:r>
              <a:rPr lang="tr-TR" b="1" i="1" dirty="0"/>
              <a:t>- Hedeflediklerinizi ve hayal ettiklerinizi yaşama geçirerek iç huzuru ve öz güveni yakalayabileceksiniz.</a:t>
            </a:r>
            <a:endParaRPr lang="tr-TR" b="1" dirty="0"/>
          </a:p>
          <a:p>
            <a:r>
              <a:rPr lang="tr-TR" b="1" i="1" dirty="0"/>
              <a:t>- Dış etkenlerin üzerinizdeki negatif etkilerini azaltabileceksiniz.</a:t>
            </a:r>
            <a:endParaRPr lang="tr-TR" b="1" dirty="0"/>
          </a:p>
          <a:p>
            <a:r>
              <a:rPr lang="tr-TR" b="1" i="1" dirty="0"/>
              <a:t>- Kişisel ve ruhsal gelişiminizi izleyip, gerçekleştirebileceksiniz. </a:t>
            </a:r>
            <a:endParaRPr lang="tr-TR" b="1" dirty="0"/>
          </a:p>
          <a:p>
            <a:r>
              <a:rPr lang="tr-TR" b="1" i="1" dirty="0"/>
              <a:t>- Günlük hayatınızı kontrol edebilip, istemediğiniz alışkanlık ve davranışları terk edebileceksiniz.</a:t>
            </a:r>
            <a:endParaRPr lang="tr-TR" b="1" dirty="0"/>
          </a:p>
          <a:p>
            <a:r>
              <a:rPr lang="tr-TR" b="1" i="1" dirty="0"/>
              <a:t>- Tembellikten yakanızı kurtararak daha istekli, daha çalışkan bir ruh yapısına kavuşabileceksiniz. Bunlar sadece dağın görünen yüzü.</a:t>
            </a:r>
            <a:endParaRPr lang="tr-TR" b="1" dirty="0"/>
          </a:p>
          <a:p>
            <a:endParaRPr lang="tr-TR" dirty="0"/>
          </a:p>
        </p:txBody>
      </p:sp>
    </p:spTree>
    <p:extLst>
      <p:ext uri="{BB962C8B-B14F-4D97-AF65-F5344CB8AC3E}">
        <p14:creationId xmlns:p14="http://schemas.microsoft.com/office/powerpoint/2010/main" val="2464286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0" y="0"/>
            <a:ext cx="12192000" cy="6359236"/>
          </a:xfrm>
          <a:prstGeom prst="rect">
            <a:avLst/>
          </a:prstGeom>
        </p:spPr>
      </p:pic>
    </p:spTree>
    <p:extLst>
      <p:ext uri="{BB962C8B-B14F-4D97-AF65-F5344CB8AC3E}">
        <p14:creationId xmlns:p14="http://schemas.microsoft.com/office/powerpoint/2010/main" val="196429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ÖZ DİSİPLİN</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gn="just"/>
            <a:r>
              <a:rPr lang="tr-TR" sz="2800" b="1" dirty="0" smtClean="0"/>
              <a:t>   Öz </a:t>
            </a:r>
            <a:r>
              <a:rPr lang="tr-TR" sz="2800" b="1" dirty="0"/>
              <a:t>disiplin:</a:t>
            </a:r>
            <a:r>
              <a:rPr lang="tr-TR" sz="2800" dirty="0"/>
              <a:t> İnsanı, iyi güzel, doğru ve mantıklı olana yaklaştıran bunun yanı sıra insanın beceri kazanıp, başarılı bir sonuç almasına etki eden ve bu başarı sürecinde içinde eylemlerimizi kendi içimizden kontrol edebilme yeteneğimizdir. </a:t>
            </a:r>
            <a:endParaRPr lang="tr-TR" sz="2800" dirty="0" smtClean="0"/>
          </a:p>
          <a:p>
            <a:pPr algn="just"/>
            <a:r>
              <a:rPr lang="tr-TR" sz="2800" dirty="0"/>
              <a:t> </a:t>
            </a:r>
            <a:r>
              <a:rPr lang="tr-TR" sz="2800" dirty="0" smtClean="0"/>
              <a:t>   Sizin </a:t>
            </a:r>
            <a:r>
              <a:rPr lang="tr-TR" sz="2800" dirty="0"/>
              <a:t>kendi düşünce ve davranışlarınızı kontrol edebilmeniz ekseninde </a:t>
            </a:r>
            <a:r>
              <a:rPr lang="tr-TR" sz="2800" dirty="0" smtClean="0"/>
              <a:t>yatar. </a:t>
            </a:r>
            <a:r>
              <a:rPr lang="tr-TR" sz="2800" dirty="0"/>
              <a:t>Bunun sayesinde istediğiniz hedefe ulaşabilirsiniz. Çünkü </a:t>
            </a:r>
            <a:r>
              <a:rPr lang="tr-TR" sz="2800" dirty="0">
                <a:solidFill>
                  <a:srgbClr val="0070C0"/>
                </a:solidFill>
              </a:rPr>
              <a:t>taşı delen suyun gücü değildir, damlaların sürekliliğidir</a:t>
            </a:r>
            <a:r>
              <a:rPr lang="tr-TR" sz="2800" dirty="0"/>
              <a:t>. Hayatta en çok önem verdiğiniz şeyler için, anın hazzı ve heyecanından fedakârlık yapmaktır. Bir insanın düştüğünde kalkabilmesini sağlayan güçtür.</a:t>
            </a:r>
          </a:p>
        </p:txBody>
      </p:sp>
    </p:spTree>
    <p:extLst>
      <p:ext uri="{BB962C8B-B14F-4D97-AF65-F5344CB8AC3E}">
        <p14:creationId xmlns:p14="http://schemas.microsoft.com/office/powerpoint/2010/main" val="150225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3908" y="2133600"/>
            <a:ext cx="7225259" cy="3777622"/>
          </a:xfrm>
        </p:spPr>
        <p:txBody>
          <a:bodyPr>
            <a:normAutofit/>
          </a:bodyPr>
          <a:lstStyle/>
          <a:p>
            <a:pPr algn="ctr"/>
            <a:r>
              <a:rPr lang="tr-TR" sz="6600" b="1" dirty="0" smtClean="0"/>
              <a:t>TEŞEKKÜRLER</a:t>
            </a:r>
            <a:endParaRPr lang="tr-TR" sz="6600" b="1" dirty="0"/>
          </a:p>
        </p:txBody>
      </p:sp>
    </p:spTree>
    <p:extLst>
      <p:ext uri="{BB962C8B-B14F-4D97-AF65-F5344CB8AC3E}">
        <p14:creationId xmlns:p14="http://schemas.microsoft.com/office/powerpoint/2010/main" val="281212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ÖZ DİSİPLİN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gn="just"/>
            <a:r>
              <a:rPr lang="tr-TR" sz="3200" dirty="0" smtClean="0"/>
              <a:t>      </a:t>
            </a:r>
            <a:r>
              <a:rPr lang="tr-TR" sz="2800" dirty="0" smtClean="0">
                <a:solidFill>
                  <a:srgbClr val="7030A0"/>
                </a:solidFill>
              </a:rPr>
              <a:t>Öncelikle </a:t>
            </a:r>
            <a:r>
              <a:rPr lang="tr-TR" sz="2800" dirty="0">
                <a:solidFill>
                  <a:srgbClr val="7030A0"/>
                </a:solidFill>
              </a:rPr>
              <a:t>yapılması gereken kendinizi nasıl disipline edeceğinizi bilmenizdir</a:t>
            </a:r>
            <a:r>
              <a:rPr lang="tr-TR" sz="2800" dirty="0"/>
              <a:t>. Hayatta başarılı olma yeteneğimize değinen Aristoteles bir keresinde, “</a:t>
            </a:r>
            <a:r>
              <a:rPr lang="tr-TR" sz="2800" b="1" dirty="0"/>
              <a:t>Gençlikte kazanılan iyi alışkanlıklar her şeyi değiştirir</a:t>
            </a:r>
            <a:r>
              <a:rPr lang="tr-TR" sz="2800" dirty="0"/>
              <a:t>.” demişti. </a:t>
            </a:r>
            <a:r>
              <a:rPr lang="tr-TR" sz="2800" dirty="0">
                <a:solidFill>
                  <a:srgbClr val="C00000"/>
                </a:solidFill>
              </a:rPr>
              <a:t>Bu iyi alışkanlıklar, doğru davranış geliştirmek ve davranışlarımızı disipline etme yeteneğimizle gelişmektedir</a:t>
            </a:r>
            <a:r>
              <a:rPr lang="tr-TR" sz="2800" dirty="0" smtClean="0">
                <a:solidFill>
                  <a:srgbClr val="C00000"/>
                </a:solidFill>
              </a:rPr>
              <a:t>.</a:t>
            </a:r>
          </a:p>
          <a:p>
            <a:pPr algn="just"/>
            <a:r>
              <a:rPr lang="tr-TR" sz="3200" dirty="0"/>
              <a:t> </a:t>
            </a:r>
            <a:r>
              <a:rPr lang="tr-TR" sz="3200" dirty="0" smtClean="0"/>
              <a:t>    Başarılı </a:t>
            </a:r>
            <a:r>
              <a:rPr lang="tr-TR" sz="3200" dirty="0"/>
              <a:t>insanların disiplinden anladıkları tek cümle ile şudur: </a:t>
            </a:r>
            <a:r>
              <a:rPr lang="tr-TR" sz="3200" dirty="0">
                <a:solidFill>
                  <a:srgbClr val="002060"/>
                </a:solidFill>
              </a:rPr>
              <a:t>“Disiplin, kişinin kendi amaçlarına ulaşması için bir yapması gerekenleri planlı olarak yapabilmesidir.”</a:t>
            </a:r>
          </a:p>
          <a:p>
            <a:pPr algn="just"/>
            <a:endParaRPr lang="tr-TR" sz="3600" dirty="0"/>
          </a:p>
        </p:txBody>
      </p:sp>
    </p:spTree>
    <p:extLst>
      <p:ext uri="{BB962C8B-B14F-4D97-AF65-F5344CB8AC3E}">
        <p14:creationId xmlns:p14="http://schemas.microsoft.com/office/powerpoint/2010/main" val="187807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 </a:t>
            </a:r>
            <a:r>
              <a:rPr lang="tr-TR" b="1" dirty="0" smtClean="0">
                <a:solidFill>
                  <a:srgbClr val="C00000"/>
                </a:solidFill>
              </a:rPr>
              <a:t>YETENEK </a:t>
            </a:r>
            <a:r>
              <a:rPr lang="tr-TR" b="1" dirty="0">
                <a:solidFill>
                  <a:srgbClr val="C00000"/>
                </a:solidFill>
              </a:rPr>
              <a:t>Mİ DİSİPLİN Mİ?</a:t>
            </a:r>
            <a:br>
              <a:rPr lang="tr-TR" b="1" dirty="0">
                <a:solidFill>
                  <a:srgbClr val="C00000"/>
                </a:solidFill>
              </a:rPr>
            </a:br>
            <a:endParaRPr lang="tr-TR" b="1" dirty="0">
              <a:solidFill>
                <a:srgbClr val="C00000"/>
              </a:solidFill>
            </a:endParaRPr>
          </a:p>
        </p:txBody>
      </p:sp>
      <p:sp>
        <p:nvSpPr>
          <p:cNvPr id="3" name="İçerik Yer Tutucusu 2"/>
          <p:cNvSpPr>
            <a:spLocks noGrp="1"/>
          </p:cNvSpPr>
          <p:nvPr>
            <p:ph idx="1"/>
          </p:nvPr>
        </p:nvSpPr>
        <p:spPr>
          <a:xfrm>
            <a:off x="1097280" y="1413165"/>
            <a:ext cx="10058400" cy="5181600"/>
          </a:xfrm>
        </p:spPr>
        <p:txBody>
          <a:bodyPr>
            <a:normAutofit fontScale="92500" lnSpcReduction="20000"/>
          </a:bodyPr>
          <a:lstStyle/>
          <a:p>
            <a:pPr algn="just"/>
            <a:r>
              <a:rPr lang="tr-TR" sz="3500" dirty="0" smtClean="0"/>
              <a:t>     Eskiden </a:t>
            </a:r>
            <a:r>
              <a:rPr lang="tr-TR" sz="3500" dirty="0"/>
              <a:t>bir münazara konusu vardı: Yetenek mi, disiplin mi başarının anahtarıdır? Tabi cevap ikisi de olursa ne ala! Ama bu tartışmalarda münazaracılar sadece tarafı olduğu görüşü ispat ederlerdi. </a:t>
            </a:r>
            <a:r>
              <a:rPr lang="tr-TR" sz="3500" b="1" dirty="0">
                <a:solidFill>
                  <a:srgbClr val="C00000"/>
                </a:solidFill>
              </a:rPr>
              <a:t>Sonuç ne olurdu biliyor musunuz; hep disiplin kazanırdı.</a:t>
            </a:r>
          </a:p>
          <a:p>
            <a:pPr algn="just"/>
            <a:r>
              <a:rPr lang="tr-TR" sz="3500" dirty="0" smtClean="0"/>
              <a:t>    Baktığımızda </a:t>
            </a:r>
            <a:r>
              <a:rPr lang="tr-TR" sz="3500" dirty="0"/>
              <a:t>bu konuyu işleyen çok sayıda masal bile var. Bunlardan en bilineni “</a:t>
            </a:r>
            <a:r>
              <a:rPr lang="tr-TR" sz="3500" b="1" dirty="0"/>
              <a:t>Kaplumbağa ile Tavşanın Yarış</a:t>
            </a:r>
            <a:r>
              <a:rPr lang="tr-TR" sz="3500" dirty="0"/>
              <a:t>ı” öyküsüdür. Hatırlarsınız; tavşan kendisine çok güvendiği ve kaplumbağayı her durumda geride bırakacağına olan özgüveni nedeniyle, yarışta arayı açtıktan sonra, yolda bir ağacın altında uykuya çekiliyor ve uyuyakalıyor. Tabi kaplumbağa yavaş da gitse sonuçta tavşandan daha önce bitiş çizgisini geçip kupayı almayı hak ediyor.</a:t>
            </a:r>
          </a:p>
          <a:p>
            <a:endParaRPr lang="tr-TR" dirty="0"/>
          </a:p>
        </p:txBody>
      </p:sp>
    </p:spTree>
    <p:extLst>
      <p:ext uri="{BB962C8B-B14F-4D97-AF65-F5344CB8AC3E}">
        <p14:creationId xmlns:p14="http://schemas.microsoft.com/office/powerpoint/2010/main" val="216028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122" name="Picture 2" descr="Çocuklara Sorumluluk Bilinci Kazandırma Yollar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836" y="0"/>
            <a:ext cx="12302835"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3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ÖZDİSİPLİN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gn="just"/>
            <a:r>
              <a:rPr lang="tr-TR" sz="3200" i="1" dirty="0" smtClean="0"/>
              <a:t>     Hayallerinize </a:t>
            </a:r>
            <a:r>
              <a:rPr lang="tr-TR" sz="3200" i="1" dirty="0"/>
              <a:t>dikkat edin, çünkü onlar düşünceye dönüşürler</a:t>
            </a:r>
            <a:r>
              <a:rPr lang="tr-TR" sz="3200" i="1" dirty="0" smtClean="0"/>
              <a:t>.</a:t>
            </a:r>
            <a:endParaRPr lang="tr-TR" sz="3200" dirty="0"/>
          </a:p>
          <a:p>
            <a:pPr algn="just"/>
            <a:r>
              <a:rPr lang="tr-TR" sz="3200" i="1" dirty="0" smtClean="0"/>
              <a:t>     </a:t>
            </a:r>
            <a:r>
              <a:rPr lang="tr-TR" sz="3200" i="1" dirty="0" smtClean="0">
                <a:solidFill>
                  <a:srgbClr val="7030A0"/>
                </a:solidFill>
              </a:rPr>
              <a:t>Düşüncelerinize </a:t>
            </a:r>
            <a:r>
              <a:rPr lang="tr-TR" sz="3200" i="1" dirty="0">
                <a:solidFill>
                  <a:srgbClr val="7030A0"/>
                </a:solidFill>
              </a:rPr>
              <a:t>dikkat edin; çünkü onlar davranışa dönüşürler.</a:t>
            </a:r>
            <a:endParaRPr lang="tr-TR" sz="3200" dirty="0">
              <a:solidFill>
                <a:srgbClr val="7030A0"/>
              </a:solidFill>
            </a:endParaRPr>
          </a:p>
          <a:p>
            <a:pPr algn="just"/>
            <a:r>
              <a:rPr lang="tr-TR" sz="3200" i="1" dirty="0" smtClean="0"/>
              <a:t>     Davranışlarınıza </a:t>
            </a:r>
            <a:r>
              <a:rPr lang="tr-TR" sz="3200" i="1" dirty="0"/>
              <a:t>dikkat edin; çünkü onlar alışkanlığa dönüşürler.</a:t>
            </a:r>
            <a:endParaRPr lang="tr-TR" sz="3200" dirty="0"/>
          </a:p>
          <a:p>
            <a:pPr algn="just"/>
            <a:r>
              <a:rPr lang="tr-TR" sz="3200" i="1" dirty="0" smtClean="0"/>
              <a:t>      </a:t>
            </a:r>
            <a:r>
              <a:rPr lang="tr-TR" sz="3200" i="1" dirty="0" smtClean="0">
                <a:solidFill>
                  <a:srgbClr val="7030A0"/>
                </a:solidFill>
              </a:rPr>
              <a:t>Alışkanlıklarınıza </a:t>
            </a:r>
            <a:r>
              <a:rPr lang="tr-TR" sz="3200" i="1" dirty="0">
                <a:solidFill>
                  <a:srgbClr val="7030A0"/>
                </a:solidFill>
              </a:rPr>
              <a:t>dikkat edin; çünkü onlar kaderiniz olur.</a:t>
            </a:r>
            <a:endParaRPr lang="tr-TR" sz="3200" dirty="0">
              <a:solidFill>
                <a:srgbClr val="7030A0"/>
              </a:solidFill>
            </a:endParaRPr>
          </a:p>
          <a:p>
            <a:pPr algn="just"/>
            <a:endParaRPr lang="tr-TR" sz="3200" dirty="0"/>
          </a:p>
        </p:txBody>
      </p:sp>
    </p:spTree>
    <p:extLst>
      <p:ext uri="{BB962C8B-B14F-4D97-AF65-F5344CB8AC3E}">
        <p14:creationId xmlns:p14="http://schemas.microsoft.com/office/powerpoint/2010/main" val="259959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C00000"/>
                </a:solidFill>
              </a:rPr>
              <a:t>ALIŞKANLIKLAR: ÖZ DİSİPLİNE GÖTÜREN YOL</a:t>
            </a:r>
            <a:r>
              <a:rPr lang="tr-TR" dirty="0"/>
              <a:t/>
            </a:r>
            <a:br>
              <a:rPr lang="tr-TR" dirty="0"/>
            </a:br>
            <a:endParaRPr lang="tr-TR" dirty="0"/>
          </a:p>
        </p:txBody>
      </p:sp>
      <p:sp>
        <p:nvSpPr>
          <p:cNvPr id="3" name="İçerik Yer Tutucusu 2"/>
          <p:cNvSpPr>
            <a:spLocks noGrp="1"/>
          </p:cNvSpPr>
          <p:nvPr>
            <p:ph idx="1"/>
          </p:nvPr>
        </p:nvSpPr>
        <p:spPr>
          <a:xfrm>
            <a:off x="387927" y="2175164"/>
            <a:ext cx="11596255" cy="4779818"/>
          </a:xfrm>
        </p:spPr>
        <p:txBody>
          <a:bodyPr>
            <a:noAutofit/>
          </a:bodyPr>
          <a:lstStyle/>
          <a:p>
            <a:pPr algn="just"/>
            <a:r>
              <a:rPr lang="tr-TR" sz="2400" dirty="0" smtClean="0"/>
              <a:t>         Öz </a:t>
            </a:r>
            <a:r>
              <a:rPr lang="tr-TR" sz="2400" dirty="0"/>
              <a:t>disiplin nedir, sorusundaki bir başka gizli cevap da doğru alışkanlıklara sahip olmaktır, diyebiliriz. Günlük hayatımızda farkında olmasak da yaşamımızı alışkanlıklarımızla sürdürürüz. </a:t>
            </a:r>
            <a:r>
              <a:rPr lang="tr-TR" sz="2400" dirty="0">
                <a:solidFill>
                  <a:srgbClr val="7030A0"/>
                </a:solidFill>
              </a:rPr>
              <a:t>Doğru alışkanlıkların kazanılması ve geliştirilmesi de öz disipline bağlıdır</a:t>
            </a:r>
            <a:r>
              <a:rPr lang="tr-TR" sz="2400" dirty="0"/>
              <a:t>. Doğru ve başarı getirmesi muhtemel alışkanlıklarınızın gelişimi için bir başka duygunuzdan yardım almalısınız: Israr etmek. Bir davranışın uygulanmasında ısrar ettikçe, o artık alışkanlığa dönüşür. Hatta daha da ileriye gider, “bağımlılık” yapabilir</a:t>
            </a:r>
            <a:r>
              <a:rPr lang="tr-TR" sz="2400" dirty="0" smtClean="0"/>
              <a:t>.</a:t>
            </a:r>
            <a:r>
              <a:rPr lang="tr-TR" sz="2400" dirty="0"/>
              <a:t> Özellikle yıllardır ve hatta on yıllardır edindiğimiz alışkanlıklarımız bu ısrar sayesinde beynimizde sinirsel ağların oluşmasını sağlar. Her tekrar, sinir yapılarında yer alan aksonların içindeki kimyasal sıvının daha da katılaşarak, davranışın artık beynimizde bir “kalıp” oluşturmasına neden olur. Yani otomatik tepkilerimizin veya önyargılarımızın kaynağı olurlar.</a:t>
            </a:r>
          </a:p>
          <a:p>
            <a:pPr algn="just"/>
            <a:endParaRPr lang="tr-TR" sz="2400" dirty="0"/>
          </a:p>
          <a:p>
            <a:pPr algn="just"/>
            <a:endParaRPr lang="tr-TR" sz="2400" dirty="0"/>
          </a:p>
        </p:txBody>
      </p:sp>
    </p:spTree>
    <p:extLst>
      <p:ext uri="{BB962C8B-B14F-4D97-AF65-F5344CB8AC3E}">
        <p14:creationId xmlns:p14="http://schemas.microsoft.com/office/powerpoint/2010/main" val="2686690628"/>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1068</TotalTime>
  <Words>1805</Words>
  <Application>Microsoft Office PowerPoint</Application>
  <PresentationFormat>Geniş ekran</PresentationFormat>
  <Paragraphs>137</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Calibri</vt:lpstr>
      <vt:lpstr>Calibri Light</vt:lpstr>
      <vt:lpstr>Geçmişe bakış</vt:lpstr>
      <vt:lpstr>PowerPoint Sunusu</vt:lpstr>
      <vt:lpstr>                        ÖZ DİSİPLİN NEDİR?</vt:lpstr>
      <vt:lpstr>PowerPoint Sunusu</vt:lpstr>
      <vt:lpstr>ÖZ DİSİPLİN</vt:lpstr>
      <vt:lpstr>ÖZ DİSİPLİN</vt:lpstr>
      <vt:lpstr> YETENEK Mİ DİSİPLİN Mİ? </vt:lpstr>
      <vt:lpstr>PowerPoint Sunusu</vt:lpstr>
      <vt:lpstr>ÖZDİSİPLİN</vt:lpstr>
      <vt:lpstr>ALIŞKANLIKLAR: ÖZ DİSİPLİNE GÖTÜREN YOL </vt:lpstr>
      <vt:lpstr>ALIŞKANLIKLAR: ÖZ DİSİPLİNE GÖTÜREN YOL</vt:lpstr>
      <vt:lpstr>Kendinize bir hedef koyduğunuz zaman onu ancak disiplin ve sıkı çalışmayla elde edebilirsiniz.</vt:lpstr>
      <vt:lpstr>ÖZDİSİPLİN</vt:lpstr>
      <vt:lpstr>                  ÖZDİSİPLİN</vt:lpstr>
      <vt:lpstr>ÖZDİSİPLİN ÜZERİNE BİR ARAŞTIRMA</vt:lpstr>
      <vt:lpstr>PowerPoint Sunusu</vt:lpstr>
      <vt:lpstr>ÖZDİSİPLİN ÜZERİNE BİR ARAŞTIRMA</vt:lpstr>
      <vt:lpstr>ÖZDİSİPLİN SAĞLAMAK İÇİN</vt:lpstr>
      <vt:lpstr>PowerPoint Sunusu</vt:lpstr>
      <vt:lpstr>ÖZDİSİPLİN GELİŞTİRME YOLLARI</vt:lpstr>
      <vt:lpstr>ÖZDİSİPLİN GELİŞTİRME YOLLARI</vt:lpstr>
      <vt:lpstr>PowerPoint Sunusu</vt:lpstr>
      <vt:lpstr>ÖZDİSİPLİN GELİŞTİRME YOLLARI</vt:lpstr>
      <vt:lpstr>ÖZDİSİPLİN GELİŞTİRME YOLLARI</vt:lpstr>
      <vt:lpstr>PowerPoint Sunusu</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ÖZDİSİPLİN GELİŞTİRME YOLLARI</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 Nedir ? Sahip olunan güç veya kudretin, yaralanma ve kayıpla sonlanan veya sonlanma olasılığı yüksek bir biçimde bir başka insana, kendine, bir gruba veya bir topluma karşı tehdit yoluyla ya da bizzat uygulanmasıdır. (WHO,1996)</dc:title>
  <dc:creator>ronaldinho424</dc:creator>
  <cp:lastModifiedBy>ronaldinho424</cp:lastModifiedBy>
  <cp:revision>205</cp:revision>
  <dcterms:created xsi:type="dcterms:W3CDTF">2020-01-06T06:53:45Z</dcterms:created>
  <dcterms:modified xsi:type="dcterms:W3CDTF">2020-12-11T08:28:01Z</dcterms:modified>
</cp:coreProperties>
</file>