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80" r:id="rId3"/>
    <p:sldId id="281" r:id="rId4"/>
    <p:sldId id="257" r:id="rId5"/>
    <p:sldId id="259" r:id="rId6"/>
    <p:sldId id="274" r:id="rId7"/>
    <p:sldId id="275" r:id="rId8"/>
    <p:sldId id="276" r:id="rId9"/>
    <p:sldId id="277" r:id="rId10"/>
    <p:sldId id="278" r:id="rId11"/>
    <p:sldId id="27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C3D441E-A4B2-4CCC-9637-AFE36250CB5A}"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134956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3D441E-A4B2-4CCC-9637-AFE36250CB5A}"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188247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3D441E-A4B2-4CCC-9637-AFE36250CB5A}"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95D522-4715-42E9-937E-B86DF90815C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4696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C3D441E-A4B2-4CCC-9637-AFE36250CB5A}"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2726720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C3D441E-A4B2-4CCC-9637-AFE36250CB5A}"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95D522-4715-42E9-937E-B86DF90815C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037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C3D441E-A4B2-4CCC-9637-AFE36250CB5A}"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2164132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3D441E-A4B2-4CCC-9637-AFE36250CB5A}"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1702209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3D441E-A4B2-4CCC-9637-AFE36250CB5A}"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133327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3D441E-A4B2-4CCC-9637-AFE36250CB5A}"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313617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3D441E-A4B2-4CCC-9637-AFE36250CB5A}"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2431327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C3D441E-A4B2-4CCC-9637-AFE36250CB5A}"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3490982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C3D441E-A4B2-4CCC-9637-AFE36250CB5A}" type="datetimeFigureOut">
              <a:rPr lang="tr-TR" smtClean="0"/>
              <a:t>11.12.2020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71782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C3D441E-A4B2-4CCC-9637-AFE36250CB5A}" type="datetimeFigureOut">
              <a:rPr lang="tr-TR" smtClean="0"/>
              <a:t>11.12.2020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425879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D441E-A4B2-4CCC-9637-AFE36250CB5A}" type="datetimeFigureOut">
              <a:rPr lang="tr-TR" smtClean="0"/>
              <a:t>11.12.2020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146509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C3D441E-A4B2-4CCC-9637-AFE36250CB5A}"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199836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C3D441E-A4B2-4CCC-9637-AFE36250CB5A}"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95D522-4715-42E9-937E-B86DF90815CA}" type="slidenum">
              <a:rPr lang="tr-TR" smtClean="0"/>
              <a:t>‹#›</a:t>
            </a:fld>
            <a:endParaRPr lang="tr-TR"/>
          </a:p>
        </p:txBody>
      </p:sp>
    </p:spTree>
    <p:extLst>
      <p:ext uri="{BB962C8B-B14F-4D97-AF65-F5344CB8AC3E}">
        <p14:creationId xmlns:p14="http://schemas.microsoft.com/office/powerpoint/2010/main" val="397244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C3D441E-A4B2-4CCC-9637-AFE36250CB5A}" type="datetimeFigureOut">
              <a:rPr lang="tr-TR" smtClean="0"/>
              <a:t>11.12.2020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95D522-4715-42E9-937E-B86DF90815CA}" type="slidenum">
              <a:rPr lang="tr-TR" smtClean="0"/>
              <a:t>‹#›</a:t>
            </a:fld>
            <a:endParaRPr lang="tr-TR"/>
          </a:p>
        </p:txBody>
      </p:sp>
    </p:spTree>
    <p:extLst>
      <p:ext uri="{BB962C8B-B14F-4D97-AF65-F5344CB8AC3E}">
        <p14:creationId xmlns:p14="http://schemas.microsoft.com/office/powerpoint/2010/main" val="21255038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41019" y="842555"/>
            <a:ext cx="8915399" cy="2262781"/>
          </a:xfrm>
        </p:spPr>
        <p:txBody>
          <a:bodyPr/>
          <a:lstStyle/>
          <a:p>
            <a:pPr algn="ctr"/>
            <a:r>
              <a:rPr lang="tr-TR" dirty="0" smtClean="0"/>
              <a:t>OKUL </a:t>
            </a:r>
            <a:r>
              <a:rPr lang="tr-TR" smtClean="0"/>
              <a:t>BAŞARISINDA </a:t>
            </a:r>
            <a:br>
              <a:rPr lang="tr-TR" smtClean="0"/>
            </a:br>
            <a:r>
              <a:rPr lang="tr-TR" smtClean="0"/>
              <a:t>ÖZ DİSİPLİN</a:t>
            </a:r>
            <a:endParaRPr lang="tr-TR" dirty="0"/>
          </a:p>
        </p:txBody>
      </p:sp>
      <p:sp>
        <p:nvSpPr>
          <p:cNvPr id="3" name="Alt Başlık 2"/>
          <p:cNvSpPr>
            <a:spLocks noGrp="1"/>
          </p:cNvSpPr>
          <p:nvPr>
            <p:ph type="subTitle" idx="1"/>
          </p:nvPr>
        </p:nvSpPr>
        <p:spPr>
          <a:xfrm>
            <a:off x="2341019" y="5255172"/>
            <a:ext cx="8915399" cy="1497297"/>
          </a:xfrm>
        </p:spPr>
        <p:txBody>
          <a:bodyPr>
            <a:normAutofit fontScale="92500" lnSpcReduction="20000"/>
          </a:bodyPr>
          <a:lstStyle/>
          <a:p>
            <a:pPr algn="ctr"/>
            <a:endParaRPr lang="tr-TR" sz="2000" b="1" dirty="0" smtClean="0"/>
          </a:p>
          <a:p>
            <a:pPr algn="ctr"/>
            <a:endParaRPr lang="tr-TR" sz="2000" b="1" dirty="0"/>
          </a:p>
          <a:p>
            <a:pPr algn="ctr"/>
            <a:r>
              <a:rPr lang="tr-TR" sz="2000" b="1" dirty="0" smtClean="0"/>
              <a:t>SEYHAN REHBERLİK VE ARAŞTIRMA MERKEZİ</a:t>
            </a:r>
            <a:endParaRPr lang="tr-TR" sz="2000" b="1" dirty="0" smtClean="0"/>
          </a:p>
          <a:p>
            <a:pPr algn="ctr"/>
            <a:r>
              <a:rPr lang="tr-TR" sz="2000" b="1" dirty="0" smtClean="0"/>
              <a:t>PDR BÖLÜMÜ</a:t>
            </a:r>
            <a:endParaRPr lang="tr-TR" sz="2000"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76193" y="3710153"/>
            <a:ext cx="2354317" cy="1902372"/>
          </a:xfrm>
          <a:prstGeom prst="rect">
            <a:avLst/>
          </a:prstGeom>
        </p:spPr>
      </p:pic>
    </p:spTree>
    <p:extLst>
      <p:ext uri="{BB962C8B-B14F-4D97-AF65-F5344CB8AC3E}">
        <p14:creationId xmlns:p14="http://schemas.microsoft.com/office/powerpoint/2010/main" val="1001173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fontAlgn="base"/>
            <a:r>
              <a:rPr lang="tr-TR" b="1" dirty="0"/>
              <a:t>Yarını düşünmesini ve gelecek için aksiyon planı oluşturmasını teşvik </a:t>
            </a:r>
            <a:r>
              <a:rPr lang="tr-TR" b="1" dirty="0" smtClean="0"/>
              <a:t>edin</a:t>
            </a:r>
            <a:endParaRPr lang="tr-TR" dirty="0"/>
          </a:p>
        </p:txBody>
      </p:sp>
      <p:sp>
        <p:nvSpPr>
          <p:cNvPr id="3" name="İçerik Yer Tutucusu 2"/>
          <p:cNvSpPr>
            <a:spLocks noGrp="1"/>
          </p:cNvSpPr>
          <p:nvPr>
            <p:ph idx="1"/>
          </p:nvPr>
        </p:nvSpPr>
        <p:spPr/>
        <p:txBody>
          <a:bodyPr>
            <a:normAutofit/>
          </a:bodyPr>
          <a:lstStyle/>
          <a:p>
            <a:pPr fontAlgn="base"/>
            <a:r>
              <a:rPr lang="tr-TR" dirty="0"/>
              <a:t>Bir çocuğun gelecek zamanı düşünmesi henüz tecrübe etmediği bir durumda bile neler hissedebileceğini anlamasına, gelecekteki zorlanma ve hayal kırıklığını beklemesine ve bunları çözmek için aksiyon planı hazırlamasına yardımcı olur. Eğer çocuğunuz organize olamıyor, ödevlerini zamanında teslim etmiyor, sınavlarına çalışmıyorsa gelecekte karşılaşacağı başarısızlık için endişe duyabilir. </a:t>
            </a:r>
          </a:p>
          <a:p>
            <a:pPr fontAlgn="base"/>
            <a:r>
              <a:rPr lang="tr-TR" dirty="0"/>
              <a:t>Çocuğunuza gelecekle ilgili korkusunu yenmesi ve durumu kontrol altına alabilmesi için neler yapabileceğini gösterebilirsiniz. Arkadaşını arayıp ödevleri sormaya ne dersin? Okul çıkışı öğretmeninle konuşmak nasıl bir fikir? Özel ders ayarlayalım mı? Çocuğunuzun organize olabilmesi için ajanda kullanmayı öğretebilirsiniz.</a:t>
            </a:r>
          </a:p>
          <a:p>
            <a:pPr marL="0" indent="0">
              <a:buNone/>
            </a:pPr>
            <a:endParaRPr lang="tr-TR" dirty="0"/>
          </a:p>
        </p:txBody>
      </p:sp>
    </p:spTree>
    <p:extLst>
      <p:ext uri="{BB962C8B-B14F-4D97-AF65-F5344CB8AC3E}">
        <p14:creationId xmlns:p14="http://schemas.microsoft.com/office/powerpoint/2010/main" val="132902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a:t>
            </a:r>
            <a:endParaRPr lang="tr-TR" sz="2400" dirty="0" smtClean="0"/>
          </a:p>
          <a:p>
            <a:pPr marL="0" indent="0">
              <a:buNone/>
            </a:pPr>
            <a:r>
              <a:rPr lang="tr-TR" sz="2800" dirty="0"/>
              <a:t> </a:t>
            </a:r>
            <a:r>
              <a:rPr lang="tr-TR" sz="2800" dirty="0" smtClean="0"/>
              <a:t>“</a:t>
            </a:r>
            <a:r>
              <a:rPr lang="tr-TR" sz="2800" b="1" dirty="0"/>
              <a:t>Disiplin, hedefler ve başarı arasındaki köprüdür</a:t>
            </a:r>
            <a:r>
              <a:rPr lang="tr-TR" sz="2800" dirty="0"/>
              <a:t>.” </a:t>
            </a:r>
            <a:endParaRPr lang="tr-TR" sz="2800" dirty="0" smtClean="0"/>
          </a:p>
          <a:p>
            <a:pPr marL="0" indent="0">
              <a:buNone/>
            </a:pPr>
            <a:r>
              <a:rPr lang="tr-TR" sz="2800" dirty="0" smtClean="0"/>
              <a:t>							  							    </a:t>
            </a:r>
            <a:r>
              <a:rPr lang="tr-TR" sz="2800" dirty="0" err="1" smtClean="0"/>
              <a:t>Jim</a:t>
            </a:r>
            <a:r>
              <a:rPr lang="tr-TR" sz="2800" dirty="0" smtClean="0"/>
              <a:t> </a:t>
            </a:r>
            <a:r>
              <a:rPr lang="tr-TR" sz="2800" dirty="0" err="1"/>
              <a:t>Rohn</a:t>
            </a:r>
            <a:r>
              <a:rPr lang="tr-TR" sz="2800" dirty="0"/>
              <a:t> </a:t>
            </a:r>
          </a:p>
        </p:txBody>
      </p:sp>
    </p:spTree>
    <p:extLst>
      <p:ext uri="{BB962C8B-B14F-4D97-AF65-F5344CB8AC3E}">
        <p14:creationId xmlns:p14="http://schemas.microsoft.com/office/powerpoint/2010/main" val="4717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YETENEK Mİ DİSİPLİN Mİ?</a:t>
            </a:r>
            <a:br>
              <a:rPr lang="tr-TR" b="1" dirty="0"/>
            </a:br>
            <a:endParaRPr lang="tr-TR" dirty="0"/>
          </a:p>
        </p:txBody>
      </p:sp>
      <p:sp>
        <p:nvSpPr>
          <p:cNvPr id="3" name="İçerik Yer Tutucusu 2"/>
          <p:cNvSpPr>
            <a:spLocks noGrp="1"/>
          </p:cNvSpPr>
          <p:nvPr>
            <p:ph idx="1"/>
          </p:nvPr>
        </p:nvSpPr>
        <p:spPr/>
        <p:txBody>
          <a:bodyPr/>
          <a:lstStyle/>
          <a:p>
            <a:r>
              <a:rPr lang="tr-TR" dirty="0" smtClean="0"/>
              <a:t>Eskiden </a:t>
            </a:r>
            <a:r>
              <a:rPr lang="tr-TR" dirty="0"/>
              <a:t>bir münazara konusu vardı: Yetenek mi, disiplin mi başarının anahtarıdır? Tabi cevap ikisi de olursa ne ala! Ama bu tartışmalarda münazaracılar sadece tarafı olduğu görüşü ispat ederlerdi. Sonuç ne olurdu biliyor musunuz; hep disiplin kazanırdı.</a:t>
            </a:r>
          </a:p>
          <a:p>
            <a:pPr marL="0" indent="0">
              <a:buNone/>
            </a:pPr>
            <a:endParaRPr lang="tr-TR" dirty="0"/>
          </a:p>
        </p:txBody>
      </p:sp>
    </p:spTree>
    <p:extLst>
      <p:ext uri="{BB962C8B-B14F-4D97-AF65-F5344CB8AC3E}">
        <p14:creationId xmlns:p14="http://schemas.microsoft.com/office/powerpoint/2010/main" val="55347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fontAlgn="base"/>
            <a:r>
              <a:rPr lang="tr-TR" b="1" dirty="0"/>
              <a:t>Öz Disiplin, </a:t>
            </a:r>
            <a:r>
              <a:rPr lang="tr-TR" b="1" dirty="0" err="1"/>
              <a:t>IQ’dan</a:t>
            </a:r>
            <a:r>
              <a:rPr lang="tr-TR" b="1" dirty="0"/>
              <a:t> Daha </a:t>
            </a:r>
            <a:r>
              <a:rPr lang="tr-TR" b="1" dirty="0" smtClean="0"/>
              <a:t>Önemli</a:t>
            </a:r>
            <a:endParaRPr lang="tr-TR" dirty="0"/>
          </a:p>
        </p:txBody>
      </p:sp>
      <p:sp>
        <p:nvSpPr>
          <p:cNvPr id="3" name="İçerik Yer Tutucusu 2"/>
          <p:cNvSpPr>
            <a:spLocks noGrp="1"/>
          </p:cNvSpPr>
          <p:nvPr>
            <p:ph idx="1"/>
          </p:nvPr>
        </p:nvSpPr>
        <p:spPr>
          <a:xfrm>
            <a:off x="1463040" y="2133600"/>
            <a:ext cx="10041572" cy="3777622"/>
          </a:xfrm>
        </p:spPr>
        <p:txBody>
          <a:bodyPr>
            <a:normAutofit/>
          </a:bodyPr>
          <a:lstStyle/>
          <a:p>
            <a:pPr fontAlgn="base"/>
            <a:r>
              <a:rPr lang="tr-TR" sz="1800" dirty="0" smtClean="0"/>
              <a:t>Ortalama </a:t>
            </a:r>
            <a:r>
              <a:rPr lang="tr-TR" sz="1800" dirty="0"/>
              <a:t>yaşları 13 olan 140 çocukla yapılan bu araştırma şu şekilde: Eylül ayında okul açılırken çocuklara, öğretmenlere ve velilere bir anket doldurtuluyor. Bu ankette çocuğun öz disiplini konusunda sorular yer alıyor. Çocuğun kurallara uyma yeteneği, düşünmeden hareket edip etmediği, anlık haz için gelecekteki daha büyük avantajları feda edip etmediği gibi konuların araştırıldığı bu anket sonucunda her çocuğa belli bir puan veriliyor.</a:t>
            </a:r>
          </a:p>
          <a:p>
            <a:pPr fontAlgn="base"/>
            <a:r>
              <a:rPr lang="tr-TR" sz="1800" dirty="0"/>
              <a:t>Araştırmacılar, 7 aylık süreç sonunda öz disiplini yüksek olan çocukların o eğitim yılındaki başarılarının diğer çocuklara nazaran daha yüksek olduğunu ve çocukların daha iyi liselere kabul edildiğini buluyorlar</a:t>
            </a:r>
            <a:r>
              <a:rPr lang="tr-TR" sz="1800" dirty="0" smtClean="0"/>
              <a:t>.</a:t>
            </a:r>
          </a:p>
          <a:p>
            <a:pPr marL="0" indent="0" fontAlgn="base">
              <a:buNone/>
            </a:pPr>
            <a:r>
              <a:rPr lang="tr-TR" dirty="0"/>
              <a:t>Pennsylvania Üniversitesi psikoloji bölümünde yapılan bir araştırmaya göre ilkokul çocuklarının gelecekteki başarılarında öz disiplinin, </a:t>
            </a:r>
            <a:r>
              <a:rPr lang="tr-TR" dirty="0" err="1"/>
              <a:t>IQ’dan</a:t>
            </a:r>
            <a:r>
              <a:rPr lang="tr-TR" dirty="0"/>
              <a:t> daha önemli bir role sahip olduğu sonuçlarına ulaşılıyor.</a:t>
            </a:r>
          </a:p>
          <a:p>
            <a:pPr fontAlgn="base"/>
            <a:endParaRPr lang="tr-TR" dirty="0"/>
          </a:p>
          <a:p>
            <a:pPr marL="0" indent="0">
              <a:buNone/>
            </a:pPr>
            <a:endParaRPr lang="tr-TR" dirty="0"/>
          </a:p>
        </p:txBody>
      </p:sp>
    </p:spTree>
    <p:extLst>
      <p:ext uri="{BB962C8B-B14F-4D97-AF65-F5344CB8AC3E}">
        <p14:creationId xmlns:p14="http://schemas.microsoft.com/office/powerpoint/2010/main" val="2187684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Öz </a:t>
            </a:r>
            <a:r>
              <a:rPr lang="tr-TR" b="1" dirty="0"/>
              <a:t>disiplini geliştirmenin 10 </a:t>
            </a:r>
            <a:r>
              <a:rPr lang="tr-TR" b="1" dirty="0" smtClean="0"/>
              <a:t>Yolu</a:t>
            </a:r>
            <a:endParaRPr lang="tr-TR" dirty="0"/>
          </a:p>
        </p:txBody>
      </p:sp>
      <p:sp>
        <p:nvSpPr>
          <p:cNvPr id="3" name="İçerik Yer Tutucusu 2"/>
          <p:cNvSpPr>
            <a:spLocks noGrp="1"/>
          </p:cNvSpPr>
          <p:nvPr>
            <p:ph idx="1"/>
          </p:nvPr>
        </p:nvSpPr>
        <p:spPr>
          <a:xfrm>
            <a:off x="2196662" y="2133600"/>
            <a:ext cx="9307950" cy="3777622"/>
          </a:xfrm>
        </p:spPr>
        <p:txBody>
          <a:bodyPr>
            <a:normAutofit/>
          </a:bodyPr>
          <a:lstStyle/>
          <a:p>
            <a:pPr marL="0" indent="0">
              <a:buNone/>
            </a:pPr>
            <a:r>
              <a:rPr lang="tr-TR" sz="3600" b="1" dirty="0"/>
              <a:t>1- Kendinizi bilin.</a:t>
            </a:r>
            <a:endParaRPr lang="tr-TR" sz="3600" dirty="0"/>
          </a:p>
          <a:p>
            <a:pPr marL="0" indent="0">
              <a:buNone/>
            </a:pPr>
            <a:r>
              <a:rPr lang="tr-TR" dirty="0"/>
              <a:t>Başlangıç olarak kendini bilmelisiniz ve kendi analizinizi iyi yapmalısınız. Kendinize yapabileceğinizden fazlasını asla yüklememelisiniz. Bu analizi yaparken, </a:t>
            </a:r>
            <a:r>
              <a:rPr lang="tr-TR" i="1" dirty="0"/>
              <a:t>“kim olduğunuz? ”</a:t>
            </a:r>
            <a:r>
              <a:rPr lang="tr-TR" dirty="0"/>
              <a:t>, </a:t>
            </a:r>
            <a:r>
              <a:rPr lang="tr-TR" i="1" dirty="0"/>
              <a:t>“ ne yapmak istediğiniz?”</a:t>
            </a:r>
            <a:r>
              <a:rPr lang="tr-TR" dirty="0"/>
              <a:t> ve </a:t>
            </a:r>
            <a:r>
              <a:rPr lang="tr-TR" i="1" dirty="0"/>
              <a:t>“kendinize biçtiğiniz değer nedir?”</a:t>
            </a:r>
            <a:r>
              <a:rPr lang="tr-TR" dirty="0"/>
              <a:t> gibi soruları cevaplayıp, kağıda dökebilirsiniz. Bu sorular hakkında daha iyi bilgi sahibi olmanız ve kendinizi daha kolay analiz edebilme yeteneğiniz size gelecek için daha çok kolaylık sağlar. Bulunduğunuz noktayı çok iyi tespit edebilirseniz, kolaylık ve ileriyi görme elinizde olacaktır.  Eğer başarılı bir şekilde bulduğunuz bu veriler ile hesaplamalarınızı iyi yapabilirseniz, sağlam yapı taşlarını ortaya koymuş olur ve gelecek için çalışmalarınıza daha rahat başlayabilirsiniz.</a:t>
            </a:r>
          </a:p>
          <a:p>
            <a:endParaRPr lang="tr-TR" dirty="0"/>
          </a:p>
        </p:txBody>
      </p:sp>
    </p:spTree>
    <p:extLst>
      <p:ext uri="{BB962C8B-B14F-4D97-AF65-F5344CB8AC3E}">
        <p14:creationId xmlns:p14="http://schemas.microsoft.com/office/powerpoint/2010/main" val="3939872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2- Hedeflerinizi belirleyip, yapmanız gerekenlere başlayın</a:t>
            </a:r>
            <a:r>
              <a:rPr lang="tr-TR" b="1" dirty="0" smtClean="0"/>
              <a:t>.</a:t>
            </a:r>
            <a:endParaRPr lang="tr-TR" dirty="0"/>
          </a:p>
        </p:txBody>
      </p:sp>
      <p:sp>
        <p:nvSpPr>
          <p:cNvPr id="3" name="İçerik Yer Tutucusu 2"/>
          <p:cNvSpPr>
            <a:spLocks noGrp="1"/>
          </p:cNvSpPr>
          <p:nvPr>
            <p:ph idx="1"/>
          </p:nvPr>
        </p:nvSpPr>
        <p:spPr/>
        <p:txBody>
          <a:bodyPr/>
          <a:lstStyle/>
          <a:p>
            <a:pPr marL="0" indent="0">
              <a:buNone/>
            </a:pPr>
            <a:r>
              <a:rPr lang="tr-TR" dirty="0" smtClean="0"/>
              <a:t>Eğer </a:t>
            </a:r>
            <a:r>
              <a:rPr lang="tr-TR" dirty="0"/>
              <a:t>bir hedefiniz yoksa başarmak içinde motivasyona sahip olmazsınız. Her şey bir hedef belirlemekle başlar.</a:t>
            </a:r>
          </a:p>
          <a:p>
            <a:pPr marL="0" indent="0">
              <a:buNone/>
            </a:pPr>
            <a:endParaRPr lang="tr-TR" dirty="0"/>
          </a:p>
        </p:txBody>
      </p:sp>
    </p:spTree>
    <p:extLst>
      <p:ext uri="{BB962C8B-B14F-4D97-AF65-F5344CB8AC3E}">
        <p14:creationId xmlns:p14="http://schemas.microsoft.com/office/powerpoint/2010/main" val="3281284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3- Önce acıyı çekin ve hazzı yaşamayı erteleyin</a:t>
            </a:r>
            <a:r>
              <a:rPr lang="tr-TR" b="1" dirty="0" smtClean="0"/>
              <a:t>.</a:t>
            </a:r>
            <a:endParaRPr lang="tr-TR" dirty="0"/>
          </a:p>
        </p:txBody>
      </p:sp>
      <p:sp>
        <p:nvSpPr>
          <p:cNvPr id="3" name="İçerik Yer Tutucusu 2"/>
          <p:cNvSpPr>
            <a:spLocks noGrp="1"/>
          </p:cNvSpPr>
          <p:nvPr>
            <p:ph idx="1"/>
          </p:nvPr>
        </p:nvSpPr>
        <p:spPr/>
        <p:txBody>
          <a:bodyPr/>
          <a:lstStyle/>
          <a:p>
            <a:pPr marL="0" indent="0">
              <a:buNone/>
            </a:pPr>
            <a:r>
              <a:rPr lang="tr-TR" dirty="0" smtClean="0"/>
              <a:t>Önce </a:t>
            </a:r>
            <a:r>
              <a:rPr lang="tr-TR" dirty="0"/>
              <a:t>acı çekmeyi öğrenip sonra da hazzı yaşamayı öğrenebilirsiniz. Bu başarının kuralıdır. Bu zor görülebilir başlangıçta. Evet, disiplinsiz bir durumdan kurtulmak hiçbir zaman kolay olmamıştır. Genelde acı çekilir ve zorlanılır başlangıçta bu yolda. Sabırsız olmamalısınız, terlemeli, emek vermeli ve çaba göstermeyi öğrenmelisiniz. </a:t>
            </a:r>
          </a:p>
          <a:p>
            <a:pPr marL="0" indent="0">
              <a:buNone/>
            </a:pPr>
            <a:endParaRPr lang="tr-TR" dirty="0"/>
          </a:p>
        </p:txBody>
      </p:sp>
    </p:spTree>
    <p:extLst>
      <p:ext uri="{BB962C8B-B14F-4D97-AF65-F5344CB8AC3E}">
        <p14:creationId xmlns:p14="http://schemas.microsoft.com/office/powerpoint/2010/main" val="4261998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4-Kötü alışkanlıklardan kurtulup iyi alışkanlıklar edinin</a:t>
            </a:r>
            <a:r>
              <a:rPr lang="tr-TR" b="1" dirty="0" smtClean="0"/>
              <a:t>.</a:t>
            </a:r>
            <a:endParaRPr lang="tr-TR" dirty="0"/>
          </a:p>
        </p:txBody>
      </p:sp>
      <p:sp>
        <p:nvSpPr>
          <p:cNvPr id="3" name="İçerik Yer Tutucusu 2"/>
          <p:cNvSpPr>
            <a:spLocks noGrp="1"/>
          </p:cNvSpPr>
          <p:nvPr>
            <p:ph idx="1"/>
          </p:nvPr>
        </p:nvSpPr>
        <p:spPr/>
        <p:txBody>
          <a:bodyPr/>
          <a:lstStyle/>
          <a:p>
            <a:pPr marL="0" indent="0">
              <a:buNone/>
            </a:pPr>
            <a:r>
              <a:rPr lang="tr-TR" dirty="0" smtClean="0"/>
              <a:t>Geç </a:t>
            </a:r>
            <a:r>
              <a:rPr lang="tr-TR" dirty="0"/>
              <a:t>kalma, erteleme, üşenme, boş verme ve geciktirme gibi alışkanlıkları yolun başında bırakmalısınız. Sağlıklı, başarıya odaklı, huzurlu ve mutlu yaşamı istemelisiniz. Gereksiz ve size yararı olmayan (hatta yarardan çok zararlı olabilen şeylerde bu kategoride) şeylere Hayır demeyi öğrenmelisiniz. </a:t>
            </a:r>
          </a:p>
          <a:p>
            <a:pPr marL="0" indent="0">
              <a:buNone/>
            </a:pPr>
            <a:endParaRPr lang="tr-TR" dirty="0"/>
          </a:p>
        </p:txBody>
      </p:sp>
    </p:spTree>
    <p:extLst>
      <p:ext uri="{BB962C8B-B14F-4D97-AF65-F5344CB8AC3E}">
        <p14:creationId xmlns:p14="http://schemas.microsoft.com/office/powerpoint/2010/main" val="2056022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5- Kendinizi pozitif durumda tutun</a:t>
            </a:r>
            <a:r>
              <a:rPr lang="tr-TR" b="1" dirty="0" smtClean="0"/>
              <a:t>.</a:t>
            </a:r>
            <a:endParaRPr lang="tr-TR" dirty="0"/>
          </a:p>
        </p:txBody>
      </p:sp>
      <p:sp>
        <p:nvSpPr>
          <p:cNvPr id="3" name="İçerik Yer Tutucusu 2"/>
          <p:cNvSpPr>
            <a:spLocks noGrp="1"/>
          </p:cNvSpPr>
          <p:nvPr>
            <p:ph idx="1"/>
          </p:nvPr>
        </p:nvSpPr>
        <p:spPr/>
        <p:txBody>
          <a:bodyPr/>
          <a:lstStyle/>
          <a:p>
            <a:pPr marL="0" indent="0">
              <a:buNone/>
            </a:pPr>
            <a:r>
              <a:rPr lang="tr-TR" i="1" dirty="0" smtClean="0"/>
              <a:t>“</a:t>
            </a:r>
            <a:r>
              <a:rPr lang="tr-TR" i="1" dirty="0"/>
              <a:t>Önce zevki yaşayıp, keyfim gelince çalışmaya başlarım” </a:t>
            </a:r>
            <a:r>
              <a:rPr lang="tr-TR" dirty="0"/>
              <a:t>diye düşünenler daima yapacakları işi ertelerler. Bunun sonucunda işler birikir ve</a:t>
            </a:r>
            <a:r>
              <a:rPr lang="tr-TR" i="1" dirty="0"/>
              <a:t> “zaten yetişmeyecek” </a:t>
            </a:r>
            <a:r>
              <a:rPr lang="tr-TR" dirty="0"/>
              <a:t>düşüncesinin kıskacına yakalanırlar. Aynı durum sürekli </a:t>
            </a:r>
            <a:r>
              <a:rPr lang="tr-TR" i="1" dirty="0"/>
              <a:t>"yarın başlarım"</a:t>
            </a:r>
            <a:r>
              <a:rPr lang="tr-TR" dirty="0"/>
              <a:t> diyerek erteleyen insanlarda da yaşanmaktadır.</a:t>
            </a:r>
          </a:p>
          <a:p>
            <a:pPr marL="0" indent="0">
              <a:buNone/>
            </a:pPr>
            <a:endParaRPr lang="tr-TR" dirty="0"/>
          </a:p>
        </p:txBody>
      </p:sp>
    </p:spTree>
    <p:extLst>
      <p:ext uri="{BB962C8B-B14F-4D97-AF65-F5344CB8AC3E}">
        <p14:creationId xmlns:p14="http://schemas.microsoft.com/office/powerpoint/2010/main" val="2318659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6- Replik ve sloganın gücünü kullanarak Öz Disipline de sadakat edin.</a:t>
            </a:r>
            <a:endParaRPr lang="tr-TR" dirty="0"/>
          </a:p>
        </p:txBody>
      </p:sp>
      <p:sp>
        <p:nvSpPr>
          <p:cNvPr id="3" name="İçerik Yer Tutucusu 2"/>
          <p:cNvSpPr>
            <a:spLocks noGrp="1"/>
          </p:cNvSpPr>
          <p:nvPr>
            <p:ph idx="1"/>
          </p:nvPr>
        </p:nvSpPr>
        <p:spPr/>
        <p:txBody>
          <a:bodyPr/>
          <a:lstStyle/>
          <a:p>
            <a:pPr marL="0" indent="0">
              <a:buNone/>
            </a:pPr>
            <a:r>
              <a:rPr lang="tr-TR" dirty="0" smtClean="0"/>
              <a:t>Replik </a:t>
            </a:r>
            <a:r>
              <a:rPr lang="tr-TR" dirty="0"/>
              <a:t>tekrar tekrar yapılan harekete denir. Aynı şekilde sloganında beyinde tetiklediği bir bölge vardır. Beyin tetikleyici sloganı alır almaz belirli duygulara ve düşüncelere odaklanır.</a:t>
            </a:r>
            <a:br>
              <a:rPr lang="tr-TR" dirty="0"/>
            </a:br>
            <a:r>
              <a:rPr lang="tr-TR" dirty="0"/>
              <a:t>Örneğin birkaç slogan!</a:t>
            </a:r>
            <a:br>
              <a:rPr lang="tr-TR" dirty="0"/>
            </a:br>
            <a:r>
              <a:rPr lang="tr-TR" i="1" dirty="0"/>
              <a:t>-Başarabilirim, üşenme, erteleme ve vazgeçme, - Şimdi değil de ne zaman? , -Şampiyonlar 7 kere düşer 8 kere kalkar</a:t>
            </a:r>
            <a:endParaRPr lang="tr-TR" dirty="0"/>
          </a:p>
        </p:txBody>
      </p:sp>
    </p:spTree>
    <p:extLst>
      <p:ext uri="{BB962C8B-B14F-4D97-AF65-F5344CB8AC3E}">
        <p14:creationId xmlns:p14="http://schemas.microsoft.com/office/powerpoint/2010/main" val="2661375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solidFill>
                  <a:schemeClr val="tx1"/>
                </a:solidFill>
              </a:rPr>
              <a:t>Okul Başarısında Kilit rol; Öz disiplin</a:t>
            </a:r>
            <a:r>
              <a:rPr lang="tr-TR" dirty="0">
                <a:solidFill>
                  <a:schemeClr val="tx1"/>
                </a:solidFill>
              </a:rPr>
              <a:t/>
            </a:r>
            <a:br>
              <a:rPr lang="tr-TR" dirty="0">
                <a:solidFill>
                  <a:schemeClr val="tx1"/>
                </a:solidFill>
              </a:rPr>
            </a:br>
            <a:endParaRPr lang="tr-TR" dirty="0">
              <a:solidFill>
                <a:schemeClr val="tx1"/>
              </a:solidFill>
            </a:endParaRPr>
          </a:p>
        </p:txBody>
      </p:sp>
      <p:sp>
        <p:nvSpPr>
          <p:cNvPr id="3" name="İçerik Yer Tutucusu 2"/>
          <p:cNvSpPr>
            <a:spLocks noGrp="1"/>
          </p:cNvSpPr>
          <p:nvPr>
            <p:ph idx="1"/>
          </p:nvPr>
        </p:nvSpPr>
        <p:spPr/>
        <p:txBody>
          <a:bodyPr/>
          <a:lstStyle/>
          <a:p>
            <a:pPr marL="0" indent="0">
              <a:buNone/>
            </a:pPr>
            <a:r>
              <a:rPr lang="tr-TR" dirty="0"/>
              <a:t>Kendi ayakları üzerinde durabilen, düşünce ve fikirlerini dile getirebilen, sorumluluklarının bilincinde bir birey…</a:t>
            </a:r>
          </a:p>
          <a:p>
            <a:pPr marL="0" indent="0">
              <a:buNone/>
            </a:pPr>
            <a:r>
              <a:rPr lang="tr-TR" dirty="0"/>
              <a:t>Her ebeveyn gelecekte çocuğunun bu özelliklere sahip olmasını ister. Ancak çeşitli nedenler ve değişkenler sebebiyle her çocuk sorumluluk bilinciyle hareket etmez. Sorumluluk duygusu gelişmiş çocuklar </a:t>
            </a:r>
            <a:r>
              <a:rPr lang="tr-TR" dirty="0" smtClean="0"/>
              <a:t>yetiştirmek belirli yollarla elbette ki mümkündür.</a:t>
            </a:r>
            <a:endParaRPr lang="tr-TR" dirty="0"/>
          </a:p>
        </p:txBody>
      </p:sp>
    </p:spTree>
    <p:extLst>
      <p:ext uri="{BB962C8B-B14F-4D97-AF65-F5344CB8AC3E}">
        <p14:creationId xmlns:p14="http://schemas.microsoft.com/office/powerpoint/2010/main" val="487867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7- Kendinizle bir öz disiplin anlaşması yapabilirsiniz</a:t>
            </a:r>
            <a:r>
              <a:rPr lang="tr-TR" b="1" dirty="0" smtClean="0"/>
              <a:t>.</a:t>
            </a:r>
            <a:endParaRPr lang="tr-TR" dirty="0"/>
          </a:p>
        </p:txBody>
      </p:sp>
      <p:sp>
        <p:nvSpPr>
          <p:cNvPr id="3" name="İçerik Yer Tutucusu 2"/>
          <p:cNvSpPr>
            <a:spLocks noGrp="1"/>
          </p:cNvSpPr>
          <p:nvPr>
            <p:ph idx="1"/>
          </p:nvPr>
        </p:nvSpPr>
        <p:spPr/>
        <p:txBody>
          <a:bodyPr>
            <a:normAutofit fontScale="92500" lnSpcReduction="10000"/>
          </a:bodyPr>
          <a:lstStyle/>
          <a:p>
            <a:r>
              <a:rPr lang="tr-TR" i="1" dirty="0" smtClean="0"/>
              <a:t>- </a:t>
            </a:r>
            <a:r>
              <a:rPr lang="tr-TR" i="1" dirty="0"/>
              <a:t>Erken yatıp ve erken kalkacağım ve Düzenli olacağım. </a:t>
            </a:r>
            <a:endParaRPr lang="tr-TR" dirty="0"/>
          </a:p>
          <a:p>
            <a:r>
              <a:rPr lang="tr-TR" i="1" dirty="0"/>
              <a:t>- Günlük, Haftalık, Aylık Planlar yapıp bunlara uyacağım. </a:t>
            </a:r>
            <a:endParaRPr lang="tr-TR" dirty="0"/>
          </a:p>
          <a:p>
            <a:r>
              <a:rPr lang="tr-TR" i="1" dirty="0"/>
              <a:t>- Vizyon belirleyeceğim.(6 ay sonra, gelecekte nerede olacağım?) </a:t>
            </a:r>
            <a:endParaRPr lang="tr-TR" dirty="0"/>
          </a:p>
          <a:p>
            <a:r>
              <a:rPr lang="tr-TR" i="1" dirty="0"/>
              <a:t>- Başarısızlığımı; başarıya ulaşmak için vasıta sayacağım. </a:t>
            </a:r>
            <a:endParaRPr lang="tr-TR" dirty="0"/>
          </a:p>
          <a:p>
            <a:r>
              <a:rPr lang="tr-TR" i="1" dirty="0"/>
              <a:t>- Başardıkça kendimi daha da geliştireceğim ve asla şımarmayacağım. </a:t>
            </a:r>
            <a:endParaRPr lang="tr-TR" dirty="0"/>
          </a:p>
          <a:p>
            <a:r>
              <a:rPr lang="tr-TR" i="1" dirty="0"/>
              <a:t>- Televizyon izlemeyeceğim.</a:t>
            </a:r>
            <a:endParaRPr lang="tr-TR" dirty="0"/>
          </a:p>
          <a:p>
            <a:r>
              <a:rPr lang="tr-TR" i="1" dirty="0"/>
              <a:t>- Sosyal medyaya gerekli zamanı ayıracağım.</a:t>
            </a:r>
            <a:endParaRPr lang="tr-TR" dirty="0"/>
          </a:p>
          <a:p>
            <a:r>
              <a:rPr lang="tr-TR" i="1" dirty="0"/>
              <a:t>- Kitap okuyacağım. </a:t>
            </a:r>
            <a:endParaRPr lang="tr-TR" dirty="0"/>
          </a:p>
          <a:p>
            <a:r>
              <a:rPr lang="tr-TR" i="1" dirty="0"/>
              <a:t>- Pozitif düşünüp negatif insanlardan uzak duracağım. </a:t>
            </a:r>
            <a:endParaRPr lang="tr-TR" dirty="0"/>
          </a:p>
          <a:p>
            <a:r>
              <a:rPr lang="tr-TR" i="1" dirty="0"/>
              <a:t>- Asla pes etmeyeceğim. vb.</a:t>
            </a:r>
            <a:endParaRPr lang="tr-TR" dirty="0"/>
          </a:p>
          <a:p>
            <a:pPr marL="0" indent="0">
              <a:buNone/>
            </a:pPr>
            <a:endParaRPr lang="tr-TR" dirty="0"/>
          </a:p>
        </p:txBody>
      </p:sp>
    </p:spTree>
    <p:extLst>
      <p:ext uri="{BB962C8B-B14F-4D97-AF65-F5344CB8AC3E}">
        <p14:creationId xmlns:p14="http://schemas.microsoft.com/office/powerpoint/2010/main" val="2112015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8- Sonuca Odaklanın</a:t>
            </a:r>
            <a:r>
              <a:rPr lang="tr-TR" b="1" dirty="0" smtClean="0"/>
              <a:t>.</a:t>
            </a:r>
            <a:endParaRPr lang="tr-TR" dirty="0"/>
          </a:p>
        </p:txBody>
      </p:sp>
      <p:sp>
        <p:nvSpPr>
          <p:cNvPr id="3" name="İçerik Yer Tutucusu 2"/>
          <p:cNvSpPr>
            <a:spLocks noGrp="1"/>
          </p:cNvSpPr>
          <p:nvPr>
            <p:ph idx="1"/>
          </p:nvPr>
        </p:nvSpPr>
        <p:spPr>
          <a:xfrm>
            <a:off x="1567543" y="2133600"/>
            <a:ext cx="9937069" cy="3777622"/>
          </a:xfrm>
        </p:spPr>
        <p:txBody>
          <a:bodyPr/>
          <a:lstStyle/>
          <a:p>
            <a:pPr marL="0" indent="0">
              <a:buNone/>
            </a:pPr>
            <a:r>
              <a:rPr lang="tr-TR" dirty="0" smtClean="0"/>
              <a:t>Yapmak </a:t>
            </a:r>
            <a:r>
              <a:rPr lang="tr-TR" dirty="0"/>
              <a:t>istemediğiniz her işin sonucuna odaklanın.</a:t>
            </a:r>
            <a:br>
              <a:rPr lang="tr-TR" dirty="0"/>
            </a:br>
            <a:r>
              <a:rPr lang="tr-TR" dirty="0"/>
              <a:t>Düşünün; yaptığınız o işi tamamladığınızda, kendinizi ne kadar mutlu, neşeli, coşkulu ve tatmin hissedeceksiniz</a:t>
            </a:r>
            <a:r>
              <a:rPr lang="tr-TR" dirty="0" smtClean="0"/>
              <a:t>?</a:t>
            </a:r>
          </a:p>
          <a:p>
            <a:endParaRPr lang="tr-TR" dirty="0"/>
          </a:p>
          <a:p>
            <a:pPr marL="0" indent="0">
              <a:buNone/>
            </a:pPr>
            <a:r>
              <a:rPr lang="tr-TR" i="1" dirty="0" smtClean="0"/>
              <a:t>«Çalışmanın </a:t>
            </a:r>
            <a:r>
              <a:rPr lang="tr-TR" i="1" dirty="0"/>
              <a:t>her saniyesinden nefret ediyordum ama kendime hep “ Dayan!” diyordum. Bugün çalışacağım ve ömrümün sonuna dek şampiyon olarak </a:t>
            </a:r>
            <a:r>
              <a:rPr lang="tr-TR" i="1" dirty="0" smtClean="0"/>
              <a:t>kalacağım</a:t>
            </a:r>
          </a:p>
          <a:p>
            <a:pPr marL="0" indent="0">
              <a:buNone/>
            </a:pPr>
            <a:r>
              <a:rPr lang="tr-TR" i="1" dirty="0"/>
              <a:t>	</a:t>
            </a:r>
            <a:r>
              <a:rPr lang="tr-TR" i="1" dirty="0" smtClean="0"/>
              <a:t>																 </a:t>
            </a:r>
            <a:r>
              <a:rPr lang="tr-TR" i="1" dirty="0"/>
              <a:t>Muhammed Ali</a:t>
            </a:r>
            <a:endParaRPr lang="tr-TR" dirty="0"/>
          </a:p>
        </p:txBody>
      </p:sp>
    </p:spTree>
    <p:extLst>
      <p:ext uri="{BB962C8B-B14F-4D97-AF65-F5344CB8AC3E}">
        <p14:creationId xmlns:p14="http://schemas.microsoft.com/office/powerpoint/2010/main" val="3396999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9- Öz disiplinin meyvelerini toplayın</a:t>
            </a:r>
            <a:r>
              <a:rPr lang="tr-TR" b="1" dirty="0" smtClean="0"/>
              <a:t>.</a:t>
            </a:r>
            <a:endParaRPr lang="tr-TR" dirty="0"/>
          </a:p>
        </p:txBody>
      </p:sp>
      <p:sp>
        <p:nvSpPr>
          <p:cNvPr id="3" name="İçerik Yer Tutucusu 2"/>
          <p:cNvSpPr>
            <a:spLocks noGrp="1"/>
          </p:cNvSpPr>
          <p:nvPr>
            <p:ph idx="1"/>
          </p:nvPr>
        </p:nvSpPr>
        <p:spPr/>
        <p:txBody>
          <a:bodyPr/>
          <a:lstStyle/>
          <a:p>
            <a:pPr marL="0" indent="0">
              <a:buNone/>
            </a:pPr>
            <a:r>
              <a:rPr lang="tr-TR" dirty="0" smtClean="0"/>
              <a:t>Evet</a:t>
            </a:r>
            <a:r>
              <a:rPr lang="tr-TR" dirty="0"/>
              <a:t>, ödüllerinizi almanız gerekli.  Öz disiplin konusunda adım attığınız başarılı olduğunuz alanda meyvelerinizi toplayın.  “Kişisel küçük zaferler” kazanmaya başladıkça, öz güveniniz artacak ve öz disipline destek olan cesaret daha doğal olarak sizde yer edecek.</a:t>
            </a:r>
          </a:p>
          <a:p>
            <a:pPr marL="0" indent="0">
              <a:buNone/>
            </a:pPr>
            <a:endParaRPr lang="tr-TR" dirty="0"/>
          </a:p>
        </p:txBody>
      </p:sp>
    </p:spTree>
    <p:extLst>
      <p:ext uri="{BB962C8B-B14F-4D97-AF65-F5344CB8AC3E}">
        <p14:creationId xmlns:p14="http://schemas.microsoft.com/office/powerpoint/2010/main" val="2601564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8800" y="624110"/>
            <a:ext cx="9993085" cy="1280890"/>
          </a:xfrm>
        </p:spPr>
        <p:txBody>
          <a:bodyPr>
            <a:normAutofit fontScale="90000"/>
          </a:bodyPr>
          <a:lstStyle/>
          <a:p>
            <a:r>
              <a:rPr lang="tr-TR" b="1" dirty="0"/>
              <a:t>10-  Artık Başarı ve Mutlu Olma Vakti, provokatörlerden ve negatif ortamlardan uzak durun</a:t>
            </a:r>
            <a:r>
              <a:rPr lang="tr-TR" b="1" dirty="0" smtClean="0"/>
              <a:t>.</a:t>
            </a:r>
            <a:endParaRPr lang="tr-TR" dirty="0"/>
          </a:p>
        </p:txBody>
      </p:sp>
      <p:sp>
        <p:nvSpPr>
          <p:cNvPr id="3" name="İçerik Yer Tutucusu 2"/>
          <p:cNvSpPr>
            <a:spLocks noGrp="1"/>
          </p:cNvSpPr>
          <p:nvPr>
            <p:ph idx="1"/>
          </p:nvPr>
        </p:nvSpPr>
        <p:spPr>
          <a:xfrm>
            <a:off x="1136469" y="2899954"/>
            <a:ext cx="10368143" cy="3011268"/>
          </a:xfrm>
        </p:spPr>
        <p:txBody>
          <a:bodyPr/>
          <a:lstStyle/>
          <a:p>
            <a:pPr marL="0" indent="0">
              <a:buNone/>
            </a:pPr>
            <a:r>
              <a:rPr lang="tr-TR" dirty="0" smtClean="0"/>
              <a:t>Mutluluk </a:t>
            </a:r>
            <a:r>
              <a:rPr lang="tr-TR" dirty="0"/>
              <a:t>için bir çok adımı geride bırakıp, uzun bir yol kat ettikten sonra hedefinize giden yoldan çıkmaya sebep olacak faktörlerin farkında olmalısınız ve onlarla mücadele etmelisiniz.</a:t>
            </a:r>
            <a:br>
              <a:rPr lang="tr-TR" dirty="0"/>
            </a:br>
            <a:r>
              <a:rPr lang="tr-TR" dirty="0"/>
              <a:t>Öz disiplin konusunda sıkıntı yaşayabilirsiniz, üzülmeyin. Bu kendiliğinden geliştirilebilir bir olgudur. </a:t>
            </a:r>
            <a:r>
              <a:rPr lang="tr-TR" i="1" dirty="0"/>
              <a:t>Örneğin erken kalkamayan biriyseniz belirli bir süre kendinizi erken kalkmaya alıştırmak için denemeler yapar ve kendinizi geliştirirsiniz. Sonucunda erken kalkmaya alışırsınız.</a:t>
            </a:r>
            <a:endParaRPr lang="tr-TR" dirty="0"/>
          </a:p>
          <a:p>
            <a:pPr marL="0" indent="0">
              <a:buNone/>
            </a:pPr>
            <a:endParaRPr lang="tr-TR" dirty="0"/>
          </a:p>
        </p:txBody>
      </p:sp>
    </p:spTree>
    <p:extLst>
      <p:ext uri="{BB962C8B-B14F-4D97-AF65-F5344CB8AC3E}">
        <p14:creationId xmlns:p14="http://schemas.microsoft.com/office/powerpoint/2010/main" val="3877446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4927" y="624110"/>
            <a:ext cx="9649686" cy="1280890"/>
          </a:xfrm>
        </p:spPr>
        <p:txBody>
          <a:bodyPr/>
          <a:lstStyle/>
          <a:p>
            <a:r>
              <a:rPr lang="tr-TR" b="1" dirty="0"/>
              <a:t>Geliştirdiğiniz bu güçlü öz disiplin size neler sağlayacaktır. </a:t>
            </a:r>
            <a:endParaRPr lang="tr-TR" dirty="0"/>
          </a:p>
        </p:txBody>
      </p:sp>
      <p:sp>
        <p:nvSpPr>
          <p:cNvPr id="3" name="İçerik Yer Tutucusu 2"/>
          <p:cNvSpPr>
            <a:spLocks noGrp="1"/>
          </p:cNvSpPr>
          <p:nvPr>
            <p:ph idx="1"/>
          </p:nvPr>
        </p:nvSpPr>
        <p:spPr>
          <a:xfrm>
            <a:off x="1763486" y="2133600"/>
            <a:ext cx="9741126" cy="3777622"/>
          </a:xfrm>
        </p:spPr>
        <p:txBody>
          <a:bodyPr>
            <a:normAutofit fontScale="92500" lnSpcReduction="10000"/>
          </a:bodyPr>
          <a:lstStyle/>
          <a:p>
            <a:pPr marL="0" indent="0">
              <a:buNone/>
            </a:pPr>
            <a:r>
              <a:rPr lang="tr-TR" dirty="0"/>
              <a:t/>
            </a:r>
            <a:br>
              <a:rPr lang="tr-TR" dirty="0"/>
            </a:br>
            <a:r>
              <a:rPr lang="tr-TR" i="1" dirty="0"/>
              <a:t>- Düşüncelerinize emredebilecek ve zihninizin patronu olacaksınız.</a:t>
            </a:r>
            <a:endParaRPr lang="tr-TR" dirty="0"/>
          </a:p>
          <a:p>
            <a:pPr marL="0" indent="0">
              <a:buNone/>
            </a:pPr>
            <a:r>
              <a:rPr lang="tr-TR" i="1" dirty="0"/>
              <a:t>- Olumlu ve olumsuz alışkanlıklarınızı yönlendirebilecek, böylece istediğiniz konu üzerine konsantrasyonunuzu arttırabileceksiniz. </a:t>
            </a:r>
            <a:endParaRPr lang="tr-TR" dirty="0"/>
          </a:p>
          <a:p>
            <a:pPr marL="0" indent="0">
              <a:buNone/>
            </a:pPr>
            <a:r>
              <a:rPr lang="tr-TR" i="1" dirty="0"/>
              <a:t>- Hedeflediklerinizi ve hayal ettiklerinizi yaşama geçirerek iç huzuru ve öz güveni yakalayabileceksiniz.</a:t>
            </a:r>
            <a:endParaRPr lang="tr-TR" dirty="0"/>
          </a:p>
          <a:p>
            <a:pPr marL="0" indent="0">
              <a:buNone/>
            </a:pPr>
            <a:r>
              <a:rPr lang="tr-TR" i="1" dirty="0"/>
              <a:t>- Dış etkenlerin üzerinizdeki negatif etkilerini azaltabileceksiniz.</a:t>
            </a:r>
            <a:endParaRPr lang="tr-TR" dirty="0"/>
          </a:p>
          <a:p>
            <a:pPr marL="0" indent="0">
              <a:buNone/>
            </a:pPr>
            <a:r>
              <a:rPr lang="tr-TR" i="1" dirty="0"/>
              <a:t>- Kişisel ve ruhsal gelişiminizi izleyip, gerçekleştirebileceksiniz. </a:t>
            </a:r>
            <a:endParaRPr lang="tr-TR" dirty="0"/>
          </a:p>
          <a:p>
            <a:pPr marL="0" indent="0">
              <a:buNone/>
            </a:pPr>
            <a:r>
              <a:rPr lang="tr-TR" i="1" dirty="0"/>
              <a:t>- Günlük hayatınızı kontrol edebilip, istemediğiniz alışkanlık ve davranışları terk edebileceksiniz.</a:t>
            </a:r>
            <a:endParaRPr lang="tr-TR" dirty="0"/>
          </a:p>
          <a:p>
            <a:pPr marL="0" indent="0">
              <a:buNone/>
            </a:pPr>
            <a:r>
              <a:rPr lang="tr-TR" i="1" dirty="0"/>
              <a:t>- Tembellikten yakanızı kurtararak daha istekli, daha çalışkan bir ruh yapısına kavuşabileceksiniz. Bunlar sadece dağın görünen yüzü.</a:t>
            </a:r>
            <a:endParaRPr lang="tr-TR" dirty="0"/>
          </a:p>
          <a:p>
            <a:pPr marL="0" indent="0">
              <a:buNone/>
            </a:pPr>
            <a:endParaRPr lang="tr-TR" dirty="0"/>
          </a:p>
        </p:txBody>
      </p:sp>
    </p:spTree>
    <p:extLst>
      <p:ext uri="{BB962C8B-B14F-4D97-AF65-F5344CB8AC3E}">
        <p14:creationId xmlns:p14="http://schemas.microsoft.com/office/powerpoint/2010/main" val="2442607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841863" y="2133600"/>
            <a:ext cx="9662749" cy="3777622"/>
          </a:xfrm>
        </p:spPr>
        <p:txBody>
          <a:bodyPr>
            <a:noAutofit/>
          </a:bodyPr>
          <a:lstStyle/>
          <a:p>
            <a:pPr marL="0" indent="0">
              <a:buNone/>
            </a:pPr>
            <a:r>
              <a:rPr lang="tr-TR" sz="2800" b="1" i="1" dirty="0"/>
              <a:t>Emin olun yapabilirsiniz. “Disiplinin bedeli, pişmanlığın acısından azdır.” </a:t>
            </a:r>
            <a:endParaRPr lang="tr-TR" sz="2800" b="1" i="1" dirty="0" smtClean="0"/>
          </a:p>
          <a:p>
            <a:pPr marL="0" indent="0">
              <a:buNone/>
            </a:pPr>
            <a:endParaRPr lang="tr-TR" sz="2800" b="1" i="1" dirty="0" smtClean="0"/>
          </a:p>
          <a:p>
            <a:pPr marL="0" indent="0">
              <a:buNone/>
            </a:pPr>
            <a:r>
              <a:rPr lang="tr-TR" sz="2800" b="1" i="1" dirty="0" smtClean="0"/>
              <a:t>Hepimiz </a:t>
            </a:r>
            <a:r>
              <a:rPr lang="tr-TR" sz="2800" b="1" i="1" dirty="0"/>
              <a:t>bir adım atmalıyız, zincirlerimizi kırıp, harekete geçmeliyiz. </a:t>
            </a:r>
            <a:endParaRPr lang="tr-TR" sz="2800" b="1" i="1" dirty="0" smtClean="0"/>
          </a:p>
          <a:p>
            <a:pPr marL="0" indent="0">
              <a:buNone/>
            </a:pPr>
            <a:endParaRPr lang="tr-TR" sz="2800" b="1" i="1" dirty="0"/>
          </a:p>
          <a:p>
            <a:pPr marL="0" indent="0">
              <a:buNone/>
            </a:pPr>
            <a:r>
              <a:rPr lang="tr-TR" sz="2800" b="1" i="1" dirty="0" smtClean="0"/>
              <a:t>Gerçekten </a:t>
            </a:r>
            <a:r>
              <a:rPr lang="tr-TR" sz="2800" b="1" i="1" dirty="0"/>
              <a:t>içimizde yapabileceğimizden daha fazlası var. </a:t>
            </a:r>
            <a:endParaRPr lang="tr-TR" sz="2800" dirty="0"/>
          </a:p>
        </p:txBody>
      </p:sp>
    </p:spTree>
    <p:extLst>
      <p:ext uri="{BB962C8B-B14F-4D97-AF65-F5344CB8AC3E}">
        <p14:creationId xmlns:p14="http://schemas.microsoft.com/office/powerpoint/2010/main" val="1040720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endParaRPr lang="tr-TR" sz="3600" b="1" dirty="0" smtClean="0"/>
          </a:p>
          <a:p>
            <a:pPr marL="0" indent="0" algn="ctr">
              <a:buNone/>
            </a:pPr>
            <a:endParaRPr lang="tr-TR" sz="3600" b="1"/>
          </a:p>
          <a:p>
            <a:pPr marL="0" indent="0" algn="ctr">
              <a:buNone/>
            </a:pPr>
            <a:r>
              <a:rPr lang="tr-TR" sz="3600" b="1" smtClean="0"/>
              <a:t>TEŞEKKÜRLER</a:t>
            </a:r>
            <a:r>
              <a:rPr lang="tr-TR" sz="3600" b="1" dirty="0" smtClean="0"/>
              <a:t>…</a:t>
            </a:r>
            <a:endParaRPr lang="tr-TR" sz="3600" b="1" dirty="0"/>
          </a:p>
        </p:txBody>
      </p:sp>
    </p:spTree>
    <p:extLst>
      <p:ext uri="{BB962C8B-B14F-4D97-AF65-F5344CB8AC3E}">
        <p14:creationId xmlns:p14="http://schemas.microsoft.com/office/powerpoint/2010/main" val="12128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Öz disiplinli bir birey yetiştirme işi </a:t>
            </a:r>
            <a:r>
              <a:rPr lang="tr-TR" b="1" dirty="0"/>
              <a:t>bir süreçtir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Sonrada </a:t>
            </a:r>
            <a:r>
              <a:rPr lang="tr-TR" dirty="0"/>
              <a:t>kazanılan bir beceri olarak değerlendirilen </a:t>
            </a:r>
            <a:r>
              <a:rPr lang="tr-TR" dirty="0" smtClean="0"/>
              <a:t>öz disiplin, </a:t>
            </a:r>
            <a:r>
              <a:rPr lang="tr-TR" dirty="0"/>
              <a:t>çocuğun yaşına, cinsiyetine ve kişilik özelliklerine göre değişiklik gösterir. Ancak unutulmamalıdır ki, bu bilinci kazandırmak uzun bir süreçtir ve hayatlarının ilk yıllarında atılan temellerin üzerine inşa edilir. Bunun için ebeveynler, çocuklarını yetiştirirken bugünün çocuklarının, gençlerinin yarının yetişkinleri olduğunu unutmamalıdırlar.</a:t>
            </a:r>
          </a:p>
          <a:p>
            <a:pPr marL="0" indent="0">
              <a:buNone/>
            </a:pPr>
            <a:endParaRPr lang="tr-TR" dirty="0"/>
          </a:p>
        </p:txBody>
      </p:sp>
    </p:spTree>
    <p:extLst>
      <p:ext uri="{BB962C8B-B14F-4D97-AF65-F5344CB8AC3E}">
        <p14:creationId xmlns:p14="http://schemas.microsoft.com/office/powerpoint/2010/main" val="370751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ÖZ DİSİPLİN NEDİR</a:t>
            </a:r>
            <a:r>
              <a:rPr lang="tr-TR" b="1" dirty="0" smtClean="0"/>
              <a:t>?</a:t>
            </a:r>
            <a:endParaRPr lang="tr-TR" dirty="0"/>
          </a:p>
        </p:txBody>
      </p:sp>
      <p:sp>
        <p:nvSpPr>
          <p:cNvPr id="3" name="İçerik Yer Tutucusu 2"/>
          <p:cNvSpPr>
            <a:spLocks noGrp="1"/>
          </p:cNvSpPr>
          <p:nvPr>
            <p:ph idx="1"/>
          </p:nvPr>
        </p:nvSpPr>
        <p:spPr>
          <a:xfrm>
            <a:off x="1972491" y="2133600"/>
            <a:ext cx="9532121" cy="3777622"/>
          </a:xfrm>
        </p:spPr>
        <p:txBody>
          <a:bodyPr/>
          <a:lstStyle/>
          <a:p>
            <a:pPr marL="0" indent="0">
              <a:buNone/>
            </a:pPr>
            <a:r>
              <a:rPr lang="tr-TR" dirty="0"/>
              <a:t>Öz disiplin kişinin belirlemiş olduğu hedeflere ulaşabilmesi için davranışlarını ve alışkanlıklarını kontrol altında tutması; hedeflerine odaklanması, izlemesi gereken süreçleri takip ederek hedefe ulaşma sürecindeki psikolojik tutumlarıdır. Kişinin hislerini kontrol etme ve zayıf yönlerini aşma yeteneğidir.</a:t>
            </a:r>
          </a:p>
        </p:txBody>
      </p:sp>
    </p:spTree>
    <p:extLst>
      <p:ext uri="{BB962C8B-B14F-4D97-AF65-F5344CB8AC3E}">
        <p14:creationId xmlns:p14="http://schemas.microsoft.com/office/powerpoint/2010/main" val="275363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r>
              <a:rPr lang="tr-TR" sz="2800" dirty="0" smtClean="0">
                <a:solidFill>
                  <a:schemeClr val="tx1"/>
                </a:solidFill>
              </a:rPr>
              <a:t>“</a:t>
            </a:r>
            <a:r>
              <a:rPr lang="tr-TR" sz="2800" dirty="0">
                <a:solidFill>
                  <a:schemeClr val="tx1"/>
                </a:solidFill>
              </a:rPr>
              <a:t>Disiplin, kişinin kendi amaçlarına ulaşması için bir yapması gerekenleri planlı olarak yapabilmesidir.”</a:t>
            </a:r>
          </a:p>
        </p:txBody>
      </p:sp>
    </p:spTree>
    <p:extLst>
      <p:ext uri="{BB962C8B-B14F-4D97-AF65-F5344CB8AC3E}">
        <p14:creationId xmlns:p14="http://schemas.microsoft.com/office/powerpoint/2010/main" val="169810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ÖZDİSİPLİNLİ ÇOCUK YETİŞTİRMEK İÇİN EBEVEYNLER NELER YAPABİLİR?</a:t>
            </a:r>
            <a:br>
              <a:rPr lang="tr-TR" b="1" dirty="0"/>
            </a:br>
            <a:endParaRPr lang="tr-TR" dirty="0"/>
          </a:p>
        </p:txBody>
      </p:sp>
      <p:sp>
        <p:nvSpPr>
          <p:cNvPr id="3" name="İçerik Yer Tutucusu 2"/>
          <p:cNvSpPr>
            <a:spLocks noGrp="1"/>
          </p:cNvSpPr>
          <p:nvPr>
            <p:ph idx="1"/>
          </p:nvPr>
        </p:nvSpPr>
        <p:spPr/>
        <p:txBody>
          <a:bodyPr/>
          <a:lstStyle/>
          <a:p>
            <a:pPr marL="0" indent="0" fontAlgn="base">
              <a:buNone/>
            </a:pPr>
            <a:r>
              <a:rPr lang="tr-TR" b="1" dirty="0"/>
              <a:t>Kendi ilgi ve isteklerine odaklanmasına izin verin</a:t>
            </a:r>
            <a:endParaRPr lang="tr-TR" dirty="0"/>
          </a:p>
          <a:p>
            <a:pPr marL="0" indent="0" fontAlgn="base">
              <a:buNone/>
            </a:pPr>
            <a:r>
              <a:rPr lang="tr-TR" dirty="0"/>
              <a:t>Bir çocuğun öz disiplin kazanabilmesi için kendi istek ve ihtiyaçları doğrultusunda davranmayı öğrenmesi gerekir. Erken yaşlarda çocuğunuza kendi istekleri doğrultusunda hareket etmenin iyi sonuçlar doğuracağını göstermek için liderliği ona bırakacağınız eğlenceli birebir oyun vakitleri yaratın. Güvenli oyun ortamlarında bırakın istediği yapsın.</a:t>
            </a:r>
          </a:p>
          <a:p>
            <a:pPr marL="0" indent="0">
              <a:buNone/>
            </a:pPr>
            <a:endParaRPr lang="tr-TR" dirty="0"/>
          </a:p>
        </p:txBody>
      </p:sp>
    </p:spTree>
    <p:extLst>
      <p:ext uri="{BB962C8B-B14F-4D97-AF65-F5344CB8AC3E}">
        <p14:creationId xmlns:p14="http://schemas.microsoft.com/office/powerpoint/2010/main" val="344836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Çocuğunuzla birlikte problem çözmeye çalışın ve çözümün her adımda sözel açıklamalar </a:t>
            </a:r>
            <a:r>
              <a:rPr lang="tr-TR" b="1" dirty="0" smtClean="0"/>
              <a:t>yapın</a:t>
            </a:r>
            <a:endParaRPr lang="tr-TR" dirty="0"/>
          </a:p>
        </p:txBody>
      </p:sp>
      <p:sp>
        <p:nvSpPr>
          <p:cNvPr id="3" name="İçerik Yer Tutucusu 2"/>
          <p:cNvSpPr>
            <a:spLocks noGrp="1"/>
          </p:cNvSpPr>
          <p:nvPr>
            <p:ph idx="1"/>
          </p:nvPr>
        </p:nvSpPr>
        <p:spPr/>
        <p:txBody>
          <a:bodyPr/>
          <a:lstStyle/>
          <a:p>
            <a:pPr marL="0" indent="0" fontAlgn="base">
              <a:buNone/>
            </a:pPr>
            <a:r>
              <a:rPr lang="tr-TR" dirty="0" smtClean="0"/>
              <a:t>Örneğin </a:t>
            </a:r>
            <a:r>
              <a:rPr lang="tr-TR" dirty="0"/>
              <a:t>küçük çocuğunuzun oyun oynamak için dışarı çıkmak istiyor olsun. O gün hava soğuk olduğu için çıkmadan önce sıkıca giyinmeniz gereksin. Dışarı çıkmak için şapka ve paltonuzu giymek üzere çocuğunuzla birlikte kapıya doğru yürürken, kedinin su kabının boşaldığını ve eğer doldurulmazsa kedinin siz yokken susayacağını söyleyebilirsiniz. Bu çocuğunuz için güzel bir </a:t>
            </a:r>
            <a:r>
              <a:rPr lang="tr-TR" dirty="0" err="1"/>
              <a:t>özdisiplin</a:t>
            </a:r>
            <a:r>
              <a:rPr lang="tr-TR" dirty="0"/>
              <a:t> tecrübesi olacaktır. </a:t>
            </a:r>
          </a:p>
          <a:p>
            <a:pPr marL="0" indent="0">
              <a:buNone/>
            </a:pPr>
            <a:endParaRPr lang="tr-TR" dirty="0"/>
          </a:p>
        </p:txBody>
      </p:sp>
    </p:spTree>
    <p:extLst>
      <p:ext uri="{BB962C8B-B14F-4D97-AF65-F5344CB8AC3E}">
        <p14:creationId xmlns:p14="http://schemas.microsoft.com/office/powerpoint/2010/main" val="307834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fontAlgn="base"/>
            <a:r>
              <a:rPr lang="tr-TR" b="1" dirty="0"/>
              <a:t>NAZİK AMA NET ŞEKİLDE SINIRLAR </a:t>
            </a:r>
            <a:r>
              <a:rPr lang="tr-TR" b="1" dirty="0" smtClean="0"/>
              <a:t>KOYUN</a:t>
            </a:r>
            <a:endParaRPr lang="tr-TR" dirty="0"/>
          </a:p>
        </p:txBody>
      </p:sp>
      <p:sp>
        <p:nvSpPr>
          <p:cNvPr id="3" name="İçerik Yer Tutucusu 2"/>
          <p:cNvSpPr>
            <a:spLocks noGrp="1"/>
          </p:cNvSpPr>
          <p:nvPr>
            <p:ph idx="1"/>
          </p:nvPr>
        </p:nvSpPr>
        <p:spPr/>
        <p:txBody>
          <a:bodyPr/>
          <a:lstStyle/>
          <a:p>
            <a:pPr marL="0" indent="0">
              <a:buNone/>
            </a:pPr>
            <a:r>
              <a:rPr lang="tr-TR" dirty="0"/>
              <a:t>Örneğin oyunu bitirip eve dönmek istemeyen çocuğunuza sınır koyarak büyük bir öz disiplin tecrübesi yaşatabilirsiniz. Varsayalım ki çocuğunuz dışarıda oynayıp yeterince eğlendikten ve yorulduktan sonra bile eve gitmeye itiraz ediyor, dönüyoruz dediğinizde kızgın bir şekilde tepki vererek sizden kaçıyor ve arabaların geçtiği caddeye doğru koşuyor. Böyle bir durumda yapmanız gereken çocuğunuzu yakalamak ve net şekilde sınır çizmek kuralı hatırlatmaktır.</a:t>
            </a:r>
          </a:p>
        </p:txBody>
      </p:sp>
    </p:spTree>
    <p:extLst>
      <p:ext uri="{BB962C8B-B14F-4D97-AF65-F5344CB8AC3E}">
        <p14:creationId xmlns:p14="http://schemas.microsoft.com/office/powerpoint/2010/main" val="1637135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PROBLEMİ KENDİ ÇÖZME KONUSUNDA ÇOCUĞUNUZA BÜYÜDÜKÇE DAHA FAZLA İNİSİYATİF </a:t>
            </a:r>
            <a:r>
              <a:rPr lang="tr-TR" b="1" dirty="0" smtClean="0"/>
              <a:t>VERİN</a:t>
            </a:r>
            <a:endParaRPr lang="tr-TR" dirty="0"/>
          </a:p>
        </p:txBody>
      </p:sp>
      <p:sp>
        <p:nvSpPr>
          <p:cNvPr id="3" name="İçerik Yer Tutucusu 2"/>
          <p:cNvSpPr>
            <a:spLocks noGrp="1"/>
          </p:cNvSpPr>
          <p:nvPr>
            <p:ph idx="1"/>
          </p:nvPr>
        </p:nvSpPr>
        <p:spPr/>
        <p:txBody>
          <a:bodyPr/>
          <a:lstStyle/>
          <a:p>
            <a:pPr marL="0" indent="0">
              <a:buNone/>
            </a:pPr>
            <a:r>
              <a:rPr lang="tr-TR" dirty="0"/>
              <a:t>Okul çağı çocuklarında öz disiplin sayesinde işleri takip etme, nihayete erdirme yani sebat gösterme becerisi artar. Akademik, sanatsal, sportif tüm alanlarda başarı için sebatkarlık olmazsa olmaz bir </a:t>
            </a:r>
            <a:r>
              <a:rPr lang="tr-TR" dirty="0" err="1"/>
              <a:t>bir</a:t>
            </a:r>
            <a:r>
              <a:rPr lang="tr-TR" dirty="0"/>
              <a:t> özellik olduğu için çocuğunuzun ödevlerinde her geçen gün daha fazla inisiyatif almasını sağlayın. O ödevini yaparken başında dolaşıp çocuğunuzu bunaltmayın, bütün soruları cevaplamış mı diye takip etmeyin</a:t>
            </a:r>
            <a:r>
              <a:rPr lang="tr-TR" dirty="0" smtClean="0"/>
              <a:t>.</a:t>
            </a:r>
          </a:p>
          <a:p>
            <a:pPr marL="0" indent="0">
              <a:buNone/>
            </a:pPr>
            <a:r>
              <a:rPr lang="tr-TR" dirty="0"/>
              <a:t>Size soru sorduğunda yardımcı olun, ilginizi gösterin ama eğer sizden yardım istiyorsa spesifik sorular sormasını isteyin. Eğer çocuğunuzu size soru sormadan önce kendini hazırlaması gerektiğini bilirse kendini öz disiplinli becerikli bir kişi olarak hissedecektir.</a:t>
            </a:r>
          </a:p>
        </p:txBody>
      </p:sp>
    </p:spTree>
    <p:extLst>
      <p:ext uri="{BB962C8B-B14F-4D97-AF65-F5344CB8AC3E}">
        <p14:creationId xmlns:p14="http://schemas.microsoft.com/office/powerpoint/2010/main" val="264777835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397</TotalTime>
  <Words>1042</Words>
  <Application>Microsoft Office PowerPoint</Application>
  <PresentationFormat>Geniş ekran</PresentationFormat>
  <Paragraphs>87</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Century Gothic</vt:lpstr>
      <vt:lpstr>Wingdings 3</vt:lpstr>
      <vt:lpstr>Duman</vt:lpstr>
      <vt:lpstr>OKUL BAŞARISINDA  ÖZ DİSİPLİN</vt:lpstr>
      <vt:lpstr>Okul Başarısında Kilit rol; Öz disiplin </vt:lpstr>
      <vt:lpstr>Öz disiplinli bir birey yetiştirme işi bir süreçtir </vt:lpstr>
      <vt:lpstr>ÖZ DİSİPLİN NEDİR?</vt:lpstr>
      <vt:lpstr>PowerPoint Sunusu</vt:lpstr>
      <vt:lpstr>ÖZDİSİPLİNLİ ÇOCUK YETİŞTİRMEK İÇİN EBEVEYNLER NELER YAPABİLİR? </vt:lpstr>
      <vt:lpstr>Çocuğunuzla birlikte problem çözmeye çalışın ve çözümün her adımda sözel açıklamalar yapın</vt:lpstr>
      <vt:lpstr>NAZİK AMA NET ŞEKİLDE SINIRLAR KOYUN</vt:lpstr>
      <vt:lpstr>PROBLEMİ KENDİ ÇÖZME KONUSUNDA ÇOCUĞUNUZA BÜYÜDÜKÇE DAHA FAZLA İNİSİYATİF VERİN</vt:lpstr>
      <vt:lpstr>Yarını düşünmesini ve gelecek için aksiyon planı oluşturmasını teşvik edin</vt:lpstr>
      <vt:lpstr>PowerPoint Sunusu</vt:lpstr>
      <vt:lpstr>YETENEK Mİ DİSİPLİN Mİ? </vt:lpstr>
      <vt:lpstr>Öz Disiplin, IQ’dan Daha Önemli</vt:lpstr>
      <vt:lpstr>Öz disiplini geliştirmenin 10 Yolu</vt:lpstr>
      <vt:lpstr>2- Hedeflerinizi belirleyip, yapmanız gerekenlere başlayın.</vt:lpstr>
      <vt:lpstr>3- Önce acıyı çekin ve hazzı yaşamayı erteleyin.</vt:lpstr>
      <vt:lpstr>4-Kötü alışkanlıklardan kurtulup iyi alışkanlıklar edinin.</vt:lpstr>
      <vt:lpstr>5- Kendinizi pozitif durumda tutun.</vt:lpstr>
      <vt:lpstr>6- Replik ve sloganın gücünü kullanarak Öz Disipline de sadakat edin.</vt:lpstr>
      <vt:lpstr>7- Kendinizle bir öz disiplin anlaşması yapabilirsiniz.</vt:lpstr>
      <vt:lpstr>8- Sonuca Odaklanın.</vt:lpstr>
      <vt:lpstr>9- Öz disiplinin meyvelerini toplayın.</vt:lpstr>
      <vt:lpstr>10-  Artık Başarı ve Mutlu Olma Vakti, provokatörlerden ve negatif ortamlardan uzak durun.</vt:lpstr>
      <vt:lpstr>Geliştirdiğiniz bu güçlü öz disiplin size neler sağlayacaktır. </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BAŞARISINDA «ÖZDİSİPLİN</dc:title>
  <dc:creator>ronaldinho424</dc:creator>
  <cp:lastModifiedBy>ronaldinho424</cp:lastModifiedBy>
  <cp:revision>11</cp:revision>
  <dcterms:created xsi:type="dcterms:W3CDTF">2020-11-20T08:58:01Z</dcterms:created>
  <dcterms:modified xsi:type="dcterms:W3CDTF">2020-12-11T08:25:26Z</dcterms:modified>
</cp:coreProperties>
</file>