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0" r:id="rId7"/>
    <p:sldId id="262" r:id="rId8"/>
    <p:sldId id="261" r:id="rId9"/>
    <p:sldId id="263" r:id="rId10"/>
    <p:sldId id="264" r:id="rId11"/>
    <p:sldId id="265" r:id="rId12"/>
    <p:sldId id="266"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70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F77AE92-3656-490A-88A2-3F3949D48D55}"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23EFD5-EC26-41E9-A9DE-AA7828C7750C}" type="slidenum">
              <a:rPr lang="tr-TR" smtClean="0"/>
              <a:t>‹#›</a:t>
            </a:fld>
            <a:endParaRPr lang="tr-TR"/>
          </a:p>
        </p:txBody>
      </p:sp>
    </p:spTree>
    <p:extLst>
      <p:ext uri="{BB962C8B-B14F-4D97-AF65-F5344CB8AC3E}">
        <p14:creationId xmlns:p14="http://schemas.microsoft.com/office/powerpoint/2010/main" val="2370353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77AE92-3656-490A-88A2-3F3949D48D55}"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23EFD5-EC26-41E9-A9DE-AA7828C7750C}" type="slidenum">
              <a:rPr lang="tr-TR" smtClean="0"/>
              <a:t>‹#›</a:t>
            </a:fld>
            <a:endParaRPr lang="tr-TR"/>
          </a:p>
        </p:txBody>
      </p:sp>
    </p:spTree>
    <p:extLst>
      <p:ext uri="{BB962C8B-B14F-4D97-AF65-F5344CB8AC3E}">
        <p14:creationId xmlns:p14="http://schemas.microsoft.com/office/powerpoint/2010/main" val="411284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77AE92-3656-490A-88A2-3F3949D48D55}"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23EFD5-EC26-41E9-A9DE-AA7828C7750C}" type="slidenum">
              <a:rPr lang="tr-TR" smtClean="0"/>
              <a:t>‹#›</a:t>
            </a:fld>
            <a:endParaRPr lang="tr-TR"/>
          </a:p>
        </p:txBody>
      </p:sp>
    </p:spTree>
    <p:extLst>
      <p:ext uri="{BB962C8B-B14F-4D97-AF65-F5344CB8AC3E}">
        <p14:creationId xmlns:p14="http://schemas.microsoft.com/office/powerpoint/2010/main" val="858225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F77AE92-3656-490A-88A2-3F3949D48D55}"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23EFD5-EC26-41E9-A9DE-AA7828C7750C}" type="slidenum">
              <a:rPr lang="tr-TR" smtClean="0"/>
              <a:t>‹#›</a:t>
            </a:fld>
            <a:endParaRPr lang="tr-TR"/>
          </a:p>
        </p:txBody>
      </p:sp>
    </p:spTree>
    <p:extLst>
      <p:ext uri="{BB962C8B-B14F-4D97-AF65-F5344CB8AC3E}">
        <p14:creationId xmlns:p14="http://schemas.microsoft.com/office/powerpoint/2010/main" val="2827099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F77AE92-3656-490A-88A2-3F3949D48D55}" type="datetimeFigureOut">
              <a:rPr lang="tr-TR" smtClean="0"/>
              <a:t>12.11.2020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23EFD5-EC26-41E9-A9DE-AA7828C7750C}" type="slidenum">
              <a:rPr lang="tr-TR" smtClean="0"/>
              <a:t>‹#›</a:t>
            </a:fld>
            <a:endParaRPr lang="tr-TR"/>
          </a:p>
        </p:txBody>
      </p:sp>
    </p:spTree>
    <p:extLst>
      <p:ext uri="{BB962C8B-B14F-4D97-AF65-F5344CB8AC3E}">
        <p14:creationId xmlns:p14="http://schemas.microsoft.com/office/powerpoint/2010/main" val="2074434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F77AE92-3656-490A-88A2-3F3949D48D55}" type="datetimeFigureOut">
              <a:rPr lang="tr-TR" smtClean="0"/>
              <a:t>12.11.2020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23EFD5-EC26-41E9-A9DE-AA7828C7750C}" type="slidenum">
              <a:rPr lang="tr-TR" smtClean="0"/>
              <a:t>‹#›</a:t>
            </a:fld>
            <a:endParaRPr lang="tr-TR"/>
          </a:p>
        </p:txBody>
      </p:sp>
    </p:spTree>
    <p:extLst>
      <p:ext uri="{BB962C8B-B14F-4D97-AF65-F5344CB8AC3E}">
        <p14:creationId xmlns:p14="http://schemas.microsoft.com/office/powerpoint/2010/main" val="3482290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F77AE92-3656-490A-88A2-3F3949D48D55}" type="datetimeFigureOut">
              <a:rPr lang="tr-TR" smtClean="0"/>
              <a:t>12.11.2020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E23EFD5-EC26-41E9-A9DE-AA7828C7750C}" type="slidenum">
              <a:rPr lang="tr-TR" smtClean="0"/>
              <a:t>‹#›</a:t>
            </a:fld>
            <a:endParaRPr lang="tr-TR"/>
          </a:p>
        </p:txBody>
      </p:sp>
    </p:spTree>
    <p:extLst>
      <p:ext uri="{BB962C8B-B14F-4D97-AF65-F5344CB8AC3E}">
        <p14:creationId xmlns:p14="http://schemas.microsoft.com/office/powerpoint/2010/main" val="3267045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F77AE92-3656-490A-88A2-3F3949D48D55}" type="datetimeFigureOut">
              <a:rPr lang="tr-TR" smtClean="0"/>
              <a:t>12.11.2020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E23EFD5-EC26-41E9-A9DE-AA7828C7750C}" type="slidenum">
              <a:rPr lang="tr-TR" smtClean="0"/>
              <a:t>‹#›</a:t>
            </a:fld>
            <a:endParaRPr lang="tr-TR"/>
          </a:p>
        </p:txBody>
      </p:sp>
    </p:spTree>
    <p:extLst>
      <p:ext uri="{BB962C8B-B14F-4D97-AF65-F5344CB8AC3E}">
        <p14:creationId xmlns:p14="http://schemas.microsoft.com/office/powerpoint/2010/main" val="3578775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F77AE92-3656-490A-88A2-3F3949D48D55}" type="datetimeFigureOut">
              <a:rPr lang="tr-TR" smtClean="0"/>
              <a:t>12.11.2020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E23EFD5-EC26-41E9-A9DE-AA7828C7750C}" type="slidenum">
              <a:rPr lang="tr-TR" smtClean="0"/>
              <a:t>‹#›</a:t>
            </a:fld>
            <a:endParaRPr lang="tr-TR"/>
          </a:p>
        </p:txBody>
      </p:sp>
    </p:spTree>
    <p:extLst>
      <p:ext uri="{BB962C8B-B14F-4D97-AF65-F5344CB8AC3E}">
        <p14:creationId xmlns:p14="http://schemas.microsoft.com/office/powerpoint/2010/main" val="31420216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F77AE92-3656-490A-88A2-3F3949D48D55}" type="datetimeFigureOut">
              <a:rPr lang="tr-TR" smtClean="0"/>
              <a:t>12.11.2020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23EFD5-EC26-41E9-A9DE-AA7828C7750C}" type="slidenum">
              <a:rPr lang="tr-TR" smtClean="0"/>
              <a:t>‹#›</a:t>
            </a:fld>
            <a:endParaRPr lang="tr-TR"/>
          </a:p>
        </p:txBody>
      </p:sp>
    </p:spTree>
    <p:extLst>
      <p:ext uri="{BB962C8B-B14F-4D97-AF65-F5344CB8AC3E}">
        <p14:creationId xmlns:p14="http://schemas.microsoft.com/office/powerpoint/2010/main" val="3169870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F77AE92-3656-490A-88A2-3F3949D48D55}" type="datetimeFigureOut">
              <a:rPr lang="tr-TR" smtClean="0"/>
              <a:t>12.11.2020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23EFD5-EC26-41E9-A9DE-AA7828C7750C}" type="slidenum">
              <a:rPr lang="tr-TR" smtClean="0"/>
              <a:t>‹#›</a:t>
            </a:fld>
            <a:endParaRPr lang="tr-TR"/>
          </a:p>
        </p:txBody>
      </p:sp>
    </p:spTree>
    <p:extLst>
      <p:ext uri="{BB962C8B-B14F-4D97-AF65-F5344CB8AC3E}">
        <p14:creationId xmlns:p14="http://schemas.microsoft.com/office/powerpoint/2010/main" val="1505381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77AE92-3656-490A-88A2-3F3949D48D55}" type="datetimeFigureOut">
              <a:rPr lang="tr-TR" smtClean="0"/>
              <a:t>12.11.2020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3EFD5-EC26-41E9-A9DE-AA7828C7750C}" type="slidenum">
              <a:rPr lang="tr-TR" smtClean="0"/>
              <a:t>‹#›</a:t>
            </a:fld>
            <a:endParaRPr lang="tr-TR"/>
          </a:p>
        </p:txBody>
      </p:sp>
    </p:spTree>
    <p:extLst>
      <p:ext uri="{BB962C8B-B14F-4D97-AF65-F5344CB8AC3E}">
        <p14:creationId xmlns:p14="http://schemas.microsoft.com/office/powerpoint/2010/main" val="1631724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b="1" dirty="0" smtClean="0"/>
              <a:t>SEYHAN REHBERLİK VE ARAŞTIRMA MERKEZİ</a:t>
            </a:r>
            <a:endParaRPr lang="tr-TR" b="1" dirty="0"/>
          </a:p>
        </p:txBody>
      </p:sp>
      <p:sp>
        <p:nvSpPr>
          <p:cNvPr id="3" name="Alt Başlık 2"/>
          <p:cNvSpPr>
            <a:spLocks noGrp="1"/>
          </p:cNvSpPr>
          <p:nvPr>
            <p:ph type="subTitle" idx="1"/>
          </p:nvPr>
        </p:nvSpPr>
        <p:spPr/>
        <p:txBody>
          <a:bodyPr>
            <a:normAutofit/>
          </a:bodyPr>
          <a:lstStyle/>
          <a:p>
            <a:r>
              <a:rPr lang="tr-TR" sz="4400" b="1" dirty="0">
                <a:solidFill>
                  <a:srgbClr val="FF0000"/>
                </a:solidFill>
              </a:rPr>
              <a:t>KADINA YÖNELİK ŞİDDET VE İSTATİSTİKİ DURUM</a:t>
            </a:r>
            <a:endParaRPr lang="tr-TR" sz="4400" dirty="0"/>
          </a:p>
        </p:txBody>
      </p:sp>
    </p:spTree>
    <p:extLst>
      <p:ext uri="{BB962C8B-B14F-4D97-AF65-F5344CB8AC3E}">
        <p14:creationId xmlns:p14="http://schemas.microsoft.com/office/powerpoint/2010/main" val="1317209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2014 araştırmasında kentte fiziksel şiddet oranı %35 iken kırda %37,5’tir. 2008 araştırmasında kentte fiziksel şiddet oranı %38 iken kırda %43’tür. 2014 araştırmasında yaşadıkları fiziksel şiddet sonucunda yaralanan kadınların oranı %26’dır. 2008 araştırmasında ise bu oran %25’tir.  2014 araştırmasında en az bir kez fiziksel veya cinsel şiddete maruz kalmış kadınlardan eğitimi olmayanların oranı %43, lisans ve lisansüstü üzeri düzeyde eğitim alanların oranı ise %21’dir. 2008 araştırmasında ise bu oran eğitimi olmayan kadınlar için %55,7’dir.</a:t>
            </a:r>
            <a:endParaRPr lang="tr-TR" dirty="0"/>
          </a:p>
        </p:txBody>
      </p:sp>
    </p:spTree>
    <p:extLst>
      <p:ext uri="{BB962C8B-B14F-4D97-AF65-F5344CB8AC3E}">
        <p14:creationId xmlns:p14="http://schemas.microsoft.com/office/powerpoint/2010/main" val="3448735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2014 araştırmasında yaşadıkları şiddeti kimseye anlatamayan kadınların oranı %44’tür. 2008 araştırmasında ise bu oran %48,5’dir. Geçen süre içerisinde yaklaşık yüzde 5’lik bir düşüş yaşanmıştır.</a:t>
            </a:r>
          </a:p>
        </p:txBody>
      </p:sp>
    </p:spTree>
    <p:extLst>
      <p:ext uri="{BB962C8B-B14F-4D97-AF65-F5344CB8AC3E}">
        <p14:creationId xmlns:p14="http://schemas.microsoft.com/office/powerpoint/2010/main" val="1242247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solidFill>
                  <a:srgbClr val="0070C0"/>
                </a:solidFill>
              </a:rPr>
              <a:t>BU ÇALIŞMA, AİLE, ÇALIŞMA VE SOSYAL HİZMETLER BAKANLIĞI Kadının Statüsü Genel Müdürlüğü ŞUBAT 2020 TÜRKİYE’DE KADIN RAPORUNDAN OLUŞTURULMUŞTUR.</a:t>
            </a:r>
          </a:p>
          <a:p>
            <a:endParaRPr lang="tr-TR" dirty="0">
              <a:solidFill>
                <a:srgbClr val="0070C0"/>
              </a:solidFill>
            </a:endParaRPr>
          </a:p>
          <a:p>
            <a:pPr marL="0" indent="0" algn="ctr">
              <a:buNone/>
            </a:pPr>
            <a:r>
              <a:rPr lang="tr-TR" dirty="0" smtClean="0">
                <a:solidFill>
                  <a:srgbClr val="FF0000"/>
                </a:solidFill>
              </a:rPr>
              <a:t>SEYHAN REHBERLİK VE ARAŞTIRMA MERKEZİ</a:t>
            </a:r>
          </a:p>
          <a:p>
            <a:pPr marL="0" indent="0" algn="ctr">
              <a:buNone/>
            </a:pPr>
            <a:r>
              <a:rPr lang="tr-TR" dirty="0" smtClean="0">
                <a:solidFill>
                  <a:srgbClr val="FF0000"/>
                </a:solidFill>
              </a:rPr>
              <a:t>KASIM 2020</a:t>
            </a:r>
          </a:p>
          <a:p>
            <a:endParaRPr lang="tr-TR" dirty="0">
              <a:solidFill>
                <a:srgbClr val="0070C0"/>
              </a:solidFill>
            </a:endParaRPr>
          </a:p>
        </p:txBody>
      </p:sp>
    </p:spTree>
    <p:extLst>
      <p:ext uri="{BB962C8B-B14F-4D97-AF65-F5344CB8AC3E}">
        <p14:creationId xmlns:p14="http://schemas.microsoft.com/office/powerpoint/2010/main" val="468070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526473"/>
            <a:ext cx="9144000" cy="1801091"/>
          </a:xfrm>
        </p:spPr>
        <p:txBody>
          <a:bodyPr>
            <a:normAutofit/>
          </a:bodyPr>
          <a:lstStyle/>
          <a:p>
            <a:r>
              <a:rPr lang="tr-TR" b="1" dirty="0" smtClean="0">
                <a:solidFill>
                  <a:srgbClr val="FF0000"/>
                </a:solidFill>
              </a:rPr>
              <a:t>KADINA YÖNELİK ŞİDDET VE İSTATİSTİKİ DURUM</a:t>
            </a:r>
            <a:endParaRPr lang="tr-TR" b="1" dirty="0">
              <a:solidFill>
                <a:srgbClr val="FF0000"/>
              </a:solidFill>
            </a:endParaRPr>
          </a:p>
        </p:txBody>
      </p:sp>
      <p:sp>
        <p:nvSpPr>
          <p:cNvPr id="3" name="Alt Başlık 2"/>
          <p:cNvSpPr>
            <a:spLocks noGrp="1"/>
          </p:cNvSpPr>
          <p:nvPr>
            <p:ph type="subTitle" idx="1"/>
          </p:nvPr>
        </p:nvSpPr>
        <p:spPr>
          <a:xfrm>
            <a:off x="1524000" y="2161309"/>
            <a:ext cx="9144000" cy="3096491"/>
          </a:xfrm>
        </p:spPr>
        <p:txBody>
          <a:bodyPr>
            <a:normAutofit fontScale="92500"/>
          </a:bodyPr>
          <a:lstStyle/>
          <a:p>
            <a:endParaRPr lang="tr-TR" dirty="0" smtClean="0"/>
          </a:p>
          <a:p>
            <a:r>
              <a:rPr lang="tr-TR" dirty="0" smtClean="0"/>
              <a:t>Kadına yönelik şiddet tüm dünyada hala en önemli sorun alanlarından biri olarak karşımıza çıkmaktadır. BM Genel Kurulu’nda, Aralık 1993’te kabul edilmiş olan Kadınlara Yönelik Şiddetin Önlenmesi Bildirgesi ile kadına yönelik şiddet; “ister kamusal, isterse özel yaşamda meydana gelsin, kadınlara fiziksel, cinsel veya psikolojik acı veya ıstırap veren veya verebilecek olan, cinsiyete dayanan bir eylem veya bu tür eylemlerle tehdit etme, zorlama veya keyfi olarak özgürlükten yoksun bırakma” olarak tanımlanmıştır. Söz konusu Bildirge, kadına yönelik şiddeti detaylı ve doğrudan ele alan ilk uluslararası belgedir. </a:t>
            </a:r>
            <a:endParaRPr lang="tr-TR" dirty="0"/>
          </a:p>
        </p:txBody>
      </p:sp>
    </p:spTree>
    <p:extLst>
      <p:ext uri="{BB962C8B-B14F-4D97-AF65-F5344CB8AC3E}">
        <p14:creationId xmlns:p14="http://schemas.microsoft.com/office/powerpoint/2010/main" val="14289136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Ülkemiz tarafından 2011 yılında imzalanarak onaylanan ve 1 Ağustos 2014 tarihi itibariyle yürürlüğe giren “Kadına Yönelik Şiddet ve Aile İçi Şiddetin Önlenmesi ve Bunlarla Mücadeleye İlişkin Avrupa Konseyi Sözleşmesi” kısa adıyla “İstanbul Sözleşmesi”, kadına yönelik şiddet alanında uluslararası bağlayıcılığa sahip ilk düzenleme olması ve başta kadınlar olmak üzere tüm ev içi şiddet mağdurlarını kapsaması açısından önemlidir.</a:t>
            </a:r>
            <a:endParaRPr lang="tr-TR" dirty="0"/>
          </a:p>
        </p:txBody>
      </p:sp>
    </p:spTree>
    <p:extLst>
      <p:ext uri="{BB962C8B-B14F-4D97-AF65-F5344CB8AC3E}">
        <p14:creationId xmlns:p14="http://schemas.microsoft.com/office/powerpoint/2010/main" val="2175470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Kadına yönelik şiddetle mücadele hususu, ulusal düzenlemelerimizde ve temel politika dokümanlarımızda da yer almaktadır. 2019-2023 yıllarını kapsayan 11. Kalkınma Planı’nda da, “Aile içi şiddeti doğuran ve pekiştiren olumsuz tutum ve davranışların ortadan kaldırılması için toplumsal bilinç düzeyinin erken çocukluk döneminden başlayarak yükseltilmesine yönelik olarak örgün ve yaygın eğitim faaliyetlerinin düzenlenmesi”, “Kadına yönelik şiddetin, erken yaşta zorla evliliklerin ve her türlü istismarın önlenmesine yönelik, toplumsal farkındalık yaratma çalışmalarının hızlandırılması, koruyucu ve önleyici hizmetlerin etkinliği ve kapasitesi artırılması.” politikalarına yer verilmiştir.</a:t>
            </a:r>
            <a:endParaRPr lang="tr-TR" dirty="0"/>
          </a:p>
        </p:txBody>
      </p:sp>
    </p:spTree>
    <p:extLst>
      <p:ext uri="{BB962C8B-B14F-4D97-AF65-F5344CB8AC3E}">
        <p14:creationId xmlns:p14="http://schemas.microsoft.com/office/powerpoint/2010/main" val="3427717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smtClean="0"/>
              <a:t>2019 yılı Cumhurbaşkanlığı Yıllık Programında ülkemizde kadınların toplumsal konumunun güçlendirilmesi ve eşit fırsatlardan yararlanmaları için ekonomik, sosyal ve kültürel etkinlik alanlarının genişletilmesine, kalkınma sürecine, iş hayatına ve karar alma mekanizmalarına daha fazla katılımlarının sağlanmasına ve kadına karşı şiddetin önlenmesine dair çalışmalara devam edilmekte olduğu, Kadına yönelik şiddetle mücadele politikası kapsamında hazırlanan Kadına Yönelik Şiddetle Mücadele Ulusal Eylem Planının (2016-2020) uygulanmaya devam ettiği, kadına yönelik şiddetin ve ayrımcılığın ortadan kaldırılabilmesi amacıyla özellikle erken çocukluktan başlayarak örgün ve yaygın eğitim yoluyla toplumsal bilinç düzeyinin yükseltilmesi, kadına yönelik şiddetin azaltılması için toplumsal bilinç düzeyinin yükseltilmesi, verilen hizmetlerin etkinlik ve kalitesinin artırılmasını sağlamaya dönük amaç ve hedefler yer almaktadır.</a:t>
            </a:r>
            <a:endParaRPr lang="tr-TR" dirty="0"/>
          </a:p>
        </p:txBody>
      </p:sp>
    </p:spTree>
    <p:extLst>
      <p:ext uri="{BB962C8B-B14F-4D97-AF65-F5344CB8AC3E}">
        <p14:creationId xmlns:p14="http://schemas.microsoft.com/office/powerpoint/2010/main" val="2371754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Kadına yönelik şiddet, kadınların insan haklarından yararlanmalarını engellemekte; kadınların yaşam, güvenlik, özgürlük, saygınlık, fiziksel ve duygusal sağlık hakkı gibi temel haklarını ihlal etmekte veya pratikte geçersiz kılmaktadır. Engelli kadınlar ve kız çocukları gibi belirli gruplar ise çoğu durumda, gerek kendi evlerinde gerekse dışarıda; şiddet, yaralanma, </a:t>
            </a:r>
            <a:r>
              <a:rPr lang="tr-TR" dirty="0" err="1" smtClean="0"/>
              <a:t>suistimal</a:t>
            </a:r>
            <a:r>
              <a:rPr lang="tr-TR" dirty="0" smtClean="0"/>
              <a:t>, ihmal, ihmalkâr davranış, kötü muamele veya sömürü gibi risklere daha açık durumdadırlar.</a:t>
            </a:r>
            <a:endParaRPr lang="tr-TR" dirty="0"/>
          </a:p>
        </p:txBody>
      </p:sp>
    </p:spTree>
    <p:extLst>
      <p:ext uri="{BB962C8B-B14F-4D97-AF65-F5344CB8AC3E}">
        <p14:creationId xmlns:p14="http://schemas.microsoft.com/office/powerpoint/2010/main" val="1360339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Kadına yönelik aile içi şiddeti izlemek ve aile içi şiddetle mücadele etmek için göstergeler belirlenebilmesi amacıyla, ilk kez 2008 yılında ülke genelinde “Kadına yönelik şiddetin kaynağı ve türleri nelerdir?” sorusuna yanıt verecek olan büyük ölçekli “Türkiye’de Kadına Yönelik Aile İçi Şiddet Araştırması” yürütülmüş olup, 2008 yılı araştırmasının takip araştırması niteliğinde olan ikinci araştırma ise 2014 yılında gerçekleştirilmiştir.</a:t>
            </a:r>
            <a:endParaRPr lang="tr-TR" dirty="0"/>
          </a:p>
        </p:txBody>
      </p:sp>
    </p:spTree>
    <p:extLst>
      <p:ext uri="{BB962C8B-B14F-4D97-AF65-F5344CB8AC3E}">
        <p14:creationId xmlns:p14="http://schemas.microsoft.com/office/powerpoint/2010/main" val="143321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solidFill>
                  <a:srgbClr val="C00000"/>
                </a:solidFill>
              </a:rPr>
              <a:t>Türkiye’de Kadına Yönelik Aile İçi Şiddet 2008 ve 2014 Araştırma son</a:t>
            </a:r>
          </a:p>
          <a:p>
            <a:pPr marL="0" indent="0">
              <a:buNone/>
            </a:pPr>
            <a:r>
              <a:rPr lang="tr-TR" dirty="0" smtClean="0">
                <a:solidFill>
                  <a:srgbClr val="C00000"/>
                </a:solidFill>
              </a:rPr>
              <a:t>uçlarına ilişkin bazı veriler şu şekildedir:</a:t>
            </a:r>
          </a:p>
          <a:p>
            <a:pPr marL="0" indent="0">
              <a:buNone/>
            </a:pPr>
            <a:r>
              <a:rPr lang="tr-TR" dirty="0" smtClean="0"/>
              <a:t> 2014 araştırmasında ülke genelinde yaşamının herhangi bir döneminde eşi veya eski eşi tarafından fiziksel şiddete maruz bırakılan kadınların oranı %36’dır (son on iki ayda %8). Bu oranın 2008 araştırmasın %39 olduğu görülmektedir.</a:t>
            </a:r>
            <a:endParaRPr lang="tr-TR" dirty="0"/>
          </a:p>
        </p:txBody>
      </p:sp>
    </p:spTree>
    <p:extLst>
      <p:ext uri="{BB962C8B-B14F-4D97-AF65-F5344CB8AC3E}">
        <p14:creationId xmlns:p14="http://schemas.microsoft.com/office/powerpoint/2010/main" val="4112304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 Yaşamının herhangi bir döneminde duygusal şiddet yaşayan kadınların oranı %44’tür. Bu oranın 2014 ve 2008 araştırmalarında değişmediği gözlemlenmektedir. </a:t>
            </a:r>
          </a:p>
          <a:p>
            <a:r>
              <a:rPr lang="tr-TR" dirty="0" smtClean="0"/>
              <a:t> 2014 araştırmasında yaşamının herhangi bir döneminde cinsel şiddete maruz kalan kadınların oranı %12’dir (son on iki ayda %5). 2008 araştırmasında ise bu oran %15 olarak görülmektedir. 2014 araştırmasında yaşamın herhangi bir döneminde fiziksel veya cinsel şiddetin birlikte yaşanma oranı % 38’dir. 2008 araştırmasında ise bu oran %42’dir.</a:t>
            </a:r>
            <a:endParaRPr lang="tr-TR" dirty="0"/>
          </a:p>
        </p:txBody>
      </p:sp>
    </p:spTree>
    <p:extLst>
      <p:ext uri="{BB962C8B-B14F-4D97-AF65-F5344CB8AC3E}">
        <p14:creationId xmlns:p14="http://schemas.microsoft.com/office/powerpoint/2010/main" val="191696751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TotalTime>
  <Words>802</Words>
  <Application>Microsoft Office PowerPoint</Application>
  <PresentationFormat>Geniş ekran</PresentationFormat>
  <Paragraphs>21</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Calibri</vt:lpstr>
      <vt:lpstr>Calibri Light</vt:lpstr>
      <vt:lpstr>Office Teması</vt:lpstr>
      <vt:lpstr>SEYHAN REHBERLİK VE ARAŞTIRMA MERKEZİ</vt:lpstr>
      <vt:lpstr>KADINA YÖNELİK ŞİDDET VE İSTATİSTİKİ DURUM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KADINA YÖNELİK ŞİDDET VE İSTATİSTİKİ DURUM</dc:title>
  <dc:creator>ronaldinho424</dc:creator>
  <cp:lastModifiedBy>ronaldinho424</cp:lastModifiedBy>
  <cp:revision>5</cp:revision>
  <dcterms:created xsi:type="dcterms:W3CDTF">2020-11-12T07:40:49Z</dcterms:created>
  <dcterms:modified xsi:type="dcterms:W3CDTF">2020-11-12T11:47:59Z</dcterms:modified>
</cp:coreProperties>
</file>