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2" r:id="rId17"/>
    <p:sldId id="271" r:id="rId18"/>
    <p:sldId id="272" r:id="rId19"/>
    <p:sldId id="273" r:id="rId20"/>
    <p:sldId id="274" r:id="rId21"/>
    <p:sldId id="275" r:id="rId22"/>
    <p:sldId id="283" r:id="rId23"/>
    <p:sldId id="276" r:id="rId24"/>
    <p:sldId id="277" r:id="rId25"/>
    <p:sldId id="278" r:id="rId26"/>
    <p:sldId id="27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2A54C80-263E-416B-A8E0-580EDEADCBDC}" type="datetimeFigureOut">
              <a:rPr lang="en-US" dirty="0"/>
              <a:t>11/12/2020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11/12/2020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ctr"/>
            <a:r>
              <a:rPr lang="tr-TR" dirty="0" smtClean="0"/>
              <a:t>SEYHAN REHBERLİK VE ARAŞTIRMA MERKEZİ</a:t>
            </a:r>
            <a:endParaRPr lang="tr-TR" dirty="0"/>
          </a:p>
        </p:txBody>
      </p:sp>
      <p:sp>
        <p:nvSpPr>
          <p:cNvPr id="3" name="Alt Başlık 2"/>
          <p:cNvSpPr>
            <a:spLocks noGrp="1"/>
          </p:cNvSpPr>
          <p:nvPr>
            <p:ph type="subTitle" idx="1"/>
          </p:nvPr>
        </p:nvSpPr>
        <p:spPr/>
        <p:txBody>
          <a:bodyPr>
            <a:normAutofit/>
          </a:bodyPr>
          <a:lstStyle/>
          <a:p>
            <a:pPr algn="ctr"/>
            <a:r>
              <a:rPr lang="tr-TR" sz="2400" dirty="0"/>
              <a:t>6284 Sayılı Ailenin Korunması ve Kadına Karşı Şiddetin Önlenmesine Dair Kanun</a:t>
            </a:r>
          </a:p>
        </p:txBody>
      </p:sp>
    </p:spTree>
    <p:extLst>
      <p:ext uri="{BB962C8B-B14F-4D97-AF65-F5344CB8AC3E}">
        <p14:creationId xmlns:p14="http://schemas.microsoft.com/office/powerpoint/2010/main" val="4231749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GENEL OLARAK 6284 SAYILI KANUN</a:t>
            </a:r>
            <a:endParaRPr lang="tr-TR" dirty="0"/>
          </a:p>
        </p:txBody>
      </p:sp>
      <p:pic>
        <p:nvPicPr>
          <p:cNvPr id="4" name="İçerik Yer Tutucusu 3"/>
          <p:cNvPicPr>
            <a:picLocks noGrp="1" noChangeAspect="1"/>
          </p:cNvPicPr>
          <p:nvPr>
            <p:ph idx="1"/>
          </p:nvPr>
        </p:nvPicPr>
        <p:blipFill>
          <a:blip r:embed="rId2"/>
          <a:stretch>
            <a:fillRect/>
          </a:stretch>
        </p:blipFill>
        <p:spPr>
          <a:xfrm>
            <a:off x="1688153" y="2160588"/>
            <a:ext cx="6575732" cy="3881437"/>
          </a:xfrm>
          <a:prstGeom prst="rect">
            <a:avLst/>
          </a:prstGeom>
        </p:spPr>
      </p:pic>
    </p:spTree>
    <p:extLst>
      <p:ext uri="{BB962C8B-B14F-4D97-AF65-F5344CB8AC3E}">
        <p14:creationId xmlns:p14="http://schemas.microsoft.com/office/powerpoint/2010/main" val="3883226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KANUNUN AMACI</a:t>
            </a:r>
            <a:endParaRPr lang="tr-TR" dirty="0"/>
          </a:p>
        </p:txBody>
      </p:sp>
      <p:sp>
        <p:nvSpPr>
          <p:cNvPr id="3" name="İçerik Yer Tutucusu 2"/>
          <p:cNvSpPr>
            <a:spLocks noGrp="1"/>
          </p:cNvSpPr>
          <p:nvPr>
            <p:ph idx="1"/>
          </p:nvPr>
        </p:nvSpPr>
        <p:spPr/>
        <p:txBody>
          <a:bodyPr/>
          <a:lstStyle/>
          <a:p>
            <a:r>
              <a:rPr lang="tr-TR" dirty="0"/>
              <a:t>Şiddete uğrayan veya şiddete uğrama tehlikesi bulunan:</a:t>
            </a:r>
          </a:p>
          <a:p>
            <a:r>
              <a:rPr lang="tr-TR" dirty="0"/>
              <a:t>Kadınların, </a:t>
            </a:r>
          </a:p>
          <a:p>
            <a:r>
              <a:rPr lang="tr-TR" dirty="0"/>
              <a:t>Çocukların,</a:t>
            </a:r>
          </a:p>
          <a:p>
            <a:r>
              <a:rPr lang="tr-TR" dirty="0"/>
              <a:t>Aile bireylerinin,</a:t>
            </a:r>
          </a:p>
          <a:p>
            <a:r>
              <a:rPr lang="tr-TR" dirty="0"/>
              <a:t>Tek taraflı ısrarlı takip mağduru olan kişilerin korunması ve bu kişilere yönelik şiddetin önlenmesi ile;</a:t>
            </a:r>
          </a:p>
          <a:p>
            <a:r>
              <a:rPr lang="tr-TR" dirty="0"/>
              <a:t>Şiddet uygulayan veya uygulama ihtimali olan kişiler hakkında ,    </a:t>
            </a:r>
          </a:p>
          <a:p>
            <a:r>
              <a:rPr lang="tr-TR" dirty="0"/>
              <a:t>Şiddetin önlenmesine yönelik tedbirler ile bu tedbirlerin alınması ve uygulanmasına ilişkin usul ve esasları kapsar.</a:t>
            </a:r>
          </a:p>
          <a:p>
            <a:endParaRPr lang="tr-TR" dirty="0"/>
          </a:p>
        </p:txBody>
      </p:sp>
    </p:spTree>
    <p:extLst>
      <p:ext uri="{BB962C8B-B14F-4D97-AF65-F5344CB8AC3E}">
        <p14:creationId xmlns:p14="http://schemas.microsoft.com/office/powerpoint/2010/main" val="4090984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KANUNUN MADDELERİ</a:t>
            </a:r>
            <a:endParaRPr lang="tr-TR" dirty="0"/>
          </a:p>
        </p:txBody>
      </p:sp>
      <p:sp>
        <p:nvSpPr>
          <p:cNvPr id="3" name="İçerik Yer Tutucusu 2"/>
          <p:cNvSpPr>
            <a:spLocks noGrp="1"/>
          </p:cNvSpPr>
          <p:nvPr>
            <p:ph idx="1"/>
          </p:nvPr>
        </p:nvSpPr>
        <p:spPr/>
        <p:txBody>
          <a:bodyPr/>
          <a:lstStyle/>
          <a:p>
            <a:r>
              <a:rPr lang="tr-TR" dirty="0">
                <a:solidFill>
                  <a:srgbClr val="FF0000"/>
                </a:solidFill>
              </a:rPr>
              <a:t>5/1(</a:t>
            </a:r>
            <a:r>
              <a:rPr lang="tr-TR" dirty="0" err="1">
                <a:solidFill>
                  <a:srgbClr val="FF0000"/>
                </a:solidFill>
              </a:rPr>
              <a:t>a,b,c,ç,d,e,f,g,ğ,h,ı</a:t>
            </a:r>
            <a:r>
              <a:rPr lang="tr-TR" dirty="0">
                <a:solidFill>
                  <a:srgbClr val="FF0000"/>
                </a:solidFill>
              </a:rPr>
              <a:t>) Madde;</a:t>
            </a:r>
          </a:p>
          <a:p>
            <a:r>
              <a:rPr lang="tr-TR" dirty="0"/>
              <a:t>a)Şiddet mağduruna yönelik olarak şiddet tehdidi, hakaret, aşağılama ve küçük düşürmeyi içeren söz ve davranışlarda bulunulmaması.</a:t>
            </a:r>
          </a:p>
          <a:p>
            <a:r>
              <a:rPr lang="tr-TR" dirty="0"/>
              <a:t>b)Müşterek konuttan veya bulunduğu yerden derhal uzaklaştırılması ve müşterek konutun korunan kişiye tahsis edilmesi.</a:t>
            </a:r>
          </a:p>
          <a:p>
            <a:r>
              <a:rPr lang="tr-TR" dirty="0"/>
              <a:t>c)Korunan kişilere, bu kişilerin bulundukları konuta, okula ve iş yerine yaklaşmaması.</a:t>
            </a:r>
          </a:p>
          <a:p>
            <a:r>
              <a:rPr lang="tr-TR" dirty="0"/>
              <a:t>ç)Çocuklarla ilgili daha önce verilmiş bir kişisel ilişki kurma kararı varsa, kişisel ilişkinin refakatçi eşliğinde yapılması, kişisel ilişkinin sınırlanması yada tümüyle kaldırılması.</a:t>
            </a:r>
          </a:p>
        </p:txBody>
      </p:sp>
    </p:spTree>
    <p:extLst>
      <p:ext uri="{BB962C8B-B14F-4D97-AF65-F5344CB8AC3E}">
        <p14:creationId xmlns:p14="http://schemas.microsoft.com/office/powerpoint/2010/main" val="11191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5/1(</a:t>
            </a:r>
            <a:r>
              <a:rPr lang="tr-TR" dirty="0" err="1"/>
              <a:t>a,b,c,ç,d,e,f,g,ğ,h,ı</a:t>
            </a:r>
            <a:r>
              <a:rPr lang="tr-TR" dirty="0"/>
              <a:t>) Madde;</a:t>
            </a:r>
          </a:p>
          <a:p>
            <a:r>
              <a:rPr lang="tr-TR" dirty="0"/>
              <a:t>d)Gerekli görülmesi halinde korunan kişinin, şiddete uğramamış olsa bile yakınlarına, tanıklarına ve kişisel ilişki kurulmasına ilişkin haller saklı kalmak üzere çocuklarına yaklaşmaması.</a:t>
            </a:r>
          </a:p>
          <a:p>
            <a:r>
              <a:rPr lang="tr-TR" dirty="0"/>
              <a:t>e)Korunan kişinin şahsi eşyalarına ve ev eşyalarına zarar vermemesi.</a:t>
            </a:r>
          </a:p>
          <a:p>
            <a:r>
              <a:rPr lang="tr-TR" dirty="0"/>
              <a:t>f)Korunan kişiyi iletişim araçlarıyla veya sair surette rahatsız etmemesi.</a:t>
            </a:r>
          </a:p>
          <a:p>
            <a:r>
              <a:rPr lang="tr-TR" dirty="0"/>
              <a:t>g)Bulundurulması veya taşınmasına kanunen izin verilen silahları kolluğa teslim etmesi. </a:t>
            </a:r>
          </a:p>
          <a:p>
            <a:r>
              <a:rPr lang="tr-TR" dirty="0"/>
              <a:t>ğ)Silah taşıması zorunlu olan bir kamu görevi ifa etse bile bu görevi nedeniyle zimmetinde bulunan silahı kurumuna teslim etmesi.</a:t>
            </a:r>
          </a:p>
        </p:txBody>
      </p:sp>
    </p:spTree>
    <p:extLst>
      <p:ext uri="{BB962C8B-B14F-4D97-AF65-F5344CB8AC3E}">
        <p14:creationId xmlns:p14="http://schemas.microsoft.com/office/powerpoint/2010/main" val="2881268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5/1(</a:t>
            </a:r>
            <a:r>
              <a:rPr lang="tr-TR" dirty="0" err="1"/>
              <a:t>a,b,c,ç,d,e,f,g,ğ,h,ı</a:t>
            </a:r>
            <a:r>
              <a:rPr lang="tr-TR" dirty="0"/>
              <a:t>) Madde;</a:t>
            </a:r>
          </a:p>
          <a:p>
            <a:r>
              <a:rPr lang="tr-TR" dirty="0"/>
              <a:t>h)Korunan kişilerin bulundukları yerde alkol yada uyuşturucu veya uyarı madde kullanmaması yada bu maddelerin etkisinde iken korunan kişilere ve bunların bulundukları yerlere yaklaşmaması, bağımlılığının olması halinde, hastaneye yatmak dahil, muayene ve tedavisinin sağlanması.</a:t>
            </a:r>
          </a:p>
          <a:p>
            <a:r>
              <a:rPr lang="tr-TR" dirty="0"/>
              <a:t>ı)Bir sağlık kuruluşuna muayene veya tedavi için başvurması ve tedavisinin sağlanması.</a:t>
            </a:r>
          </a:p>
        </p:txBody>
      </p:sp>
    </p:spTree>
    <p:extLst>
      <p:ext uri="{BB962C8B-B14F-4D97-AF65-F5344CB8AC3E}">
        <p14:creationId xmlns:p14="http://schemas.microsoft.com/office/powerpoint/2010/main" val="2926285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solidFill>
                  <a:srgbClr val="FF0000"/>
                </a:solidFill>
              </a:rPr>
              <a:t>8/6 Madde;</a:t>
            </a:r>
          </a:p>
          <a:p>
            <a:r>
              <a:rPr lang="tr-TR" dirty="0"/>
              <a:t>Korunan kişi ve diğer aile bireylerinin kimlik bilgileri veya kimliğini ortaya çıkarabilecek bilgileri ve adresleri ile korumanın etkinliği bakımından önem taşıyan diğer bilgileri, tüm resmi kayıtlarda gizli tutulur. Yapılacak tebligatlara ilişkin ayrı bir adres tespit edilir.</a:t>
            </a:r>
          </a:p>
          <a:p>
            <a:endParaRPr lang="tr-TR" dirty="0"/>
          </a:p>
        </p:txBody>
      </p:sp>
    </p:spTree>
    <p:extLst>
      <p:ext uri="{BB962C8B-B14F-4D97-AF65-F5344CB8AC3E}">
        <p14:creationId xmlns:p14="http://schemas.microsoft.com/office/powerpoint/2010/main" val="839815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6600" dirty="0" smtClean="0">
                <a:solidFill>
                  <a:srgbClr val="FF0000"/>
                </a:solidFill>
              </a:rPr>
              <a:t>TANIMLAR</a:t>
            </a:r>
            <a:endParaRPr lang="tr-TR" sz="6600" dirty="0">
              <a:solidFill>
                <a:srgbClr val="FF0000"/>
              </a:solidFill>
            </a:endParaRPr>
          </a:p>
        </p:txBody>
      </p:sp>
    </p:spTree>
    <p:extLst>
      <p:ext uri="{BB962C8B-B14F-4D97-AF65-F5344CB8AC3E}">
        <p14:creationId xmlns:p14="http://schemas.microsoft.com/office/powerpoint/2010/main" val="1978544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İHBAR</a:t>
            </a:r>
            <a:endParaRPr lang="tr-TR" dirty="0"/>
          </a:p>
        </p:txBody>
      </p:sp>
      <p:pic>
        <p:nvPicPr>
          <p:cNvPr id="4" name="İçerik Yer Tutucusu 3"/>
          <p:cNvPicPr>
            <a:picLocks noGrp="1" noChangeAspect="1"/>
          </p:cNvPicPr>
          <p:nvPr>
            <p:ph idx="1"/>
          </p:nvPr>
        </p:nvPicPr>
        <p:blipFill>
          <a:blip r:embed="rId2"/>
          <a:stretch>
            <a:fillRect/>
          </a:stretch>
        </p:blipFill>
        <p:spPr>
          <a:xfrm>
            <a:off x="1296326" y="2160588"/>
            <a:ext cx="7359385" cy="3881437"/>
          </a:xfrm>
          <a:prstGeom prst="rect">
            <a:avLst/>
          </a:prstGeom>
        </p:spPr>
      </p:pic>
    </p:spTree>
    <p:extLst>
      <p:ext uri="{BB962C8B-B14F-4D97-AF65-F5344CB8AC3E}">
        <p14:creationId xmlns:p14="http://schemas.microsoft.com/office/powerpoint/2010/main" val="3352971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KORUYUCU </a:t>
            </a:r>
            <a:r>
              <a:rPr lang="tr-TR" dirty="0" smtClean="0"/>
              <a:t>TEDBİR KARARI </a:t>
            </a:r>
            <a:r>
              <a:rPr lang="tr-TR" dirty="0"/>
              <a:t>VERİLİRKEN</a:t>
            </a:r>
          </a:p>
        </p:txBody>
      </p:sp>
      <p:sp>
        <p:nvSpPr>
          <p:cNvPr id="3" name="İçerik Yer Tutucusu 2"/>
          <p:cNvSpPr>
            <a:spLocks noGrp="1"/>
          </p:cNvSpPr>
          <p:nvPr>
            <p:ph idx="1"/>
          </p:nvPr>
        </p:nvSpPr>
        <p:spPr/>
        <p:txBody>
          <a:bodyPr/>
          <a:lstStyle/>
          <a:p>
            <a:r>
              <a:rPr lang="tr-TR" sz="4000" dirty="0"/>
              <a:t>Delil veya belge aranmaz</a:t>
            </a:r>
          </a:p>
          <a:p>
            <a:r>
              <a:rPr lang="tr-TR" sz="4000" dirty="0"/>
              <a:t>Gizlilik ilkesi Esastır.</a:t>
            </a:r>
          </a:p>
          <a:p>
            <a:r>
              <a:rPr lang="tr-TR" sz="4000" dirty="0"/>
              <a:t>Geciktirilemez. </a:t>
            </a:r>
          </a:p>
          <a:p>
            <a:endParaRPr lang="tr-TR" dirty="0"/>
          </a:p>
        </p:txBody>
      </p:sp>
    </p:spTree>
    <p:extLst>
      <p:ext uri="{BB962C8B-B14F-4D97-AF65-F5344CB8AC3E}">
        <p14:creationId xmlns:p14="http://schemas.microsoft.com/office/powerpoint/2010/main" val="593358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GİZLİLİK İLKESİ</a:t>
            </a:r>
            <a:endParaRPr lang="tr-TR" dirty="0"/>
          </a:p>
        </p:txBody>
      </p:sp>
      <p:sp>
        <p:nvSpPr>
          <p:cNvPr id="3" name="İçerik Yer Tutucusu 2"/>
          <p:cNvSpPr>
            <a:spLocks noGrp="1"/>
          </p:cNvSpPr>
          <p:nvPr>
            <p:ph idx="1"/>
          </p:nvPr>
        </p:nvSpPr>
        <p:spPr/>
        <p:txBody>
          <a:bodyPr/>
          <a:lstStyle/>
          <a:p>
            <a:r>
              <a:rPr lang="tr-TR" dirty="0"/>
              <a:t>Gerekli olması halinde;</a:t>
            </a:r>
          </a:p>
          <a:p>
            <a:r>
              <a:rPr lang="tr-TR" dirty="0"/>
              <a:t> Korunan kişiye ve diğer aile bireylerinin kimlik bilgileri veya kimliğini ortaya çıkaracak bilgileri ve adresleri tüm kayıtlarda gizli tutulur.</a:t>
            </a:r>
          </a:p>
          <a:p>
            <a:r>
              <a:rPr lang="tr-TR" dirty="0"/>
              <a:t>Yapılacak tebligatlara ilişkin ayrı bir adres tespit edilir.</a:t>
            </a:r>
          </a:p>
          <a:p>
            <a:r>
              <a:rPr lang="tr-TR" dirty="0"/>
              <a:t>Bu bilgileri hukuka aykırı olarak başkasına veren, ifşa eden veya açıklayan kişi hakkında Türk Ceza Kanununun ilgili hükümleri uygulanır.</a:t>
            </a:r>
          </a:p>
        </p:txBody>
      </p:sp>
    </p:spTree>
    <p:extLst>
      <p:ext uri="{BB962C8B-B14F-4D97-AF65-F5344CB8AC3E}">
        <p14:creationId xmlns:p14="http://schemas.microsoft.com/office/powerpoint/2010/main" val="3668533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ŞİDDET</a:t>
            </a:r>
            <a:endParaRPr lang="tr-TR" dirty="0"/>
          </a:p>
        </p:txBody>
      </p:sp>
      <p:sp>
        <p:nvSpPr>
          <p:cNvPr id="3" name="İçerik Yer Tutucusu 2"/>
          <p:cNvSpPr>
            <a:spLocks noGrp="1"/>
          </p:cNvSpPr>
          <p:nvPr>
            <p:ph idx="1"/>
          </p:nvPr>
        </p:nvSpPr>
        <p:spPr/>
        <p:txBody>
          <a:bodyPr/>
          <a:lstStyle/>
          <a:p>
            <a:r>
              <a:rPr lang="tr-TR" dirty="0"/>
              <a:t>Kişinin fiziksel, cinsel, psikolojik veya ekonomik açıdan zarar görmesiyle veya acı çekmesiyle sonuçlanan, sonuçlanması muhtemel hareketleri, buna yönelik tehdit ve baskıyı yada özgürlüğün keyfi engellenmesini de içeren; toplumsal, kamusal veya özel alanda meydana gelen fiziksel, cinsel, psikolojik, sözlü veya ekonomik her türlü tutum ve davranışlardır. </a:t>
            </a:r>
          </a:p>
        </p:txBody>
      </p:sp>
    </p:spTree>
    <p:extLst>
      <p:ext uri="{BB962C8B-B14F-4D97-AF65-F5344CB8AC3E}">
        <p14:creationId xmlns:p14="http://schemas.microsoft.com/office/powerpoint/2010/main" val="867129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KURUMSAL HİZMET BİRİMLERİMİZ</a:t>
            </a:r>
            <a:endParaRPr lang="tr-TR" dirty="0"/>
          </a:p>
        </p:txBody>
      </p:sp>
      <p:sp>
        <p:nvSpPr>
          <p:cNvPr id="3" name="İçerik Yer Tutucusu 2"/>
          <p:cNvSpPr>
            <a:spLocks noGrp="1"/>
          </p:cNvSpPr>
          <p:nvPr>
            <p:ph idx="1"/>
          </p:nvPr>
        </p:nvSpPr>
        <p:spPr/>
        <p:txBody>
          <a:bodyPr/>
          <a:lstStyle/>
          <a:p>
            <a:r>
              <a:rPr lang="tr-TR" dirty="0"/>
              <a:t>KADIN KONUKEVLERİ</a:t>
            </a:r>
          </a:p>
          <a:p>
            <a:endParaRPr lang="tr-TR" dirty="0"/>
          </a:p>
          <a:p>
            <a:r>
              <a:rPr lang="tr-TR" dirty="0"/>
              <a:t>İLK KABUL BİRİMİ</a:t>
            </a:r>
          </a:p>
          <a:p>
            <a:endParaRPr lang="tr-TR" dirty="0"/>
          </a:p>
          <a:p>
            <a:r>
              <a:rPr lang="tr-TR" dirty="0"/>
              <a:t>ŞİDDET ÖNLEME </a:t>
            </a:r>
          </a:p>
          <a:p>
            <a:r>
              <a:rPr lang="tr-TR" dirty="0"/>
              <a:t>        MERKEZLERİ</a:t>
            </a:r>
          </a:p>
          <a:p>
            <a:endParaRPr lang="tr-TR" dirty="0"/>
          </a:p>
        </p:txBody>
      </p:sp>
    </p:spTree>
    <p:extLst>
      <p:ext uri="{BB962C8B-B14F-4D97-AF65-F5344CB8AC3E}">
        <p14:creationId xmlns:p14="http://schemas.microsoft.com/office/powerpoint/2010/main" val="1263243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KADIN   KONUKEVLERİ</a:t>
            </a:r>
          </a:p>
        </p:txBody>
      </p:sp>
      <p:sp>
        <p:nvSpPr>
          <p:cNvPr id="3" name="İçerik Yer Tutucusu 2"/>
          <p:cNvSpPr>
            <a:spLocks noGrp="1"/>
          </p:cNvSpPr>
          <p:nvPr>
            <p:ph idx="1"/>
          </p:nvPr>
        </p:nvSpPr>
        <p:spPr>
          <a:xfrm>
            <a:off x="677334" y="2160589"/>
            <a:ext cx="4983878" cy="3880773"/>
          </a:xfrm>
        </p:spPr>
        <p:txBody>
          <a:bodyPr/>
          <a:lstStyle/>
          <a:p>
            <a:r>
              <a:rPr lang="tr-TR" dirty="0"/>
              <a:t>Konukevleri fiziksel, duygusal, cinsel, ekonomik ve sözlü istismara veya şiddete uğrayan kadın ve erkeklerin, şiddetten korunması, </a:t>
            </a:r>
            <a:r>
              <a:rPr lang="tr-TR" dirty="0" err="1"/>
              <a:t>psiko</a:t>
            </a:r>
            <a:r>
              <a:rPr lang="tr-TR" dirty="0"/>
              <a:t>-sosyal ve ekonomik sorunlarının çözülmesi, güçlendirilmesi ve bu dönemde varsa çocukları ile birlikte ihtiyaçlarının da karşılanmak suretiyle geçici süreyle kalabilecekleri yatılı sosyal hizmet kuruluşlarıdır.</a:t>
            </a:r>
          </a:p>
          <a:p>
            <a:r>
              <a:rPr lang="tr-TR" dirty="0"/>
              <a:t>-Konukevlerinde gizlilik </a:t>
            </a:r>
            <a:r>
              <a:rPr lang="tr-TR" dirty="0" smtClean="0"/>
              <a:t> </a:t>
            </a:r>
            <a:r>
              <a:rPr lang="tr-TR" dirty="0"/>
              <a:t>önemlidir. Bu nedenle adres bilgileri paylaşılmamaktır. </a:t>
            </a:r>
          </a:p>
        </p:txBody>
      </p:sp>
      <p:pic>
        <p:nvPicPr>
          <p:cNvPr id="4" name="Resim 3"/>
          <p:cNvPicPr>
            <a:picLocks noChangeAspect="1"/>
          </p:cNvPicPr>
          <p:nvPr/>
        </p:nvPicPr>
        <p:blipFill>
          <a:blip r:embed="rId2"/>
          <a:stretch>
            <a:fillRect/>
          </a:stretch>
        </p:blipFill>
        <p:spPr>
          <a:xfrm>
            <a:off x="5661212" y="1270000"/>
            <a:ext cx="4822354" cy="4938188"/>
          </a:xfrm>
          <a:prstGeom prst="rect">
            <a:avLst/>
          </a:prstGeom>
        </p:spPr>
      </p:pic>
    </p:spTree>
    <p:extLst>
      <p:ext uri="{BB962C8B-B14F-4D97-AF65-F5344CB8AC3E}">
        <p14:creationId xmlns:p14="http://schemas.microsoft.com/office/powerpoint/2010/main" val="673563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ŞİDDET ÖNLEME VE İZLEME</a:t>
            </a:r>
            <a:br>
              <a:rPr lang="tr-TR" dirty="0"/>
            </a:br>
            <a:r>
              <a:rPr lang="tr-TR" dirty="0"/>
              <a:t>                            MERKEZLERİ</a:t>
            </a:r>
          </a:p>
        </p:txBody>
      </p:sp>
      <p:pic>
        <p:nvPicPr>
          <p:cNvPr id="4" name="İçerik Yer Tutucusu 3"/>
          <p:cNvPicPr>
            <a:picLocks noGrp="1" noChangeAspect="1"/>
          </p:cNvPicPr>
          <p:nvPr>
            <p:ph idx="1"/>
          </p:nvPr>
        </p:nvPicPr>
        <p:blipFill>
          <a:blip r:embed="rId2"/>
          <a:stretch>
            <a:fillRect/>
          </a:stretch>
        </p:blipFill>
        <p:spPr>
          <a:xfrm>
            <a:off x="1582738" y="2160588"/>
            <a:ext cx="6786561" cy="3881437"/>
          </a:xfrm>
          <a:prstGeom prst="rect">
            <a:avLst/>
          </a:prstGeom>
        </p:spPr>
      </p:pic>
    </p:spTree>
    <p:extLst>
      <p:ext uri="{BB962C8B-B14F-4D97-AF65-F5344CB8AC3E}">
        <p14:creationId xmlns:p14="http://schemas.microsoft.com/office/powerpoint/2010/main" val="836707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ŞİDDET ÖNLEME VE İZLEME</a:t>
            </a:r>
            <a:br>
              <a:rPr lang="tr-TR" dirty="0"/>
            </a:br>
            <a:r>
              <a:rPr lang="tr-TR" dirty="0"/>
              <a:t>                            MERKEZLERİ</a:t>
            </a:r>
          </a:p>
        </p:txBody>
      </p:sp>
      <p:sp>
        <p:nvSpPr>
          <p:cNvPr id="3" name="İçerik Yer Tutucusu 2"/>
          <p:cNvSpPr>
            <a:spLocks noGrp="1"/>
          </p:cNvSpPr>
          <p:nvPr>
            <p:ph idx="1"/>
          </p:nvPr>
        </p:nvSpPr>
        <p:spPr/>
        <p:txBody>
          <a:bodyPr>
            <a:normAutofit lnSpcReduction="10000"/>
          </a:bodyPr>
          <a:lstStyle/>
          <a:p>
            <a:r>
              <a:rPr lang="tr-TR" dirty="0"/>
              <a:t>Temel insan haklarına dayalı, kadın erkek eşitliğine duyarlı, sosyal devlet ilkesine uygun olarak hizmet sunar.</a:t>
            </a:r>
          </a:p>
          <a:p>
            <a:r>
              <a:rPr lang="tr-TR" dirty="0"/>
              <a:t>Şiddetsiz yaşam hakkının korunması ve şiddetin önlenmesi odaklı yaklaşımı esas alır.</a:t>
            </a:r>
          </a:p>
          <a:p>
            <a:r>
              <a:rPr lang="tr-TR" dirty="0"/>
              <a:t>Mağdurların kendilerini güvende hissetmesini amaçlar.</a:t>
            </a:r>
          </a:p>
          <a:p>
            <a:r>
              <a:rPr lang="tr-TR" dirty="0"/>
              <a:t>Mağdurların ekonomik, hukuki, sosyal ve psikolojik açıdan desteklenmesini ve güçlenmesini esas alır.</a:t>
            </a:r>
          </a:p>
          <a:p>
            <a:r>
              <a:rPr lang="tr-TR" dirty="0"/>
              <a:t>Gizlilik prensibini dikkate alarak hizmet sunar.</a:t>
            </a:r>
          </a:p>
          <a:p>
            <a:r>
              <a:rPr lang="tr-TR" dirty="0"/>
              <a:t>Yapılacak işlemler konusunda başvuranları bilgilendirir.</a:t>
            </a:r>
          </a:p>
          <a:p>
            <a:r>
              <a:rPr lang="tr-TR" dirty="0"/>
              <a:t>Başvuranın beyanını esas alır.</a:t>
            </a:r>
          </a:p>
          <a:p>
            <a:r>
              <a:rPr lang="tr-TR" dirty="0"/>
              <a:t>Çocuğa ilişkin yapılacak işlemlerde çocuğun yüksek yarar ve esenliğini gözetir.</a:t>
            </a:r>
          </a:p>
        </p:txBody>
      </p:sp>
    </p:spTree>
    <p:extLst>
      <p:ext uri="{BB962C8B-B14F-4D97-AF65-F5344CB8AC3E}">
        <p14:creationId xmlns:p14="http://schemas.microsoft.com/office/powerpoint/2010/main" val="4129720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ŞİDDET ÖNLEME VE İZLEME</a:t>
            </a:r>
            <a:br>
              <a:rPr lang="tr-TR" dirty="0"/>
            </a:br>
            <a:r>
              <a:rPr lang="tr-TR" dirty="0"/>
              <a:t>                            MERKEZLERİ BAŞVURU</a:t>
            </a:r>
          </a:p>
        </p:txBody>
      </p:sp>
      <p:sp>
        <p:nvSpPr>
          <p:cNvPr id="3" name="İçerik Yer Tutucusu 2"/>
          <p:cNvSpPr>
            <a:spLocks noGrp="1"/>
          </p:cNvSpPr>
          <p:nvPr>
            <p:ph idx="1"/>
          </p:nvPr>
        </p:nvSpPr>
        <p:spPr/>
        <p:txBody>
          <a:bodyPr/>
          <a:lstStyle/>
          <a:p>
            <a:r>
              <a:rPr lang="tr-TR" dirty="0"/>
              <a:t>Hizmetlerden yararlanacak kişilerin bizzat başvurusu veya şikayeti,</a:t>
            </a:r>
          </a:p>
          <a:p>
            <a:r>
              <a:rPr lang="tr-TR" dirty="0"/>
              <a:t>İlgili kurum ve kuruluşların (kolluk birimleri, sağlık kuruluşları vb.) yönlendirmesi,</a:t>
            </a:r>
          </a:p>
          <a:p>
            <a:r>
              <a:rPr lang="tr-TR" dirty="0"/>
              <a:t>Yetkili makam tarafından verilen koruyucu veya önleyici tedbir kararı,</a:t>
            </a:r>
          </a:p>
          <a:p>
            <a:r>
              <a:rPr lang="tr-TR" dirty="0"/>
              <a:t>Üçüncü kişilerin ihbarı,</a:t>
            </a:r>
          </a:p>
          <a:p>
            <a:r>
              <a:rPr lang="tr-TR" dirty="0"/>
              <a:t>Cumhuriyet savcılığı, kamu kurum ve kuruluşları, meslek kuruluşları, gerçek ve tüzel kişiler ile sivil toplum kuruluşlarının ihbarı,</a:t>
            </a:r>
          </a:p>
          <a:p>
            <a:r>
              <a:rPr lang="tr-TR" dirty="0"/>
              <a:t>ALO 183’e yapılan başvurular ile gerçekleşir.</a:t>
            </a:r>
          </a:p>
          <a:p>
            <a:r>
              <a:rPr lang="tr-TR" dirty="0"/>
              <a:t>Başvurular meslek elemanları tarafından güvenli bir ortamda ve özel görüşmeler gerçekleştirilerek değerlendirilmektedir.</a:t>
            </a:r>
          </a:p>
        </p:txBody>
      </p:sp>
    </p:spTree>
    <p:extLst>
      <p:ext uri="{BB962C8B-B14F-4D97-AF65-F5344CB8AC3E}">
        <p14:creationId xmlns:p14="http://schemas.microsoft.com/office/powerpoint/2010/main" val="953374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ŞİDDET ÖNLEME VE İZLEME</a:t>
            </a:r>
            <a:br>
              <a:rPr lang="tr-TR" dirty="0"/>
            </a:br>
            <a:r>
              <a:rPr lang="tr-TR" dirty="0"/>
              <a:t>                MERKEZLERİ HİZMETLERİ </a:t>
            </a:r>
          </a:p>
        </p:txBody>
      </p:sp>
      <p:sp>
        <p:nvSpPr>
          <p:cNvPr id="3" name="İçerik Yer Tutucusu 2"/>
          <p:cNvSpPr>
            <a:spLocks noGrp="1"/>
          </p:cNvSpPr>
          <p:nvPr>
            <p:ph idx="1"/>
          </p:nvPr>
        </p:nvSpPr>
        <p:spPr/>
        <p:txBody>
          <a:bodyPr/>
          <a:lstStyle/>
          <a:p>
            <a:r>
              <a:rPr lang="tr-TR" dirty="0"/>
              <a:t> 1- Şiddetin önlenmesi ve tedbir kararlarının izlenmesine yönelik hizmetler,</a:t>
            </a:r>
          </a:p>
          <a:p>
            <a:r>
              <a:rPr lang="tr-TR" dirty="0"/>
              <a:t> 2- Şiddet mağduru kişilere yönelik hizmetler,</a:t>
            </a:r>
          </a:p>
          <a:p>
            <a:r>
              <a:rPr lang="tr-TR" dirty="0"/>
              <a:t> 3- Şiddet uygulayan/uygulama ihtimali bulunan kişilere yönelik hizmetlerdir. </a:t>
            </a:r>
          </a:p>
          <a:p>
            <a:r>
              <a:rPr lang="tr-TR" dirty="0"/>
              <a:t>      Şiddet önleme ve izleme merkezlerinde gerek şiddet mağduruna gerek şiddet uygulayan ya da uygulama ihtimali bulunan kişilere merkez bünyesinde Koordinasyon hizmetleri, </a:t>
            </a:r>
            <a:r>
              <a:rPr lang="tr-TR" dirty="0" err="1"/>
              <a:t>Psiko</a:t>
            </a:r>
            <a:r>
              <a:rPr lang="tr-TR" dirty="0"/>
              <a:t>-sosyal destek hizmetleri, Hukuki destek hizmetleri, Eğitim destek hizmetleri, Sağlık destek hizmetleri, Çağrı Destek hizmetleri sunulması yer almaktadır.</a:t>
            </a:r>
          </a:p>
        </p:txBody>
      </p:sp>
    </p:spTree>
    <p:extLst>
      <p:ext uri="{BB962C8B-B14F-4D97-AF65-F5344CB8AC3E}">
        <p14:creationId xmlns:p14="http://schemas.microsoft.com/office/powerpoint/2010/main" val="3996300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endParaRPr lang="tr-TR" dirty="0" smtClean="0"/>
          </a:p>
          <a:p>
            <a:pPr marL="0" indent="0">
              <a:buNone/>
            </a:pPr>
            <a:r>
              <a:rPr lang="tr-TR" sz="3200" dirty="0" smtClean="0">
                <a:solidFill>
                  <a:srgbClr val="FF0000"/>
                </a:solidFill>
              </a:rPr>
              <a:t>DİNLEDİĞİNİZ İÇİN TEŞEKKÜR EDERİZ…</a:t>
            </a:r>
            <a:endParaRPr lang="tr-TR" sz="3200" dirty="0">
              <a:solidFill>
                <a:srgbClr val="FF0000"/>
              </a:solidFill>
            </a:endParaRPr>
          </a:p>
          <a:p>
            <a:pPr marL="0" indent="0">
              <a:buNone/>
            </a:pPr>
            <a:endParaRPr lang="tr-TR" sz="3200" dirty="0" smtClean="0"/>
          </a:p>
          <a:p>
            <a:pPr marL="0" indent="0">
              <a:buNone/>
            </a:pPr>
            <a:endParaRPr lang="tr-TR" sz="3200" dirty="0"/>
          </a:p>
          <a:p>
            <a:pPr marL="0" indent="0">
              <a:buNone/>
            </a:pPr>
            <a:r>
              <a:rPr lang="tr-TR" sz="3200" dirty="0" smtClean="0"/>
              <a:t>SEYHAN </a:t>
            </a:r>
            <a:r>
              <a:rPr lang="tr-TR" sz="3200" dirty="0"/>
              <a:t>REHBERLİK VE ARAŞTIRMA MERKEZİ</a:t>
            </a:r>
          </a:p>
          <a:p>
            <a:pPr marL="0" indent="0">
              <a:buNone/>
            </a:pPr>
            <a:r>
              <a:rPr lang="tr-TR" sz="3200" dirty="0"/>
              <a:t>KASIM 2020</a:t>
            </a:r>
          </a:p>
        </p:txBody>
      </p:sp>
    </p:spTree>
    <p:extLst>
      <p:ext uri="{BB962C8B-B14F-4D97-AF65-F5344CB8AC3E}">
        <p14:creationId xmlns:p14="http://schemas.microsoft.com/office/powerpoint/2010/main" val="3599847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ŞİDDET TÜRLERİ</a:t>
            </a:r>
            <a:endParaRPr lang="tr-TR" dirty="0"/>
          </a:p>
        </p:txBody>
      </p:sp>
      <p:sp>
        <p:nvSpPr>
          <p:cNvPr id="3" name="İçerik Yer Tutucusu 2"/>
          <p:cNvSpPr>
            <a:spLocks noGrp="1"/>
          </p:cNvSpPr>
          <p:nvPr>
            <p:ph idx="1"/>
          </p:nvPr>
        </p:nvSpPr>
        <p:spPr/>
        <p:txBody>
          <a:bodyPr/>
          <a:lstStyle/>
          <a:p>
            <a:r>
              <a:rPr lang="tr-TR" dirty="0"/>
              <a:t>FİZİKSEL ŞİDDET: Sarsma, hırpalama, tokat atma, bireye cisimler atma, itme, sopa ve odun ile dövme, kesici delici aletlerle üzerine yürüme ve bunları kullanarak kişiyi yaralama, ateşli silahlar kullanma vb.</a:t>
            </a:r>
          </a:p>
          <a:p>
            <a:r>
              <a:rPr lang="tr-TR" dirty="0"/>
              <a:t>Kadına yönelik şiddetin en sık olarak uygulanan biçimidir.</a:t>
            </a:r>
          </a:p>
          <a:p>
            <a:endParaRPr lang="tr-TR" dirty="0"/>
          </a:p>
          <a:p>
            <a:r>
              <a:rPr lang="tr-TR" dirty="0"/>
              <a:t>PSİKOLOJİK ŞİDDET: Bağırma, başkalarının yanında küçük düşürücü sözler sarf etme, gururunu incitme, kendi gibi düşünüp davranmaya zorlama, aile bireyleriyle veya arkadaşlarıyla iletişimini yasaklama vb.</a:t>
            </a:r>
          </a:p>
          <a:p>
            <a:endParaRPr lang="tr-TR" dirty="0"/>
          </a:p>
        </p:txBody>
      </p:sp>
    </p:spTree>
    <p:extLst>
      <p:ext uri="{BB962C8B-B14F-4D97-AF65-F5344CB8AC3E}">
        <p14:creationId xmlns:p14="http://schemas.microsoft.com/office/powerpoint/2010/main" val="2071332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ŞİDDET TÜRLERİ</a:t>
            </a:r>
            <a:endParaRPr lang="tr-TR" dirty="0"/>
          </a:p>
        </p:txBody>
      </p:sp>
      <p:sp>
        <p:nvSpPr>
          <p:cNvPr id="3" name="İçerik Yer Tutucusu 2"/>
          <p:cNvSpPr>
            <a:spLocks noGrp="1"/>
          </p:cNvSpPr>
          <p:nvPr>
            <p:ph idx="1"/>
          </p:nvPr>
        </p:nvSpPr>
        <p:spPr/>
        <p:txBody>
          <a:bodyPr/>
          <a:lstStyle/>
          <a:p>
            <a:r>
              <a:rPr lang="tr-TR" dirty="0"/>
              <a:t>CİNSEL ŞİDDET: Kadını istemediği cinsel ilişkiye zorlamak, cinsel obje gibi davranmak, başkaları ile cinsel ilişkiye zorlamak, cinsel olarak kişiyi korkutan ve kıran davranışlarda bulunmak, namus ve töre nedeni ile baskı uygulamak ve öldürmek vb. davranışlar cinsel şiddet tanımı içerisinde yer alır. </a:t>
            </a:r>
          </a:p>
          <a:p>
            <a:r>
              <a:rPr lang="tr-TR" dirty="0"/>
              <a:t>EKONOMİK ŞİDDET: Kadının  çalışma ve gelir sağlama özgürlüğünün elinden alınması, mal alıp satmasının engellenmesi,  gelirine el konulması, evin gelirini eşinden saklama, harcamalarda fikrini almama, ortak parayla alınan mülkün tapusunu üstüne yapma, kadının maaşına ve mal varlığına baskı ve tehditle el koymaya çalışma vb. </a:t>
            </a:r>
          </a:p>
        </p:txBody>
      </p:sp>
    </p:spTree>
    <p:extLst>
      <p:ext uri="{BB962C8B-B14F-4D97-AF65-F5344CB8AC3E}">
        <p14:creationId xmlns:p14="http://schemas.microsoft.com/office/powerpoint/2010/main" val="495476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KADINA YÖNELİK ŞİDDET</a:t>
            </a:r>
            <a:endParaRPr lang="tr-TR" dirty="0"/>
          </a:p>
        </p:txBody>
      </p:sp>
      <p:sp>
        <p:nvSpPr>
          <p:cNvPr id="3" name="İçerik Yer Tutucusu 2"/>
          <p:cNvSpPr>
            <a:spLocks noGrp="1"/>
          </p:cNvSpPr>
          <p:nvPr>
            <p:ph idx="1"/>
          </p:nvPr>
        </p:nvSpPr>
        <p:spPr/>
        <p:txBody>
          <a:bodyPr/>
          <a:lstStyle/>
          <a:p>
            <a:r>
              <a:rPr lang="tr-TR" dirty="0"/>
              <a:t>Kadınlara yalnızca kadın oldukları için uygulanan ve kadınları etkileyen cinsiyete dayalı bir ayrımcılık ile şiddet içeren her türlü tutum ve davranışı kapsar.</a:t>
            </a:r>
          </a:p>
          <a:p>
            <a:r>
              <a:rPr lang="tr-TR" dirty="0"/>
              <a:t>Kadına yönelik şiddet öğrenilen bir davranış kalıbı olarak babadan anneye, çocuğa, kardeşe, yaşlıya sirayet eder.</a:t>
            </a:r>
          </a:p>
          <a:p>
            <a:r>
              <a:rPr lang="tr-TR" dirty="0"/>
              <a:t>Kadına yönelik şiddet suça eğilimi artırır. Evle sınırlı kalmaz, toplumsal nitelik taşır.</a:t>
            </a:r>
          </a:p>
          <a:p>
            <a:r>
              <a:rPr lang="tr-TR" dirty="0"/>
              <a:t> Kadına yönelik şiddet sosyal ve ekonomik kalkınmaya engeldir.</a:t>
            </a:r>
          </a:p>
          <a:p>
            <a:r>
              <a:rPr lang="tr-TR" dirty="0"/>
              <a:t>Toplumsal cinsiyet eşitliğinin sağlanmasının önündeki en temel engellerden biridir.</a:t>
            </a:r>
          </a:p>
          <a:p>
            <a:r>
              <a:rPr lang="tr-TR" dirty="0"/>
              <a:t>Kadına yönelik şiddet en yaygın insan hakları ihlalidir.</a:t>
            </a:r>
          </a:p>
          <a:p>
            <a:endParaRPr lang="tr-TR" dirty="0"/>
          </a:p>
        </p:txBody>
      </p:sp>
    </p:spTree>
    <p:extLst>
      <p:ext uri="{BB962C8B-B14F-4D97-AF65-F5344CB8AC3E}">
        <p14:creationId xmlns:p14="http://schemas.microsoft.com/office/powerpoint/2010/main" val="1913900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ŞİDDETİN TÜRLERİ</a:t>
            </a:r>
            <a:endParaRPr lang="tr-TR" dirty="0"/>
          </a:p>
        </p:txBody>
      </p:sp>
      <p:pic>
        <p:nvPicPr>
          <p:cNvPr id="4" name="İçerik Yer Tutucusu 3"/>
          <p:cNvPicPr>
            <a:picLocks noGrp="1" noChangeAspect="1"/>
          </p:cNvPicPr>
          <p:nvPr>
            <p:ph idx="1"/>
          </p:nvPr>
        </p:nvPicPr>
        <p:blipFill>
          <a:blip r:embed="rId2"/>
          <a:stretch>
            <a:fillRect/>
          </a:stretch>
        </p:blipFill>
        <p:spPr>
          <a:xfrm>
            <a:off x="2315746" y="2107297"/>
            <a:ext cx="5529551" cy="3633531"/>
          </a:xfrm>
          <a:prstGeom prst="rect">
            <a:avLst/>
          </a:prstGeom>
        </p:spPr>
      </p:pic>
      <p:pic>
        <p:nvPicPr>
          <p:cNvPr id="5" name="Resim 4"/>
          <p:cNvPicPr>
            <a:picLocks noChangeAspect="1"/>
          </p:cNvPicPr>
          <p:nvPr/>
        </p:nvPicPr>
        <p:blipFill>
          <a:blip r:embed="rId3"/>
          <a:stretch>
            <a:fillRect/>
          </a:stretch>
        </p:blipFill>
        <p:spPr>
          <a:xfrm>
            <a:off x="962868" y="1515835"/>
            <a:ext cx="2389839" cy="1487553"/>
          </a:xfrm>
          <a:prstGeom prst="rect">
            <a:avLst/>
          </a:prstGeom>
        </p:spPr>
      </p:pic>
      <p:pic>
        <p:nvPicPr>
          <p:cNvPr id="6" name="Resim 5"/>
          <p:cNvPicPr>
            <a:picLocks noChangeAspect="1"/>
          </p:cNvPicPr>
          <p:nvPr/>
        </p:nvPicPr>
        <p:blipFill>
          <a:blip r:embed="rId4"/>
          <a:stretch>
            <a:fillRect/>
          </a:stretch>
        </p:blipFill>
        <p:spPr>
          <a:xfrm>
            <a:off x="7001575" y="1499964"/>
            <a:ext cx="2682472" cy="1633870"/>
          </a:xfrm>
          <a:prstGeom prst="rect">
            <a:avLst/>
          </a:prstGeom>
        </p:spPr>
      </p:pic>
      <p:pic>
        <p:nvPicPr>
          <p:cNvPr id="8" name="Resim 7"/>
          <p:cNvPicPr>
            <a:picLocks noChangeAspect="1"/>
          </p:cNvPicPr>
          <p:nvPr/>
        </p:nvPicPr>
        <p:blipFill>
          <a:blip r:embed="rId5"/>
          <a:stretch>
            <a:fillRect/>
          </a:stretch>
        </p:blipFill>
        <p:spPr>
          <a:xfrm>
            <a:off x="962868" y="1515835"/>
            <a:ext cx="2389839" cy="1487553"/>
          </a:xfrm>
          <a:prstGeom prst="rect">
            <a:avLst/>
          </a:prstGeom>
        </p:spPr>
      </p:pic>
      <p:pic>
        <p:nvPicPr>
          <p:cNvPr id="10" name="Resim 9"/>
          <p:cNvPicPr>
            <a:picLocks noChangeAspect="1"/>
          </p:cNvPicPr>
          <p:nvPr/>
        </p:nvPicPr>
        <p:blipFill>
          <a:blip r:embed="rId6"/>
          <a:stretch>
            <a:fillRect/>
          </a:stretch>
        </p:blipFill>
        <p:spPr>
          <a:xfrm>
            <a:off x="6504061" y="4914748"/>
            <a:ext cx="2682472" cy="1652159"/>
          </a:xfrm>
          <a:prstGeom prst="rect">
            <a:avLst/>
          </a:prstGeom>
        </p:spPr>
      </p:pic>
      <p:pic>
        <p:nvPicPr>
          <p:cNvPr id="11" name="Resim 10"/>
          <p:cNvPicPr>
            <a:picLocks noChangeAspect="1"/>
          </p:cNvPicPr>
          <p:nvPr/>
        </p:nvPicPr>
        <p:blipFill>
          <a:blip r:embed="rId7"/>
          <a:stretch>
            <a:fillRect/>
          </a:stretch>
        </p:blipFill>
        <p:spPr>
          <a:xfrm>
            <a:off x="1151860" y="5050760"/>
            <a:ext cx="2011854" cy="1554615"/>
          </a:xfrm>
          <a:prstGeom prst="rect">
            <a:avLst/>
          </a:prstGeom>
        </p:spPr>
      </p:pic>
    </p:spTree>
    <p:extLst>
      <p:ext uri="{BB962C8B-B14F-4D97-AF65-F5344CB8AC3E}">
        <p14:creationId xmlns:p14="http://schemas.microsoft.com/office/powerpoint/2010/main" val="2699702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ŞİDDETE UĞRAYAN KİŞİ NE YAPMALI</a:t>
            </a:r>
            <a:endParaRPr lang="tr-TR" dirty="0"/>
          </a:p>
        </p:txBody>
      </p:sp>
      <p:sp>
        <p:nvSpPr>
          <p:cNvPr id="3" name="İçerik Yer Tutucusu 2"/>
          <p:cNvSpPr>
            <a:spLocks noGrp="1"/>
          </p:cNvSpPr>
          <p:nvPr>
            <p:ph idx="1"/>
          </p:nvPr>
        </p:nvSpPr>
        <p:spPr/>
        <p:txBody>
          <a:bodyPr/>
          <a:lstStyle/>
          <a:p>
            <a:r>
              <a:rPr lang="tr-TR" dirty="0"/>
              <a:t>YARDIM İSTE !</a:t>
            </a:r>
          </a:p>
          <a:p>
            <a:r>
              <a:rPr lang="tr-TR" dirty="0"/>
              <a:t>Aile, Çalışma ve Sosyal Hizmetler İl Müdürlükleri</a:t>
            </a:r>
          </a:p>
          <a:p>
            <a:r>
              <a:rPr lang="tr-TR" dirty="0"/>
              <a:t>Alo 183 telefon hattı</a:t>
            </a:r>
          </a:p>
          <a:p>
            <a:r>
              <a:rPr lang="tr-TR" dirty="0"/>
              <a:t>Sağlık Kuruluşları</a:t>
            </a:r>
          </a:p>
          <a:p>
            <a:r>
              <a:rPr lang="tr-TR" dirty="0"/>
              <a:t>Polis ve Jandarma</a:t>
            </a:r>
          </a:p>
          <a:p>
            <a:r>
              <a:rPr lang="tr-TR" dirty="0"/>
              <a:t>Savcılık</a:t>
            </a:r>
          </a:p>
          <a:p>
            <a:r>
              <a:rPr lang="tr-TR" dirty="0"/>
              <a:t>Belediyenin Kadın Danışma Merkezi</a:t>
            </a:r>
          </a:p>
          <a:p>
            <a:r>
              <a:rPr lang="tr-TR" dirty="0"/>
              <a:t>Baro</a:t>
            </a:r>
          </a:p>
        </p:txBody>
      </p:sp>
    </p:spTree>
    <p:extLst>
      <p:ext uri="{BB962C8B-B14F-4D97-AF65-F5344CB8AC3E}">
        <p14:creationId xmlns:p14="http://schemas.microsoft.com/office/powerpoint/2010/main" val="3922231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İHBAR HATLARI</a:t>
            </a:r>
            <a:endParaRPr lang="tr-TR" dirty="0"/>
          </a:p>
        </p:txBody>
      </p:sp>
      <p:sp>
        <p:nvSpPr>
          <p:cNvPr id="3" name="İçerik Yer Tutucusu 2"/>
          <p:cNvSpPr>
            <a:spLocks noGrp="1"/>
          </p:cNvSpPr>
          <p:nvPr>
            <p:ph idx="1"/>
          </p:nvPr>
        </p:nvSpPr>
        <p:spPr/>
        <p:txBody>
          <a:bodyPr/>
          <a:lstStyle/>
          <a:p>
            <a:r>
              <a:rPr lang="tr-TR" dirty="0"/>
              <a:t>ALO 183</a:t>
            </a:r>
          </a:p>
          <a:p>
            <a:endParaRPr lang="tr-TR" dirty="0"/>
          </a:p>
          <a:p>
            <a:r>
              <a:rPr lang="tr-TR" dirty="0"/>
              <a:t>JANDARMA 156</a:t>
            </a:r>
          </a:p>
          <a:p>
            <a:endParaRPr lang="tr-TR" dirty="0"/>
          </a:p>
          <a:p>
            <a:r>
              <a:rPr lang="tr-TR" dirty="0"/>
              <a:t>POLİS 155</a:t>
            </a:r>
          </a:p>
          <a:p>
            <a:endParaRPr lang="tr-TR" dirty="0"/>
          </a:p>
        </p:txBody>
      </p:sp>
      <p:pic>
        <p:nvPicPr>
          <p:cNvPr id="4" name="Resim 3"/>
          <p:cNvPicPr>
            <a:picLocks noChangeAspect="1"/>
          </p:cNvPicPr>
          <p:nvPr/>
        </p:nvPicPr>
        <p:blipFill>
          <a:blip r:embed="rId2"/>
          <a:stretch>
            <a:fillRect/>
          </a:stretch>
        </p:blipFill>
        <p:spPr>
          <a:xfrm>
            <a:off x="7764080" y="1930400"/>
            <a:ext cx="1079086" cy="1438781"/>
          </a:xfrm>
          <a:prstGeom prst="rect">
            <a:avLst/>
          </a:prstGeom>
        </p:spPr>
      </p:pic>
      <p:pic>
        <p:nvPicPr>
          <p:cNvPr id="5" name="Resim 4"/>
          <p:cNvPicPr>
            <a:picLocks noChangeAspect="1"/>
          </p:cNvPicPr>
          <p:nvPr/>
        </p:nvPicPr>
        <p:blipFill>
          <a:blip r:embed="rId3"/>
          <a:stretch>
            <a:fillRect/>
          </a:stretch>
        </p:blipFill>
        <p:spPr>
          <a:xfrm>
            <a:off x="7871193" y="3407333"/>
            <a:ext cx="1152244" cy="1554615"/>
          </a:xfrm>
          <a:prstGeom prst="rect">
            <a:avLst/>
          </a:prstGeom>
        </p:spPr>
      </p:pic>
      <p:pic>
        <p:nvPicPr>
          <p:cNvPr id="6" name="Resim 5"/>
          <p:cNvPicPr>
            <a:picLocks noChangeAspect="1"/>
          </p:cNvPicPr>
          <p:nvPr/>
        </p:nvPicPr>
        <p:blipFill>
          <a:blip r:embed="rId4"/>
          <a:stretch>
            <a:fillRect/>
          </a:stretch>
        </p:blipFill>
        <p:spPr>
          <a:xfrm>
            <a:off x="7981538" y="5000100"/>
            <a:ext cx="1292464" cy="1414395"/>
          </a:xfrm>
          <a:prstGeom prst="rect">
            <a:avLst/>
          </a:prstGeom>
        </p:spPr>
      </p:pic>
    </p:spTree>
    <p:extLst>
      <p:ext uri="{BB962C8B-B14F-4D97-AF65-F5344CB8AC3E}">
        <p14:creationId xmlns:p14="http://schemas.microsoft.com/office/powerpoint/2010/main" val="3793844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ALO 183 HATTI</a:t>
            </a:r>
            <a:endParaRPr lang="tr-TR" dirty="0"/>
          </a:p>
        </p:txBody>
      </p:sp>
      <p:sp>
        <p:nvSpPr>
          <p:cNvPr id="3" name="İçerik Yer Tutucusu 2"/>
          <p:cNvSpPr>
            <a:spLocks noGrp="1"/>
          </p:cNvSpPr>
          <p:nvPr>
            <p:ph idx="1"/>
          </p:nvPr>
        </p:nvSpPr>
        <p:spPr/>
        <p:txBody>
          <a:bodyPr/>
          <a:lstStyle/>
          <a:p>
            <a:r>
              <a:rPr lang="tr-TR" dirty="0"/>
              <a:t>Bu hat kadına ve çocuğa yönelik istismarın önlenmesi, kadınların toplumdaki statülerinin yükseltilmesi,  çocukların yüksek yararının gözetilmesi amacıyla Türk Telekomünikasyon A.Ş. tarafından Aile, Çalışma ve Sosyal Hizmetler Bakanlığına tahsis edilmiş özel bir servis numarasıdır. </a:t>
            </a:r>
          </a:p>
          <a:p>
            <a:r>
              <a:rPr lang="tr-TR" dirty="0"/>
              <a:t>Kadına, çocuğa ve özürlüye yönelik şiddet ihmal ve istismar durumları ihbar edilebilir.</a:t>
            </a:r>
          </a:p>
          <a:p>
            <a:r>
              <a:rPr lang="tr-TR" dirty="0"/>
              <a:t>Kadınların hukuki, psikolojik ve sığınma talepleri ile ilgili kurumun çalışmaları hakkında bilgi alınıp gerektiğinde başvurular yapılabilir, başvurunun değerlendirilmesi sonucunda gerekli görülmesi halinde kadın ve varsa çocukları hakkında Aile, Çalışma ve Sosyal Hizmetler İl Müdürlüklerince belirlenecek olan sosyal hizmet modeli uygulanır. </a:t>
            </a:r>
          </a:p>
          <a:p>
            <a:endParaRPr lang="tr-TR" dirty="0"/>
          </a:p>
        </p:txBody>
      </p:sp>
    </p:spTree>
    <p:extLst>
      <p:ext uri="{BB962C8B-B14F-4D97-AF65-F5344CB8AC3E}">
        <p14:creationId xmlns:p14="http://schemas.microsoft.com/office/powerpoint/2010/main" val="1164508354"/>
      </p:ext>
    </p:extLst>
  </p:cSld>
  <p:clrMapOvr>
    <a:masterClrMapping/>
  </p:clrMapOvr>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53</TotalTime>
  <Words>1204</Words>
  <Application>Microsoft Office PowerPoint</Application>
  <PresentationFormat>Geniş ekran</PresentationFormat>
  <Paragraphs>115</Paragraphs>
  <Slides>26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26</vt:i4>
      </vt:variant>
    </vt:vector>
  </HeadingPairs>
  <TitlesOfParts>
    <vt:vector size="30" baseType="lpstr">
      <vt:lpstr>Arial</vt:lpstr>
      <vt:lpstr>Trebuchet MS</vt:lpstr>
      <vt:lpstr>Wingdings 3</vt:lpstr>
      <vt:lpstr>Yüzeyler</vt:lpstr>
      <vt:lpstr>SEYHAN REHBERLİK VE ARAŞTIRMA MERKEZİ</vt:lpstr>
      <vt:lpstr>ŞİDDET</vt:lpstr>
      <vt:lpstr>ŞİDDET TÜRLERİ</vt:lpstr>
      <vt:lpstr>ŞİDDET TÜRLERİ</vt:lpstr>
      <vt:lpstr>KADINA YÖNELİK ŞİDDET</vt:lpstr>
      <vt:lpstr>ŞİDDETİN TÜRLERİ</vt:lpstr>
      <vt:lpstr>ŞİDDETE UĞRAYAN KİŞİ NE YAPMALI</vt:lpstr>
      <vt:lpstr>İHBAR HATLARI</vt:lpstr>
      <vt:lpstr>ALO 183 HATTI</vt:lpstr>
      <vt:lpstr>GENEL OLARAK 6284 SAYILI KANUN</vt:lpstr>
      <vt:lpstr>KANUNUN AMACI</vt:lpstr>
      <vt:lpstr>KANUNUN MADDELERİ</vt:lpstr>
      <vt:lpstr>PowerPoint Sunusu</vt:lpstr>
      <vt:lpstr>PowerPoint Sunusu</vt:lpstr>
      <vt:lpstr>PowerPoint Sunusu</vt:lpstr>
      <vt:lpstr>PowerPoint Sunusu</vt:lpstr>
      <vt:lpstr>İHBAR</vt:lpstr>
      <vt:lpstr>KORUYUCU TEDBİR KARARI VERİLİRKEN</vt:lpstr>
      <vt:lpstr>GİZLİLİK İLKESİ</vt:lpstr>
      <vt:lpstr>KURUMSAL HİZMET BİRİMLERİMİZ</vt:lpstr>
      <vt:lpstr>KADIN   KONUKEVLERİ</vt:lpstr>
      <vt:lpstr>ŞİDDET ÖNLEME VE İZLEME                             MERKEZLERİ</vt:lpstr>
      <vt:lpstr>ŞİDDET ÖNLEME VE İZLEME                             MERKEZLERİ</vt:lpstr>
      <vt:lpstr>ŞİDDET ÖNLEME VE İZLEME                             MERKEZLERİ BAŞVURU</vt:lpstr>
      <vt:lpstr> ŞİDDET ÖNLEME VE İZLEME                 MERKEZLERİ HİZMETLERİ </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ronaldinho424</dc:creator>
  <cp:lastModifiedBy>ronaldinho424</cp:lastModifiedBy>
  <cp:revision>9</cp:revision>
  <dcterms:created xsi:type="dcterms:W3CDTF">2020-11-12T10:46:27Z</dcterms:created>
  <dcterms:modified xsi:type="dcterms:W3CDTF">2020-11-12T11:46:31Z</dcterms:modified>
</cp:coreProperties>
</file>