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0E268-592E-44B8-8EB2-BE89F3A35C34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EFB93CA-D2E1-4130-9D18-4FFF27F1E85C}">
      <dgm:prSet/>
      <dgm:spPr/>
      <dgm:t>
        <a:bodyPr/>
        <a:lstStyle/>
        <a:p>
          <a:pPr rtl="0"/>
          <a:r>
            <a:rPr lang="tr-TR" dirty="0" smtClean="0"/>
            <a:t>TOPLUMSAL CİNSİYET EŞİTSİZLİĞİNİ BESLEYEN FAKTÖRLER</a:t>
          </a:r>
          <a:endParaRPr lang="tr-TR" dirty="0"/>
        </a:p>
      </dgm:t>
    </dgm:pt>
    <dgm:pt modelId="{7A41C83D-6C53-4B62-B218-603A64FD5FCB}" type="parTrans" cxnId="{2891CE6C-44CF-4B08-80EA-7CB72047EF51}">
      <dgm:prSet/>
      <dgm:spPr/>
      <dgm:t>
        <a:bodyPr/>
        <a:lstStyle/>
        <a:p>
          <a:endParaRPr lang="tr-TR"/>
        </a:p>
      </dgm:t>
    </dgm:pt>
    <dgm:pt modelId="{4819DCC2-B040-4D0C-B88A-732C54A45F2C}" type="sibTrans" cxnId="{2891CE6C-44CF-4B08-80EA-7CB72047EF51}">
      <dgm:prSet/>
      <dgm:spPr/>
      <dgm:t>
        <a:bodyPr/>
        <a:lstStyle/>
        <a:p>
          <a:endParaRPr lang="tr-TR"/>
        </a:p>
      </dgm:t>
    </dgm:pt>
    <dgm:pt modelId="{9D2A84A7-0AEB-4191-BD7D-0FAB0A34B0D9}" type="pres">
      <dgm:prSet presAssocID="{EF70E268-592E-44B8-8EB2-BE89F3A35C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816CD2-5C92-4754-B4BD-74B7E5AC2B30}" type="pres">
      <dgm:prSet presAssocID="{EF70E268-592E-44B8-8EB2-BE89F3A35C34}" presName="fgShape" presStyleLbl="fgShp" presStyleIdx="0" presStyleCnt="1"/>
      <dgm:spPr/>
    </dgm:pt>
    <dgm:pt modelId="{C5040BFD-D9DE-4F24-8005-A3702B2A2C54}" type="pres">
      <dgm:prSet presAssocID="{EF70E268-592E-44B8-8EB2-BE89F3A35C34}" presName="linComp" presStyleCnt="0"/>
      <dgm:spPr/>
    </dgm:pt>
    <dgm:pt modelId="{DE0F3B43-6D18-4CA8-BD7C-43CE90D74AD2}" type="pres">
      <dgm:prSet presAssocID="{0EFB93CA-D2E1-4130-9D18-4FFF27F1E85C}" presName="compNode" presStyleCnt="0"/>
      <dgm:spPr/>
    </dgm:pt>
    <dgm:pt modelId="{29DD96A8-B58B-4F3C-A75A-C465A8EE36AC}" type="pres">
      <dgm:prSet presAssocID="{0EFB93CA-D2E1-4130-9D18-4FFF27F1E85C}" presName="bkgdShape" presStyleLbl="node1" presStyleIdx="0" presStyleCnt="1" custLinFactNeighborX="429" custLinFactNeighborY="42128"/>
      <dgm:spPr/>
      <dgm:t>
        <a:bodyPr/>
        <a:lstStyle/>
        <a:p>
          <a:endParaRPr lang="tr-TR"/>
        </a:p>
      </dgm:t>
    </dgm:pt>
    <dgm:pt modelId="{62A88354-8A04-4AF1-826A-C49C26EE84B9}" type="pres">
      <dgm:prSet presAssocID="{0EFB93CA-D2E1-4130-9D18-4FFF27F1E85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EC8318-E144-401A-8B97-8DAADF93244E}" type="pres">
      <dgm:prSet presAssocID="{0EFB93CA-D2E1-4130-9D18-4FFF27F1E85C}" presName="invisiNode" presStyleLbl="node1" presStyleIdx="0" presStyleCnt="1"/>
      <dgm:spPr/>
    </dgm:pt>
    <dgm:pt modelId="{28FC3560-0108-41B2-95F8-61C473888399}" type="pres">
      <dgm:prSet presAssocID="{0EFB93CA-D2E1-4130-9D18-4FFF27F1E85C}" presName="imagNode" presStyleLbl="fgImgPlace1" presStyleIdx="0" presStyleCnt="1" custScaleX="145678" custScaleY="1238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5D42E16-D723-418D-836B-4AEC2FCCA994}" type="presOf" srcId="{EF70E268-592E-44B8-8EB2-BE89F3A35C34}" destId="{9D2A84A7-0AEB-4191-BD7D-0FAB0A34B0D9}" srcOrd="0" destOrd="0" presId="urn:microsoft.com/office/officeart/2005/8/layout/hList7"/>
    <dgm:cxn modelId="{2891CE6C-44CF-4B08-80EA-7CB72047EF51}" srcId="{EF70E268-592E-44B8-8EB2-BE89F3A35C34}" destId="{0EFB93CA-D2E1-4130-9D18-4FFF27F1E85C}" srcOrd="0" destOrd="0" parTransId="{7A41C83D-6C53-4B62-B218-603A64FD5FCB}" sibTransId="{4819DCC2-B040-4D0C-B88A-732C54A45F2C}"/>
    <dgm:cxn modelId="{6089C0E8-265A-4C6E-A1C6-D7E7D4A6EC5B}" type="presOf" srcId="{0EFB93CA-D2E1-4130-9D18-4FFF27F1E85C}" destId="{29DD96A8-B58B-4F3C-A75A-C465A8EE36AC}" srcOrd="0" destOrd="0" presId="urn:microsoft.com/office/officeart/2005/8/layout/hList7"/>
    <dgm:cxn modelId="{AC4A56E7-CCE1-40DA-A85E-8F36E260F2A8}" type="presOf" srcId="{0EFB93CA-D2E1-4130-9D18-4FFF27F1E85C}" destId="{62A88354-8A04-4AF1-826A-C49C26EE84B9}" srcOrd="1" destOrd="0" presId="urn:microsoft.com/office/officeart/2005/8/layout/hList7"/>
    <dgm:cxn modelId="{4E86741F-7A3E-4FBC-9BC7-C207D799F449}" type="presParOf" srcId="{9D2A84A7-0AEB-4191-BD7D-0FAB0A34B0D9}" destId="{37816CD2-5C92-4754-B4BD-74B7E5AC2B30}" srcOrd="0" destOrd="0" presId="urn:microsoft.com/office/officeart/2005/8/layout/hList7"/>
    <dgm:cxn modelId="{AEF6DE1D-3FCA-4D9A-8B89-7D51245C64E5}" type="presParOf" srcId="{9D2A84A7-0AEB-4191-BD7D-0FAB0A34B0D9}" destId="{C5040BFD-D9DE-4F24-8005-A3702B2A2C54}" srcOrd="1" destOrd="0" presId="urn:microsoft.com/office/officeart/2005/8/layout/hList7"/>
    <dgm:cxn modelId="{92625A89-62BE-4CD2-96B6-18FD9B155549}" type="presParOf" srcId="{C5040BFD-D9DE-4F24-8005-A3702B2A2C54}" destId="{DE0F3B43-6D18-4CA8-BD7C-43CE90D74AD2}" srcOrd="0" destOrd="0" presId="urn:microsoft.com/office/officeart/2005/8/layout/hList7"/>
    <dgm:cxn modelId="{5B174B96-E3EA-4E54-B8F2-79DDF27325B5}" type="presParOf" srcId="{DE0F3B43-6D18-4CA8-BD7C-43CE90D74AD2}" destId="{29DD96A8-B58B-4F3C-A75A-C465A8EE36AC}" srcOrd="0" destOrd="0" presId="urn:microsoft.com/office/officeart/2005/8/layout/hList7"/>
    <dgm:cxn modelId="{0AC63A38-0A1F-4148-9D74-2302442D2AE0}" type="presParOf" srcId="{DE0F3B43-6D18-4CA8-BD7C-43CE90D74AD2}" destId="{62A88354-8A04-4AF1-826A-C49C26EE84B9}" srcOrd="1" destOrd="0" presId="urn:microsoft.com/office/officeart/2005/8/layout/hList7"/>
    <dgm:cxn modelId="{BA004D70-78A4-4E82-AD44-908CA650F610}" type="presParOf" srcId="{DE0F3B43-6D18-4CA8-BD7C-43CE90D74AD2}" destId="{2AEC8318-E144-401A-8B97-8DAADF93244E}" srcOrd="2" destOrd="0" presId="urn:microsoft.com/office/officeart/2005/8/layout/hList7"/>
    <dgm:cxn modelId="{FD581F16-B814-4456-99F6-84EF3CC5F824}" type="presParOf" srcId="{DE0F3B43-6D18-4CA8-BD7C-43CE90D74AD2}" destId="{28FC3560-0108-41B2-95F8-61C47388839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DA91B-3569-4256-B772-46226C9F7E9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7A0C821-D0D4-47F0-8370-B5025DEFBA05}">
      <dgm:prSet/>
      <dgm:spPr/>
      <dgm:t>
        <a:bodyPr/>
        <a:lstStyle/>
        <a:p>
          <a:pPr rtl="0"/>
          <a:r>
            <a:rPr lang="tr-TR" b="1" baseline="0" smtClean="0"/>
            <a:t>Toplumsal Cinsiyet Eşitsizliğinde Ataerkil Kabuller</a:t>
          </a:r>
          <a:endParaRPr lang="tr-TR"/>
        </a:p>
      </dgm:t>
    </dgm:pt>
    <dgm:pt modelId="{557BBD63-7DC4-4427-BF68-D27E546020BA}" type="parTrans" cxnId="{E38B5E63-B89F-4F4F-A098-1B18FD7993E3}">
      <dgm:prSet/>
      <dgm:spPr/>
      <dgm:t>
        <a:bodyPr/>
        <a:lstStyle/>
        <a:p>
          <a:endParaRPr lang="tr-TR"/>
        </a:p>
      </dgm:t>
    </dgm:pt>
    <dgm:pt modelId="{7C69391F-D824-4F7B-9B4A-579E00D1E15A}" type="sibTrans" cxnId="{E38B5E63-B89F-4F4F-A098-1B18FD7993E3}">
      <dgm:prSet/>
      <dgm:spPr/>
      <dgm:t>
        <a:bodyPr/>
        <a:lstStyle/>
        <a:p>
          <a:endParaRPr lang="tr-TR"/>
        </a:p>
      </dgm:t>
    </dgm:pt>
    <dgm:pt modelId="{305727ED-A6F9-4D2E-9C36-D5E1C20FBAC5}" type="pres">
      <dgm:prSet presAssocID="{B66DA91B-3569-4256-B772-46226C9F7E9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60DEAB-60CB-49D6-8E36-82EBE84D4DAD}" type="pres">
      <dgm:prSet presAssocID="{B66DA91B-3569-4256-B772-46226C9F7E98}" presName="arrow" presStyleLbl="bgShp" presStyleIdx="0" presStyleCnt="1"/>
      <dgm:spPr/>
    </dgm:pt>
    <dgm:pt modelId="{AD1468E9-38E9-403B-BB86-F3A50E4DCDB0}" type="pres">
      <dgm:prSet presAssocID="{B66DA91B-3569-4256-B772-46226C9F7E98}" presName="linearProcess" presStyleCnt="0"/>
      <dgm:spPr/>
    </dgm:pt>
    <dgm:pt modelId="{D8AF517B-513C-4E88-9832-72C49C79682A}" type="pres">
      <dgm:prSet presAssocID="{87A0C821-D0D4-47F0-8370-B5025DEFBA05}" presName="textNode" presStyleLbl="node1" presStyleIdx="0" presStyleCnt="1" custScaleY="2331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8B5E63-B89F-4F4F-A098-1B18FD7993E3}" srcId="{B66DA91B-3569-4256-B772-46226C9F7E98}" destId="{87A0C821-D0D4-47F0-8370-B5025DEFBA05}" srcOrd="0" destOrd="0" parTransId="{557BBD63-7DC4-4427-BF68-D27E546020BA}" sibTransId="{7C69391F-D824-4F7B-9B4A-579E00D1E15A}"/>
    <dgm:cxn modelId="{561378E1-56DF-4526-8CC7-201C256F45EC}" type="presOf" srcId="{B66DA91B-3569-4256-B772-46226C9F7E98}" destId="{305727ED-A6F9-4D2E-9C36-D5E1C20FBAC5}" srcOrd="0" destOrd="0" presId="urn:microsoft.com/office/officeart/2005/8/layout/hProcess9"/>
    <dgm:cxn modelId="{9D509AF2-9AAE-430E-8BFF-8734EBBE8117}" type="presOf" srcId="{87A0C821-D0D4-47F0-8370-B5025DEFBA05}" destId="{D8AF517B-513C-4E88-9832-72C49C79682A}" srcOrd="0" destOrd="0" presId="urn:microsoft.com/office/officeart/2005/8/layout/hProcess9"/>
    <dgm:cxn modelId="{83F90A34-E7DA-46D6-A548-F7F0116F2B59}" type="presParOf" srcId="{305727ED-A6F9-4D2E-9C36-D5E1C20FBAC5}" destId="{5360DEAB-60CB-49D6-8E36-82EBE84D4DAD}" srcOrd="0" destOrd="0" presId="urn:microsoft.com/office/officeart/2005/8/layout/hProcess9"/>
    <dgm:cxn modelId="{11F55770-FC0F-4107-B534-A1C4C8BB0AA2}" type="presParOf" srcId="{305727ED-A6F9-4D2E-9C36-D5E1C20FBAC5}" destId="{AD1468E9-38E9-403B-BB86-F3A50E4DCDB0}" srcOrd="1" destOrd="0" presId="urn:microsoft.com/office/officeart/2005/8/layout/hProcess9"/>
    <dgm:cxn modelId="{DC53C0B3-E133-4AE5-B678-C50FE9592ED9}" type="presParOf" srcId="{AD1468E9-38E9-403B-BB86-F3A50E4DCDB0}" destId="{D8AF517B-513C-4E88-9832-72C49C79682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D96A8-B58B-4F3C-A75A-C465A8EE36AC}">
      <dsp:nvSpPr>
        <dsp:cNvPr id="0" name=""/>
        <dsp:cNvSpPr/>
      </dsp:nvSpPr>
      <dsp:spPr>
        <a:xfrm>
          <a:off x="0" y="0"/>
          <a:ext cx="9144000" cy="2387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TOPLUMSAL CİNSİYET EŞİTSİZLİĞİNİ BESLEYEN FAKTÖRLER</a:t>
          </a:r>
          <a:endParaRPr lang="tr-TR" sz="2900" kern="1200" dirty="0"/>
        </a:p>
      </dsp:txBody>
      <dsp:txXfrm>
        <a:off x="0" y="955040"/>
        <a:ext cx="9144000" cy="955040"/>
      </dsp:txXfrm>
    </dsp:sp>
    <dsp:sp modelId="{28FC3560-0108-41B2-95F8-61C473888399}">
      <dsp:nvSpPr>
        <dsp:cNvPr id="0" name=""/>
        <dsp:cNvSpPr/>
      </dsp:nvSpPr>
      <dsp:spPr>
        <a:xfrm>
          <a:off x="3992878" y="48574"/>
          <a:ext cx="1158243" cy="9844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16CD2-5C92-4754-B4BD-74B7E5AC2B30}">
      <dsp:nvSpPr>
        <dsp:cNvPr id="0" name=""/>
        <dsp:cNvSpPr/>
      </dsp:nvSpPr>
      <dsp:spPr>
        <a:xfrm>
          <a:off x="365759" y="1910080"/>
          <a:ext cx="8412480" cy="3581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DEAB-60CB-49D6-8E36-82EBE84D4DAD}">
      <dsp:nvSpPr>
        <dsp:cNvPr id="0" name=""/>
        <dsp:cNvSpPr/>
      </dsp:nvSpPr>
      <dsp:spPr>
        <a:xfrm>
          <a:off x="754379" y="0"/>
          <a:ext cx="8549640" cy="11895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F517B-513C-4E88-9832-72C49C79682A}">
      <dsp:nvSpPr>
        <dsp:cNvPr id="0" name=""/>
        <dsp:cNvSpPr/>
      </dsp:nvSpPr>
      <dsp:spPr>
        <a:xfrm>
          <a:off x="0" y="39969"/>
          <a:ext cx="10058399" cy="110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b="1" kern="1200" baseline="0" smtClean="0"/>
            <a:t>Toplumsal Cinsiyet Eşitsizliğinde Ataerkil Kabuller</a:t>
          </a:r>
          <a:endParaRPr lang="tr-TR" sz="3700" kern="1200"/>
        </a:p>
      </dsp:txBody>
      <dsp:txXfrm>
        <a:off x="54164" y="94133"/>
        <a:ext cx="9950071" cy="100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5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4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0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43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021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06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16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03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895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9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A3B463-C073-4680-9275-51275AD052A2}" type="datetimeFigureOut">
              <a:rPr lang="tr-TR" smtClean="0"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579173-D8EA-43C6-BFD7-CE146AA1B4E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29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28106575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71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577" y="365760"/>
            <a:ext cx="11194869" cy="5503334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800" dirty="0" smtClean="0"/>
              <a:t>	Toplumsal </a:t>
            </a:r>
            <a:r>
              <a:rPr lang="tr-TR" sz="2800" dirty="0"/>
              <a:t>cinsiyet ayrımındaki en genel </a:t>
            </a:r>
            <a:r>
              <a:rPr lang="tr-TR" sz="2800" dirty="0" smtClean="0"/>
              <a:t>geçer göstergeler </a:t>
            </a:r>
            <a:r>
              <a:rPr lang="tr-TR" sz="2800" dirty="0"/>
              <a:t>kadın olarak belirlenmiş cinse </a:t>
            </a:r>
            <a:r>
              <a:rPr lang="tr-TR" sz="2800" dirty="0" smtClean="0"/>
              <a:t>yönelik yaptırımlarla </a:t>
            </a:r>
            <a:r>
              <a:rPr lang="tr-TR" sz="2800" dirty="0"/>
              <a:t>örneklenebilir. Tarihsel toplumsal </a:t>
            </a:r>
            <a:r>
              <a:rPr lang="tr-TR" sz="2800" dirty="0" smtClean="0"/>
              <a:t>olarak oluşturulmuş </a:t>
            </a:r>
            <a:r>
              <a:rPr lang="tr-TR" sz="2800" dirty="0"/>
              <a:t>cinsiyet ayrımıyla kadın cinsine biçilen </a:t>
            </a:r>
            <a:r>
              <a:rPr lang="tr-TR" sz="2800" dirty="0" smtClean="0"/>
              <a:t>roller hep </a:t>
            </a:r>
            <a:r>
              <a:rPr lang="tr-TR" sz="2800" dirty="0"/>
              <a:t>pasiflik, sakınma, korunma, savunma üzerinedir.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008" y="3601094"/>
            <a:ext cx="4050005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txBody>
          <a:bodyPr/>
          <a:lstStyle/>
          <a:p>
            <a:r>
              <a:rPr lang="tr-TR" b="1" dirty="0" smtClean="0"/>
              <a:t>Cinsiyete Dayalı İş Bölümü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2697" y="1698171"/>
            <a:ext cx="6387737" cy="4170923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Türkiye’de </a:t>
            </a:r>
            <a:r>
              <a:rPr lang="tr-TR" sz="2400" b="1" dirty="0"/>
              <a:t>kadınların profesyonel meslek alanlarında istihdama katılımı artmaktadır. Özellikle tıp, hukuk, mühendislik gibi çeşitli profesyonel mesleklerde çalışan kadınların oranı, Amerika Birleşik Devletleri’nde ve </a:t>
            </a:r>
            <a:r>
              <a:rPr lang="tr-TR" sz="2400" b="1" dirty="0" smtClean="0"/>
              <a:t>Avrupa’daki pek </a:t>
            </a:r>
            <a:r>
              <a:rPr lang="tr-TR" sz="2400" b="1" dirty="0"/>
              <a:t>çok ülkede profesyonel mesleklerde çalışan </a:t>
            </a:r>
            <a:r>
              <a:rPr lang="tr-TR" sz="2400" b="1" dirty="0" smtClean="0"/>
              <a:t>kadınların oranına </a:t>
            </a:r>
            <a:r>
              <a:rPr lang="tr-TR" sz="2400" b="1" dirty="0"/>
              <a:t>yaklaşık veya daha fazladır.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77" y="2271632"/>
            <a:ext cx="302400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627016"/>
            <a:ext cx="10058400" cy="54733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/>
              <a:t> </a:t>
            </a:r>
            <a:r>
              <a:rPr lang="tr-TR" sz="2200" b="1" dirty="0" smtClean="0"/>
              <a:t>	1980-2009 </a:t>
            </a:r>
            <a:r>
              <a:rPr lang="tr-TR" sz="2200" b="1" dirty="0"/>
              <a:t>döneminde kadın istihdamındaki tek istikrarlı unsur, </a:t>
            </a:r>
            <a:r>
              <a:rPr lang="tr-TR" sz="2200" b="1" dirty="0" smtClean="0"/>
              <a:t>üniversite mezunu </a:t>
            </a:r>
            <a:r>
              <a:rPr lang="tr-TR" sz="2200" b="1" dirty="0"/>
              <a:t>kadın sayısının artması ve hizmet sektörünün eğitimli kadın emeğine olan talebi </a:t>
            </a:r>
            <a:r>
              <a:rPr lang="tr-TR" sz="2200" b="1" dirty="0" smtClean="0"/>
              <a:t>olmuştur. </a:t>
            </a:r>
            <a:r>
              <a:rPr lang="tr-TR" sz="2200" b="1" dirty="0"/>
              <a:t>Ancak kadınların profesyonel meslek alanlarında </a:t>
            </a:r>
            <a:r>
              <a:rPr lang="tr-TR" sz="2200" b="1" dirty="0" smtClean="0"/>
              <a:t>yer almaları </a:t>
            </a:r>
            <a:r>
              <a:rPr lang="tr-TR" sz="2200" b="1" dirty="0"/>
              <a:t>bu alanlarda erkeklerle eşit temsil edildikleri anlamına gelmemektedir</a:t>
            </a:r>
            <a:r>
              <a:rPr lang="tr-TR" sz="2200" b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200" b="1" dirty="0" smtClean="0"/>
              <a:t> 	Çünkü </a:t>
            </a:r>
            <a:r>
              <a:rPr lang="tr-TR" sz="2200" b="1" dirty="0"/>
              <a:t>emek piyasasında, </a:t>
            </a:r>
            <a:r>
              <a:rPr lang="tr-TR" sz="2200" b="1" dirty="0" smtClean="0"/>
              <a:t>kadınların ve </a:t>
            </a:r>
            <a:r>
              <a:rPr lang="tr-TR" sz="2200" b="1" dirty="0"/>
              <a:t>erkeklerin neleri yapıp yapmayacaklarına dair </a:t>
            </a:r>
            <a:r>
              <a:rPr lang="tr-TR" sz="2200" b="1" dirty="0" smtClean="0"/>
              <a:t>toplumsal olarak </a:t>
            </a:r>
            <a:r>
              <a:rPr lang="tr-TR" sz="2200" b="1" dirty="0"/>
              <a:t>kurgulanan; buna koşut olarak kadınların ve erkeklerin farklı rollere ve sorumluluklara sahip olduğu, asimetrik ve içinde hiyerarşi barındıran </a:t>
            </a:r>
            <a:r>
              <a:rPr lang="tr-TR" sz="2200" b="1" dirty="0" smtClean="0">
                <a:solidFill>
                  <a:srgbClr val="FF0000"/>
                </a:solidFill>
              </a:rPr>
              <a:t>TOPLUMSAL CİNSİYETE DAYALI İŞ BÖLÜMÜ </a:t>
            </a:r>
            <a:r>
              <a:rPr lang="tr-TR" sz="2200" b="1" dirty="0" smtClean="0"/>
              <a:t>vardır.</a:t>
            </a:r>
            <a:endParaRPr lang="tr-TR" sz="2200" b="1" dirty="0"/>
          </a:p>
        </p:txBody>
      </p:sp>
    </p:spTree>
    <p:extLst>
      <p:ext uri="{BB962C8B-B14F-4D97-AF65-F5344CB8AC3E}">
        <p14:creationId xmlns:p14="http://schemas.microsoft.com/office/powerpoint/2010/main" val="113588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018903"/>
            <a:ext cx="10502537" cy="485019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/>
              <a:t> </a:t>
            </a:r>
            <a:r>
              <a:rPr lang="tr-TR" sz="2800" b="1" dirty="0" smtClean="0"/>
              <a:t>	Örneğin </a:t>
            </a:r>
            <a:r>
              <a:rPr lang="tr-TR" sz="2800" b="1" dirty="0"/>
              <a:t>otomobil </a:t>
            </a:r>
            <a:r>
              <a:rPr lang="tr-TR" sz="2800" b="1" dirty="0" smtClean="0"/>
              <a:t>ve petrol </a:t>
            </a:r>
            <a:r>
              <a:rPr lang="tr-TR" sz="2800" b="1" dirty="0"/>
              <a:t>sektöründe erkekler yoğun olarak istihdam </a:t>
            </a:r>
            <a:r>
              <a:rPr lang="tr-TR" sz="2800" b="1" dirty="0" smtClean="0"/>
              <a:t>edilirken, tekstil </a:t>
            </a:r>
            <a:r>
              <a:rPr lang="tr-TR" sz="2800" b="1" dirty="0"/>
              <a:t>ve hazır giyimde kadınlar yoğun olarak çalışmaktadır . Bu süreç </a:t>
            </a:r>
            <a:r>
              <a:rPr lang="tr-TR" sz="2800" b="1" dirty="0" smtClean="0"/>
              <a:t>daha yakından </a:t>
            </a:r>
            <a:r>
              <a:rPr lang="tr-TR" sz="2800" b="1" dirty="0"/>
              <a:t>incelendiğinde kadınların erkeklerle aynı </a:t>
            </a:r>
            <a:r>
              <a:rPr lang="tr-TR" sz="2800" b="1" dirty="0" smtClean="0"/>
              <a:t>meslekte olsalar </a:t>
            </a:r>
            <a:r>
              <a:rPr lang="tr-TR" sz="2800" b="1" dirty="0"/>
              <a:t>dahi şirket içindeki pozisyonlarında, hatta aynı pozisyonda olmalarına rağmen yapmış oldukları işlerde toplumsal cinsiyet temelli kültüre ait söylemleri, pratikleri </a:t>
            </a:r>
            <a:r>
              <a:rPr lang="tr-TR" sz="2800" b="1" dirty="0" smtClean="0"/>
              <a:t>ve ayrımcılığı </a:t>
            </a:r>
            <a:r>
              <a:rPr lang="tr-TR" sz="2800" b="1" dirty="0"/>
              <a:t>görmek </a:t>
            </a:r>
            <a:r>
              <a:rPr lang="tr-TR" sz="2800" b="1" dirty="0" smtClean="0"/>
              <a:t>mümkündür.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7522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391886"/>
            <a:ext cx="10058400" cy="5477208"/>
          </a:xfrm>
        </p:spPr>
        <p:txBody>
          <a:bodyPr>
            <a:no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Emek </a:t>
            </a:r>
            <a:r>
              <a:rPr lang="tr-TR" sz="2400" b="1" dirty="0"/>
              <a:t>piyasasının işleyişini incelerken kadının </a:t>
            </a:r>
            <a:r>
              <a:rPr lang="tr-TR" sz="2400" b="1" dirty="0" smtClean="0"/>
              <a:t>işgücüne katılmasını </a:t>
            </a:r>
            <a:r>
              <a:rPr lang="tr-TR" sz="2400" b="1" dirty="0"/>
              <a:t>içinde yer aldığı toplumsal ilişkiler </a:t>
            </a:r>
            <a:r>
              <a:rPr lang="tr-TR" sz="2400" b="1" dirty="0" smtClean="0"/>
              <a:t>bağlamından hareketle </a:t>
            </a:r>
            <a:r>
              <a:rPr lang="tr-TR" sz="2400" b="1" dirty="0"/>
              <a:t>analiz etmek </a:t>
            </a:r>
            <a:r>
              <a:rPr lang="tr-TR" sz="2400" b="1" dirty="0" smtClean="0"/>
              <a:t>gerekmektedir. </a:t>
            </a:r>
            <a:r>
              <a:rPr lang="tr-TR" sz="2400" b="1" dirty="0"/>
              <a:t>Çünkü, kadınların erkeklerle birlikte içinde yer aldıkları toplumsal ilişkiler, çocukluktan itibaren aile ve </a:t>
            </a:r>
            <a:r>
              <a:rPr lang="tr-TR" sz="2400" b="1" dirty="0" smtClean="0"/>
              <a:t>okul gibi </a:t>
            </a:r>
            <a:r>
              <a:rPr lang="tr-TR" sz="2400" b="1" dirty="0"/>
              <a:t>kurumlardan başlayarak, kız çocukları ve kadınlar olarak toplumsal cinsiyete dayalı toplumsallaşmalarının bağlamını oluşturmaktadır. Buna bağlı olarak, kız ve erkek çocukların ailede olduğu gibi okulda da “uygun” cinsel rolleri </a:t>
            </a:r>
            <a:r>
              <a:rPr lang="tr-TR" sz="2400" b="1" dirty="0" smtClean="0"/>
              <a:t>ve meslek </a:t>
            </a:r>
            <a:r>
              <a:rPr lang="tr-TR" sz="2400" b="1" dirty="0"/>
              <a:t>eğitimlerini gerçekleştirecek biçimde toplumsallaşmaları </a:t>
            </a:r>
            <a:r>
              <a:rPr lang="tr-TR" sz="2400" b="1" dirty="0" smtClean="0"/>
              <a:t>sağlanmaktadır.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8837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470263"/>
            <a:ext cx="5212080" cy="5398831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Örneğin </a:t>
            </a:r>
            <a:r>
              <a:rPr lang="tr-TR" sz="2400" b="1" dirty="0"/>
              <a:t>kız çocuklarına biçilen anne, ev kadını gibi roller </a:t>
            </a:r>
            <a:r>
              <a:rPr lang="tr-TR" sz="2400" b="1" dirty="0" smtClean="0"/>
              <a:t>düşünüldüğünde, bunlarla </a:t>
            </a:r>
            <a:r>
              <a:rPr lang="tr-TR" sz="2400" b="1" dirty="0"/>
              <a:t>benzeşen rolleri üstlenebilecekleri hemşirelik, öğretmenlik, çocuk ve yaşlı bakıcılığı gibi sabır ve şefkat gerektiren mesleklere ve işlere yönlendirilmeleri söz </a:t>
            </a:r>
            <a:r>
              <a:rPr lang="tr-TR" sz="2400" b="1" dirty="0" smtClean="0"/>
              <a:t>konusu olmaktadır</a:t>
            </a:r>
            <a:r>
              <a:rPr lang="tr-TR" sz="2400" b="1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790" y="4291556"/>
            <a:ext cx="3528000" cy="1764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b="8221"/>
          <a:stretch/>
        </p:blipFill>
        <p:spPr>
          <a:xfrm>
            <a:off x="9864090" y="439541"/>
            <a:ext cx="1790700" cy="23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9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2331" y="470263"/>
            <a:ext cx="5747658" cy="539883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/>
              <a:t> </a:t>
            </a:r>
            <a:r>
              <a:rPr lang="tr-TR" sz="2400" b="1" dirty="0" smtClean="0"/>
              <a:t>	Buna </a:t>
            </a:r>
            <a:r>
              <a:rPr lang="tr-TR" sz="2400" b="1" dirty="0"/>
              <a:t>karşılık erkek çocuklarının daha çok </a:t>
            </a:r>
            <a:r>
              <a:rPr lang="tr-TR" sz="2400" b="1" dirty="0" err="1" smtClean="0"/>
              <a:t>polis,asker</a:t>
            </a:r>
            <a:r>
              <a:rPr lang="tr-TR" sz="2400" b="1" dirty="0" smtClean="0"/>
              <a:t> </a:t>
            </a:r>
            <a:r>
              <a:rPr lang="tr-TR" sz="2400" b="1" dirty="0"/>
              <a:t>olmaya yönlenmelerini ise erkeklere “uygun” </a:t>
            </a:r>
            <a:r>
              <a:rPr lang="tr-TR" sz="2400" b="1" dirty="0" smtClean="0"/>
              <a:t>olduğu düşünülen </a:t>
            </a:r>
            <a:r>
              <a:rPr lang="tr-TR" sz="2400" b="1" dirty="0"/>
              <a:t>koruma, savunma gibi pratiklerin gerektirdiği fiziksel güç ve cesaret ile ilişkilendirerek anlamak mümkündür. Böylelikle, gerek kadınların ve gerekse erkeklerin yaptıkları işlerde toplumsal cinsiyet ideolojilerinin </a:t>
            </a:r>
            <a:r>
              <a:rPr lang="tr-TR" sz="2400" b="1" dirty="0" smtClean="0"/>
              <a:t>yansımasını görmek </a:t>
            </a:r>
            <a:r>
              <a:rPr lang="tr-TR" sz="2400" b="1" dirty="0"/>
              <a:t>mümkündür.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59" y="3169678"/>
            <a:ext cx="2772000" cy="29760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-46182" t="21394" r="76788" b="-10207"/>
          <a:stretch/>
        </p:blipFill>
        <p:spPr>
          <a:xfrm>
            <a:off x="4480560" y="1047750"/>
            <a:ext cx="3304903" cy="42296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15303"/>
          <a:stretch/>
        </p:blipFill>
        <p:spPr>
          <a:xfrm>
            <a:off x="7785463" y="43029"/>
            <a:ext cx="3024000" cy="25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5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81799805"/>
              </p:ext>
            </p:extLst>
          </p:nvPr>
        </p:nvGraphicFramePr>
        <p:xfrm>
          <a:off x="1097280" y="286603"/>
          <a:ext cx="10058400" cy="11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3"/>
            <a:ext cx="5264331" cy="4450563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b="1" dirty="0" smtClean="0"/>
              <a:t>	Ataerkil </a:t>
            </a:r>
            <a:r>
              <a:rPr lang="tr-TR" sz="2000" b="1" dirty="0"/>
              <a:t>kelimesi, asıl itibariyle baba ya da “</a:t>
            </a:r>
            <a:r>
              <a:rPr lang="tr-TR" sz="2000" b="1" dirty="0" err="1"/>
              <a:t>patriark</a:t>
            </a:r>
            <a:r>
              <a:rPr lang="tr-TR" sz="2000" b="1" dirty="0"/>
              <a:t>” </a:t>
            </a:r>
            <a:r>
              <a:rPr lang="tr-TR" sz="2000" b="1" dirty="0" err="1"/>
              <a:t>ın</a:t>
            </a:r>
            <a:r>
              <a:rPr lang="tr-TR" sz="2000" b="1" dirty="0"/>
              <a:t> rolü anlamlarına </a:t>
            </a:r>
            <a:r>
              <a:rPr lang="tr-TR" sz="2000" b="1" dirty="0" smtClean="0"/>
              <a:t>gelmektedir. Kök </a:t>
            </a:r>
            <a:r>
              <a:rPr lang="tr-TR" sz="2000" b="1" dirty="0"/>
              <a:t>olarak spesifik bir biçimde ailede erkek egemenliğini tanımlamak </a:t>
            </a:r>
            <a:r>
              <a:rPr lang="tr-TR" sz="2000" b="1" dirty="0" smtClean="0"/>
              <a:t>için kullanılmıştır</a:t>
            </a:r>
            <a:r>
              <a:rPr lang="tr-TR" sz="2000" b="1" dirty="0"/>
              <a:t>. Şimdilerde ise, daha </a:t>
            </a:r>
            <a:r>
              <a:rPr lang="tr-TR" sz="2000" b="1" dirty="0" smtClean="0"/>
              <a:t>çok “erkek </a:t>
            </a:r>
            <a:r>
              <a:rPr lang="tr-TR" sz="2000" b="1" dirty="0"/>
              <a:t>egemenliğine işaret etmek, erkeğin kadına egemen olduğu ilişki </a:t>
            </a:r>
            <a:r>
              <a:rPr lang="tr-TR" sz="2000" b="1" dirty="0" smtClean="0"/>
              <a:t>biçimini, kendisi </a:t>
            </a:r>
            <a:r>
              <a:rPr lang="tr-TR" sz="2000" b="1" dirty="0"/>
              <a:t>vasıtasıyla kadınların ikincilleştirildiği sistemi karakterize etmek </a:t>
            </a:r>
            <a:r>
              <a:rPr lang="tr-TR" sz="2000" b="1" dirty="0" smtClean="0"/>
              <a:t>için kullanılmaktadır</a:t>
            </a:r>
            <a:r>
              <a:rPr lang="tr-TR" sz="2000" b="1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229" y="3108035"/>
            <a:ext cx="329999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2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587829"/>
            <a:ext cx="10058400" cy="5281265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Ataerkillik</a:t>
            </a:r>
            <a:r>
              <a:rPr lang="tr-TR" sz="2400" b="1" dirty="0"/>
              <a:t>, daha geniş tanımıyla, genelde toplumda kadın üzerindeki </a:t>
            </a:r>
            <a:r>
              <a:rPr lang="tr-TR" sz="2400" b="1" dirty="0" smtClean="0"/>
              <a:t>erkek egemenliğini </a:t>
            </a:r>
            <a:r>
              <a:rPr lang="tr-TR" sz="2400" b="1" dirty="0"/>
              <a:t>arttırma, ailede çocuk ve kadın üzerinde erkek </a:t>
            </a:r>
            <a:r>
              <a:rPr lang="tr-TR" sz="2400" b="1" dirty="0" smtClean="0"/>
              <a:t>egemenliğinin kurumsallaşması </a:t>
            </a:r>
            <a:r>
              <a:rPr lang="tr-TR" sz="2400" b="1" dirty="0"/>
              <a:t>ve gösterimi anlamına gelmektedir. Bu “erkeğin toplumun </a:t>
            </a:r>
            <a:r>
              <a:rPr lang="tr-TR" sz="2400" b="1" dirty="0" smtClean="0"/>
              <a:t>önemli kurumlarında </a:t>
            </a:r>
            <a:r>
              <a:rPr lang="tr-TR" sz="2400" b="1" dirty="0"/>
              <a:t>gücü elinde tuttuğunu” ve “kadının böylesine bir güce ulaşım </a:t>
            </a:r>
            <a:r>
              <a:rPr lang="tr-TR" sz="2400" b="1" dirty="0" smtClean="0"/>
              <a:t>hakkının engellenmesi</a:t>
            </a:r>
            <a:r>
              <a:rPr lang="tr-TR" sz="2400" b="1" dirty="0"/>
              <a:t>” </a:t>
            </a:r>
            <a:r>
              <a:rPr lang="tr-TR" sz="2400" b="1" dirty="0" err="1"/>
              <a:t>ni</a:t>
            </a:r>
            <a:r>
              <a:rPr lang="tr-TR" sz="2400" b="1" dirty="0"/>
              <a:t> belirtir. Yine de, bu “kadınların ya tamamen güçsüz ya da </a:t>
            </a:r>
            <a:r>
              <a:rPr lang="tr-TR" sz="2400" b="1" dirty="0" smtClean="0"/>
              <a:t>tamamen haklarından</a:t>
            </a:r>
            <a:r>
              <a:rPr lang="tr-TR" sz="2400" b="1" dirty="0"/>
              <a:t>, kaynaklardan ve etkiden mahrum edildiğini” belirtmez.</a:t>
            </a:r>
          </a:p>
        </p:txBody>
      </p:sp>
    </p:spTree>
    <p:extLst>
      <p:ext uri="{BB962C8B-B14F-4D97-AF65-F5344CB8AC3E}">
        <p14:creationId xmlns:p14="http://schemas.microsoft.com/office/powerpoint/2010/main" val="276911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96389"/>
            <a:ext cx="6270171" cy="5734594"/>
          </a:xfrm>
        </p:spPr>
        <p:txBody>
          <a:bodyPr>
            <a:normAutofit fontScale="92500"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Ataerkilliğin </a:t>
            </a:r>
            <a:r>
              <a:rPr lang="tr-TR" sz="2400" b="1" dirty="0"/>
              <a:t>varoluş ve kaynağı ile ilgili olarak, </a:t>
            </a:r>
            <a:r>
              <a:rPr lang="tr-TR" sz="2400" b="1" dirty="0" err="1"/>
              <a:t>gelenekselciler</a:t>
            </a:r>
            <a:r>
              <a:rPr lang="tr-TR" sz="2400" b="1" dirty="0"/>
              <a:t>, erkeklerin </a:t>
            </a:r>
            <a:r>
              <a:rPr lang="tr-TR" sz="2400" b="1" dirty="0" smtClean="0"/>
              <a:t>hükmetme üzere </a:t>
            </a:r>
            <a:r>
              <a:rPr lang="tr-TR" sz="2400" b="1" dirty="0"/>
              <a:t>ve kadınların ikincil olmak üzere doğduğuna inanırlar. Onlara göre bu </a:t>
            </a:r>
            <a:r>
              <a:rPr lang="tr-TR" sz="2400" b="1" dirty="0" smtClean="0"/>
              <a:t>hiyerarşi her </a:t>
            </a:r>
            <a:r>
              <a:rPr lang="tr-TR" sz="2400" b="1" dirty="0"/>
              <a:t>zaman olduğu gibi gelecekte de var olmaya devam edecektir. </a:t>
            </a:r>
            <a:endParaRPr lang="tr-TR" sz="2400" b="1" dirty="0" smtClean="0"/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/>
              <a:t>	</a:t>
            </a:r>
            <a:r>
              <a:rPr lang="tr-TR" sz="2400" b="1" dirty="0" smtClean="0"/>
              <a:t>Doğallığın diğer kuralları </a:t>
            </a:r>
            <a:r>
              <a:rPr lang="tr-TR" sz="2400" b="1" dirty="0"/>
              <a:t>gibi bunun da </a:t>
            </a:r>
            <a:r>
              <a:rPr lang="tr-TR" sz="2400" b="1" dirty="0" smtClean="0"/>
              <a:t>değiştirilmesi </a:t>
            </a:r>
            <a:r>
              <a:rPr lang="tr-TR" sz="2400" b="1" dirty="0"/>
              <a:t>mümkün değildir. Buna meydan okuyup, </a:t>
            </a:r>
            <a:r>
              <a:rPr lang="tr-TR" sz="2400" b="1" dirty="0" smtClean="0"/>
              <a:t>ataerkilliğin </a:t>
            </a:r>
            <a:r>
              <a:rPr lang="tr-TR" sz="2400" b="1" dirty="0"/>
              <a:t>doğal bir durum olmaktan ziyade erkek yapımı bir durum olduğunu </a:t>
            </a:r>
            <a:r>
              <a:rPr lang="tr-TR" sz="2400" b="1" dirty="0" smtClean="0"/>
              <a:t>bu yüzden </a:t>
            </a:r>
            <a:r>
              <a:rPr lang="tr-TR" sz="2400" b="1" dirty="0"/>
              <a:t>de değişebileceğini ifade edenler de vardır.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294" y="4007438"/>
            <a:ext cx="3137702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3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	Bütün </a:t>
            </a:r>
            <a:r>
              <a:rPr lang="tr-TR" sz="2800" b="1" dirty="0">
                <a:solidFill>
                  <a:schemeClr val="tx1"/>
                </a:solidFill>
              </a:rPr>
              <a:t>toplumlar, tarihi akışta kendini kurmak, </a:t>
            </a:r>
            <a:r>
              <a:rPr lang="tr-TR" sz="2800" b="1" dirty="0" smtClean="0">
                <a:solidFill>
                  <a:schemeClr val="tx1"/>
                </a:solidFill>
              </a:rPr>
              <a:t>sağlamak ve </a:t>
            </a:r>
            <a:r>
              <a:rPr lang="tr-TR" sz="2800" b="1" dirty="0">
                <a:solidFill>
                  <a:schemeClr val="tx1"/>
                </a:solidFill>
              </a:rPr>
              <a:t>devam ettirmek üzere yol almıştır. Bu güzergâh </a:t>
            </a:r>
            <a:r>
              <a:rPr lang="tr-TR" sz="2800" b="1" dirty="0" smtClean="0">
                <a:solidFill>
                  <a:schemeClr val="tx1"/>
                </a:solidFill>
              </a:rPr>
              <a:t>toplumun doğada </a:t>
            </a:r>
            <a:r>
              <a:rPr lang="tr-TR" sz="2800" b="1" dirty="0">
                <a:solidFill>
                  <a:schemeClr val="tx1"/>
                </a:solidFill>
              </a:rPr>
              <a:t>hazır halde bulduklarının üzerine doğal </a:t>
            </a:r>
            <a:r>
              <a:rPr lang="tr-TR" sz="2800" b="1" dirty="0" smtClean="0">
                <a:solidFill>
                  <a:schemeClr val="tx1"/>
                </a:solidFill>
              </a:rPr>
              <a:t>olmayan, tamamı </a:t>
            </a:r>
            <a:r>
              <a:rPr lang="tr-TR" sz="2800" b="1" dirty="0">
                <a:solidFill>
                  <a:schemeClr val="tx1"/>
                </a:solidFill>
              </a:rPr>
              <a:t>kültürel şeyleri eklemeleriyle biçim kazanır. </a:t>
            </a:r>
          </a:p>
        </p:txBody>
      </p:sp>
    </p:spTree>
    <p:extLst>
      <p:ext uri="{BB962C8B-B14F-4D97-AF65-F5344CB8AC3E}">
        <p14:creationId xmlns:p14="http://schemas.microsoft.com/office/powerpoint/2010/main" val="416438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7646" y="0"/>
            <a:ext cx="10698480" cy="54472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3600" b="1" dirty="0"/>
              <a:t>Kadının İkincilliği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Erkeklerin </a:t>
            </a:r>
            <a:r>
              <a:rPr lang="tr-TR" sz="2400" b="1" dirty="0"/>
              <a:t>kadınlar üzerinde doğal bir üstünlüğü olduğunu </a:t>
            </a:r>
            <a:r>
              <a:rPr lang="tr-TR" sz="2400" b="1" dirty="0" smtClean="0"/>
              <a:t>farz eden ataerkillik, sıkılmadan </a:t>
            </a:r>
            <a:r>
              <a:rPr lang="tr-TR" sz="2400" b="1" dirty="0"/>
              <a:t>hayatın büyün alanlarında kadınların erkeklere tabiiyetini ve erkeğe </a:t>
            </a:r>
            <a:r>
              <a:rPr lang="tr-TR" sz="2400" b="1" dirty="0" smtClean="0"/>
              <a:t>göre ikincilliğini </a:t>
            </a:r>
            <a:r>
              <a:rPr lang="tr-TR" sz="2400" b="1" dirty="0"/>
              <a:t>savunur. </a:t>
            </a:r>
            <a:endParaRPr lang="tr-TR" sz="2400" b="1" dirty="0" smtClean="0"/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Kadınların </a:t>
            </a:r>
            <a:r>
              <a:rPr lang="tr-TR" sz="2400" b="1" dirty="0"/>
              <a:t>ikincilliği kavramı, kadınların alt pozisyonuna kaynaklardan faydalanma </a:t>
            </a:r>
            <a:r>
              <a:rPr lang="tr-TR" sz="2400" b="1" dirty="0" smtClean="0"/>
              <a:t>ve karar </a:t>
            </a:r>
            <a:r>
              <a:rPr lang="tr-TR" sz="2400" b="1" dirty="0"/>
              <a:t>verme hakkından yoksunluk ayrıca bütün toplumlarda, kadınların </a:t>
            </a:r>
            <a:r>
              <a:rPr lang="tr-TR" sz="2400" b="1" dirty="0" smtClean="0"/>
              <a:t>boyun eğdirildiği </a:t>
            </a:r>
            <a:r>
              <a:rPr lang="tr-TR" sz="2400" b="1" dirty="0"/>
              <a:t>erkek hakimiyetine işaret eder. Bu yüzden kadın ikincilliği </a:t>
            </a:r>
            <a:r>
              <a:rPr lang="tr-TR" sz="2400" b="1" dirty="0" smtClean="0"/>
              <a:t>erkeklere göre, kadınların </a:t>
            </a:r>
            <a:r>
              <a:rPr lang="tr-TR" sz="2400" b="1" dirty="0"/>
              <a:t>alt pozisyonu anlamına gelir. Kadınların kendilerine özgüven ve </a:t>
            </a:r>
            <a:r>
              <a:rPr lang="tr-TR" sz="2400" b="1" dirty="0" smtClean="0"/>
              <a:t>itibarları noktasında </a:t>
            </a:r>
            <a:r>
              <a:rPr lang="tr-TR" sz="2400" b="1" dirty="0"/>
              <a:t>kısıtlanmış deneyimleri, ayrımcılığa uğrama ve güçsüz </a:t>
            </a:r>
            <a:r>
              <a:rPr lang="tr-TR" sz="2400" b="1" dirty="0" smtClean="0"/>
              <a:t>hissetmeleri ortaklaşa </a:t>
            </a:r>
            <a:r>
              <a:rPr lang="tr-TR" sz="2400" b="1" dirty="0"/>
              <a:t>bir biçimde kadınların ikincilliğine katkı sağlar. </a:t>
            </a:r>
          </a:p>
        </p:txBody>
      </p:sp>
    </p:spTree>
    <p:extLst>
      <p:ext uri="{BB962C8B-B14F-4D97-AF65-F5344CB8AC3E}">
        <p14:creationId xmlns:p14="http://schemas.microsoft.com/office/powerpoint/2010/main" val="411951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30" y="679269"/>
            <a:ext cx="5943600" cy="5189825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Ataerkillik</a:t>
            </a:r>
            <a:r>
              <a:rPr lang="tr-TR" sz="2400" b="1" dirty="0"/>
              <a:t>, kendisiyle kadınların ikincilliğinin sürdürüldüğü yollardan biri </a:t>
            </a:r>
            <a:r>
              <a:rPr lang="tr-TR" sz="2400" b="1" dirty="0" smtClean="0"/>
              <a:t>olan sistemdir</a:t>
            </a:r>
            <a:r>
              <a:rPr lang="tr-TR" sz="2400" b="1" dirty="0"/>
              <a:t>. </a:t>
            </a:r>
            <a:r>
              <a:rPr lang="tr-TR" sz="2400" b="1" dirty="0" smtClean="0"/>
              <a:t>Günlük </a:t>
            </a:r>
            <a:r>
              <a:rPr lang="tr-TR" sz="2400" b="1" dirty="0"/>
              <a:t>düzeyde bağlı olduğumuz sınıf ne olursa olsun tecrübe </a:t>
            </a:r>
            <a:r>
              <a:rPr lang="tr-TR" sz="2400" b="1" dirty="0" smtClean="0"/>
              <a:t>ettiğimiz ikincillik</a:t>
            </a:r>
            <a:r>
              <a:rPr lang="tr-TR" sz="2400" b="1" dirty="0"/>
              <a:t>, toplumda, çalışma alanlarında, aile bünyesinde, şiddet, baskı, </a:t>
            </a:r>
            <a:r>
              <a:rPr lang="tr-TR" sz="2400" b="1" dirty="0" smtClean="0"/>
              <a:t>sömürülme, kontrol</a:t>
            </a:r>
            <a:r>
              <a:rPr lang="tr-TR" sz="2400" b="1" dirty="0"/>
              <a:t>, hakaret, tanınmamak, ayrımcılık gibi çeşitli şekiller alır.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140" y="3385094"/>
            <a:ext cx="373278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5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39" y="509451"/>
            <a:ext cx="11051177" cy="5359643"/>
          </a:xfrm>
        </p:spPr>
        <p:txBody>
          <a:bodyPr>
            <a:noAutofit/>
          </a:bodyPr>
          <a:lstStyle/>
          <a:p>
            <a:r>
              <a:rPr lang="tr-TR" sz="2400" b="1" dirty="0"/>
              <a:t> </a:t>
            </a:r>
            <a:r>
              <a:rPr lang="tr-TR" sz="2400" b="1" dirty="0" smtClean="0"/>
              <a:t>	Burada ataerkilliğin özel </a:t>
            </a:r>
            <a:r>
              <a:rPr lang="tr-TR" sz="2400" b="1" dirty="0"/>
              <a:t>bakış açısı ve ayrımcılığın özel şeklini ifade etme açısından birkaç örnek</a:t>
            </a:r>
          </a:p>
          <a:p>
            <a:r>
              <a:rPr lang="tr-TR" sz="2400" b="1" dirty="0" smtClean="0"/>
              <a:t>Gösterilebilir verebiliriz: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 </a:t>
            </a:r>
            <a:r>
              <a:rPr lang="tr-TR" sz="2400" b="1" dirty="0"/>
              <a:t>Erkek çocuğun tercih edilmesi</a:t>
            </a:r>
            <a:r>
              <a:rPr lang="tr-TR" sz="2400" b="1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 </a:t>
            </a:r>
            <a:r>
              <a:rPr lang="tr-TR" sz="2400" b="1" dirty="0"/>
              <a:t>yemeğin dağıtımında kız çocuklarına </a:t>
            </a:r>
            <a:r>
              <a:rPr lang="tr-TR" sz="2400" b="1" dirty="0" smtClean="0"/>
              <a:t>karşı ayrımcılık</a:t>
            </a:r>
            <a:r>
              <a:rPr lang="tr-TR" sz="2400" b="1" dirty="0"/>
              <a:t>, </a:t>
            </a:r>
            <a:endParaRPr lang="tr-TR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ev </a:t>
            </a:r>
            <a:r>
              <a:rPr lang="tr-TR" sz="2400" b="1" dirty="0"/>
              <a:t>işlerinin kadınlara ve genç kızlara yüklenmesi</a:t>
            </a:r>
            <a:r>
              <a:rPr lang="tr-TR" sz="2400" b="1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 </a:t>
            </a:r>
            <a:r>
              <a:rPr lang="tr-TR" sz="2400" b="1" dirty="0"/>
              <a:t>kız çocuklarının </a:t>
            </a:r>
            <a:r>
              <a:rPr lang="tr-TR" sz="2400" b="1" dirty="0" smtClean="0"/>
              <a:t>eğitim fırsatından</a:t>
            </a:r>
            <a:r>
              <a:rPr lang="tr-TR" sz="2400" b="1" dirty="0"/>
              <a:t>, özgürlük ve d</a:t>
            </a:r>
            <a:r>
              <a:rPr lang="tr-TR" sz="2400" b="1" dirty="0" smtClean="0"/>
              <a:t>evingenlikten </a:t>
            </a:r>
            <a:r>
              <a:rPr lang="tr-TR" sz="2400" b="1" dirty="0"/>
              <a:t>yoksun olmaları</a:t>
            </a:r>
            <a:r>
              <a:rPr lang="tr-TR" sz="2400" b="1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 </a:t>
            </a:r>
            <a:r>
              <a:rPr lang="tr-TR" sz="2400" b="1" dirty="0"/>
              <a:t>kadına karşı aile içi </a:t>
            </a:r>
            <a:r>
              <a:rPr lang="tr-TR" sz="2400" b="1" dirty="0" smtClean="0"/>
              <a:t>şiddet, erkeğin </a:t>
            </a:r>
            <a:r>
              <a:rPr lang="tr-TR" sz="2400" b="1" dirty="0"/>
              <a:t>kadın ve kız çocukları üzerindeki kontrolü, çalışma alanlarında kadına </a:t>
            </a:r>
            <a:r>
              <a:rPr lang="tr-TR" sz="2400" b="1" dirty="0" smtClean="0"/>
              <a:t>yönelik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taciz,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 </a:t>
            </a:r>
            <a:r>
              <a:rPr lang="tr-TR" sz="2400" b="1" dirty="0"/>
              <a:t>kadınlar için miras ya da mülkiyet hakkının olmayışı, erkeklerin kadın bedeni ve</a:t>
            </a:r>
          </a:p>
          <a:p>
            <a:r>
              <a:rPr lang="tr-TR" sz="2400" b="1" dirty="0"/>
              <a:t>cinsiyeti üzerindeki kontrolü, </a:t>
            </a:r>
          </a:p>
        </p:txBody>
      </p:sp>
    </p:spTree>
    <p:extLst>
      <p:ext uri="{BB962C8B-B14F-4D97-AF65-F5344CB8AC3E}">
        <p14:creationId xmlns:p14="http://schemas.microsoft.com/office/powerpoint/2010/main" val="378114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470263"/>
            <a:ext cx="10058400" cy="5398831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Bu </a:t>
            </a:r>
            <a:r>
              <a:rPr lang="tr-TR" sz="2400" b="1" dirty="0"/>
              <a:t>yüzden, kadınların erkeğe göre alt olması, onlara kontrolün dayatılması </a:t>
            </a:r>
            <a:r>
              <a:rPr lang="tr-TR" sz="2400" b="1" dirty="0" smtClean="0"/>
              <a:t>olarak tanımlanan </a:t>
            </a:r>
            <a:r>
              <a:rPr lang="tr-TR" sz="2400" b="1" dirty="0"/>
              <a:t>pratik ve normlar, ofislerde, fabrikalarda, medyada, kitaplarda, </a:t>
            </a:r>
            <a:r>
              <a:rPr lang="tr-TR" sz="2400" b="1" dirty="0" smtClean="0"/>
              <a:t>okullarda, yasalarda</a:t>
            </a:r>
            <a:r>
              <a:rPr lang="tr-TR" sz="2400" b="1" dirty="0"/>
              <a:t>, dinde sosyal ilişkilerde, ailemizde yani her yerde bize sunulur. </a:t>
            </a:r>
            <a:r>
              <a:rPr lang="tr-TR" sz="2400" b="1" dirty="0" smtClean="0"/>
              <a:t>Böylece, ataerkillik</a:t>
            </a:r>
            <a:r>
              <a:rPr lang="tr-TR" sz="2400" b="1" dirty="0"/>
              <a:t>, her an kadınlar etrafında gördüğümüz erkek hakimiyetinin </a:t>
            </a:r>
            <a:r>
              <a:rPr lang="tr-TR" sz="2400" b="1" dirty="0" smtClean="0"/>
              <a:t>çeşitlerinin toplamı </a:t>
            </a:r>
            <a:r>
              <a:rPr lang="tr-TR" sz="2400" b="1" dirty="0"/>
              <a:t>olarak isimlendirilir.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645" y="4266518"/>
            <a:ext cx="3515499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5395" y="535577"/>
            <a:ext cx="10868296" cy="5333517"/>
          </a:xfrm>
        </p:spPr>
        <p:txBody>
          <a:bodyPr>
            <a:no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Sonuç </a:t>
            </a:r>
            <a:r>
              <a:rPr lang="tr-TR" sz="2400" b="1" dirty="0"/>
              <a:t>olarak </a:t>
            </a:r>
            <a:r>
              <a:rPr lang="tr-TR" sz="2400" b="1" dirty="0" smtClean="0"/>
              <a:t>bütün </a:t>
            </a:r>
            <a:r>
              <a:rPr lang="tr-TR" sz="2400" b="1" dirty="0"/>
              <a:t>bu tartışmalar ülkemizde kadınların baskının( örneği şiddet), istismarın( </a:t>
            </a:r>
            <a:r>
              <a:rPr lang="tr-TR" sz="2400" b="1" dirty="0" smtClean="0"/>
              <a:t>örneğin eşitsiz </a:t>
            </a:r>
            <a:r>
              <a:rPr lang="tr-TR" sz="2400" b="1" dirty="0"/>
              <a:t>ödeme, düşük ücret) kurbanları olduğu açıktır. Erkek çocuklarının tercih </a:t>
            </a:r>
            <a:r>
              <a:rPr lang="tr-TR" sz="2400" b="1" dirty="0" smtClean="0"/>
              <a:t>etme meselesi</a:t>
            </a:r>
            <a:r>
              <a:rPr lang="tr-TR" sz="2400" b="1" dirty="0"/>
              <a:t>, kız çocuklarına karşı ayrımcılık (örneğin yemek dağıtımındaki ayrımcılık, </a:t>
            </a:r>
            <a:r>
              <a:rPr lang="tr-TR" sz="2400" b="1" dirty="0" smtClean="0"/>
              <a:t>ev işlerinin </a:t>
            </a:r>
            <a:r>
              <a:rPr lang="tr-TR" sz="2400" b="1" dirty="0"/>
              <a:t>bütün yükünün onlarda olması, eğitim, özgürlük ve hareketten </a:t>
            </a:r>
            <a:r>
              <a:rPr lang="tr-TR" sz="2400" b="1" dirty="0" smtClean="0"/>
              <a:t>yoksunluk) başlık </a:t>
            </a:r>
            <a:r>
              <a:rPr lang="tr-TR" sz="2400" b="1" dirty="0"/>
              <a:t>parası, kadına karşı şiddet (örneğin, eşin dövülmesi, tecavüz), eşitsiz </a:t>
            </a:r>
            <a:r>
              <a:rPr lang="tr-TR" sz="2400" b="1" dirty="0" err="1" smtClean="0"/>
              <a:t>ücret,ayrımcı</a:t>
            </a:r>
            <a:r>
              <a:rPr lang="tr-TR" sz="2400" b="1" dirty="0" smtClean="0"/>
              <a:t> </a:t>
            </a:r>
            <a:r>
              <a:rPr lang="tr-TR" sz="2400" b="1" dirty="0"/>
              <a:t>kişisel yasalar, kadına baskı için dinin kullanılması, medyada kadının </a:t>
            </a:r>
            <a:r>
              <a:rPr lang="tr-TR" sz="2400" b="1" dirty="0" smtClean="0"/>
              <a:t>olumsuz bir </a:t>
            </a:r>
            <a:r>
              <a:rPr lang="tr-TR" sz="2400" b="1" dirty="0"/>
              <a:t>biçimde tanımlanması, bütün bunlar ataerkil uygulamaları var </a:t>
            </a:r>
            <a:r>
              <a:rPr lang="tr-TR" sz="2400" b="1" dirty="0" smtClean="0"/>
              <a:t>kılar.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064502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9" y="692331"/>
            <a:ext cx="10972800" cy="5176763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Kadının </a:t>
            </a:r>
            <a:r>
              <a:rPr lang="tr-TR" sz="2400" b="1" dirty="0"/>
              <a:t>pozisyonunu yükseltmek, ataerkil bağımlılıktan kadını </a:t>
            </a:r>
            <a:r>
              <a:rPr lang="tr-TR" sz="2400" b="1" dirty="0" smtClean="0"/>
              <a:t>korumak önemlidir</a:t>
            </a:r>
            <a:r>
              <a:rPr lang="tr-TR" sz="2400" b="1" dirty="0"/>
              <a:t>. Bu kadın ve erkek için, farklı haklar, sorumluluklar, roller belirleyen </a:t>
            </a:r>
            <a:r>
              <a:rPr lang="tr-TR" sz="2400" b="1" dirty="0" smtClean="0"/>
              <a:t>bizi erkeksi </a:t>
            </a:r>
            <a:r>
              <a:rPr lang="tr-TR" sz="2400" b="1" dirty="0"/>
              <a:t>ve kadınsı yapan ataerkil ideolojidir. Bütün işler her iki cins tarafından </a:t>
            </a:r>
            <a:r>
              <a:rPr lang="tr-TR" sz="2400" b="1" dirty="0" smtClean="0"/>
              <a:t>yapılıyor olmasından </a:t>
            </a:r>
            <a:r>
              <a:rPr lang="tr-TR" sz="2400" b="1" dirty="0"/>
              <a:t>dolayı cinsiyet temeli üzerine işleri farklılaştırmak için herhangi bir </a:t>
            </a:r>
            <a:r>
              <a:rPr lang="tr-TR" sz="2400" b="1" dirty="0" smtClean="0"/>
              <a:t>neden yok</a:t>
            </a:r>
            <a:r>
              <a:rPr lang="tr-TR" sz="2400" b="1" dirty="0"/>
              <a:t>. Bu farklılaştırma kendi maddi çıkarları ve imtiyazları için erkekler </a:t>
            </a:r>
            <a:r>
              <a:rPr lang="tr-TR" sz="2400" b="1" dirty="0" smtClean="0"/>
              <a:t>tarafından oluşturulur</a:t>
            </a:r>
            <a:r>
              <a:rPr lang="tr-TR" sz="2400" b="1" dirty="0"/>
              <a:t>. Ailedeki her çocuğa değil, sadece erkek çocuklarına gelişim ve </a:t>
            </a:r>
            <a:r>
              <a:rPr lang="tr-TR" sz="2400" b="1" dirty="0" smtClean="0"/>
              <a:t>zenginlik için </a:t>
            </a:r>
            <a:r>
              <a:rPr lang="tr-TR" sz="2400" b="1" dirty="0"/>
              <a:t>izin verilip cesaretlendirilir. </a:t>
            </a:r>
            <a:r>
              <a:rPr lang="tr-TR" sz="2400" b="1" dirty="0">
                <a:solidFill>
                  <a:srgbClr val="FF0000"/>
                </a:solidFill>
              </a:rPr>
              <a:t>Bu yüzden toplumsal cinsiyet temeli üzerinden gelişen </a:t>
            </a:r>
            <a:r>
              <a:rPr lang="tr-TR" sz="2400" b="1" dirty="0" smtClean="0">
                <a:solidFill>
                  <a:srgbClr val="FF0000"/>
                </a:solidFill>
              </a:rPr>
              <a:t>kültür </a:t>
            </a:r>
            <a:r>
              <a:rPr lang="tr-TR" sz="2400" b="1" dirty="0">
                <a:solidFill>
                  <a:srgbClr val="FF0000"/>
                </a:solidFill>
              </a:rPr>
              <a:t>değiştirilmelidir.</a:t>
            </a:r>
          </a:p>
        </p:txBody>
      </p:sp>
    </p:spTree>
    <p:extLst>
      <p:ext uri="{BB962C8B-B14F-4D97-AF65-F5344CB8AC3E}">
        <p14:creationId xmlns:p14="http://schemas.microsoft.com/office/powerpoint/2010/main" val="3476508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"/>
            <a:ext cx="11155680" cy="5869094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Aile</a:t>
            </a:r>
            <a:r>
              <a:rPr lang="tr-TR" sz="2400" b="1" dirty="0"/>
              <a:t>, devam eden sosyalleştirmenin yeniden inşasına, </a:t>
            </a:r>
            <a:r>
              <a:rPr lang="tr-TR" sz="2400" b="1" dirty="0" smtClean="0"/>
              <a:t>yepyeni bir </a:t>
            </a:r>
            <a:r>
              <a:rPr lang="tr-TR" sz="2400" b="1" dirty="0"/>
              <a:t>boyut kazandırmada büyük bir rol oynayabilir. Hatta erkek ne kadar </a:t>
            </a:r>
            <a:r>
              <a:rPr lang="tr-TR" sz="2400" b="1" dirty="0" smtClean="0"/>
              <a:t>kadınla empati yapar, rollerini benimser ise örneğin </a:t>
            </a:r>
            <a:r>
              <a:rPr lang="tr-TR" sz="2400" b="1" dirty="0"/>
              <a:t>çocuk ve yaşlılara bakarsa ev işlerini üstlenirse, bu erkeği o kadar </a:t>
            </a:r>
            <a:r>
              <a:rPr lang="tr-TR" sz="2400" b="1" dirty="0" smtClean="0"/>
              <a:t>kibar, duyarlı </a:t>
            </a:r>
            <a:r>
              <a:rPr lang="tr-TR" sz="2400" b="1" dirty="0"/>
              <a:t>ve insan </a:t>
            </a:r>
            <a:r>
              <a:rPr lang="tr-TR" sz="2400" b="1" dirty="0" smtClean="0"/>
              <a:t>yapacaktır. </a:t>
            </a:r>
            <a:r>
              <a:rPr lang="tr-TR" sz="2400" b="1" dirty="0"/>
              <a:t>Ve erkeğin kadının bazı ev işlerini yükünü alarak </a:t>
            </a:r>
            <a:r>
              <a:rPr lang="tr-TR" sz="2400" b="1" dirty="0" smtClean="0"/>
              <a:t>yardımcı olmasını sağlayacaktır. </a:t>
            </a:r>
            <a:r>
              <a:rPr lang="tr-TR" sz="2400" b="1" dirty="0"/>
              <a:t>Cesaret, korkusuzluk, rasyonellik, verimliliğin erkeğe ait </a:t>
            </a:r>
            <a:r>
              <a:rPr lang="tr-TR" sz="2400" b="1" dirty="0" smtClean="0"/>
              <a:t>olduğu düşünülürse</a:t>
            </a:r>
            <a:r>
              <a:rPr lang="tr-TR" sz="2400" b="1" dirty="0"/>
              <a:t>, kesinlikle kadınlar bu özellikleri öğrenip pratik etmelidir.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491" y="3840542"/>
            <a:ext cx="3061957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892" y="0"/>
            <a:ext cx="4990012" cy="6257109"/>
          </a:xfrm>
        </p:spPr>
        <p:txBody>
          <a:bodyPr>
            <a:no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Erkeğe daha fazla </a:t>
            </a:r>
            <a:r>
              <a:rPr lang="tr-TR" sz="2400" b="1" dirty="0"/>
              <a:t>hak tanıyan </a:t>
            </a:r>
            <a:r>
              <a:rPr lang="tr-TR" sz="2400" b="1" dirty="0" smtClean="0"/>
              <a:t> </a:t>
            </a:r>
            <a:r>
              <a:rPr lang="tr-TR" sz="2400" b="1" dirty="0"/>
              <a:t>ahlaki yapımızdaki çifte standart da iyileştirilmelidir.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Çifte standardın </a:t>
            </a:r>
            <a:r>
              <a:rPr lang="tr-TR" sz="2400" b="1" dirty="0"/>
              <a:t>erkek ayrımcılığının ve bu adaletsizliğin son bulması, yerine </a:t>
            </a:r>
            <a:r>
              <a:rPr lang="tr-TR" sz="2400" b="1" dirty="0" smtClean="0"/>
              <a:t>de cesaretin </a:t>
            </a:r>
            <a:r>
              <a:rPr lang="tr-TR" sz="2400" b="1" dirty="0"/>
              <a:t>ve adalet ve tanımayı koymak için bütün bunlar gereklidir.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84" y="3278777"/>
            <a:ext cx="3728575" cy="2809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747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56263" y="535577"/>
            <a:ext cx="7040880" cy="5734594"/>
          </a:xfrm>
        </p:spPr>
        <p:txBody>
          <a:bodyPr>
            <a:noAutofit/>
          </a:bodyPr>
          <a:lstStyle/>
          <a:p>
            <a:pPr marL="201168" lvl="1" indent="0" algn="ctr">
              <a:lnSpc>
                <a:spcPct val="150000"/>
              </a:lnSpc>
              <a:buNone/>
            </a:pPr>
            <a:r>
              <a:rPr lang="tr-TR" sz="2400" b="1" dirty="0" smtClean="0"/>
              <a:t>	Zaman</a:t>
            </a:r>
            <a:r>
              <a:rPr lang="tr-TR" sz="2400" b="1" dirty="0"/>
              <a:t>, ataerkilliğin hakim ideolojisinde radikal değişimleri getirmektedir. </a:t>
            </a:r>
            <a:r>
              <a:rPr lang="tr-TR" sz="2400" b="1" dirty="0" smtClean="0"/>
              <a:t>Yapılar tarafından </a:t>
            </a:r>
            <a:r>
              <a:rPr lang="tr-TR" sz="2400" b="1" dirty="0"/>
              <a:t>üretilen bu hakim ideoloji bütün sosyal ilişkiler alanında bulunur. </a:t>
            </a:r>
            <a:r>
              <a:rPr lang="tr-TR" sz="2400" b="1" dirty="0" smtClean="0"/>
              <a:t>Sadece mülkiyet </a:t>
            </a:r>
            <a:r>
              <a:rPr lang="tr-TR" sz="2400" b="1" dirty="0"/>
              <a:t>dağılımının, miras hukukunun ve aile değer sisteminin değişmesinin </a:t>
            </a:r>
            <a:r>
              <a:rPr lang="tr-TR" sz="2400" b="1" dirty="0" smtClean="0"/>
              <a:t>yeterli olmadığı </a:t>
            </a:r>
            <a:r>
              <a:rPr lang="tr-TR" sz="2400" b="1" dirty="0"/>
              <a:t>söylenir. Ayrıca çocuklar da değiştirilmelidir. 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865598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9794" y="574766"/>
            <a:ext cx="9104812" cy="5294328"/>
          </a:xfrm>
        </p:spPr>
        <p:txBody>
          <a:bodyPr>
            <a:normAutofit/>
          </a:bodyPr>
          <a:lstStyle/>
          <a:p>
            <a:pPr marL="201168" lvl="1" indent="0" algn="ctr">
              <a:lnSpc>
                <a:spcPct val="150000"/>
              </a:lnSpc>
              <a:buNone/>
            </a:pPr>
            <a:r>
              <a:rPr lang="tr-TR" sz="2400" b="1" dirty="0" smtClean="0"/>
              <a:t>	Eşitliği </a:t>
            </a:r>
            <a:r>
              <a:rPr lang="tr-TR" sz="2400" b="1" dirty="0"/>
              <a:t>getirmek için </a:t>
            </a:r>
            <a:r>
              <a:rPr lang="tr-TR" sz="2400" b="1" dirty="0" smtClean="0"/>
              <a:t>yaşamın her </a:t>
            </a:r>
            <a:r>
              <a:rPr lang="tr-TR" sz="2400" b="1" dirty="0"/>
              <a:t>alanında kadın ile erkek arasında eşit haklar belirlemek esastır. Aslında eğer biz aile içinde demokrasiyi, eşitliği ve karşılıklı saygıyı uygularsak, gerçek demokratik ve eşitlikçi toplumlar </a:t>
            </a:r>
            <a:r>
              <a:rPr lang="tr-TR" sz="2400" b="1" dirty="0" smtClean="0"/>
              <a:t>kurulabilmesi mümkündür. </a:t>
            </a:r>
            <a:r>
              <a:rPr lang="tr-TR" sz="2400" b="1" dirty="0"/>
              <a:t>Evde barışı deneyimlersek, toplumda gerçek barış kurulabilir.</a:t>
            </a:r>
          </a:p>
          <a:p>
            <a:pPr algn="ctr">
              <a:lnSpc>
                <a:spcPct val="150000"/>
              </a:lnSpc>
            </a:pP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61" y="4008665"/>
            <a:ext cx="3124800" cy="201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243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5239" y="1030014"/>
            <a:ext cx="10058400" cy="4088524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Tarihsel süreçte </a:t>
            </a:r>
            <a:r>
              <a:rPr lang="tr-TR" sz="2400" b="1" dirty="0"/>
              <a:t>toplumsal olarak üretilmiş sayısız üründen biri </a:t>
            </a:r>
            <a:r>
              <a:rPr lang="tr-TR" sz="2400" b="1" dirty="0" smtClean="0"/>
              <a:t>de toplumsal </a:t>
            </a:r>
            <a:r>
              <a:rPr lang="tr-TR" sz="2400" b="1" dirty="0"/>
              <a:t>cinsiyettir. Toplumsal cinsiyet, </a:t>
            </a:r>
            <a:r>
              <a:rPr lang="tr-TR" sz="2400" b="1" dirty="0" smtClean="0"/>
              <a:t>biyolojinin kodladığı </a:t>
            </a:r>
            <a:r>
              <a:rPr lang="tr-TR" sz="2400" b="1" dirty="0"/>
              <a:t>maddi bedenlere manevi anlamlar </a:t>
            </a:r>
            <a:r>
              <a:rPr lang="tr-TR" sz="2400" b="1" dirty="0" smtClean="0"/>
              <a:t>yükleyerek onları </a:t>
            </a:r>
            <a:r>
              <a:rPr lang="tr-TR" sz="2400" b="1" dirty="0"/>
              <a:t>kültürel olarak tanımlamak ve ayırmaktır. Kadın </a:t>
            </a:r>
            <a:r>
              <a:rPr lang="tr-TR" sz="2400" b="1" dirty="0" smtClean="0"/>
              <a:t>ve erkeği</a:t>
            </a:r>
            <a:r>
              <a:rPr lang="tr-TR" sz="2400" b="1" dirty="0"/>
              <a:t>, kadınlık ve erkeklik denen rol ve statüler </a:t>
            </a:r>
            <a:r>
              <a:rPr lang="tr-TR" sz="2400" b="1" dirty="0" smtClean="0"/>
              <a:t>bütünüyle özdeşleştirmektir</a:t>
            </a:r>
            <a:r>
              <a:rPr lang="tr-TR" sz="2400" b="1" dirty="0"/>
              <a:t>. Bu ayrım, kadının aleyhine </a:t>
            </a:r>
            <a:r>
              <a:rPr lang="tr-TR" sz="2400" b="1" dirty="0" smtClean="0"/>
              <a:t>birçok eşitsizliğin </a:t>
            </a:r>
            <a:r>
              <a:rPr lang="tr-TR" sz="2400" b="1" dirty="0"/>
              <a:t>doğmasında başrolü oynamaktadır.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745" y="4360136"/>
            <a:ext cx="2813114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825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535577"/>
            <a:ext cx="10058400" cy="5333517"/>
          </a:xfrm>
        </p:spPr>
        <p:txBody>
          <a:bodyPr>
            <a:normAutofit/>
          </a:bodyPr>
          <a:lstStyle/>
          <a:p>
            <a:pPr marL="201168" lvl="1" indent="0" algn="just">
              <a:buNone/>
            </a:pPr>
            <a:r>
              <a:rPr lang="tr-TR" sz="2800" dirty="0" smtClean="0"/>
              <a:t>	Toplumsal </a:t>
            </a:r>
            <a:r>
              <a:rPr lang="tr-TR" sz="2800" dirty="0"/>
              <a:t>cinsiyetin ürediği ve onlarca </a:t>
            </a:r>
            <a:r>
              <a:rPr lang="tr-TR" sz="2800" dirty="0" smtClean="0"/>
              <a:t>toplumsal cinsiyet </a:t>
            </a:r>
            <a:r>
              <a:rPr lang="tr-TR" sz="2800" dirty="0"/>
              <a:t>uygulamasının türediği başlıca kaynak aile </a:t>
            </a:r>
            <a:r>
              <a:rPr lang="tr-TR" sz="2800" dirty="0" smtClean="0"/>
              <a:t>ve ataerkil </a:t>
            </a:r>
            <a:r>
              <a:rPr lang="tr-TR" sz="2800" dirty="0"/>
              <a:t>gelenekler olmaktadır.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472" y="2862699"/>
            <a:ext cx="40533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4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1306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 Cinsiyet ve Toplumsal Cinsiyet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lnSpc>
                <a:spcPct val="150000"/>
              </a:lnSpc>
              <a:buNone/>
            </a:pPr>
            <a:r>
              <a:rPr lang="tr-TR" sz="2400" b="1" dirty="0" smtClean="0"/>
              <a:t>	İnsanın </a:t>
            </a:r>
            <a:r>
              <a:rPr lang="tr-TR" sz="2400" b="1" dirty="0"/>
              <a:t>cinsiyeti, biyolojik ve toplumsal olarak pek </a:t>
            </a:r>
            <a:r>
              <a:rPr lang="tr-TR" sz="2400" b="1" dirty="0" smtClean="0"/>
              <a:t>çok noktada </a:t>
            </a:r>
            <a:r>
              <a:rPr lang="tr-TR" sz="2400" b="1" dirty="0"/>
              <a:t>önemli işlevlere sahiptir. Erkek veya kadın </a:t>
            </a:r>
            <a:r>
              <a:rPr lang="tr-TR" sz="2400" b="1" dirty="0" smtClean="0"/>
              <a:t>doğmak </a:t>
            </a:r>
            <a:r>
              <a:rPr lang="tr-TR" sz="2400" b="1" dirty="0"/>
              <a:t>nüfus dağılımında ve artımında </a:t>
            </a:r>
            <a:r>
              <a:rPr lang="tr-TR" sz="2400" b="1" dirty="0" smtClean="0"/>
              <a:t>dengeleri değiştirebileceği </a:t>
            </a:r>
            <a:r>
              <a:rPr lang="tr-TR" sz="2400" b="1" dirty="0"/>
              <a:t>gibi cinsiyete dayalı toplumsal ayrım </a:t>
            </a:r>
            <a:r>
              <a:rPr lang="tr-TR" sz="2400" b="1" dirty="0" smtClean="0"/>
              <a:t>ve eşitsizlik </a:t>
            </a:r>
            <a:r>
              <a:rPr lang="tr-TR" sz="2400" b="1" dirty="0"/>
              <a:t>konularında başrolü oynayan öğelerden biridir. </a:t>
            </a:r>
            <a:endParaRPr lang="tr-TR" sz="2400" b="1" dirty="0" smtClean="0"/>
          </a:p>
          <a:p>
            <a:pPr marL="201168" lvl="1" indent="0">
              <a:lnSpc>
                <a:spcPct val="150000"/>
              </a:lnSpc>
              <a:buNone/>
            </a:pPr>
            <a:endParaRPr lang="tr-TR" sz="2400" b="1" dirty="0"/>
          </a:p>
          <a:p>
            <a:pPr marL="201168" lvl="1" indent="0">
              <a:lnSpc>
                <a:spcPct val="150000"/>
              </a:lnSpc>
              <a:buNone/>
            </a:pPr>
            <a:endParaRPr lang="tr-TR" sz="2400" b="1" dirty="0" smtClean="0"/>
          </a:p>
          <a:p>
            <a:pPr marL="201168" lvl="1" indent="0">
              <a:lnSpc>
                <a:spcPct val="150000"/>
              </a:lnSpc>
              <a:buNone/>
            </a:pPr>
            <a:endParaRPr lang="tr-TR" sz="2400" b="1" dirty="0"/>
          </a:p>
          <a:p>
            <a:pPr marL="201168" lvl="1" indent="0">
              <a:lnSpc>
                <a:spcPct val="150000"/>
              </a:lnSpc>
              <a:buNone/>
            </a:pPr>
            <a:endParaRPr lang="tr-TR" sz="2400" b="1" dirty="0" smtClean="0"/>
          </a:p>
          <a:p>
            <a:pPr marL="201168" lvl="1" indent="0">
              <a:lnSpc>
                <a:spcPct val="150000"/>
              </a:lnSpc>
              <a:buNone/>
            </a:pPr>
            <a:endParaRPr lang="tr-TR" sz="2400" b="1" dirty="0" smtClean="0"/>
          </a:p>
          <a:p>
            <a:pPr marL="201168" lvl="1" indent="0">
              <a:lnSpc>
                <a:spcPct val="150000"/>
              </a:lnSpc>
              <a:buNone/>
            </a:pPr>
            <a:endParaRPr lang="tr-TR" sz="2400" b="1" dirty="0"/>
          </a:p>
        </p:txBody>
      </p:sp>
      <p:sp>
        <p:nvSpPr>
          <p:cNvPr id="5" name="Akış Çizelgesi: Sonlandırıcı 4"/>
          <p:cNvSpPr/>
          <p:nvPr/>
        </p:nvSpPr>
        <p:spPr>
          <a:xfrm>
            <a:off x="1097280" y="4297679"/>
            <a:ext cx="4349932" cy="96665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BİYOLOJİK CİNSİYET</a:t>
            </a:r>
          </a:p>
          <a:p>
            <a:pPr algn="ctr"/>
            <a:r>
              <a:rPr lang="tr-TR" b="1" dirty="0" smtClean="0"/>
              <a:t>(SEX)</a:t>
            </a:r>
            <a:endParaRPr lang="tr-TR" b="1" dirty="0"/>
          </a:p>
        </p:txBody>
      </p:sp>
      <p:sp>
        <p:nvSpPr>
          <p:cNvPr id="6" name="Akış Çizelgesi: Sonlandırıcı 5"/>
          <p:cNvSpPr/>
          <p:nvPr/>
        </p:nvSpPr>
        <p:spPr>
          <a:xfrm>
            <a:off x="7158445" y="4297679"/>
            <a:ext cx="3997235" cy="96665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TOPLUMSAL CİNSİYET</a:t>
            </a:r>
          </a:p>
          <a:p>
            <a:pPr algn="ctr"/>
            <a:r>
              <a:rPr lang="tr-TR" b="1" dirty="0" smtClean="0"/>
              <a:t>(GENDER)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3975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Biyolojik olarak “kadın ve erkek olmak, doğal ve doğuştan olarak adlandırılırken, kadınlık ve erkeklik ise toplumsallaşma süreci ile beraber kültürel bir yapılanmaya işaret etmektedir”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tr-TR" sz="2400" b="1" dirty="0" smtClean="0"/>
              <a:t>	Kadın-erkek ile kadınlık-erkeklik </a:t>
            </a:r>
            <a:r>
              <a:rPr lang="tr-TR" sz="2400" b="1" dirty="0"/>
              <a:t>aynı şeyler değildir ve ayaklarını </a:t>
            </a:r>
            <a:r>
              <a:rPr lang="tr-TR" sz="2400" b="1" dirty="0" smtClean="0"/>
              <a:t>aynı yerlere </a:t>
            </a:r>
            <a:r>
              <a:rPr lang="tr-TR" sz="2400" b="1" dirty="0"/>
              <a:t>basmaz. Buna göre insan, biyolojinin gözünde bir dişi </a:t>
            </a:r>
            <a:r>
              <a:rPr lang="tr-TR" sz="2400" b="1" dirty="0" smtClean="0"/>
              <a:t>ya </a:t>
            </a:r>
            <a:r>
              <a:rPr lang="tr-TR" sz="2400" b="1" dirty="0"/>
              <a:t>da eril bedeniyle dünyaya gelir. Bedenin </a:t>
            </a:r>
            <a:r>
              <a:rPr lang="tr-TR" sz="2400" b="1" dirty="0" smtClean="0"/>
              <a:t>cinsiyeti, doğuştan </a:t>
            </a:r>
            <a:r>
              <a:rPr lang="tr-TR" sz="2400" b="1" dirty="0"/>
              <a:t>gelen en doğal ve temel özelliklerden </a:t>
            </a:r>
            <a:r>
              <a:rPr lang="tr-TR" sz="2400" b="1" dirty="0" smtClean="0"/>
              <a:t>biridir.</a:t>
            </a:r>
            <a:endParaRPr lang="tr-TR" sz="24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000" y="0"/>
            <a:ext cx="2232000" cy="16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763486"/>
            <a:ext cx="10058400" cy="4105608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800" b="1" dirty="0" smtClean="0"/>
              <a:t>	Bedenin </a:t>
            </a:r>
            <a:r>
              <a:rPr lang="tr-TR" sz="2800" b="1" dirty="0"/>
              <a:t>ince ve zayıf mı yoksa kalın ve güçlü mü; </a:t>
            </a:r>
            <a:r>
              <a:rPr lang="tr-TR" sz="2800" b="1" dirty="0" smtClean="0"/>
              <a:t>doğurgan mı </a:t>
            </a:r>
            <a:r>
              <a:rPr lang="tr-TR" sz="2800" b="1" dirty="0"/>
              <a:t>yahut doğurtan mı olacağı gibi ayrımlar bu </a:t>
            </a:r>
            <a:r>
              <a:rPr lang="tr-TR" sz="2800" b="1" dirty="0" smtClean="0"/>
              <a:t>biyolojik veriye </a:t>
            </a:r>
            <a:r>
              <a:rPr lang="tr-TR" sz="2800" b="1" dirty="0"/>
              <a:t>göre temellenmektedir. Biyolojinin tanımladığı </a:t>
            </a:r>
            <a:r>
              <a:rPr lang="tr-TR" sz="2800" b="1" dirty="0" smtClean="0"/>
              <a:t>kadın ve </a:t>
            </a:r>
            <a:r>
              <a:rPr lang="tr-TR" sz="2800" b="1" dirty="0"/>
              <a:t>erkek beden cinsiyeti aslında neredeyse yalnızca </a:t>
            </a:r>
            <a:r>
              <a:rPr lang="tr-TR" sz="2800" b="1" dirty="0" smtClean="0"/>
              <a:t>bundan ibarettir</a:t>
            </a:r>
            <a:r>
              <a:rPr lang="tr-TR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307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750423"/>
            <a:ext cx="10058400" cy="4118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 </a:t>
            </a:r>
            <a:r>
              <a:rPr lang="tr-TR" sz="2400" b="1" dirty="0" smtClean="0"/>
              <a:t>	Biyolojik </a:t>
            </a:r>
            <a:r>
              <a:rPr lang="tr-TR" sz="2400" b="1" dirty="0"/>
              <a:t>kabullerin karşısında yer alanlar için </a:t>
            </a:r>
            <a:r>
              <a:rPr lang="tr-TR" sz="2400" b="1" dirty="0" smtClean="0"/>
              <a:t>bir insanın </a:t>
            </a:r>
            <a:r>
              <a:rPr lang="tr-TR" sz="2400" b="1" dirty="0"/>
              <a:t>dişil ve erilden çıkıp kadın ve erkeğe </a:t>
            </a:r>
            <a:r>
              <a:rPr lang="tr-TR" sz="2400" b="1" dirty="0" smtClean="0"/>
              <a:t>dönüşmesi biyolojiyle </a:t>
            </a:r>
            <a:r>
              <a:rPr lang="tr-TR" sz="2400" b="1" dirty="0"/>
              <a:t>değil, tamamen toplumsal kültürel </a:t>
            </a:r>
            <a:r>
              <a:rPr lang="tr-TR" sz="2400" b="1" dirty="0" smtClean="0"/>
              <a:t>gelişmelerle ilgilidir</a:t>
            </a:r>
            <a:r>
              <a:rPr lang="tr-TR" sz="2400" b="1" dirty="0"/>
              <a:t>. Toplumsal cinsiyet biyolojik ayrımdan çok daha </a:t>
            </a:r>
            <a:r>
              <a:rPr lang="tr-TR" sz="2400" b="1" dirty="0" smtClean="0"/>
              <a:t>öte ve </a:t>
            </a:r>
            <a:r>
              <a:rPr lang="tr-TR" sz="2400" b="1" dirty="0"/>
              <a:t>geniştir. “Bireyin biyolojik cinsiyetinin doğrudan </a:t>
            </a:r>
            <a:r>
              <a:rPr lang="tr-TR" sz="2400" b="1" dirty="0" smtClean="0"/>
              <a:t>bir sonucu </a:t>
            </a:r>
            <a:r>
              <a:rPr lang="tr-TR" sz="2400" b="1" dirty="0"/>
              <a:t>olmak zorunda değildir” </a:t>
            </a:r>
            <a:r>
              <a:rPr lang="tr-TR" sz="2400" b="1" dirty="0" smtClean="0"/>
              <a:t>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44565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5131" y="1524000"/>
            <a:ext cx="11730446" cy="434509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/>
              <a:t> </a:t>
            </a:r>
            <a:r>
              <a:rPr lang="tr-TR" sz="2800" b="1" dirty="0" smtClean="0"/>
              <a:t>	En net haliyle </a:t>
            </a:r>
            <a:r>
              <a:rPr lang="tr-TR" sz="2800" b="1" dirty="0"/>
              <a:t>“toplumsal cinsiyet, bireyi kadınsı ya da </a:t>
            </a:r>
            <a:r>
              <a:rPr lang="tr-TR" sz="2800" b="1" dirty="0" smtClean="0"/>
              <a:t>erkeksi olarak </a:t>
            </a:r>
            <a:r>
              <a:rPr lang="tr-TR" sz="2800" b="1" dirty="0"/>
              <a:t>karakterize eden </a:t>
            </a:r>
            <a:r>
              <a:rPr lang="tr-TR" sz="2800" b="1" dirty="0" err="1"/>
              <a:t>psikososyal</a:t>
            </a:r>
            <a:r>
              <a:rPr lang="tr-TR" sz="2800" b="1" dirty="0"/>
              <a:t> özelliklerdir” . Kadınsılık ya da </a:t>
            </a:r>
            <a:r>
              <a:rPr lang="tr-TR" sz="2800" b="1" dirty="0" err="1" smtClean="0"/>
              <a:t>kadınlık,erkeksilik</a:t>
            </a:r>
            <a:r>
              <a:rPr lang="tr-TR" sz="2800" b="1" dirty="0" smtClean="0"/>
              <a:t> </a:t>
            </a:r>
            <a:r>
              <a:rPr lang="tr-TR" sz="2800" b="1" dirty="0"/>
              <a:t>veya erkeklik tümüyle toplumsal ve </a:t>
            </a:r>
            <a:r>
              <a:rPr lang="tr-TR" sz="2800" b="1" dirty="0" smtClean="0"/>
              <a:t>kültürel hadiselerdir</a:t>
            </a:r>
            <a:r>
              <a:rPr lang="tr-TR" sz="2800" b="1" dirty="0"/>
              <a:t>. Birbirinden değişik zaman ve yerlere </a:t>
            </a:r>
            <a:r>
              <a:rPr lang="tr-TR" sz="2800" b="1" dirty="0" smtClean="0"/>
              <a:t>göre farklılık </a:t>
            </a:r>
            <a:r>
              <a:rPr lang="tr-TR" sz="2800" b="1" dirty="0"/>
              <a:t>gösterebilmektedir.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65" y="3566160"/>
            <a:ext cx="3438968" cy="27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257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37</Words>
  <Application>Microsoft Office PowerPoint</Application>
  <PresentationFormat>Geniş ekran</PresentationFormat>
  <Paragraphs>55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Wingdings</vt:lpstr>
      <vt:lpstr>Geçmişe bakış</vt:lpstr>
      <vt:lpstr>PowerPoint Sunusu</vt:lpstr>
      <vt:lpstr>PowerPoint Sunusu</vt:lpstr>
      <vt:lpstr>PowerPoint Sunusu</vt:lpstr>
      <vt:lpstr>PowerPoint Sunusu</vt:lpstr>
      <vt:lpstr> Cinsiyet ve Toplumsal Cinsiyet</vt:lpstr>
      <vt:lpstr>PowerPoint Sunusu</vt:lpstr>
      <vt:lpstr>PowerPoint Sunusu</vt:lpstr>
      <vt:lpstr>PowerPoint Sunusu</vt:lpstr>
      <vt:lpstr>PowerPoint Sunusu</vt:lpstr>
      <vt:lpstr>PowerPoint Sunusu</vt:lpstr>
      <vt:lpstr>Cinsiyete Dayalı İş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ronaldinho424</cp:lastModifiedBy>
  <cp:revision>20</cp:revision>
  <dcterms:created xsi:type="dcterms:W3CDTF">2020-11-10T10:19:56Z</dcterms:created>
  <dcterms:modified xsi:type="dcterms:W3CDTF">2020-11-12T13:27:19Z</dcterms:modified>
</cp:coreProperties>
</file>