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77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54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64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91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634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71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99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10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8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0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00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75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69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23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4128DC3-E280-44B0-A733-AF3C959FA20E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4444159-4948-4C72-A354-0DAB0F1DF6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66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25491" y="1379094"/>
            <a:ext cx="10572000" cy="2096723"/>
          </a:xfrm>
        </p:spPr>
        <p:txBody>
          <a:bodyPr>
            <a:normAutofit/>
          </a:bodyPr>
          <a:lstStyle/>
          <a:p>
            <a:r>
              <a:rPr lang="tr-TR" dirty="0" smtClean="0"/>
              <a:t>KADINA YÖNELİK ŞİDDETİN FARKLI AÇILARDAN SONUÇLARI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25491" y="5185096"/>
            <a:ext cx="9144000" cy="1156063"/>
          </a:xfrm>
        </p:spPr>
        <p:txBody>
          <a:bodyPr/>
          <a:lstStyle/>
          <a:p>
            <a:r>
              <a:rPr lang="tr-TR" dirty="0" smtClean="0"/>
              <a:t>SEYHAN RAM</a:t>
            </a:r>
          </a:p>
          <a:p>
            <a:r>
              <a:rPr lang="tr-TR" dirty="0" smtClean="0"/>
              <a:t>2020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1140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9685" y="447188"/>
            <a:ext cx="10902313" cy="970450"/>
          </a:xfrm>
        </p:spPr>
        <p:txBody>
          <a:bodyPr/>
          <a:lstStyle/>
          <a:p>
            <a:r>
              <a:rPr lang="tr-TR" dirty="0"/>
              <a:t>Aile İçi Şiddetin Çocuklar Üzerindeki Etkileri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Şiddet çocuklar üzerinde de çok olumsuz etkiler yaratmaktadır. Şiddetin toplumsal ve </a:t>
            </a:r>
            <a:r>
              <a:rPr lang="tr-TR" sz="2400" dirty="0" smtClean="0"/>
              <a:t>bireysel düzeyde </a:t>
            </a:r>
            <a:r>
              <a:rPr lang="tr-TR" sz="2400" dirty="0"/>
              <a:t>azaltılması açısından bu konu kritiktir. Yeni kuşakların toplumsal cinsiyet eşitliği </a:t>
            </a:r>
            <a:r>
              <a:rPr lang="tr-TR" sz="2400" dirty="0" smtClean="0"/>
              <a:t>fikri ile </a:t>
            </a:r>
            <a:r>
              <a:rPr lang="tr-TR" sz="2400" dirty="0"/>
              <a:t>sorun ve çatışmaları şiddet içemeyen iletişim yöntemleri kullanarak çözmeleri </a:t>
            </a:r>
            <a:r>
              <a:rPr lang="tr-TR" sz="2400" dirty="0" smtClean="0"/>
              <a:t>açısından çocukların </a:t>
            </a:r>
            <a:r>
              <a:rPr lang="tr-TR" sz="2400" dirty="0"/>
              <a:t>şiddete uğraması veya tanık olmaları özellikle dikkat edilmesi ve önlem </a:t>
            </a:r>
            <a:r>
              <a:rPr lang="tr-TR" sz="2400" dirty="0" smtClean="0"/>
              <a:t>alınması gereken </a:t>
            </a:r>
            <a:r>
              <a:rPr lang="tr-TR" sz="2400" dirty="0"/>
              <a:t>bir konudur. Aile içinde şiddete tanık olan çocukların üzerinde şiddetin bazı </a:t>
            </a:r>
            <a:r>
              <a:rPr lang="tr-TR" sz="2400" dirty="0" smtClean="0"/>
              <a:t>etkileri şöyle </a:t>
            </a:r>
            <a:r>
              <a:rPr lang="tr-TR" sz="2400" dirty="0"/>
              <a:t>sıralanabilir: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34940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Babasının annesine şiddet uyguladığını gören çocuk, korkar, üzülür, öfkelenir.</a:t>
            </a:r>
          </a:p>
          <a:p>
            <a:r>
              <a:rPr lang="tr-TR" dirty="0" smtClean="0"/>
              <a:t>Olaylarla </a:t>
            </a:r>
            <a:r>
              <a:rPr lang="tr-TR" dirty="0"/>
              <a:t>hiçbir ilgisi olmasa bile suçluluk hisseder.</a:t>
            </a:r>
          </a:p>
          <a:p>
            <a:r>
              <a:rPr lang="tr-TR" dirty="0" smtClean="0"/>
              <a:t>Dayağın </a:t>
            </a:r>
            <a:r>
              <a:rPr lang="tr-TR" dirty="0"/>
              <a:t>ve baskının bir sorun çözme yöntemi olduğunu öğrenir ve bunu uygular.</a:t>
            </a:r>
          </a:p>
          <a:p>
            <a:r>
              <a:rPr lang="tr-TR" dirty="0" smtClean="0"/>
              <a:t>Dayak </a:t>
            </a:r>
            <a:r>
              <a:rPr lang="tr-TR" dirty="0"/>
              <a:t>ve baskıdan kurtulmak için yalan söylemeyi seçebilir.</a:t>
            </a:r>
          </a:p>
          <a:p>
            <a:r>
              <a:rPr lang="tr-TR" dirty="0" smtClean="0"/>
              <a:t>Babasıyla </a:t>
            </a:r>
            <a:r>
              <a:rPr lang="tr-TR" dirty="0"/>
              <a:t>kendisi arasında güvene dayalı bir ilişki yerine, korkuya dayalı bir ilişkisi olur.</a:t>
            </a:r>
          </a:p>
          <a:p>
            <a:r>
              <a:rPr lang="tr-TR" dirty="0" smtClean="0"/>
              <a:t>Babaya </a:t>
            </a:r>
            <a:r>
              <a:rPr lang="tr-TR" dirty="0"/>
              <a:t>karşı öfke duyar.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8960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Gelişiminde </a:t>
            </a:r>
            <a:r>
              <a:rPr lang="tr-TR" dirty="0"/>
              <a:t>çeşitli sorunlar yaşayabilir.</a:t>
            </a:r>
          </a:p>
          <a:p>
            <a:r>
              <a:rPr lang="tr-TR" dirty="0" smtClean="0"/>
              <a:t>Benlik </a:t>
            </a:r>
            <a:r>
              <a:rPr lang="tr-TR" dirty="0"/>
              <a:t>imajı sarsılır, güven duyguları zedelenir, sınır koyma becerileri gelişmez.</a:t>
            </a:r>
          </a:p>
          <a:p>
            <a:r>
              <a:rPr lang="tr-TR" dirty="0" smtClean="0"/>
              <a:t>Kendileri </a:t>
            </a:r>
            <a:r>
              <a:rPr lang="tr-TR" dirty="0"/>
              <a:t>de şiddete uğrarlarsa, kendilerini korumak için strateji üretemezler.</a:t>
            </a:r>
          </a:p>
          <a:p>
            <a:r>
              <a:rPr lang="tr-TR" dirty="0" smtClean="0"/>
              <a:t>Şiddet </a:t>
            </a:r>
            <a:r>
              <a:rPr lang="tr-TR" dirty="0"/>
              <a:t>ortamından kurtulmak için evden kaçabilir, erken yaşta istemedikleri veya </a:t>
            </a:r>
            <a:r>
              <a:rPr lang="tr-TR" dirty="0" smtClean="0"/>
              <a:t>hazır olmadıkları </a:t>
            </a:r>
            <a:r>
              <a:rPr lang="tr-TR" dirty="0"/>
              <a:t>bir evlilik yapabilir.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8652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426582"/>
          </a:xfrm>
        </p:spPr>
        <p:txBody>
          <a:bodyPr/>
          <a:lstStyle/>
          <a:p>
            <a:r>
              <a:rPr lang="tr-TR" dirty="0"/>
              <a:t>Şiddete maruz kalmış ya da tanık olmuş çocuklar aşağıdaki belirtilerden bir veya daha fazlasını gösterebilir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Uyuyamama</a:t>
            </a:r>
            <a:r>
              <a:rPr lang="tr-TR" dirty="0"/>
              <a:t>, uyumaktan korkma, kâbus görme, sık sık uyanma,</a:t>
            </a:r>
          </a:p>
          <a:p>
            <a:r>
              <a:rPr lang="tr-TR" dirty="0" smtClean="0"/>
              <a:t>Tıbbi </a:t>
            </a:r>
            <a:r>
              <a:rPr lang="tr-TR" dirty="0"/>
              <a:t>bir nedene bağlı olmayan, baş ağrısı, mide ağrısı, mide bulantısı gibi </a:t>
            </a:r>
            <a:r>
              <a:rPr lang="tr-TR" dirty="0" smtClean="0"/>
              <a:t>bedensel belirtiler</a:t>
            </a:r>
            <a:r>
              <a:rPr lang="tr-TR" dirty="0"/>
              <a:t>,</a:t>
            </a:r>
          </a:p>
          <a:p>
            <a:r>
              <a:rPr lang="tr-TR" dirty="0" smtClean="0"/>
              <a:t>Aşırı </a:t>
            </a:r>
            <a:r>
              <a:rPr lang="tr-TR" dirty="0"/>
              <a:t>bir endişe hali, korkular, ani ses veya hareketler olduğunda irkilme,</a:t>
            </a:r>
          </a:p>
          <a:p>
            <a:r>
              <a:rPr lang="tr-TR" dirty="0" smtClean="0"/>
              <a:t>Saldırgan </a:t>
            </a:r>
            <a:r>
              <a:rPr lang="tr-TR" dirty="0"/>
              <a:t>davranışlar, sinirlilik, kavgacılık, başka çocukların veya hayvanların </a:t>
            </a:r>
            <a:r>
              <a:rPr lang="tr-TR" dirty="0" smtClean="0"/>
              <a:t>canını yakma</a:t>
            </a:r>
            <a:r>
              <a:rPr lang="tr-TR" dirty="0"/>
              <a:t>,</a:t>
            </a:r>
          </a:p>
          <a:p>
            <a:r>
              <a:rPr lang="tr-TR" dirty="0" smtClean="0"/>
              <a:t>Öfke </a:t>
            </a:r>
            <a:r>
              <a:rPr lang="tr-TR" dirty="0"/>
              <a:t>nöbetleri veya başka zorlayıcı davranışlar,</a:t>
            </a:r>
          </a:p>
          <a:p>
            <a:r>
              <a:rPr lang="tr-TR" dirty="0" smtClean="0"/>
              <a:t>İnsanlara</a:t>
            </a:r>
            <a:r>
              <a:rPr lang="tr-TR" dirty="0"/>
              <a:t>, okula veya eskiden sevdiği etkinliklere karşı ilgisizlik,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7267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Halsizlik</a:t>
            </a:r>
            <a:r>
              <a:rPr lang="tr-TR" dirty="0"/>
              <a:t>, enerjisizlik,</a:t>
            </a:r>
          </a:p>
          <a:p>
            <a:r>
              <a:rPr lang="tr-TR" dirty="0" smtClean="0"/>
              <a:t>Hiçbir </a:t>
            </a:r>
            <a:r>
              <a:rPr lang="tr-TR" dirty="0"/>
              <a:t>duygu gösteremez hale gelme,</a:t>
            </a:r>
          </a:p>
          <a:p>
            <a:r>
              <a:rPr lang="nb-NO" dirty="0" smtClean="0"/>
              <a:t>Yalnız </a:t>
            </a:r>
            <a:r>
              <a:rPr lang="nb-NO" dirty="0"/>
              <a:t>ve terk edilmiş hissetme,</a:t>
            </a:r>
          </a:p>
          <a:p>
            <a:r>
              <a:rPr lang="tr-TR" dirty="0" smtClean="0"/>
              <a:t>Konsantrasyonda </a:t>
            </a:r>
            <a:r>
              <a:rPr lang="tr-TR" dirty="0"/>
              <a:t>ve dikkati odaklamakta zorluk ve okulda başarısızlık,</a:t>
            </a:r>
          </a:p>
          <a:p>
            <a:r>
              <a:rPr lang="tr-TR" dirty="0" smtClean="0"/>
              <a:t>Alt </a:t>
            </a:r>
            <a:r>
              <a:rPr lang="tr-TR" dirty="0"/>
              <a:t>ıslatma, dil gelişiminde gerileme gibi yaşından küçük davranışlar,</a:t>
            </a:r>
          </a:p>
          <a:p>
            <a:r>
              <a:rPr lang="tr-TR" dirty="0" smtClean="0"/>
              <a:t>Sık </a:t>
            </a:r>
            <a:r>
              <a:rPr lang="tr-TR" dirty="0"/>
              <a:t>ve uzun süreli ağlama,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6139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Oyun </a:t>
            </a:r>
            <a:r>
              <a:rPr lang="tr-TR" dirty="0"/>
              <a:t>oynarken hep şiddet temalarına odaklanma,</a:t>
            </a:r>
          </a:p>
          <a:p>
            <a:r>
              <a:rPr lang="tr-TR" dirty="0" smtClean="0"/>
              <a:t>Temel </a:t>
            </a:r>
            <a:r>
              <a:rPr lang="tr-TR" dirty="0"/>
              <a:t>güven duygusunun sarsılması, özgüven azalması,</a:t>
            </a:r>
          </a:p>
          <a:p>
            <a:r>
              <a:rPr lang="tr-TR" dirty="0" smtClean="0"/>
              <a:t>Şiddet </a:t>
            </a:r>
            <a:r>
              <a:rPr lang="tr-TR" dirty="0"/>
              <a:t>uygulamayan ebeveynden ayrılmak istememe,</a:t>
            </a:r>
          </a:p>
          <a:p>
            <a:r>
              <a:rPr lang="tr-TR" dirty="0" smtClean="0"/>
              <a:t>Yeme </a:t>
            </a:r>
            <a:r>
              <a:rPr lang="tr-TR" dirty="0"/>
              <a:t>problemleri,</a:t>
            </a:r>
          </a:p>
          <a:p>
            <a:r>
              <a:rPr lang="tr-TR" dirty="0" smtClean="0"/>
              <a:t>Uyuşturucu </a:t>
            </a:r>
            <a:r>
              <a:rPr lang="tr-TR" dirty="0"/>
              <a:t>madde kullanımı,</a:t>
            </a:r>
          </a:p>
          <a:p>
            <a:r>
              <a:rPr lang="tr-TR" dirty="0" smtClean="0"/>
              <a:t>İntihar </a:t>
            </a:r>
            <a:r>
              <a:rPr lang="tr-TR" dirty="0"/>
              <a:t>eğilimleri.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0439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Aile İçi Şiddetin Toplum Üzerindeki </a:t>
            </a:r>
            <a:r>
              <a:rPr lang="tr-TR" dirty="0" smtClean="0"/>
              <a:t>Etkileri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KYAİŞ </a:t>
            </a:r>
            <a:r>
              <a:rPr lang="tr-TR" sz="2000" dirty="0"/>
              <a:t>öncelikle toplumdaki mevcut şiddetin artmasına yol açmaktadır. Hem şiddet uygulayan </a:t>
            </a:r>
            <a:r>
              <a:rPr lang="tr-TR" sz="2000" dirty="0" smtClean="0"/>
              <a:t>ve hem </a:t>
            </a:r>
            <a:r>
              <a:rPr lang="tr-TR" sz="2000" dirty="0"/>
              <a:t>şiddete maruz kalan taraflar arasındaki şiddet ilişkisi, toplumsal düzeyde kendini </a:t>
            </a:r>
            <a:r>
              <a:rPr lang="tr-TR" sz="2000" dirty="0" smtClean="0"/>
              <a:t>gösteren şiddeti </a:t>
            </a:r>
            <a:r>
              <a:rPr lang="tr-TR" sz="2000" dirty="0"/>
              <a:t>güçlendirmekte ve bu da bazı bedellerin ödenmesine yol açmaktadır. Özellikle kadın </a:t>
            </a:r>
            <a:r>
              <a:rPr lang="tr-TR" sz="2000" dirty="0" smtClean="0"/>
              <a:t>ve çocukların </a:t>
            </a:r>
            <a:r>
              <a:rPr lang="tr-TR" sz="2000" dirty="0"/>
              <a:t>mağdur ve erkeklerin fail olduğu bu süreçte toplumsal ayrışmalar ve </a:t>
            </a:r>
            <a:r>
              <a:rPr lang="tr-TR" sz="2000" dirty="0" smtClean="0"/>
              <a:t>iletişimsizlikler oluşmakta </a:t>
            </a:r>
            <a:r>
              <a:rPr lang="tr-TR" sz="2000" dirty="0"/>
              <a:t>ve bu da toplumda çatışma ve sorunların şiddet içermeyen yöntemlerle </a:t>
            </a:r>
            <a:r>
              <a:rPr lang="tr-TR" sz="2000" dirty="0" smtClean="0"/>
              <a:t>çözümünün önünde </a:t>
            </a:r>
            <a:r>
              <a:rPr lang="tr-TR" sz="2000" dirty="0"/>
              <a:t>engel oluşturmaktadır.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51854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Şiddet, toplumdaki şiddeti artırırken aynı zamanda çocuk istismarını, genel olarak tecavüzleri </a:t>
            </a:r>
            <a:r>
              <a:rPr lang="tr-TR" sz="2000" dirty="0" smtClean="0"/>
              <a:t>ve hastanelere </a:t>
            </a:r>
            <a:r>
              <a:rPr lang="tr-TR" sz="2000" dirty="0"/>
              <a:t>yapılan başvuruları da artırmaktadır. Öte yandan, toplumda bireylerin </a:t>
            </a:r>
            <a:r>
              <a:rPr lang="tr-TR" sz="2000" dirty="0" smtClean="0"/>
              <a:t>birbirlerine olan </a:t>
            </a:r>
            <a:r>
              <a:rPr lang="tr-TR" sz="2000" dirty="0"/>
              <a:t>güven duygularına zarar vermekte ve güvensizliği artırmaktadır. Şiddet bir taraftan </a:t>
            </a:r>
            <a:r>
              <a:rPr lang="tr-TR" sz="2000" dirty="0" smtClean="0"/>
              <a:t>yaşam kalitesini </a:t>
            </a:r>
            <a:r>
              <a:rPr lang="tr-TR" sz="2000" dirty="0"/>
              <a:t>düşürür öte taraftan kuşaklararası geçişte şiddet eğilimli yeni kuşakların </a:t>
            </a:r>
            <a:r>
              <a:rPr lang="tr-TR" sz="2000" dirty="0" smtClean="0"/>
              <a:t>oluşmasına katkıda </a:t>
            </a:r>
            <a:r>
              <a:rPr lang="tr-TR" sz="2000" dirty="0"/>
              <a:t>bulunur. Buna bağlı olarak toplumda, demokrasi, hukukun üstünlüğü ve </a:t>
            </a:r>
            <a:r>
              <a:rPr lang="tr-TR" sz="2000" dirty="0" smtClean="0"/>
              <a:t>toplumsal cinsiyet </a:t>
            </a:r>
            <a:r>
              <a:rPr lang="tr-TR" sz="2000" dirty="0"/>
              <a:t>eşitliği konularının önemi azaldıkça şiddet süreğen hale gelir.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49537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5400" dirty="0" smtClean="0"/>
              <a:t>TEŞEKKÜRLER…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686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Kadına Yönelik Aile İçi Şiddet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Kadına yönelik aile içi şiddet (KYAİŞ) evrensel bir sorundur ve tüm toplumları </a:t>
            </a:r>
            <a:r>
              <a:rPr lang="tr-TR" sz="2400" dirty="0" smtClean="0"/>
              <a:t>derinden ve </a:t>
            </a:r>
            <a:r>
              <a:rPr lang="tr-TR" sz="2400" dirty="0"/>
              <a:t>olumsuz biçimde etkilemektedir. KYAİŞ Türkiye’de de önemli bir sorun olarak </a:t>
            </a:r>
            <a:r>
              <a:rPr lang="tr-TR" sz="2400" dirty="0" smtClean="0"/>
              <a:t>varlığını sürdürmektedir</a:t>
            </a:r>
            <a:r>
              <a:rPr lang="tr-TR" sz="2400" dirty="0"/>
              <a:t>. Tüm aile bireylerini tehdit eden KYAİŞ, başta kadınların ve çocukların </a:t>
            </a:r>
            <a:r>
              <a:rPr lang="tr-TR" sz="2400" dirty="0" smtClean="0"/>
              <a:t>temel insan </a:t>
            </a:r>
            <a:r>
              <a:rPr lang="tr-TR" sz="2400" dirty="0"/>
              <a:t>haklarını ihlal etmektedir.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7692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578279"/>
              </a:buClr>
              <a:buNone/>
            </a:pPr>
            <a:r>
              <a:rPr lang="tr-TR" altLang="tr-TR" sz="3200" dirty="0"/>
              <a:t>ŞİDDET EN ÇOK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578279"/>
              </a:buClr>
              <a:buNone/>
            </a:pPr>
            <a:r>
              <a:rPr lang="tr-TR" altLang="tr-TR" sz="3200" dirty="0">
                <a:solidFill>
                  <a:srgbClr val="FF0000"/>
                </a:solidFill>
              </a:rPr>
              <a:t>KADINLARA,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578279"/>
              </a:buClr>
              <a:buNone/>
            </a:pPr>
            <a:r>
              <a:rPr lang="tr-TR" altLang="tr-TR" sz="3200" dirty="0">
                <a:solidFill>
                  <a:srgbClr val="FF0000"/>
                </a:solidFill>
              </a:rPr>
              <a:t>ÇOCUKLARA, YAŞLILARA,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578279"/>
              </a:buClr>
              <a:buNone/>
            </a:pPr>
            <a:r>
              <a:rPr lang="tr-TR" altLang="tr-TR" sz="3200" dirty="0">
                <a:solidFill>
                  <a:srgbClr val="FF0000"/>
                </a:solidFill>
              </a:rPr>
              <a:t>ENGELLİLERE, GÖÇMENLERE,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578279"/>
              </a:buClr>
              <a:buNone/>
            </a:pPr>
            <a:r>
              <a:rPr lang="tr-TR" altLang="tr-TR" sz="3200" dirty="0">
                <a:solidFill>
                  <a:srgbClr val="FF0000"/>
                </a:solidFill>
              </a:rPr>
              <a:t>EVSİZLERE, MÜLTECİLERE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578279"/>
              </a:buClr>
              <a:buNone/>
            </a:pPr>
            <a:r>
              <a:rPr lang="tr-TR" altLang="tr-TR" sz="3200" dirty="0"/>
              <a:t>YÖNELMEKTEDİR.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788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Dünya Sağlık Örgütü Kadına Yönelik Şiddeti Şöyle Tanımlamıştır.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“</a:t>
            </a:r>
            <a:r>
              <a:rPr lang="tr-TR" sz="2400" dirty="0"/>
              <a:t>Cinsiyete dayalı, kadını inciten, ona zarar veren, fiziksel, cinsel, ruhsal olarak hasar </a:t>
            </a:r>
            <a:r>
              <a:rPr lang="tr-TR" sz="2400" dirty="0" smtClean="0"/>
              <a:t>yaratan, toplum </a:t>
            </a:r>
            <a:r>
              <a:rPr lang="tr-TR" sz="2400" dirty="0"/>
              <a:t>içerisinde ya da özel yaşamında ona baskı uygulaması ve özgürlüklerinin keyfi </a:t>
            </a:r>
            <a:r>
              <a:rPr lang="tr-TR" sz="2400" dirty="0" smtClean="0"/>
              <a:t>olarak kısıtlanmasına </a:t>
            </a:r>
            <a:r>
              <a:rPr lang="tr-TR" sz="2400" dirty="0"/>
              <a:t>neden olan her türlü davranıştır.”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8408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Aile İçi Şiddetin Kadınlar Üzerindeki </a:t>
            </a:r>
            <a:r>
              <a:rPr lang="tr-TR" dirty="0" smtClean="0"/>
              <a:t>Etkileri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Şiddet</a:t>
            </a:r>
            <a:r>
              <a:rPr lang="tr-TR" sz="2800" dirty="0"/>
              <a:t>, yaşayan bireyler üzerinde çok derin izler bırakır. Kısa süreli ve uzun süreli olan </a:t>
            </a:r>
            <a:r>
              <a:rPr lang="tr-TR" sz="2800" dirty="0" smtClean="0"/>
              <a:t>bu etkilerin </a:t>
            </a:r>
            <a:r>
              <a:rPr lang="tr-TR" sz="2800" dirty="0"/>
              <a:t>en sık </a:t>
            </a:r>
            <a:r>
              <a:rPr lang="tr-TR" sz="2800" dirty="0" smtClean="0"/>
              <a:t>rastlanılanları </a:t>
            </a:r>
            <a:r>
              <a:rPr lang="tr-TR" sz="2800" dirty="0"/>
              <a:t>şöyledir.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3326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Kısa süreli etkiler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“</a:t>
            </a:r>
            <a:r>
              <a:rPr lang="tr-TR" dirty="0"/>
              <a:t>Öğrenilmiş çaresizlik” diye adlandırılan, kadının olaylar karşısında kendisini </a:t>
            </a:r>
            <a:r>
              <a:rPr lang="tr-TR" dirty="0" smtClean="0"/>
              <a:t>pasif/ güçsüz </a:t>
            </a:r>
            <a:r>
              <a:rPr lang="tr-TR" dirty="0"/>
              <a:t>hissetmesi ve olayları değiştirmek için yapabilecek hiçbir şey olmadığı </a:t>
            </a:r>
            <a:r>
              <a:rPr lang="tr-TR" dirty="0" smtClean="0"/>
              <a:t>inancına kapılması</a:t>
            </a:r>
            <a:r>
              <a:rPr lang="tr-TR" dirty="0"/>
              <a:t>,</a:t>
            </a:r>
          </a:p>
          <a:p>
            <a:r>
              <a:rPr lang="tr-TR" dirty="0" smtClean="0"/>
              <a:t>Kadının </a:t>
            </a:r>
            <a:r>
              <a:rPr lang="tr-TR" dirty="0"/>
              <a:t>şiddeti mümkün olduğunca geciktirebilmek için çevre ve insanları </a:t>
            </a:r>
            <a:r>
              <a:rPr lang="tr-TR" dirty="0" smtClean="0"/>
              <a:t>kontrol etmeye </a:t>
            </a:r>
            <a:r>
              <a:rPr lang="tr-TR" dirty="0"/>
              <a:t>çabalayarak, tetikleyici olabilecek olayları engellemeye çalışması,</a:t>
            </a:r>
          </a:p>
          <a:p>
            <a:r>
              <a:rPr lang="tr-TR" dirty="0" smtClean="0"/>
              <a:t>Her </a:t>
            </a:r>
            <a:r>
              <a:rPr lang="tr-TR" dirty="0"/>
              <a:t>gün hayatta kalmaya yönelik taktikler geliştirmekten dolayı, olaylara uzun vadeli </a:t>
            </a:r>
            <a:r>
              <a:rPr lang="tr-TR" dirty="0" smtClean="0"/>
              <a:t>ve </a:t>
            </a:r>
            <a:r>
              <a:rPr lang="it-IT" dirty="0" smtClean="0"/>
              <a:t>geniş </a:t>
            </a:r>
            <a:r>
              <a:rPr lang="it-IT" dirty="0"/>
              <a:t>açıdan bakabilme becerisinin yitirilmesi,</a:t>
            </a:r>
          </a:p>
          <a:p>
            <a:r>
              <a:rPr lang="tr-TR" dirty="0" smtClean="0"/>
              <a:t>Yoğun </a:t>
            </a:r>
            <a:r>
              <a:rPr lang="tr-TR" dirty="0"/>
              <a:t>korku ve buna bağlı olarak gelişen çaresizlik, güvensizlik, ümitsizlik duyguları,</a:t>
            </a:r>
          </a:p>
          <a:p>
            <a:r>
              <a:rPr lang="tr-TR" dirty="0" smtClean="0"/>
              <a:t>Yoğun </a:t>
            </a:r>
            <a:r>
              <a:rPr lang="tr-TR" dirty="0"/>
              <a:t>endişe, panik,</a:t>
            </a:r>
          </a:p>
          <a:p>
            <a:r>
              <a:rPr lang="tr-TR" dirty="0" smtClean="0"/>
              <a:t>Kâbuslar</a:t>
            </a:r>
            <a:r>
              <a:rPr lang="tr-TR" dirty="0"/>
              <a:t>, tetikte uyumak, uykusuzluk </a:t>
            </a:r>
            <a:r>
              <a:rPr lang="tr-TR" dirty="0" smtClean="0"/>
              <a:t>vb. </a:t>
            </a:r>
            <a:r>
              <a:rPr lang="tr-TR" dirty="0"/>
              <a:t>gibi uyku bozuklukları,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626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</a:t>
            </a:r>
            <a:r>
              <a:rPr lang="tr-TR" dirty="0"/>
              <a:t>yeme, </a:t>
            </a:r>
            <a:r>
              <a:rPr lang="tr-TR" dirty="0" err="1"/>
              <a:t>anoreksiya</a:t>
            </a:r>
            <a:r>
              <a:rPr lang="tr-TR" dirty="0"/>
              <a:t> (ölüme sebep olacak kadar az yeme) gibi yeme bozuklukları,</a:t>
            </a:r>
          </a:p>
          <a:p>
            <a:r>
              <a:rPr lang="tr-TR" dirty="0" smtClean="0"/>
              <a:t>Mide </a:t>
            </a:r>
            <a:r>
              <a:rPr lang="tr-TR" dirty="0"/>
              <a:t>ve baş ağrısı, baş dönmesi, bayılma gibi fiziksel ve psikolojik kaynaklı </a:t>
            </a:r>
            <a:r>
              <a:rPr lang="tr-TR" dirty="0" smtClean="0"/>
              <a:t>fiziksel şikâyetler</a:t>
            </a:r>
            <a:r>
              <a:rPr lang="tr-TR" dirty="0"/>
              <a:t>,</a:t>
            </a:r>
          </a:p>
          <a:p>
            <a:r>
              <a:rPr lang="tr-TR" dirty="0" smtClean="0"/>
              <a:t>Sakat </a:t>
            </a:r>
            <a:r>
              <a:rPr lang="tr-TR" dirty="0"/>
              <a:t>kalma derecesine varabilen yaralanmalar,</a:t>
            </a:r>
          </a:p>
          <a:p>
            <a:r>
              <a:rPr lang="tr-TR" dirty="0" smtClean="0"/>
              <a:t>Depresyon </a:t>
            </a:r>
            <a:r>
              <a:rPr lang="tr-TR" dirty="0"/>
              <a:t>yani umutsuzluğa kapılma ve yaşama isteğini ve enerjisini </a:t>
            </a:r>
            <a:r>
              <a:rPr lang="tr-TR" dirty="0" smtClean="0"/>
              <a:t>kaybetme duygusu</a:t>
            </a:r>
            <a:r>
              <a:rPr lang="tr-TR" dirty="0"/>
              <a:t>,</a:t>
            </a:r>
          </a:p>
          <a:p>
            <a:r>
              <a:rPr lang="tr-TR" dirty="0" smtClean="0"/>
              <a:t>Ölüm </a:t>
            </a:r>
            <a:r>
              <a:rPr lang="tr-TR" dirty="0"/>
              <a:t>isteği ve intihar düşünceleri,</a:t>
            </a:r>
          </a:p>
          <a:p>
            <a:r>
              <a:rPr lang="tr-TR" dirty="0" smtClean="0"/>
              <a:t>Suçluluk </a:t>
            </a:r>
            <a:r>
              <a:rPr lang="tr-TR" dirty="0"/>
              <a:t>duygusu</a:t>
            </a:r>
            <a:r>
              <a:rPr lang="tr-TR" dirty="0" smtClean="0"/>
              <a:t>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6803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Utanç</a:t>
            </a:r>
            <a:r>
              <a:rPr lang="tr-TR" dirty="0"/>
              <a:t>,</a:t>
            </a:r>
          </a:p>
          <a:p>
            <a:r>
              <a:rPr lang="tr-TR" dirty="0" smtClean="0"/>
              <a:t>Öfke </a:t>
            </a:r>
            <a:r>
              <a:rPr lang="tr-TR" dirty="0"/>
              <a:t>ve başkalarına (çocuklar, hayvanlar, eşyalar gibi) yönelebilen öfke patlamaları,</a:t>
            </a:r>
          </a:p>
          <a:p>
            <a:r>
              <a:rPr lang="tr-TR" dirty="0" smtClean="0"/>
              <a:t>Alkol </a:t>
            </a:r>
            <a:r>
              <a:rPr lang="tr-TR" dirty="0"/>
              <a:t>ve uyuşturucu madde bağımlılığı,</a:t>
            </a:r>
          </a:p>
          <a:p>
            <a:r>
              <a:rPr lang="tr-TR" dirty="0" smtClean="0"/>
              <a:t>Başarısız </a:t>
            </a:r>
            <a:r>
              <a:rPr lang="tr-TR" dirty="0"/>
              <a:t>ve uyumsuz okul/iş hayatı veya sosyal hayat,</a:t>
            </a:r>
          </a:p>
          <a:p>
            <a:r>
              <a:rPr lang="tr-TR" dirty="0" smtClean="0"/>
              <a:t>“</a:t>
            </a:r>
            <a:r>
              <a:rPr lang="tr-TR" dirty="0"/>
              <a:t>Gerçekleşmeyecek ümit,” yani yaşanan her şey aksini gösterse de şiddetin bir </a:t>
            </a:r>
            <a:r>
              <a:rPr lang="tr-TR" dirty="0" smtClean="0"/>
              <a:t>gün biteceğine </a:t>
            </a:r>
            <a:r>
              <a:rPr lang="tr-TR" dirty="0"/>
              <a:t>inanılması,</a:t>
            </a:r>
          </a:p>
          <a:p>
            <a:r>
              <a:rPr lang="tr-TR" dirty="0" smtClean="0"/>
              <a:t>Kendini </a:t>
            </a:r>
            <a:r>
              <a:rPr lang="tr-TR" dirty="0"/>
              <a:t>koruma amacıyla cinayet.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7731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Uzun süreli (şiddet bittikten sonra bile kalabilen) etkiler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İnsanlara </a:t>
            </a:r>
            <a:r>
              <a:rPr lang="tr-TR" dirty="0"/>
              <a:t>güvensizlik ve yakın ilişkilerde zorluk</a:t>
            </a:r>
          </a:p>
          <a:p>
            <a:r>
              <a:rPr lang="tr-TR" dirty="0" smtClean="0"/>
              <a:t>Düşük </a:t>
            </a:r>
            <a:r>
              <a:rPr lang="tr-TR" dirty="0"/>
              <a:t>özgüven, değersizlik ve yetersizlik duygusu</a:t>
            </a:r>
          </a:p>
          <a:p>
            <a:r>
              <a:rPr lang="tr-TR" dirty="0" smtClean="0"/>
              <a:t>Cinsel </a:t>
            </a:r>
            <a:r>
              <a:rPr lang="tr-TR" dirty="0"/>
              <a:t>hayatta zorluklar (aşırı düşkünlük veya aşırı korku ve kaçınma)</a:t>
            </a:r>
          </a:p>
          <a:p>
            <a:r>
              <a:rPr lang="tr-TR" dirty="0" smtClean="0"/>
              <a:t>Kendine </a:t>
            </a:r>
            <a:r>
              <a:rPr lang="tr-TR" dirty="0"/>
              <a:t>zarar veren davranışlar (kendini camla kesmek, üstünde sigara </a:t>
            </a:r>
            <a:r>
              <a:rPr lang="tr-TR" dirty="0" smtClean="0"/>
              <a:t>söndürmek gibi</a:t>
            </a:r>
            <a:r>
              <a:rPr lang="tr-TR" dirty="0"/>
              <a:t>)</a:t>
            </a:r>
          </a:p>
          <a:p>
            <a:r>
              <a:rPr lang="tr-TR" dirty="0" smtClean="0"/>
              <a:t>Endişe </a:t>
            </a:r>
            <a:r>
              <a:rPr lang="tr-TR" dirty="0"/>
              <a:t>ve panik atakları (birdenbire kalp atışlarının hızlanması, aşırı terleme, </a:t>
            </a:r>
            <a:r>
              <a:rPr lang="tr-TR" dirty="0" smtClean="0"/>
              <a:t>nefes almada </a:t>
            </a:r>
            <a:r>
              <a:rPr lang="tr-TR" dirty="0"/>
              <a:t>zorluk</a:t>
            </a:r>
            <a:r>
              <a:rPr lang="tr-TR" dirty="0" smtClean="0"/>
              <a:t>)</a:t>
            </a:r>
          </a:p>
          <a:p>
            <a:r>
              <a:rPr lang="tr-TR" dirty="0" smtClean="0"/>
              <a:t>Kendini </a:t>
            </a:r>
            <a:r>
              <a:rPr lang="tr-TR" dirty="0"/>
              <a:t>algılama bozuklukları (“Ruhum bedenimden ayrıldı,” “Olayları bir </a:t>
            </a:r>
            <a:r>
              <a:rPr lang="tr-TR" dirty="0" smtClean="0"/>
              <a:t>başkasına oluyormuş </a:t>
            </a:r>
            <a:r>
              <a:rPr lang="tr-TR" dirty="0"/>
              <a:t>gibi seyrediyorum,” ile tanımlanan durum)</a:t>
            </a:r>
          </a:p>
          <a:p>
            <a:r>
              <a:rPr lang="tr-TR" dirty="0" smtClean="0"/>
              <a:t>Toplum </a:t>
            </a:r>
            <a:r>
              <a:rPr lang="tr-TR" dirty="0"/>
              <a:t>ve çevreden soyutlanma (içine kapanma, ilişki kurma zorluğu)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0329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klif">
  <a:themeElements>
    <a:clrScheme name="Teklif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Teklif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klif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TM03457503[[fn=Teklif]]</Template>
  <TotalTime>77</TotalTime>
  <Words>964</Words>
  <Application>Microsoft Office PowerPoint</Application>
  <PresentationFormat>Geniş ekran</PresentationFormat>
  <Paragraphs>77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Teklif</vt:lpstr>
      <vt:lpstr>KADINA YÖNELİK ŞİDDETİN FARKLI AÇILARDAN SONUÇLARI</vt:lpstr>
      <vt:lpstr>Kadına Yönelik Aile İçi Şiddet</vt:lpstr>
      <vt:lpstr>PowerPoint Sunusu</vt:lpstr>
      <vt:lpstr>Dünya Sağlık Örgütü Kadına Yönelik Şiddeti Şöyle Tanımlamıştır.</vt:lpstr>
      <vt:lpstr>Aile İçi Şiddetin Kadınlar Üzerindeki Etkileri</vt:lpstr>
      <vt:lpstr>Kısa süreli etkiler:</vt:lpstr>
      <vt:lpstr>PowerPoint Sunusu</vt:lpstr>
      <vt:lpstr>PowerPoint Sunusu</vt:lpstr>
      <vt:lpstr>Uzun süreli (şiddet bittikten sonra bile kalabilen) etkiler:</vt:lpstr>
      <vt:lpstr>Aile İçi Şiddetin Çocuklar Üzerindeki Etkileri</vt:lpstr>
      <vt:lpstr>PowerPoint Sunusu</vt:lpstr>
      <vt:lpstr>PowerPoint Sunusu</vt:lpstr>
      <vt:lpstr>Şiddete maruz kalmış ya da tanık olmuş çocuklar aşağıdaki belirtilerden bir veya daha fazlasını gösterebilir:</vt:lpstr>
      <vt:lpstr>PowerPoint Sunusu</vt:lpstr>
      <vt:lpstr>PowerPoint Sunusu</vt:lpstr>
      <vt:lpstr>Aile İçi Şiddetin Toplum Üzerindeki Etkileri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KADINA YÖNELİK ŞİDDETİN FARKLI AÇILARDAN SONUÇLARI</dc:title>
  <dc:creator>ronaldinho424</dc:creator>
  <cp:lastModifiedBy>ronaldinho424</cp:lastModifiedBy>
  <cp:revision>5</cp:revision>
  <dcterms:created xsi:type="dcterms:W3CDTF">2020-11-12T12:46:03Z</dcterms:created>
  <dcterms:modified xsi:type="dcterms:W3CDTF">2020-11-12T14:03:03Z</dcterms:modified>
</cp:coreProperties>
</file>