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F190BC-6F0F-430B-8EC8-81F9F2BA8E19}"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tr-TR"/>
        </a:p>
      </dgm:t>
    </dgm:pt>
    <dgm:pt modelId="{FEF6017A-CD72-487B-A71A-884E4351C342}" type="pres">
      <dgm:prSet presAssocID="{4BF190BC-6F0F-430B-8EC8-81F9F2BA8E19}" presName="diagram" presStyleCnt="0">
        <dgm:presLayoutVars>
          <dgm:dir/>
          <dgm:resizeHandles val="exact"/>
        </dgm:presLayoutVars>
      </dgm:prSet>
      <dgm:spPr/>
    </dgm:pt>
  </dgm:ptLst>
  <dgm:cxnLst>
    <dgm:cxn modelId="{DEEC18ED-98E6-4461-8E4D-58076703FC00}" type="presOf" srcId="{4BF190BC-6F0F-430B-8EC8-81F9F2BA8E19}" destId="{FEF6017A-CD72-487B-A71A-884E4351C34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A98F780-732C-45A3-B0EB-C71B54C554B3}" type="datetimeFigureOut">
              <a:rPr lang="tr-TR" smtClean="0"/>
              <a:t>11.11.2020</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138848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98F780-732C-45A3-B0EB-C71B54C554B3}" type="datetimeFigureOut">
              <a:rPr lang="tr-TR" smtClean="0"/>
              <a:t>11.11.2020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55667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CA98F780-732C-45A3-B0EB-C71B54C554B3}" type="datetimeFigureOut">
              <a:rPr lang="tr-TR" smtClean="0"/>
              <a:t>11.11.2020</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81358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98F780-732C-45A3-B0EB-C71B54C554B3}" type="datetimeFigureOut">
              <a:rPr lang="tr-TR" smtClean="0"/>
              <a:t>11.11.2020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380288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CA98F780-732C-45A3-B0EB-C71B54C554B3}" type="datetimeFigureOut">
              <a:rPr lang="tr-TR" smtClean="0"/>
              <a:t>11.11.2020</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269375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CA98F780-732C-45A3-B0EB-C71B54C554B3}" type="datetimeFigureOut">
              <a:rPr lang="tr-TR" smtClean="0"/>
              <a:t>11.11.2020</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313509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CA98F780-732C-45A3-B0EB-C71B54C554B3}" type="datetimeFigureOut">
              <a:rPr lang="tr-TR" smtClean="0"/>
              <a:t>11.11.2020</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252117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A98F780-732C-45A3-B0EB-C71B54C554B3}" type="datetimeFigureOut">
              <a:rPr lang="tr-TR" smtClean="0"/>
              <a:t>11.11.2020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376456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A98F780-732C-45A3-B0EB-C71B54C554B3}" type="datetimeFigureOut">
              <a:rPr lang="tr-TR" smtClean="0"/>
              <a:t>11.11.2020</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351366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A98F780-732C-45A3-B0EB-C71B54C554B3}" type="datetimeFigureOut">
              <a:rPr lang="tr-TR" smtClean="0"/>
              <a:t>11.11.2020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2229485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CA98F780-732C-45A3-B0EB-C71B54C554B3}" type="datetimeFigureOut">
              <a:rPr lang="tr-TR" smtClean="0"/>
              <a:t>11.11.2020</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FC129B17-3A7C-454A-ABCC-146ADF54401E}" type="slidenum">
              <a:rPr lang="tr-TR" smtClean="0"/>
              <a:t>‹#›</a:t>
            </a:fld>
            <a:endParaRPr lang="tr-TR"/>
          </a:p>
        </p:txBody>
      </p:sp>
    </p:spTree>
    <p:extLst>
      <p:ext uri="{BB962C8B-B14F-4D97-AF65-F5344CB8AC3E}">
        <p14:creationId xmlns:p14="http://schemas.microsoft.com/office/powerpoint/2010/main" val="239692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CA98F780-732C-45A3-B0EB-C71B54C554B3}" type="datetimeFigureOut">
              <a:rPr lang="tr-TR" smtClean="0"/>
              <a:t>11.11.2020</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C129B17-3A7C-454A-ABCC-146ADF54401E}" type="slidenum">
              <a:rPr lang="tr-TR" smtClean="0"/>
              <a:t>‹#›</a:t>
            </a:fld>
            <a:endParaRPr lang="tr-TR"/>
          </a:p>
        </p:txBody>
      </p:sp>
    </p:spTree>
    <p:extLst>
      <p:ext uri="{BB962C8B-B14F-4D97-AF65-F5344CB8AC3E}">
        <p14:creationId xmlns:p14="http://schemas.microsoft.com/office/powerpoint/2010/main" val="4108566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KADINA YÖNELİK CİNSEL ŞİDDET ve SONUÇLARI</a:t>
            </a:r>
            <a:endParaRPr lang="tr-TR" dirty="0"/>
          </a:p>
        </p:txBody>
      </p:sp>
      <p:sp>
        <p:nvSpPr>
          <p:cNvPr id="3" name="Alt Başlık 2"/>
          <p:cNvSpPr>
            <a:spLocks noGrp="1"/>
          </p:cNvSpPr>
          <p:nvPr>
            <p:ph type="subTitle" idx="1"/>
          </p:nvPr>
        </p:nvSpPr>
        <p:spPr>
          <a:xfrm>
            <a:off x="1759237" y="4284617"/>
            <a:ext cx="8673427" cy="944236"/>
          </a:xfrm>
        </p:spPr>
        <p:txBody>
          <a:bodyPr/>
          <a:lstStyle/>
          <a:p>
            <a:r>
              <a:rPr lang="tr-TR" dirty="0" smtClean="0"/>
              <a:t>SEYHAN RAM</a:t>
            </a:r>
          </a:p>
          <a:p>
            <a:r>
              <a:rPr lang="tr-TR" dirty="0" smtClean="0"/>
              <a:t>2020</a:t>
            </a:r>
            <a:endParaRPr lang="tr-TR" dirty="0"/>
          </a:p>
        </p:txBody>
      </p:sp>
    </p:spTree>
    <p:extLst>
      <p:ext uri="{BB962C8B-B14F-4D97-AF65-F5344CB8AC3E}">
        <p14:creationId xmlns:p14="http://schemas.microsoft.com/office/powerpoint/2010/main" val="427091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b="1" dirty="0">
                <a:latin typeface="Century Gothic" panose="020B0502020202020204" pitchFamily="34" charset="0"/>
                <a:ea typeface="ＭＳ Ｐゴシック" panose="020B0600070205080204" pitchFamily="34" charset="-128"/>
              </a:rPr>
              <a:t>Yaşa göre Fiziksel ve/veya cinsel </a:t>
            </a:r>
            <a:br>
              <a:rPr lang="tr-TR" altLang="tr-TR" sz="3200" b="1" dirty="0">
                <a:latin typeface="Century Gothic" panose="020B0502020202020204" pitchFamily="34" charset="0"/>
                <a:ea typeface="ＭＳ Ｐゴシック" panose="020B0600070205080204" pitchFamily="34" charset="-128"/>
              </a:rPr>
            </a:br>
            <a:r>
              <a:rPr lang="tr-TR" altLang="tr-TR" sz="3200" b="1" dirty="0">
                <a:latin typeface="Century Gothic" panose="020B0502020202020204" pitchFamily="34" charset="0"/>
                <a:ea typeface="ＭＳ Ｐゴシック" panose="020B0600070205080204" pitchFamily="34" charset="-128"/>
              </a:rPr>
              <a:t>şiddet yaygınlığı </a:t>
            </a:r>
            <a:r>
              <a:rPr lang="tr-TR" altLang="tr-TR" sz="4800" b="1" dirty="0">
                <a:latin typeface="Century Gothic" panose="020B0502020202020204" pitchFamily="34" charset="0"/>
                <a:ea typeface="ＭＳ Ｐゴシック" panose="020B0600070205080204" pitchFamily="34" charset="-128"/>
              </a:rPr>
              <a:t/>
            </a:r>
            <a:br>
              <a:rPr lang="tr-TR" altLang="tr-TR" sz="4800" b="1" dirty="0">
                <a:latin typeface="Century Gothic" panose="020B0502020202020204" pitchFamily="34" charset="0"/>
                <a:ea typeface="ＭＳ Ｐゴシック" panose="020B0600070205080204" pitchFamily="34" charset="-128"/>
              </a:rPr>
            </a:br>
            <a:endParaRPr lang="tr-TR" sz="3200" dirty="0"/>
          </a:p>
        </p:txBody>
      </p:sp>
      <p:graphicFrame>
        <p:nvGraphicFramePr>
          <p:cNvPr id="4" name="Grafik 4"/>
          <p:cNvGraphicFramePr>
            <a:graphicFrameLocks noGrp="1"/>
          </p:cNvGraphicFramePr>
          <p:nvPr>
            <p:ph idx="1"/>
          </p:nvPr>
        </p:nvGraphicFramePr>
        <p:xfrm>
          <a:off x="5118100" y="1466411"/>
          <a:ext cx="6281738" cy="3922002"/>
        </p:xfrm>
        <a:graphic>
          <a:graphicData uri="http://schemas.openxmlformats.org/presentationml/2006/ole">
            <mc:AlternateContent xmlns:mc="http://schemas.openxmlformats.org/markup-compatibility/2006">
              <mc:Choice xmlns:v="urn:schemas-microsoft-com:vml" Requires="v">
                <p:oleObj spid="_x0000_s1027" r:id="rId3" imgW="8241111" imgH="5144599" progId="Excel.Chart.8">
                  <p:embed/>
                </p:oleObj>
              </mc:Choice>
              <mc:Fallback>
                <p:oleObj r:id="rId3" imgW="8241111" imgH="5144599" progId="Excel.Chart.8">
                  <p:embed/>
                  <p:pic>
                    <p:nvPicPr>
                      <p:cNvPr id="40964" name="Grafik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1466411"/>
                        <a:ext cx="6281738" cy="392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735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600" b="1" dirty="0">
                <a:latin typeface="Century Gothic" panose="020B0502020202020204" pitchFamily="34" charset="0"/>
                <a:ea typeface="ＭＳ Ｐゴシック" panose="020B0600070205080204" pitchFamily="34" charset="-128"/>
              </a:rPr>
              <a:t> </a:t>
            </a:r>
            <a:r>
              <a:rPr lang="tr-TR" altLang="tr-TR" sz="3200" b="1" dirty="0">
                <a:latin typeface="Century Gothic" panose="020B0502020202020204" pitchFamily="34" charset="0"/>
                <a:ea typeface="ＭＳ Ｐゴシック" panose="020B0600070205080204" pitchFamily="34" charset="-128"/>
              </a:rPr>
              <a:t>Eğitim düzeyine göre fiziksel ve/veya cinsel şiddet yaygınlığı </a:t>
            </a:r>
            <a:r>
              <a:rPr lang="tr-TR" altLang="tr-TR" sz="3600" b="1" dirty="0">
                <a:latin typeface="Century Gothic" panose="020B0502020202020204" pitchFamily="34" charset="0"/>
                <a:ea typeface="ＭＳ Ｐゴシック" panose="020B0600070205080204" pitchFamily="34" charset="-128"/>
              </a:rPr>
              <a:t/>
            </a:r>
            <a:br>
              <a:rPr lang="tr-TR" altLang="tr-TR" sz="3600" b="1" dirty="0">
                <a:latin typeface="Century Gothic" panose="020B0502020202020204" pitchFamily="34" charset="0"/>
                <a:ea typeface="ＭＳ Ｐゴシック" panose="020B0600070205080204" pitchFamily="34" charset="-128"/>
              </a:rPr>
            </a:br>
            <a:endParaRPr lang="tr-TR" sz="3200" dirty="0"/>
          </a:p>
        </p:txBody>
      </p:sp>
      <p:graphicFrame>
        <p:nvGraphicFramePr>
          <p:cNvPr id="4" name="Grafik 4"/>
          <p:cNvGraphicFramePr>
            <a:graphicFrameLocks noGrp="1"/>
          </p:cNvGraphicFramePr>
          <p:nvPr>
            <p:ph idx="1"/>
          </p:nvPr>
        </p:nvGraphicFramePr>
        <p:xfrm>
          <a:off x="5118100" y="1466411"/>
          <a:ext cx="6281738" cy="3922002"/>
        </p:xfrm>
        <a:graphic>
          <a:graphicData uri="http://schemas.openxmlformats.org/presentationml/2006/ole">
            <mc:AlternateContent xmlns:mc="http://schemas.openxmlformats.org/markup-compatibility/2006">
              <mc:Choice xmlns:v="urn:schemas-microsoft-com:vml" Requires="v">
                <p:oleObj spid="_x0000_s2051" r:id="rId3" imgW="8241111" imgH="5144599" progId="Excel.Chart.8">
                  <p:embed/>
                </p:oleObj>
              </mc:Choice>
              <mc:Fallback>
                <p:oleObj r:id="rId3" imgW="8241111" imgH="5144599" progId="Excel.Chart.8">
                  <p:embed/>
                  <p:pic>
                    <p:nvPicPr>
                      <p:cNvPr id="41989" name="Grafik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1466411"/>
                        <a:ext cx="6281738" cy="392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2094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600" b="1" dirty="0">
                <a:latin typeface="Century Gothic" panose="020B0502020202020204" pitchFamily="34" charset="0"/>
                <a:ea typeface="ＭＳ Ｐゴシック" panose="020B0600070205080204" pitchFamily="34" charset="-128"/>
              </a:rPr>
              <a:t> </a:t>
            </a:r>
            <a:r>
              <a:rPr lang="tr-TR" altLang="tr-TR" sz="3200" b="1" dirty="0">
                <a:latin typeface="Century Gothic" panose="020B0502020202020204" pitchFamily="34" charset="0"/>
                <a:ea typeface="ＭＳ Ｐゴシック" panose="020B0600070205080204" pitchFamily="34" charset="-128"/>
              </a:rPr>
              <a:t>Refah düzeyine göre fiziksel ve/veya </a:t>
            </a:r>
            <a:br>
              <a:rPr lang="tr-TR" altLang="tr-TR" sz="3200" b="1" dirty="0">
                <a:latin typeface="Century Gothic" panose="020B0502020202020204" pitchFamily="34" charset="0"/>
                <a:ea typeface="ＭＳ Ｐゴシック" panose="020B0600070205080204" pitchFamily="34" charset="-128"/>
              </a:rPr>
            </a:br>
            <a:r>
              <a:rPr lang="tr-TR" altLang="tr-TR" sz="3200" b="1" dirty="0">
                <a:latin typeface="Century Gothic" panose="020B0502020202020204" pitchFamily="34" charset="0"/>
                <a:ea typeface="ＭＳ Ｐゴシック" panose="020B0600070205080204" pitchFamily="34" charset="-128"/>
              </a:rPr>
              <a:t>cinsel şiddet</a:t>
            </a:r>
            <a:r>
              <a:rPr lang="tr-TR" altLang="tr-TR" sz="3600" b="1" dirty="0">
                <a:latin typeface="Century Gothic" panose="020B0502020202020204" pitchFamily="34" charset="0"/>
                <a:ea typeface="ＭＳ Ｐゴシック" panose="020B0600070205080204" pitchFamily="34" charset="-128"/>
              </a:rPr>
              <a:t/>
            </a:r>
            <a:br>
              <a:rPr lang="tr-TR" altLang="tr-TR" sz="3600" b="1" dirty="0">
                <a:latin typeface="Century Gothic" panose="020B0502020202020204" pitchFamily="34" charset="0"/>
                <a:ea typeface="ＭＳ Ｐゴシック" panose="020B0600070205080204" pitchFamily="34" charset="-128"/>
              </a:rPr>
            </a:br>
            <a:endParaRPr lang="tr-TR" sz="3200" dirty="0"/>
          </a:p>
        </p:txBody>
      </p:sp>
      <p:graphicFrame>
        <p:nvGraphicFramePr>
          <p:cNvPr id="4" name="Grafik 4"/>
          <p:cNvGraphicFramePr>
            <a:graphicFrameLocks noGrp="1"/>
          </p:cNvGraphicFramePr>
          <p:nvPr>
            <p:ph idx="1"/>
          </p:nvPr>
        </p:nvGraphicFramePr>
        <p:xfrm>
          <a:off x="5118100" y="1454137"/>
          <a:ext cx="6281738" cy="3946550"/>
        </p:xfrm>
        <a:graphic>
          <a:graphicData uri="http://schemas.openxmlformats.org/presentationml/2006/ole">
            <mc:AlternateContent xmlns:mc="http://schemas.openxmlformats.org/markup-compatibility/2006">
              <mc:Choice xmlns:v="urn:schemas-microsoft-com:vml" Requires="v">
                <p:oleObj spid="_x0000_s3075" r:id="rId3" imgW="8527599" imgH="5357941" progId="Excel.Chart.8">
                  <p:embed/>
                </p:oleObj>
              </mc:Choice>
              <mc:Fallback>
                <p:oleObj r:id="rId3" imgW="8527599" imgH="5357941" progId="Excel.Chart.8">
                  <p:embed/>
                  <p:pic>
                    <p:nvPicPr>
                      <p:cNvPr id="43012" name="Grafik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1454137"/>
                        <a:ext cx="6281738" cy="39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6155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b="1" dirty="0">
                <a:latin typeface="Century Gothic" panose="020B0502020202020204" pitchFamily="34" charset="0"/>
                <a:ea typeface="ＭＳ Ｐゴシック" panose="020B0600070205080204" pitchFamily="34" charset="-128"/>
                <a:cs typeface="Times New Roman" panose="02020603050405020304" pitchFamily="18" charset="0"/>
              </a:rPr>
              <a:t>Kadınların şiddeti anlatmaması</a:t>
            </a:r>
            <a:r>
              <a:rPr lang="tr-TR" altLang="tr-TR" dirty="0">
                <a:latin typeface="Times New Roman" panose="02020603050405020304" pitchFamily="18" charset="0"/>
                <a:ea typeface="ＭＳ Ｐゴシック" panose="020B0600070205080204" pitchFamily="34" charset="-128"/>
                <a:cs typeface="Times New Roman" panose="02020603050405020304" pitchFamily="18" charset="0"/>
              </a:rPr>
              <a:t/>
            </a:r>
            <a:br>
              <a:rPr lang="tr-TR" altLang="tr-TR" dirty="0">
                <a:latin typeface="Times New Roman" panose="02020603050405020304" pitchFamily="18" charset="0"/>
                <a:ea typeface="ＭＳ Ｐゴシック" panose="020B0600070205080204" pitchFamily="34" charset="-128"/>
                <a:cs typeface="Times New Roman" panose="02020603050405020304" pitchFamily="18" charset="0"/>
              </a:rPr>
            </a:br>
            <a:endParaRPr lang="tr-TR" dirty="0"/>
          </a:p>
        </p:txBody>
      </p:sp>
      <p:graphicFrame>
        <p:nvGraphicFramePr>
          <p:cNvPr id="4" name="İçerik Yer Tutucusu 7"/>
          <p:cNvGraphicFramePr>
            <a:graphicFrameLocks noGrp="1"/>
          </p:cNvGraphicFramePr>
          <p:nvPr>
            <p:ph idx="1"/>
          </p:nvPr>
        </p:nvGraphicFramePr>
        <p:xfrm>
          <a:off x="5118100" y="1775300"/>
          <a:ext cx="6281738" cy="3304225"/>
        </p:xfrm>
        <a:graphic>
          <a:graphicData uri="http://schemas.openxmlformats.org/presentationml/2006/ole">
            <mc:AlternateContent xmlns:mc="http://schemas.openxmlformats.org/markup-compatibility/2006">
              <mc:Choice xmlns:v="urn:schemas-microsoft-com:vml" Requires="v">
                <p:oleObj spid="_x0000_s4099" r:id="rId3" imgW="8332543" imgH="4382662" progId="Excel.Chart.8">
                  <p:embed/>
                </p:oleObj>
              </mc:Choice>
              <mc:Fallback>
                <p:oleObj r:id="rId3" imgW="8332543" imgH="4382662" progId="Excel.Chart.8">
                  <p:embed/>
                  <p:pic>
                    <p:nvPicPr>
                      <p:cNvPr id="44036" name="İçerik Yer Tutucusu 7"/>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1775300"/>
                        <a:ext cx="6281738" cy="330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269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b="1" dirty="0">
                <a:solidFill>
                  <a:schemeClr val="bg1"/>
                </a:solidFill>
                <a:latin typeface="Century Gothic" panose="020B0502020202020204" pitchFamily="34" charset="0"/>
                <a:ea typeface="ＭＳ Ｐゴシック" panose="020B0600070205080204" pitchFamily="34" charset="-128"/>
              </a:rPr>
              <a:t>Kadınlar açısından kurumsal başvuru kararı</a:t>
            </a:r>
            <a:endParaRPr lang="tr-TR" dirty="0">
              <a:solidFill>
                <a:schemeClr val="bg1"/>
              </a:solidFill>
            </a:endParaRPr>
          </a:p>
        </p:txBody>
      </p:sp>
      <p:sp>
        <p:nvSpPr>
          <p:cNvPr id="3" name="İçerik Yer Tutucusu 2"/>
          <p:cNvSpPr>
            <a:spLocks noGrp="1"/>
          </p:cNvSpPr>
          <p:nvPr>
            <p:ph idx="1"/>
          </p:nvPr>
        </p:nvSpPr>
        <p:spPr/>
        <p:txBody>
          <a:bodyPr>
            <a:normAutofit/>
          </a:bodyPr>
          <a:lstStyle/>
          <a:p>
            <a:pPr marL="609600" lvl="2" indent="-285750">
              <a:lnSpc>
                <a:spcPct val="80000"/>
              </a:lnSpc>
              <a:buClr>
                <a:srgbClr val="C00000"/>
              </a:buClr>
            </a:pPr>
            <a:r>
              <a:rPr lang="tr-TR" altLang="tr-TR" sz="1800" dirty="0">
                <a:latin typeface="Century Gothic" panose="020B0502020202020204" pitchFamily="34" charset="0"/>
                <a:ea typeface="ＭＳ Ｐゴシック" panose="020B0600070205080204" pitchFamily="34" charset="-128"/>
                <a:cs typeface="Arial" panose="020B0604020202020204" pitchFamily="34" charset="0"/>
              </a:rPr>
              <a:t>Dayanma gücünün bitmesi </a:t>
            </a:r>
          </a:p>
          <a:p>
            <a:pPr marL="609600" lvl="2" indent="-285750">
              <a:lnSpc>
                <a:spcPct val="80000"/>
              </a:lnSpc>
              <a:buClr>
                <a:srgbClr val="C00000"/>
              </a:buClr>
            </a:pPr>
            <a:endParaRPr lang="tr-TR" altLang="tr-TR" sz="1800" dirty="0">
              <a:latin typeface="Century Gothic" panose="020B0502020202020204" pitchFamily="34" charset="0"/>
              <a:ea typeface="ＭＳ Ｐゴシック" panose="020B0600070205080204" pitchFamily="34" charset="-128"/>
              <a:cs typeface="Arial" panose="020B0604020202020204" pitchFamily="34" charset="0"/>
            </a:endParaRPr>
          </a:p>
          <a:p>
            <a:pPr marL="609600" lvl="2" indent="-285750">
              <a:lnSpc>
                <a:spcPct val="80000"/>
              </a:lnSpc>
              <a:buClr>
                <a:srgbClr val="C00000"/>
              </a:buClr>
            </a:pPr>
            <a:r>
              <a:rPr lang="tr-TR" altLang="tr-TR" sz="1800" dirty="0">
                <a:latin typeface="Century Gothic" panose="020B0502020202020204" pitchFamily="34" charset="0"/>
                <a:ea typeface="ＭＳ Ｐゴシック" panose="020B0600070205080204" pitchFamily="34" charset="-128"/>
                <a:cs typeface="Arial" panose="020B0604020202020204" pitchFamily="34" charset="0"/>
              </a:rPr>
              <a:t>Şiddetin sıklığından çok ağırlığı ve bedensel zarar görme</a:t>
            </a:r>
          </a:p>
          <a:p>
            <a:pPr marL="609600" lvl="2" indent="-285750">
              <a:lnSpc>
                <a:spcPct val="80000"/>
              </a:lnSpc>
              <a:buClr>
                <a:srgbClr val="C00000"/>
              </a:buClr>
            </a:pPr>
            <a:endParaRPr lang="tr-TR" altLang="tr-TR" sz="1800" dirty="0">
              <a:latin typeface="Century Gothic" panose="020B0502020202020204" pitchFamily="34" charset="0"/>
              <a:ea typeface="ＭＳ Ｐゴシック" panose="020B0600070205080204" pitchFamily="34" charset="-128"/>
              <a:cs typeface="Arial" panose="020B0604020202020204" pitchFamily="34" charset="0"/>
            </a:endParaRPr>
          </a:p>
          <a:p>
            <a:pPr marL="609600" lvl="2" indent="-285750">
              <a:lnSpc>
                <a:spcPct val="80000"/>
              </a:lnSpc>
              <a:buClr>
                <a:srgbClr val="C00000"/>
              </a:buClr>
            </a:pPr>
            <a:r>
              <a:rPr lang="tr-TR" altLang="tr-TR" sz="1800" dirty="0">
                <a:latin typeface="Century Gothic" panose="020B0502020202020204" pitchFamily="34" charset="0"/>
                <a:ea typeface="ＭＳ Ｐゴシック" panose="020B0600070205080204" pitchFamily="34" charset="-128"/>
                <a:cs typeface="Arial" panose="020B0604020202020204" pitchFamily="34" charset="0"/>
              </a:rPr>
              <a:t>Destek alma (aileden özellikle annelerinden)</a:t>
            </a:r>
          </a:p>
          <a:p>
            <a:pPr marL="609600" lvl="2" indent="-285750">
              <a:lnSpc>
                <a:spcPct val="80000"/>
              </a:lnSpc>
              <a:buClr>
                <a:srgbClr val="C00000"/>
              </a:buClr>
            </a:pPr>
            <a:endParaRPr lang="tr-TR" altLang="tr-TR" sz="1800" dirty="0">
              <a:latin typeface="Century Gothic" panose="020B0502020202020204" pitchFamily="34" charset="0"/>
              <a:ea typeface="ＭＳ Ｐゴシック" panose="020B0600070205080204" pitchFamily="34" charset="-128"/>
              <a:cs typeface="Arial" panose="020B0604020202020204" pitchFamily="34" charset="0"/>
            </a:endParaRPr>
          </a:p>
          <a:p>
            <a:pPr marL="609600" lvl="2" indent="-285750">
              <a:lnSpc>
                <a:spcPct val="80000"/>
              </a:lnSpc>
              <a:buClr>
                <a:srgbClr val="C00000"/>
              </a:buClr>
            </a:pPr>
            <a:r>
              <a:rPr lang="tr-TR" altLang="tr-TR" sz="1800" dirty="0">
                <a:latin typeface="Century Gothic" panose="020B0502020202020204" pitchFamily="34" charset="0"/>
                <a:ea typeface="ＭＳ Ｐゴシック" panose="020B0600070205080204" pitchFamily="34" charset="-128"/>
                <a:cs typeface="Arial" panose="020B0604020202020204" pitchFamily="34" charset="0"/>
              </a:rPr>
              <a:t>Başvuru kararı bazen uzun zaman düşünülmüş bir süreç olurken, çoğu kez aniden gelişen bir olay olarak yaşanmaktadır. </a:t>
            </a:r>
          </a:p>
          <a:p>
            <a:endParaRPr lang="tr-TR" sz="2400" dirty="0"/>
          </a:p>
        </p:txBody>
      </p:sp>
    </p:spTree>
    <p:extLst>
      <p:ext uri="{BB962C8B-B14F-4D97-AF65-F5344CB8AC3E}">
        <p14:creationId xmlns:p14="http://schemas.microsoft.com/office/powerpoint/2010/main" val="2480053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b="1" dirty="0">
                <a:latin typeface="Century Gothic" panose="020B0502020202020204" pitchFamily="34" charset="0"/>
                <a:ea typeface="ＭＳ Ｐゴシック" panose="020B0600070205080204" pitchFamily="34" charset="-128"/>
              </a:rPr>
              <a:t>Şiddet sonucu </a:t>
            </a:r>
            <a:r>
              <a:rPr lang="tr-TR" altLang="tr-TR" b="1" dirty="0" smtClean="0">
                <a:latin typeface="Century Gothic" panose="020B0502020202020204" pitchFamily="34" charset="0"/>
                <a:ea typeface="ＭＳ Ｐゴシック" panose="020B0600070205080204" pitchFamily="34" charset="-128"/>
              </a:rPr>
              <a:t>kurum / kuruluşlara </a:t>
            </a:r>
            <a:r>
              <a:rPr lang="tr-TR" altLang="tr-TR" b="1" dirty="0">
                <a:latin typeface="Century Gothic" panose="020B0502020202020204" pitchFamily="34" charset="0"/>
                <a:ea typeface="ＭＳ Ｐゴシック" panose="020B0600070205080204" pitchFamily="34" charset="-128"/>
              </a:rPr>
              <a:t>başvurma </a:t>
            </a:r>
            <a:r>
              <a:rPr lang="tr-TR" altLang="tr-TR" sz="2400" dirty="0">
                <a:ea typeface="ＭＳ Ｐゴシック" panose="020B0600070205080204" pitchFamily="34" charset="-128"/>
              </a:rPr>
              <a:t/>
            </a:r>
            <a:br>
              <a:rPr lang="tr-TR" altLang="tr-TR" sz="2400" dirty="0">
                <a:ea typeface="ＭＳ Ｐゴシック" panose="020B0600070205080204" pitchFamily="34" charset="-128"/>
              </a:rPr>
            </a:br>
            <a:endParaRPr lang="tr-TR" dirty="0"/>
          </a:p>
        </p:txBody>
      </p:sp>
      <p:graphicFrame>
        <p:nvGraphicFramePr>
          <p:cNvPr id="4" name="Chart 8"/>
          <p:cNvGraphicFramePr>
            <a:graphicFrameLocks noGrp="1"/>
          </p:cNvGraphicFramePr>
          <p:nvPr>
            <p:ph idx="1"/>
          </p:nvPr>
        </p:nvGraphicFramePr>
        <p:xfrm>
          <a:off x="5118100" y="1593188"/>
          <a:ext cx="6281738" cy="3668448"/>
        </p:xfrm>
        <a:graphic>
          <a:graphicData uri="http://schemas.openxmlformats.org/presentationml/2006/ole">
            <mc:AlternateContent xmlns:mc="http://schemas.openxmlformats.org/markup-compatibility/2006">
              <mc:Choice xmlns:v="urn:schemas-microsoft-com:vml" Requires="v">
                <p:oleObj spid="_x0000_s5123" r:id="rId3" imgW="8308161" imgH="4852015" progId="Excel.Chart.8">
                  <p:embed/>
                </p:oleObj>
              </mc:Choice>
              <mc:Fallback>
                <p:oleObj r:id="rId3" imgW="8308161" imgH="4852015" progId="Excel.Chart.8">
                  <p:embed/>
                  <p:pic>
                    <p:nvPicPr>
                      <p:cNvPr id="46084" name="Chart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1593188"/>
                        <a:ext cx="6281738" cy="366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33581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chemeClr val="bg1"/>
                </a:solidFill>
                <a:latin typeface="Garamond" panose="02020404030301010803" pitchFamily="18" charset="0"/>
              </a:rPr>
              <a:t>ŞİDDETİN ETKİLERİ</a:t>
            </a:r>
            <a:br>
              <a:rPr lang="tr-TR" altLang="tr-TR" b="1" dirty="0">
                <a:solidFill>
                  <a:schemeClr val="bg1"/>
                </a:solidFill>
                <a:latin typeface="Garamond" panose="02020404030301010803" pitchFamily="18" charset="0"/>
              </a:rPr>
            </a:br>
            <a:endParaRPr lang="tr-TR" dirty="0">
              <a:solidFill>
                <a:schemeClr val="bg1"/>
              </a:solidFill>
            </a:endParaRPr>
          </a:p>
        </p:txBody>
      </p:sp>
      <p:pic>
        <p:nvPicPr>
          <p:cNvPr id="4" name="Picture 2" descr="effects of domestic violence on victims ile ilgili gö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48103" y="960101"/>
            <a:ext cx="4389120" cy="49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123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sp>
        <p:nvSpPr>
          <p:cNvPr id="18" name="4 Akış Çizelgesi: Sonlandırıcı"/>
          <p:cNvSpPr>
            <a:spLocks noChangeArrowheads="1"/>
          </p:cNvSpPr>
          <p:nvPr/>
        </p:nvSpPr>
        <p:spPr bwMode="auto">
          <a:xfrm>
            <a:off x="1948408" y="860336"/>
            <a:ext cx="2155825" cy="871537"/>
          </a:xfrm>
          <a:prstGeom prst="flowChartTerminator">
            <a:avLst/>
          </a:prstGeom>
          <a:solidFill>
            <a:srgbClr val="FF9900"/>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Utanma</a:t>
            </a:r>
          </a:p>
        </p:txBody>
      </p:sp>
      <p:sp>
        <p:nvSpPr>
          <p:cNvPr id="19" name="5 Akış Çizelgesi: Sonlandırıcı"/>
          <p:cNvSpPr>
            <a:spLocks noChangeArrowheads="1"/>
          </p:cNvSpPr>
          <p:nvPr/>
        </p:nvSpPr>
        <p:spPr bwMode="auto">
          <a:xfrm>
            <a:off x="2015083" y="2295436"/>
            <a:ext cx="1885950" cy="750887"/>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Suçluluk</a:t>
            </a:r>
          </a:p>
        </p:txBody>
      </p:sp>
      <p:sp>
        <p:nvSpPr>
          <p:cNvPr id="20" name="6 Akış Çizelgesi: Sonlandırıcı"/>
          <p:cNvSpPr>
            <a:spLocks noChangeArrowheads="1"/>
          </p:cNvSpPr>
          <p:nvPr/>
        </p:nvSpPr>
        <p:spPr bwMode="auto">
          <a:xfrm>
            <a:off x="4064545" y="1422311"/>
            <a:ext cx="1885950" cy="749300"/>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Yalnızlık</a:t>
            </a:r>
          </a:p>
        </p:txBody>
      </p:sp>
      <p:sp>
        <p:nvSpPr>
          <p:cNvPr id="21" name="7 Akış Çizelgesi: Sonlandırıcı"/>
          <p:cNvSpPr>
            <a:spLocks noChangeArrowheads="1"/>
          </p:cNvSpPr>
          <p:nvPr/>
        </p:nvSpPr>
        <p:spPr bwMode="auto">
          <a:xfrm>
            <a:off x="5902870" y="2112873"/>
            <a:ext cx="2065338" cy="995363"/>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Başarısızlık hissi</a:t>
            </a:r>
          </a:p>
        </p:txBody>
      </p:sp>
      <p:sp>
        <p:nvSpPr>
          <p:cNvPr id="22" name="9 Akış Çizelgesi: Sonlandırıcı"/>
          <p:cNvSpPr>
            <a:spLocks noChangeArrowheads="1"/>
          </p:cNvSpPr>
          <p:nvPr/>
        </p:nvSpPr>
        <p:spPr bwMode="auto">
          <a:xfrm>
            <a:off x="8261895" y="1671548"/>
            <a:ext cx="2068513" cy="998538"/>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Yetersizlik hissi</a:t>
            </a:r>
          </a:p>
        </p:txBody>
      </p:sp>
      <p:sp>
        <p:nvSpPr>
          <p:cNvPr id="23" name="11 Akış Çizelgesi: Sonlandırıcı"/>
          <p:cNvSpPr>
            <a:spLocks noChangeArrowheads="1"/>
          </p:cNvSpPr>
          <p:nvPr/>
        </p:nvSpPr>
        <p:spPr bwMode="auto">
          <a:xfrm>
            <a:off x="6433095" y="3293973"/>
            <a:ext cx="2068513" cy="996950"/>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Yeme bozuklukları</a:t>
            </a:r>
          </a:p>
        </p:txBody>
      </p:sp>
      <p:sp>
        <p:nvSpPr>
          <p:cNvPr id="24" name="12 Akış Çizelgesi: Sonlandırıcı"/>
          <p:cNvSpPr>
            <a:spLocks noChangeArrowheads="1"/>
          </p:cNvSpPr>
          <p:nvPr/>
        </p:nvSpPr>
        <p:spPr bwMode="auto">
          <a:xfrm>
            <a:off x="2005558" y="4041686"/>
            <a:ext cx="2065337" cy="996950"/>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Düşük Özgüven</a:t>
            </a:r>
          </a:p>
        </p:txBody>
      </p:sp>
      <p:sp>
        <p:nvSpPr>
          <p:cNvPr id="25" name="13 Akış Çizelgesi: Sonlandırıcı"/>
          <p:cNvSpPr>
            <a:spLocks noChangeArrowheads="1"/>
          </p:cNvSpPr>
          <p:nvPr/>
        </p:nvSpPr>
        <p:spPr bwMode="auto">
          <a:xfrm>
            <a:off x="6368008" y="5489486"/>
            <a:ext cx="1774825" cy="1055687"/>
          </a:xfrm>
          <a:prstGeom prst="flowChartTerminator">
            <a:avLst/>
          </a:prstGeom>
          <a:solidFill>
            <a:srgbClr val="FF9900"/>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1800" b="1">
                <a:solidFill>
                  <a:srgbClr val="292929"/>
                </a:solidFill>
                <a:latin typeface="Trebuchet MS" panose="020B0603020202020204" pitchFamily="34" charset="0"/>
              </a:rPr>
              <a:t>Harekette bulunmada yetersizlik</a:t>
            </a:r>
          </a:p>
        </p:txBody>
      </p:sp>
      <p:sp>
        <p:nvSpPr>
          <p:cNvPr id="26" name="15 Akış Çizelgesi: Sonlandırıcı"/>
          <p:cNvSpPr>
            <a:spLocks noChangeArrowheads="1"/>
          </p:cNvSpPr>
          <p:nvPr/>
        </p:nvSpPr>
        <p:spPr bwMode="auto">
          <a:xfrm>
            <a:off x="8261895" y="5289461"/>
            <a:ext cx="2065338" cy="996950"/>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Madde bağımlılığı</a:t>
            </a:r>
          </a:p>
        </p:txBody>
      </p:sp>
      <p:sp>
        <p:nvSpPr>
          <p:cNvPr id="27" name="18 Akış Çizelgesi: Sonlandırıcı"/>
          <p:cNvSpPr>
            <a:spLocks noChangeArrowheads="1"/>
          </p:cNvSpPr>
          <p:nvPr/>
        </p:nvSpPr>
        <p:spPr bwMode="auto">
          <a:xfrm>
            <a:off x="4575720" y="4290923"/>
            <a:ext cx="2679700" cy="995363"/>
          </a:xfrm>
          <a:prstGeom prst="flowChartTerminator">
            <a:avLst/>
          </a:prstGeom>
          <a:solidFill>
            <a:srgbClr val="FFCC00"/>
          </a:solidFill>
          <a:ln>
            <a:noFill/>
          </a:ln>
          <a:effectLst>
            <a:prstShdw prst="shdw17" dist="17961" dir="13500000">
              <a:srgbClr val="997A00">
                <a:alpha val="74997"/>
              </a:srgbClr>
            </a:prstShdw>
          </a:effectLst>
          <a:extLst>
            <a:ext uri="{91240B29-F687-4F45-9708-019B960494DF}">
              <a14:hiddenLine xmlns:a14="http://schemas.microsoft.com/office/drawing/2010/main" w="25400">
                <a:solidFill>
                  <a:srgbClr val="000000"/>
                </a:solidFill>
                <a:miter lim="800000"/>
                <a:headEnd/>
                <a:tailEnd/>
              </a14:hiddenLine>
            </a:ex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Kendinden memnuniyetsizlik</a:t>
            </a:r>
          </a:p>
        </p:txBody>
      </p:sp>
      <p:sp>
        <p:nvSpPr>
          <p:cNvPr id="28" name="17 Akış Çizelgesi: Sonlandırıcı"/>
          <p:cNvSpPr>
            <a:spLocks noChangeArrowheads="1"/>
          </p:cNvSpPr>
          <p:nvPr/>
        </p:nvSpPr>
        <p:spPr bwMode="auto">
          <a:xfrm>
            <a:off x="2373858" y="5414873"/>
            <a:ext cx="2424112" cy="998538"/>
          </a:xfrm>
          <a:prstGeom prst="flowChartTerminator">
            <a:avLst/>
          </a:prstGeom>
          <a:solidFill>
            <a:srgbClr val="FF9900"/>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Konsantrasyon güçlüğü</a:t>
            </a:r>
          </a:p>
        </p:txBody>
      </p:sp>
      <p:sp>
        <p:nvSpPr>
          <p:cNvPr id="29" name="10 Akış Çizelgesi: Sonlandırıcı"/>
          <p:cNvSpPr>
            <a:spLocks noChangeArrowheads="1"/>
          </p:cNvSpPr>
          <p:nvPr/>
        </p:nvSpPr>
        <p:spPr bwMode="auto">
          <a:xfrm>
            <a:off x="8261895" y="3919448"/>
            <a:ext cx="2068513" cy="995363"/>
          </a:xfrm>
          <a:prstGeom prst="flowChartTerminator">
            <a:avLst/>
          </a:prstGeom>
          <a:solidFill>
            <a:srgbClr val="FF9900"/>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Değersizlik</a:t>
            </a:r>
          </a:p>
          <a:p>
            <a:pPr eaLnBrk="1" hangingPunct="1">
              <a:spcBef>
                <a:spcPct val="0"/>
              </a:spcBef>
              <a:buFontTx/>
              <a:buNone/>
            </a:pPr>
            <a:r>
              <a:rPr lang="tr-TR" altLang="tr-TR" sz="2100" b="1">
                <a:solidFill>
                  <a:srgbClr val="292929"/>
                </a:solidFill>
                <a:latin typeface="Trebuchet MS" panose="020B0603020202020204" pitchFamily="34" charset="0"/>
              </a:rPr>
              <a:t>hissi</a:t>
            </a:r>
          </a:p>
        </p:txBody>
      </p:sp>
      <p:sp>
        <p:nvSpPr>
          <p:cNvPr id="30" name="14 Akış Çizelgesi: Sonlandırıcı"/>
          <p:cNvSpPr>
            <a:spLocks noChangeArrowheads="1"/>
          </p:cNvSpPr>
          <p:nvPr/>
        </p:nvSpPr>
        <p:spPr bwMode="auto">
          <a:xfrm>
            <a:off x="3534320" y="2922498"/>
            <a:ext cx="2335213" cy="996950"/>
          </a:xfrm>
          <a:prstGeom prst="flowChartTerminator">
            <a:avLst/>
          </a:prstGeom>
          <a:solidFill>
            <a:srgbClr val="FF9900"/>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dirty="0">
                <a:solidFill>
                  <a:srgbClr val="292929"/>
                </a:solidFill>
                <a:latin typeface="Trebuchet MS" panose="020B0603020202020204" pitchFamily="34" charset="0"/>
              </a:rPr>
              <a:t>İstismarı </a:t>
            </a:r>
            <a:r>
              <a:rPr lang="tr-TR" altLang="tr-TR" sz="2100" b="1" dirty="0" smtClean="0">
                <a:solidFill>
                  <a:srgbClr val="292929"/>
                </a:solidFill>
                <a:latin typeface="Trebuchet MS" panose="020B0603020202020204" pitchFamily="34" charset="0"/>
              </a:rPr>
              <a:t>önemsememe</a:t>
            </a:r>
            <a:endParaRPr lang="tr-TR" altLang="tr-TR" sz="2100" b="1" dirty="0">
              <a:solidFill>
                <a:srgbClr val="292929"/>
              </a:solidFill>
              <a:latin typeface="Trebuchet MS" panose="020B0603020202020204" pitchFamily="34" charset="0"/>
            </a:endParaRPr>
          </a:p>
        </p:txBody>
      </p:sp>
      <p:sp>
        <p:nvSpPr>
          <p:cNvPr id="31" name="16 Akış Çizelgesi: Sonlandırıcı"/>
          <p:cNvSpPr>
            <a:spLocks noChangeArrowheads="1"/>
          </p:cNvSpPr>
          <p:nvPr/>
        </p:nvSpPr>
        <p:spPr bwMode="auto">
          <a:xfrm>
            <a:off x="6433095" y="803186"/>
            <a:ext cx="2063750" cy="996950"/>
          </a:xfrm>
          <a:prstGeom prst="flowChartTerminator">
            <a:avLst/>
          </a:prstGeom>
          <a:solidFill>
            <a:srgbClr val="FF9900"/>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2100" b="1">
                <a:solidFill>
                  <a:srgbClr val="292929"/>
                </a:solidFill>
                <a:latin typeface="Trebuchet MS" panose="020B0603020202020204" pitchFamily="34" charset="0"/>
              </a:rPr>
              <a:t>Fiziksel rahatsızlıklar</a:t>
            </a:r>
          </a:p>
        </p:txBody>
      </p:sp>
    </p:spTree>
    <p:extLst>
      <p:ext uri="{BB962C8B-B14F-4D97-AF65-F5344CB8AC3E}">
        <p14:creationId xmlns:p14="http://schemas.microsoft.com/office/powerpoint/2010/main" val="277715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20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2000"/>
                                        <p:tgtEl>
                                          <p:spTgt spid="2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2000"/>
                                        <p:tgtEl>
                                          <p:spTgt spid="2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20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20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2000"/>
                                        <p:tgtEl>
                                          <p:spTgt spid="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20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20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2000"/>
                                        <p:tgtEl>
                                          <p:spTgt spid="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2000"/>
                                        <p:tgtEl>
                                          <p:spTgt spid="3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800" b="1" dirty="0">
                <a:solidFill>
                  <a:schemeClr val="bg1"/>
                </a:solidFill>
                <a:latin typeface="Garamond" panose="02020404030301010803" pitchFamily="18" charset="0"/>
              </a:rPr>
              <a:t>KADINA YÖNELİK ŞİDDETİN FİZİKSEL  SAĞLIK ÜZERİNDEKİ ETKİLERİ</a:t>
            </a:r>
            <a:br>
              <a:rPr lang="tr-TR" altLang="tr-TR" sz="2800" b="1" dirty="0">
                <a:solidFill>
                  <a:schemeClr val="bg1"/>
                </a:solidFill>
                <a:latin typeface="Garamond" panose="02020404030301010803" pitchFamily="18" charset="0"/>
              </a:rPr>
            </a:br>
            <a:endParaRPr lang="tr-TR" sz="2800" dirty="0">
              <a:solidFill>
                <a:schemeClr val="bg1"/>
              </a:solidFill>
            </a:endParaRPr>
          </a:p>
        </p:txBody>
      </p:sp>
      <p:sp>
        <p:nvSpPr>
          <p:cNvPr id="4" name="Dikdörtgen 6"/>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lvl="1" algn="just">
              <a:spcBef>
                <a:spcPts val="600"/>
              </a:spcBef>
              <a:spcAft>
                <a:spcPts val="800"/>
              </a:spcAft>
              <a:buFont typeface="Wingdings" panose="05000000000000000000" pitchFamily="2" charset="2"/>
              <a:buChar char="Ø"/>
            </a:pPr>
            <a:r>
              <a:rPr lang="tr-TR" altLang="tr-TR" sz="2000">
                <a:latin typeface="Gadugi" panose="020B0502040204020203" pitchFamily="34" charset="0"/>
                <a:ea typeface="Batang" panose="02030600000101010101" pitchFamily="18" charset="-127"/>
                <a:cs typeface="Times New Roman" panose="02020603050405020304" pitchFamily="18" charset="0"/>
              </a:rPr>
              <a:t>Kafa, karın ve göğüs kafesi ve kol bacaklarda yaralanmalar</a:t>
            </a:r>
          </a:p>
          <a:p>
            <a:pPr lvl="1" algn="just">
              <a:spcBef>
                <a:spcPts val="600"/>
              </a:spcBef>
              <a:spcAft>
                <a:spcPts val="800"/>
              </a:spcAft>
              <a:buFont typeface="Wingdings" panose="05000000000000000000" pitchFamily="2" charset="2"/>
              <a:buChar char="Ø"/>
            </a:pPr>
            <a:r>
              <a:rPr lang="tr-TR" altLang="tr-TR" sz="2000">
                <a:latin typeface="Gadugi" panose="020B0502040204020203" pitchFamily="34" charset="0"/>
                <a:ea typeface="Batang" panose="02030600000101010101" pitchFamily="18" charset="-127"/>
                <a:cs typeface="Times New Roman" panose="02020603050405020304" pitchFamily="18" charset="0"/>
              </a:rPr>
              <a:t>Vücudun muhtelif bölümlerinde çürük ve ezikler, sert cisimlerin oluşturduğu izler</a:t>
            </a:r>
          </a:p>
          <a:p>
            <a:pPr lvl="1" algn="just">
              <a:spcBef>
                <a:spcPts val="600"/>
              </a:spcBef>
              <a:spcAft>
                <a:spcPts val="800"/>
              </a:spcAft>
              <a:buFont typeface="Wingdings" panose="05000000000000000000" pitchFamily="2" charset="2"/>
              <a:buChar char="Ø"/>
            </a:pPr>
            <a:r>
              <a:rPr lang="tr-TR" altLang="tr-TR" sz="2000">
                <a:latin typeface="Gadugi" panose="020B0502040204020203" pitchFamily="34" charset="0"/>
                <a:ea typeface="Batang" panose="02030600000101010101" pitchFamily="18" charset="-127"/>
                <a:cs typeface="Times New Roman" panose="02020603050405020304" pitchFamily="18" charset="0"/>
              </a:rPr>
              <a:t> Vücutta kırıklar, yırtık ve kesikler</a:t>
            </a:r>
          </a:p>
          <a:p>
            <a:pPr lvl="1" algn="just">
              <a:spcBef>
                <a:spcPts val="600"/>
              </a:spcBef>
              <a:spcAft>
                <a:spcPts val="800"/>
              </a:spcAft>
              <a:buFont typeface="Wingdings" panose="05000000000000000000" pitchFamily="2" charset="2"/>
              <a:buChar char="Ø"/>
            </a:pPr>
            <a:r>
              <a:rPr lang="tr-TR" altLang="tr-TR" sz="2000">
                <a:latin typeface="Gadugi" panose="020B0502040204020203" pitchFamily="34" charset="0"/>
                <a:ea typeface="Batang" panose="02030600000101010101" pitchFamily="18" charset="-127"/>
                <a:cs typeface="Times New Roman" panose="02020603050405020304" pitchFamily="18" charset="0"/>
              </a:rPr>
              <a:t>Göz içi yaralanmaları </a:t>
            </a:r>
          </a:p>
          <a:p>
            <a:pPr lvl="1" algn="just">
              <a:spcBef>
                <a:spcPts val="600"/>
              </a:spcBef>
              <a:spcAft>
                <a:spcPts val="800"/>
              </a:spcAft>
              <a:buFont typeface="Wingdings" panose="05000000000000000000" pitchFamily="2" charset="2"/>
              <a:buChar char="Ø"/>
            </a:pPr>
            <a:r>
              <a:rPr lang="tr-TR" altLang="tr-TR" sz="2000">
                <a:latin typeface="Gadugi" panose="020B0502040204020203" pitchFamily="34" charset="0"/>
                <a:ea typeface="Batang" panose="02030600000101010101" pitchFamily="18" charset="-127"/>
                <a:cs typeface="Times New Roman" panose="02020603050405020304" pitchFamily="18" charset="0"/>
              </a:rPr>
              <a:t>Kas eklem ağrıları</a:t>
            </a:r>
          </a:p>
        </p:txBody>
      </p:sp>
    </p:spTree>
    <p:extLst>
      <p:ext uri="{BB962C8B-B14F-4D97-AF65-F5344CB8AC3E}">
        <p14:creationId xmlns:p14="http://schemas.microsoft.com/office/powerpoint/2010/main" val="2360682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Devamı =&gt;</a:t>
            </a:r>
            <a:endParaRPr lang="tr-TR" dirty="0"/>
          </a:p>
        </p:txBody>
      </p:sp>
      <p:sp>
        <p:nvSpPr>
          <p:cNvPr id="4" name="Dikdörtgen 7"/>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lvl="1" algn="just">
              <a:lnSpc>
                <a:spcPct val="125000"/>
              </a:lnSpc>
              <a:spcBef>
                <a:spcPts val="600"/>
              </a:spcBef>
              <a:spcAft>
                <a:spcPts val="800"/>
              </a:spcAft>
              <a:buFont typeface="Wingdings" panose="05000000000000000000" pitchFamily="2" charset="2"/>
              <a:buChar char="Ø"/>
            </a:pPr>
            <a:r>
              <a:rPr lang="tr-TR" altLang="tr-TR" sz="2000" dirty="0">
                <a:latin typeface="Gadugi" panose="020B0502040204020203" pitchFamily="34" charset="0"/>
                <a:ea typeface="Batang" panose="02030600000101010101" pitchFamily="18" charset="-127"/>
                <a:cs typeface="Times New Roman" panose="02020603050405020304" pitchFamily="18" charset="0"/>
              </a:rPr>
              <a:t>Sindirim sistemi bozuklukları </a:t>
            </a:r>
          </a:p>
          <a:p>
            <a:pPr lvl="1" algn="just">
              <a:lnSpc>
                <a:spcPct val="125000"/>
              </a:lnSpc>
              <a:spcBef>
                <a:spcPts val="600"/>
              </a:spcBef>
              <a:spcAft>
                <a:spcPts val="800"/>
              </a:spcAft>
              <a:buFont typeface="Wingdings" panose="05000000000000000000" pitchFamily="2" charset="2"/>
              <a:buChar char="Ø"/>
            </a:pPr>
            <a:r>
              <a:rPr lang="tr-TR" altLang="tr-TR" sz="2000" dirty="0">
                <a:latin typeface="Gadugi" panose="020B0502040204020203" pitchFamily="34" charset="0"/>
                <a:ea typeface="Batang" panose="02030600000101010101" pitchFamily="18" charset="-127"/>
                <a:cs typeface="Times New Roman" panose="02020603050405020304" pitchFamily="18" charset="0"/>
              </a:rPr>
              <a:t>Huzursuz barsak sendromu</a:t>
            </a:r>
          </a:p>
          <a:p>
            <a:pPr lvl="1" algn="just">
              <a:lnSpc>
                <a:spcPct val="125000"/>
              </a:lnSpc>
              <a:spcBef>
                <a:spcPts val="600"/>
              </a:spcBef>
              <a:spcAft>
                <a:spcPts val="800"/>
              </a:spcAft>
              <a:buFont typeface="Wingdings" panose="05000000000000000000" pitchFamily="2" charset="2"/>
              <a:buChar char="Ø"/>
            </a:pPr>
            <a:r>
              <a:rPr lang="tr-TR" altLang="tr-TR" sz="2000" dirty="0" err="1">
                <a:latin typeface="Gadugi" panose="020B0502040204020203" pitchFamily="34" charset="0"/>
                <a:ea typeface="Batang" panose="02030600000101010101" pitchFamily="18" charset="-127"/>
                <a:cs typeface="Times New Roman" panose="02020603050405020304" pitchFamily="18" charset="0"/>
              </a:rPr>
              <a:t>Üriner</a:t>
            </a:r>
            <a:r>
              <a:rPr lang="tr-TR" altLang="tr-TR" sz="2000" dirty="0">
                <a:latin typeface="Gadugi" panose="020B0502040204020203" pitchFamily="34" charset="0"/>
                <a:ea typeface="Batang" panose="02030600000101010101" pitchFamily="18" charset="-127"/>
                <a:cs typeface="Times New Roman" panose="02020603050405020304" pitchFamily="18" charset="0"/>
              </a:rPr>
              <a:t> sistem enfeksiyonları </a:t>
            </a:r>
          </a:p>
          <a:p>
            <a:pPr lvl="1" algn="just">
              <a:lnSpc>
                <a:spcPct val="125000"/>
              </a:lnSpc>
              <a:spcBef>
                <a:spcPts val="600"/>
              </a:spcBef>
              <a:spcAft>
                <a:spcPts val="800"/>
              </a:spcAft>
              <a:buFont typeface="Wingdings" panose="05000000000000000000" pitchFamily="2" charset="2"/>
              <a:buChar char="Ø"/>
            </a:pPr>
            <a:r>
              <a:rPr lang="tr-TR" altLang="tr-TR" sz="2000" dirty="0">
                <a:latin typeface="Gadugi" panose="020B0502040204020203" pitchFamily="34" charset="0"/>
                <a:ea typeface="Batang" panose="02030600000101010101" pitchFamily="18" charset="-127"/>
                <a:cs typeface="Times New Roman" panose="02020603050405020304" pitchFamily="18" charset="0"/>
              </a:rPr>
              <a:t>Solunum sistemi ile ilgili sorunlar</a:t>
            </a:r>
          </a:p>
          <a:p>
            <a:pPr lvl="1" algn="just">
              <a:lnSpc>
                <a:spcPct val="125000"/>
              </a:lnSpc>
              <a:spcBef>
                <a:spcPts val="600"/>
              </a:spcBef>
              <a:spcAft>
                <a:spcPts val="800"/>
              </a:spcAft>
              <a:buFont typeface="Wingdings" panose="05000000000000000000" pitchFamily="2" charset="2"/>
              <a:buChar char="Ø"/>
            </a:pPr>
            <a:r>
              <a:rPr lang="tr-TR" altLang="tr-TR" sz="2000" dirty="0">
                <a:latin typeface="Gadugi" panose="020B0502040204020203" pitchFamily="34" charset="0"/>
                <a:ea typeface="Batang" panose="02030600000101010101" pitchFamily="18" charset="-127"/>
                <a:cs typeface="Times New Roman" panose="02020603050405020304" pitchFamily="18" charset="0"/>
              </a:rPr>
              <a:t>Fiziksel işlevsellikte azalma</a:t>
            </a:r>
          </a:p>
          <a:p>
            <a:pPr lvl="1" algn="just">
              <a:lnSpc>
                <a:spcPct val="125000"/>
              </a:lnSpc>
              <a:spcBef>
                <a:spcPts val="600"/>
              </a:spcBef>
              <a:spcAft>
                <a:spcPts val="800"/>
              </a:spcAft>
              <a:buFont typeface="Wingdings" panose="05000000000000000000" pitchFamily="2" charset="2"/>
              <a:buChar char="Ø"/>
            </a:pPr>
            <a:r>
              <a:rPr lang="tr-TR" altLang="tr-TR" sz="2000" dirty="0">
                <a:latin typeface="Gadugi" panose="020B0502040204020203" pitchFamily="34" charset="0"/>
                <a:ea typeface="Batang" panose="02030600000101010101" pitchFamily="18" charset="-127"/>
                <a:cs typeface="Times New Roman" panose="02020603050405020304" pitchFamily="18" charset="0"/>
              </a:rPr>
              <a:t>Yeti kayıpları (görme, işitme, kognitif kayıplar</a:t>
            </a:r>
          </a:p>
          <a:p>
            <a:pPr lvl="1" algn="just">
              <a:lnSpc>
                <a:spcPct val="125000"/>
              </a:lnSpc>
              <a:spcBef>
                <a:spcPts val="600"/>
              </a:spcBef>
              <a:spcAft>
                <a:spcPts val="800"/>
              </a:spcAft>
              <a:buFont typeface="Wingdings" panose="05000000000000000000" pitchFamily="2" charset="2"/>
              <a:buChar char="Ø"/>
            </a:pPr>
            <a:r>
              <a:rPr lang="tr-TR" altLang="tr-TR" sz="2000" dirty="0">
                <a:latin typeface="Gadugi" panose="020B0502040204020203" pitchFamily="34" charset="0"/>
                <a:ea typeface="Batang" panose="02030600000101010101" pitchFamily="18" charset="-127"/>
                <a:cs typeface="Times New Roman" panose="02020603050405020304" pitchFamily="18" charset="0"/>
              </a:rPr>
              <a:t>Kronik ağrı yakınması</a:t>
            </a:r>
          </a:p>
          <a:p>
            <a:pPr lvl="1" algn="just">
              <a:lnSpc>
                <a:spcPct val="125000"/>
              </a:lnSpc>
              <a:spcBef>
                <a:spcPts val="600"/>
              </a:spcBef>
              <a:spcAft>
                <a:spcPts val="800"/>
              </a:spcAft>
              <a:buFont typeface="Arial" panose="020B0604020202020204" pitchFamily="34" charset="0"/>
              <a:buNone/>
            </a:pPr>
            <a:endParaRPr lang="tr-TR" altLang="tr-TR" sz="2000" dirty="0">
              <a:latin typeface="Gadugi" panose="020B0502040204020203" pitchFamily="34" charset="0"/>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125146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latin typeface="Garamond" panose="02020404030301010803" pitchFamily="18" charset="0"/>
              </a:rPr>
              <a:t>ŞİDDET </a:t>
            </a:r>
            <a:br>
              <a:rPr lang="tr-TR" altLang="tr-TR" b="1" dirty="0">
                <a:latin typeface="Garamond" panose="02020404030301010803" pitchFamily="18" charset="0"/>
              </a:rPr>
            </a:br>
            <a:endParaRPr lang="tr-TR" dirty="0"/>
          </a:p>
        </p:txBody>
      </p:sp>
      <p:sp>
        <p:nvSpPr>
          <p:cNvPr id="3" name="İçerik Yer Tutucusu 2"/>
          <p:cNvSpPr>
            <a:spLocks noGrp="1"/>
          </p:cNvSpPr>
          <p:nvPr>
            <p:ph idx="1"/>
          </p:nvPr>
        </p:nvSpPr>
        <p:spPr/>
        <p:txBody>
          <a:bodyPr/>
          <a:lstStyle/>
          <a:p>
            <a:pPr marL="0" indent="0">
              <a:buNone/>
            </a:pPr>
            <a:r>
              <a:rPr lang="tr-TR" altLang="tr-TR" b="1" dirty="0">
                <a:solidFill>
                  <a:srgbClr val="C00000"/>
                </a:solidFill>
                <a:latin typeface="Gadugi" panose="020B0502040204020203" pitchFamily="34" charset="0"/>
                <a:cs typeface="Times New Roman" panose="02020603050405020304" pitchFamily="18" charset="0"/>
              </a:rPr>
              <a:t>Dünya Sağlık Örgütü Şiddeti şöyle tanımlar: </a:t>
            </a:r>
          </a:p>
          <a:p>
            <a:pPr marL="0" indent="0">
              <a:buNone/>
            </a:pPr>
            <a:endParaRPr lang="tr-TR" altLang="tr-TR" b="1" dirty="0" smtClean="0">
              <a:latin typeface="Gadugi" panose="020B0502040204020203" pitchFamily="34" charset="0"/>
            </a:endParaRPr>
          </a:p>
          <a:p>
            <a:pPr marL="0" indent="0">
              <a:buNone/>
            </a:pPr>
            <a:r>
              <a:rPr lang="tr-TR" altLang="tr-TR" b="1" dirty="0" smtClean="0">
                <a:latin typeface="Gadugi" panose="020B0502040204020203" pitchFamily="34" charset="0"/>
              </a:rPr>
              <a:t>«</a:t>
            </a:r>
            <a:r>
              <a:rPr lang="tr-TR" altLang="tr-TR" b="1" dirty="0">
                <a:latin typeface="Gadugi" panose="020B0502040204020203" pitchFamily="34" charset="0"/>
              </a:rPr>
              <a:t>İstemli bir şekilde, tehdit yoluyla ya da bizzat, kişinin kendisine, diğer bir kişiye, bir gruba ya da topluma yönelik olarak yaralanma, ölüm, psikolojik zarar, gelişme bozukluğu veya gelişmede gerileme ile sonlanan ya da sonlanma olasılığı yüksek bir biçimde fiziksel güç ya da nüfuz kullanılmasıdır».</a:t>
            </a:r>
          </a:p>
          <a:p>
            <a:endParaRPr lang="tr-TR" dirty="0"/>
          </a:p>
        </p:txBody>
      </p:sp>
    </p:spTree>
    <p:extLst>
      <p:ext uri="{BB962C8B-B14F-4D97-AF65-F5344CB8AC3E}">
        <p14:creationId xmlns:p14="http://schemas.microsoft.com/office/powerpoint/2010/main" val="255394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b="1" dirty="0">
                <a:solidFill>
                  <a:schemeClr val="bg1"/>
                </a:solidFill>
                <a:latin typeface="Gadugi" pitchFamily="34" charset="0"/>
                <a:ea typeface="SimSun" pitchFamily="2" charset="-122"/>
              </a:rPr>
              <a:t>Şiddetin kadında yol açtığı özgüven kaybı, değersizlik ve utanç duyguları;</a:t>
            </a:r>
            <a:br>
              <a:rPr lang="tr-TR" altLang="tr-TR" sz="3200" b="1" dirty="0">
                <a:solidFill>
                  <a:schemeClr val="bg1"/>
                </a:solidFill>
                <a:latin typeface="Gadugi" pitchFamily="34" charset="0"/>
                <a:ea typeface="SimSun" pitchFamily="2" charset="-122"/>
              </a:rPr>
            </a:br>
            <a:endParaRPr lang="tr-TR" sz="3200" dirty="0">
              <a:solidFill>
                <a:schemeClr val="bg1"/>
              </a:solidFill>
            </a:endParaRPr>
          </a:p>
        </p:txBody>
      </p:sp>
      <p:sp>
        <p:nvSpPr>
          <p:cNvPr id="4" name="Dikdörtgen 5"/>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
                <a:schemeClr val="tx1"/>
              </a:buClr>
              <a:buFont typeface="Wingdings" panose="05000000000000000000" pitchFamily="2" charset="2"/>
              <a:buChar char="Ø"/>
            </a:pPr>
            <a:r>
              <a:rPr lang="tr-TR" altLang="tr-TR" sz="2000" dirty="0"/>
              <a:t>Kadının toplumda onurlu ve saygın bir birey olarak var olamamasına, topluma katılamamasına,  bilgiye ve hizmetlere ulaşamamasına neden olur.</a:t>
            </a:r>
          </a:p>
          <a:p>
            <a:pPr>
              <a:spcBef>
                <a:spcPct val="0"/>
              </a:spcBef>
              <a:buClr>
                <a:schemeClr val="tx1"/>
              </a:buClr>
              <a:buFont typeface="Wingdings" panose="05000000000000000000" pitchFamily="2" charset="2"/>
              <a:buChar char="Ø"/>
            </a:pPr>
            <a:r>
              <a:rPr lang="tr-TR" altLang="tr-TR" sz="2000" dirty="0"/>
              <a:t>Sosyal bir çevre, arkadaş ve akraba çevresi oluşturmasını engeller. </a:t>
            </a:r>
          </a:p>
          <a:p>
            <a:pPr>
              <a:spcBef>
                <a:spcPct val="0"/>
              </a:spcBef>
              <a:buClr>
                <a:schemeClr val="tx1"/>
              </a:buClr>
              <a:buFont typeface="Wingdings" panose="05000000000000000000" pitchFamily="2" charset="2"/>
              <a:buChar char="Ø"/>
            </a:pPr>
            <a:r>
              <a:rPr lang="tr-TR" altLang="tr-TR" sz="2000" dirty="0"/>
              <a:t>Kadının çalışma olanağını, kapasitesini azaltır, işe devamsızlığını artırır, sonuçta kadının üretkenliği azalır.</a:t>
            </a:r>
          </a:p>
          <a:p>
            <a:pPr>
              <a:spcBef>
                <a:spcPct val="0"/>
              </a:spcBef>
              <a:buClr>
                <a:schemeClr val="tx1"/>
              </a:buClr>
              <a:buFont typeface="Wingdings" panose="05000000000000000000" pitchFamily="2" charset="2"/>
              <a:buChar char="Ø"/>
            </a:pPr>
            <a:r>
              <a:rPr lang="tr-TR" altLang="tr-TR" sz="2000" dirty="0"/>
              <a:t>Kadının kendine ve çocuklarına uygun şekilde bakmasını engeller.</a:t>
            </a:r>
          </a:p>
          <a:p>
            <a:pPr>
              <a:spcBef>
                <a:spcPct val="0"/>
              </a:spcBef>
              <a:buClr>
                <a:schemeClr val="tx1"/>
              </a:buClr>
              <a:buFont typeface="Wingdings" panose="05000000000000000000" pitchFamily="2" charset="2"/>
              <a:buChar char="Ø"/>
            </a:pPr>
            <a:r>
              <a:rPr lang="tr-TR" altLang="tr-TR" sz="2000" dirty="0"/>
              <a:t>Ekonomik kayıplara neden olur.</a:t>
            </a:r>
          </a:p>
          <a:p>
            <a:pPr>
              <a:spcBef>
                <a:spcPct val="0"/>
              </a:spcBef>
              <a:buClr>
                <a:schemeClr val="tx1"/>
              </a:buClr>
              <a:buFont typeface="Wingdings" panose="05000000000000000000" pitchFamily="2" charset="2"/>
              <a:buChar char="Ø"/>
            </a:pPr>
            <a:r>
              <a:rPr lang="tr-TR" altLang="tr-TR" sz="2000" dirty="0"/>
              <a:t>Sağlık harcamalarını artırır.</a:t>
            </a:r>
          </a:p>
          <a:p>
            <a:pPr>
              <a:spcBef>
                <a:spcPct val="0"/>
              </a:spcBef>
              <a:buClr>
                <a:schemeClr val="tx1"/>
              </a:buClr>
              <a:buFont typeface="Wingdings" panose="05000000000000000000" pitchFamily="2" charset="2"/>
              <a:buChar char="Ø"/>
            </a:pPr>
            <a:r>
              <a:rPr lang="tr-TR" altLang="tr-TR" sz="2000" dirty="0"/>
              <a:t>KYŞ yaşayan kadınlar toplum tarafından dışlanabilir, ötekileştirilebilir, yargılanabilir ve yalnız bırakılabilir. </a:t>
            </a:r>
          </a:p>
        </p:txBody>
      </p:sp>
    </p:spTree>
    <p:extLst>
      <p:ext uri="{BB962C8B-B14F-4D97-AF65-F5344CB8AC3E}">
        <p14:creationId xmlns:p14="http://schemas.microsoft.com/office/powerpoint/2010/main" val="2827301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800" b="1" dirty="0">
                <a:solidFill>
                  <a:schemeClr val="bg1"/>
                </a:solidFill>
                <a:latin typeface="Garamond" panose="02020404030301010803" pitchFamily="18" charset="0"/>
              </a:rPr>
              <a:t>KADINA YÖNELİK ŞİDDETİN ÇOCUKLAR ÜZERİNDEKİ ETKİLERİ</a:t>
            </a:r>
            <a:br>
              <a:rPr lang="tr-TR" altLang="tr-TR" sz="2800" b="1" dirty="0">
                <a:solidFill>
                  <a:schemeClr val="bg1"/>
                </a:solidFill>
                <a:latin typeface="Garamond" panose="02020404030301010803" pitchFamily="18" charset="0"/>
              </a:rPr>
            </a:br>
            <a:endParaRPr lang="tr-TR" sz="2800" dirty="0">
              <a:solidFill>
                <a:schemeClr val="bg1"/>
              </a:solidFill>
            </a:endParaRPr>
          </a:p>
        </p:txBody>
      </p:sp>
      <p:sp>
        <p:nvSpPr>
          <p:cNvPr id="4" name="Content Placeholder 2"/>
          <p:cNvSpPr>
            <a:spLocks noGrp="1"/>
          </p:cNvSpPr>
          <p:nvPr>
            <p:ph idx="1"/>
          </p:nvPr>
        </p:nvSpPr>
        <p:spPr/>
        <p:txBody>
          <a:bodyPr/>
          <a:lstStyle/>
          <a:p>
            <a:pPr>
              <a:lnSpc>
                <a:spcPct val="150000"/>
              </a:lnSpc>
              <a:buClr>
                <a:srgbClr val="7030A0"/>
              </a:buClr>
              <a:buFont typeface="Wingdings" panose="05000000000000000000" pitchFamily="2" charset="2"/>
              <a:buChar char="Ø"/>
            </a:pPr>
            <a:r>
              <a:rPr lang="tr-TR" altLang="tr-TR" sz="2400" dirty="0" smtClean="0">
                <a:ea typeface="ＭＳ Ｐゴシック" panose="020B0600070205080204" pitchFamily="34" charset="-128"/>
              </a:rPr>
              <a:t>Bedenden memnuniyetsizlik ,</a:t>
            </a:r>
          </a:p>
          <a:p>
            <a:pPr>
              <a:lnSpc>
                <a:spcPct val="150000"/>
              </a:lnSpc>
              <a:buClr>
                <a:srgbClr val="7030A0"/>
              </a:buClr>
              <a:buFont typeface="Wingdings" panose="05000000000000000000" pitchFamily="2" charset="2"/>
              <a:buChar char="Ø"/>
            </a:pPr>
            <a:r>
              <a:rPr lang="tr-TR" altLang="tr-TR" sz="2400" dirty="0" smtClean="0">
                <a:ea typeface="ＭＳ Ｐゴシック" panose="020B0600070205080204" pitchFamily="34" charset="-128"/>
              </a:rPr>
              <a:t>Düşük benlik saygısı , kendine güvensizlik</a:t>
            </a:r>
          </a:p>
          <a:p>
            <a:pPr>
              <a:lnSpc>
                <a:spcPct val="150000"/>
              </a:lnSpc>
              <a:buClr>
                <a:srgbClr val="7030A0"/>
              </a:buClr>
              <a:buFont typeface="Wingdings" panose="05000000000000000000" pitchFamily="2" charset="2"/>
              <a:buChar char="Ø"/>
            </a:pPr>
            <a:r>
              <a:rPr lang="tr-TR" altLang="tr-TR" sz="2400" dirty="0" smtClean="0">
                <a:ea typeface="ＭＳ Ｐゴシック" panose="020B0600070205080204" pitchFamily="34" charset="-128"/>
              </a:rPr>
              <a:t>Aşırı pasif</a:t>
            </a:r>
          </a:p>
          <a:p>
            <a:pPr>
              <a:lnSpc>
                <a:spcPct val="150000"/>
              </a:lnSpc>
              <a:buClr>
                <a:srgbClr val="7030A0"/>
              </a:buClr>
              <a:buFont typeface="Wingdings" panose="05000000000000000000" pitchFamily="2" charset="2"/>
              <a:buChar char="Ø"/>
            </a:pPr>
            <a:r>
              <a:rPr lang="tr-TR" altLang="tr-TR" sz="2400" dirty="0" smtClean="0">
                <a:ea typeface="ＭＳ Ｐゴシック" panose="020B0600070205080204" pitchFamily="34" charset="-128"/>
              </a:rPr>
              <a:t>İletişim sorunları</a:t>
            </a:r>
          </a:p>
          <a:p>
            <a:pPr>
              <a:lnSpc>
                <a:spcPct val="150000"/>
              </a:lnSpc>
              <a:buClr>
                <a:srgbClr val="7030A0"/>
              </a:buClr>
              <a:buFont typeface="Wingdings" panose="05000000000000000000" pitchFamily="2" charset="2"/>
              <a:buChar char="Ø"/>
            </a:pPr>
            <a:r>
              <a:rPr lang="tr-TR" altLang="tr-TR" sz="2400" dirty="0" smtClean="0">
                <a:ea typeface="ＭＳ Ｐゴシック" panose="020B0600070205080204" pitchFamily="34" charset="-128"/>
              </a:rPr>
              <a:t>Uyum sorunları</a:t>
            </a:r>
          </a:p>
        </p:txBody>
      </p:sp>
    </p:spTree>
    <p:extLst>
      <p:ext uri="{BB962C8B-B14F-4D97-AF65-F5344CB8AC3E}">
        <p14:creationId xmlns:p14="http://schemas.microsoft.com/office/powerpoint/2010/main" val="3424778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Devamı =&gt;</a:t>
            </a:r>
            <a:endParaRPr lang="tr-TR" dirty="0"/>
          </a:p>
        </p:txBody>
      </p:sp>
      <p:sp>
        <p:nvSpPr>
          <p:cNvPr id="4" name="Content Placeholder 2"/>
          <p:cNvSpPr txBox="1">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150000"/>
              </a:lnSpc>
              <a:buClr>
                <a:srgbClr val="7030A0"/>
              </a:buClr>
              <a:buFont typeface="Wingdings" panose="05000000000000000000" pitchFamily="2" charset="2"/>
              <a:buChar char="Ø"/>
            </a:pPr>
            <a:r>
              <a:rPr lang="tr-TR" altLang="tr-TR" sz="2400" dirty="0"/>
              <a:t>Yoğun değersizlik duyguları</a:t>
            </a:r>
          </a:p>
          <a:p>
            <a:pPr>
              <a:lnSpc>
                <a:spcPct val="150000"/>
              </a:lnSpc>
              <a:buClr>
                <a:srgbClr val="7030A0"/>
              </a:buClr>
              <a:buFont typeface="Wingdings" panose="05000000000000000000" pitchFamily="2" charset="2"/>
              <a:buChar char="Ø"/>
            </a:pPr>
            <a:r>
              <a:rPr lang="tr-TR" altLang="tr-TR" sz="2400" dirty="0"/>
              <a:t>Depresyon, </a:t>
            </a:r>
            <a:r>
              <a:rPr lang="tr-TR" altLang="tr-TR" sz="2400" dirty="0" err="1"/>
              <a:t>anksiyete</a:t>
            </a:r>
            <a:endParaRPr lang="tr-TR" altLang="tr-TR" sz="2400" dirty="0"/>
          </a:p>
          <a:p>
            <a:pPr>
              <a:lnSpc>
                <a:spcPct val="150000"/>
              </a:lnSpc>
              <a:buClr>
                <a:srgbClr val="7030A0"/>
              </a:buClr>
              <a:buFont typeface="Wingdings" panose="05000000000000000000" pitchFamily="2" charset="2"/>
              <a:buChar char="Ø"/>
            </a:pPr>
            <a:r>
              <a:rPr lang="tr-TR" altLang="tr-TR" sz="2400" dirty="0"/>
              <a:t>Düşük akademik başarı</a:t>
            </a:r>
          </a:p>
          <a:p>
            <a:pPr>
              <a:lnSpc>
                <a:spcPct val="150000"/>
              </a:lnSpc>
              <a:buClr>
                <a:srgbClr val="7030A0"/>
              </a:buClr>
              <a:buFont typeface="Wingdings" panose="05000000000000000000" pitchFamily="2" charset="2"/>
              <a:buChar char="Ø"/>
            </a:pPr>
            <a:r>
              <a:rPr lang="tr-TR" altLang="tr-TR" sz="2400" dirty="0" err="1"/>
              <a:t>Antisosyal</a:t>
            </a:r>
            <a:r>
              <a:rPr lang="tr-TR" altLang="tr-TR" sz="2400" dirty="0"/>
              <a:t> özellikler, yıkıcı davranışlar -Kişilik bozuklukları</a:t>
            </a:r>
          </a:p>
          <a:p>
            <a:pPr>
              <a:lnSpc>
                <a:spcPct val="150000"/>
              </a:lnSpc>
              <a:buClr>
                <a:srgbClr val="7030A0"/>
              </a:buClr>
              <a:buFont typeface="Wingdings" panose="05000000000000000000" pitchFamily="2" charset="2"/>
              <a:buChar char="Ø"/>
            </a:pPr>
            <a:r>
              <a:rPr lang="tr-TR" altLang="tr-TR" sz="2400" dirty="0"/>
              <a:t>Suça yönelme</a:t>
            </a:r>
          </a:p>
          <a:p>
            <a:pPr>
              <a:lnSpc>
                <a:spcPct val="150000"/>
              </a:lnSpc>
              <a:buClr>
                <a:srgbClr val="7030A0"/>
              </a:buClr>
              <a:buFont typeface="Wingdings" panose="05000000000000000000" pitchFamily="2" charset="2"/>
              <a:buChar char="Ø"/>
            </a:pPr>
            <a:r>
              <a:rPr lang="tr-TR" altLang="tr-TR" sz="2400" dirty="0"/>
              <a:t>İntihar eğilimi</a:t>
            </a:r>
          </a:p>
        </p:txBody>
      </p:sp>
    </p:spTree>
    <p:extLst>
      <p:ext uri="{BB962C8B-B14F-4D97-AF65-F5344CB8AC3E}">
        <p14:creationId xmlns:p14="http://schemas.microsoft.com/office/powerpoint/2010/main" val="308690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782397" y="687524"/>
            <a:ext cx="4050859" cy="50403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tabLst>
                <a:tab pos="269875" algn="l"/>
              </a:tabLst>
              <a:defRPr sz="2400">
                <a:solidFill>
                  <a:schemeClr val="tx1"/>
                </a:solidFill>
                <a:latin typeface="Arial" pitchFamily="34" charset="0"/>
                <a:ea typeface="ＭＳ Ｐゴシック" pitchFamily="34" charset="-128"/>
              </a:defRPr>
            </a:lvl1pPr>
            <a:lvl2pPr marL="742950" indent="-285750">
              <a:tabLst>
                <a:tab pos="269875" algn="l"/>
              </a:tabLst>
              <a:defRPr sz="2400">
                <a:solidFill>
                  <a:schemeClr val="tx1"/>
                </a:solidFill>
                <a:latin typeface="Arial" pitchFamily="34" charset="0"/>
                <a:ea typeface="ＭＳ Ｐゴシック" pitchFamily="34" charset="-128"/>
              </a:defRPr>
            </a:lvl2pPr>
            <a:lvl3pPr marL="1143000" indent="-228600">
              <a:tabLst>
                <a:tab pos="269875" algn="l"/>
              </a:tabLst>
              <a:defRPr sz="2400">
                <a:solidFill>
                  <a:schemeClr val="tx1"/>
                </a:solidFill>
                <a:latin typeface="Arial" pitchFamily="34" charset="0"/>
                <a:ea typeface="ＭＳ Ｐゴシック" pitchFamily="34" charset="-128"/>
              </a:defRPr>
            </a:lvl3pPr>
            <a:lvl4pPr marL="1600200" indent="-228600">
              <a:tabLst>
                <a:tab pos="269875" algn="l"/>
              </a:tabLst>
              <a:defRPr sz="2400">
                <a:solidFill>
                  <a:schemeClr val="tx1"/>
                </a:solidFill>
                <a:latin typeface="Arial" pitchFamily="34" charset="0"/>
                <a:ea typeface="ＭＳ Ｐゴシック" pitchFamily="34" charset="-128"/>
              </a:defRPr>
            </a:lvl4pPr>
            <a:lvl5pPr marL="2057400" indent="-228600">
              <a:tabLst>
                <a:tab pos="269875" algn="l"/>
              </a:tabLst>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269875" algn="l"/>
              </a:tabLs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269875" algn="l"/>
              </a:tabLs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269875" algn="l"/>
              </a:tabLs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269875" algn="l"/>
              </a:tabLst>
              <a:defRPr sz="2400">
                <a:solidFill>
                  <a:schemeClr val="tx1"/>
                </a:solidFill>
                <a:latin typeface="Arial" pitchFamily="34" charset="0"/>
                <a:ea typeface="ＭＳ Ｐゴシック" pitchFamily="34" charset="-128"/>
              </a:defRPr>
            </a:lvl9pPr>
          </a:lstStyle>
          <a:p>
            <a:pPr>
              <a:lnSpc>
                <a:spcPct val="125000"/>
              </a:lnSpc>
              <a:spcBef>
                <a:spcPts val="600"/>
              </a:spcBef>
              <a:spcAft>
                <a:spcPts val="600"/>
              </a:spcAft>
              <a:defRPr/>
            </a:pPr>
            <a:r>
              <a:rPr lang="tr-TR" altLang="tr-TR" b="1" dirty="0" smtClean="0">
                <a:solidFill>
                  <a:srgbClr val="C0504D"/>
                </a:solidFill>
                <a:latin typeface="Gadugi" pitchFamily="34" charset="0"/>
                <a:ea typeface="SimSun" pitchFamily="2" charset="-122"/>
              </a:rPr>
              <a:t>Çocuklar neler öğrenirler?</a:t>
            </a:r>
          </a:p>
        </p:txBody>
      </p:sp>
      <p:sp>
        <p:nvSpPr>
          <p:cNvPr id="5" name="AutoShape 4"/>
          <p:cNvSpPr>
            <a:spLocks noChangeArrowheads="1"/>
          </p:cNvSpPr>
          <p:nvPr/>
        </p:nvSpPr>
        <p:spPr bwMode="auto">
          <a:xfrm>
            <a:off x="5118447" y="222387"/>
            <a:ext cx="2881312" cy="1927225"/>
          </a:xfrm>
          <a:prstGeom prst="cloudCallout">
            <a:avLst>
              <a:gd name="adj1" fmla="val 12954"/>
              <a:gd name="adj2" fmla="val 75838"/>
            </a:avLst>
          </a:prstGeom>
          <a:solidFill>
            <a:srgbClr val="000080"/>
          </a:solidFill>
          <a:ln w="9525">
            <a:solidFill>
              <a:srgbClr val="000000"/>
            </a:solidFill>
            <a:round/>
            <a:headEnd/>
            <a:tailEnd/>
          </a:ln>
        </p:spPr>
        <p:txBody>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tr-TR" altLang="tr-TR" sz="1400" b="1" dirty="0">
                <a:solidFill>
                  <a:srgbClr val="FFFF00"/>
                </a:solidFill>
                <a:latin typeface="Verdana" panose="020B0604030504040204" pitchFamily="34" charset="0"/>
              </a:rPr>
              <a:t>Şiddet çatışmaları çözmek için kullanılan uygun bir yöntemdir.</a:t>
            </a:r>
          </a:p>
          <a:p>
            <a:pPr>
              <a:buFontTx/>
              <a:buNone/>
            </a:pPr>
            <a:endParaRPr lang="tr-TR" altLang="tr-TR" sz="2000" dirty="0">
              <a:solidFill>
                <a:srgbClr val="FFFF00"/>
              </a:solidFill>
              <a:latin typeface="Verdana" panose="020B0604030504040204" pitchFamily="34" charset="0"/>
            </a:endParaRPr>
          </a:p>
        </p:txBody>
      </p:sp>
      <p:sp>
        <p:nvSpPr>
          <p:cNvPr id="6" name="AutoShape 6"/>
          <p:cNvSpPr>
            <a:spLocks noChangeArrowheads="1"/>
          </p:cNvSpPr>
          <p:nvPr/>
        </p:nvSpPr>
        <p:spPr bwMode="auto">
          <a:xfrm>
            <a:off x="7466273" y="2149612"/>
            <a:ext cx="3455988" cy="1800225"/>
          </a:xfrm>
          <a:prstGeom prst="cloudCallout">
            <a:avLst>
              <a:gd name="adj1" fmla="val -8889"/>
              <a:gd name="adj2" fmla="val 94620"/>
            </a:avLst>
          </a:prstGeom>
          <a:solidFill>
            <a:srgbClr val="800080"/>
          </a:solidFill>
          <a:ln w="9525">
            <a:solidFill>
              <a:srgbClr val="000000"/>
            </a:solidFill>
            <a:round/>
            <a:headEnd/>
            <a:tailEnd/>
          </a:ln>
        </p:spPr>
        <p:txBody>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tr-TR" altLang="tr-TR" sz="1600" b="1" dirty="0">
                <a:solidFill>
                  <a:srgbClr val="FFFF00"/>
                </a:solidFill>
                <a:latin typeface="Verdana" panose="020B0604030504040204" pitchFamily="34" charset="0"/>
              </a:rPr>
              <a:t>Şiddet diğer insanları kontrol etmek için kullanılacak bir yoldur.</a:t>
            </a:r>
          </a:p>
        </p:txBody>
      </p:sp>
      <p:sp>
        <p:nvSpPr>
          <p:cNvPr id="7" name="AutoShape 5"/>
          <p:cNvSpPr>
            <a:spLocks noChangeArrowheads="1"/>
          </p:cNvSpPr>
          <p:nvPr/>
        </p:nvSpPr>
        <p:spPr bwMode="auto">
          <a:xfrm>
            <a:off x="5118447" y="4251349"/>
            <a:ext cx="2654300" cy="1404937"/>
          </a:xfrm>
          <a:prstGeom prst="cloudCallout">
            <a:avLst>
              <a:gd name="adj1" fmla="val 19185"/>
              <a:gd name="adj2" fmla="val 71745"/>
            </a:avLst>
          </a:prstGeom>
          <a:solidFill>
            <a:srgbClr val="FF6600"/>
          </a:solidFill>
          <a:ln w="9525">
            <a:solidFill>
              <a:srgbClr val="000000"/>
            </a:solidFill>
            <a:round/>
            <a:headEnd/>
            <a:tailEnd/>
          </a:ln>
        </p:spPr>
        <p:txBody>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tr-TR" altLang="tr-TR" sz="1600" b="1" dirty="0">
                <a:solidFill>
                  <a:srgbClr val="000000"/>
                </a:solidFill>
                <a:latin typeface="Verdana" panose="020B0604030504040204" pitchFamily="34" charset="0"/>
              </a:rPr>
              <a:t>Şiddet aile ilişkilerinin bir parçasıdır.</a:t>
            </a:r>
          </a:p>
        </p:txBody>
      </p:sp>
      <p:sp>
        <p:nvSpPr>
          <p:cNvPr id="8" name="AutoShape 7"/>
          <p:cNvSpPr>
            <a:spLocks noChangeArrowheads="1"/>
          </p:cNvSpPr>
          <p:nvPr/>
        </p:nvSpPr>
        <p:spPr bwMode="auto">
          <a:xfrm>
            <a:off x="1727532" y="3856061"/>
            <a:ext cx="2160588" cy="1800225"/>
          </a:xfrm>
          <a:prstGeom prst="cloudCallout">
            <a:avLst>
              <a:gd name="adj1" fmla="val -60968"/>
              <a:gd name="adj2" fmla="val 75435"/>
            </a:avLst>
          </a:prstGeom>
          <a:solidFill>
            <a:srgbClr val="33CCCC"/>
          </a:solidFill>
          <a:ln w="9525">
            <a:solidFill>
              <a:srgbClr val="000000"/>
            </a:solidFill>
            <a:round/>
            <a:headEnd/>
            <a:tailEnd/>
          </a:ln>
        </p:spPr>
        <p:txBody>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tr-TR" altLang="tr-TR" sz="1400" b="1" dirty="0">
                <a:solidFill>
                  <a:srgbClr val="FFFF00"/>
                </a:solidFill>
                <a:latin typeface="Verdana" panose="020B0604030504040204" pitchFamily="34" charset="0"/>
              </a:rPr>
              <a:t>Şiddet uygulayan aile üyesine genellikle bir ceza verilmez</a:t>
            </a:r>
            <a:r>
              <a:rPr lang="tr-TR" altLang="tr-TR" sz="1600" b="1" dirty="0">
                <a:solidFill>
                  <a:srgbClr val="FFFF00"/>
                </a:solidFill>
                <a:latin typeface="Verdana" panose="020B0604030504040204" pitchFamily="34" charset="0"/>
              </a:rPr>
              <a:t>.</a:t>
            </a:r>
          </a:p>
        </p:txBody>
      </p:sp>
    </p:spTree>
    <p:extLst>
      <p:ext uri="{BB962C8B-B14F-4D97-AF65-F5344CB8AC3E}">
        <p14:creationId xmlns:p14="http://schemas.microsoft.com/office/powerpoint/2010/main" val="2962233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b="1" dirty="0">
                <a:solidFill>
                  <a:schemeClr val="bg1"/>
                </a:solidFill>
                <a:latin typeface="Garamond" panose="02020404030301010803" pitchFamily="18" charset="0"/>
              </a:rPr>
              <a:t>NESİLDEN NESİLE GEÇİŞ</a:t>
            </a:r>
            <a:br>
              <a:rPr lang="tr-TR" altLang="tr-TR" b="1" dirty="0">
                <a:solidFill>
                  <a:schemeClr val="bg1"/>
                </a:solidFill>
                <a:latin typeface="Garamond" panose="02020404030301010803" pitchFamily="18" charset="0"/>
              </a:rPr>
            </a:br>
            <a:endParaRPr lang="tr-TR" dirty="0">
              <a:solidFill>
                <a:schemeClr val="bg1"/>
              </a:solidFill>
            </a:endParaRPr>
          </a:p>
        </p:txBody>
      </p:sp>
      <p:sp>
        <p:nvSpPr>
          <p:cNvPr id="3" name="İçerik Yer Tutucusu 2"/>
          <p:cNvSpPr>
            <a:spLocks noGrp="1"/>
          </p:cNvSpPr>
          <p:nvPr>
            <p:ph idx="1"/>
          </p:nvPr>
        </p:nvSpPr>
        <p:spPr/>
        <p:txBody>
          <a:bodyPr/>
          <a:lstStyle/>
          <a:p>
            <a:endParaRPr lang="tr-TR" dirty="0"/>
          </a:p>
        </p:txBody>
      </p:sp>
      <p:sp>
        <p:nvSpPr>
          <p:cNvPr id="4" name="Dikdörtgen 5"/>
          <p:cNvSpPr>
            <a:spLocks noChangeArrowheads="1"/>
          </p:cNvSpPr>
          <p:nvPr/>
        </p:nvSpPr>
        <p:spPr bwMode="auto">
          <a:xfrm>
            <a:off x="7942217" y="1719337"/>
            <a:ext cx="391885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
                <a:srgbClr val="FFFFFF"/>
              </a:buClr>
              <a:buFontTx/>
              <a:buNone/>
            </a:pPr>
            <a:r>
              <a:rPr lang="tr-TR" altLang="tr-TR" b="1" dirty="0">
                <a:latin typeface="Gadugi" panose="020B0502040204020203" pitchFamily="34" charset="0"/>
              </a:rPr>
              <a:t>Tanık olunarak ya da bizzat mağduru olarak öğrenilen şiddet davranışı tekrarlanma eğilimi gösterir.</a:t>
            </a:r>
          </a:p>
          <a:p>
            <a:pPr>
              <a:spcBef>
                <a:spcPct val="0"/>
              </a:spcBef>
              <a:buClr>
                <a:srgbClr val="FFFFFF"/>
              </a:buClr>
              <a:buFont typeface="Wingdings" panose="05000000000000000000" pitchFamily="2" charset="2"/>
              <a:buChar char="q"/>
            </a:pPr>
            <a:endParaRPr lang="tr-TR" altLang="tr-TR" sz="2400" b="1" dirty="0">
              <a:latin typeface="Gadugi" panose="020B0502040204020203" pitchFamily="34" charset="0"/>
            </a:endParaRPr>
          </a:p>
        </p:txBody>
      </p:sp>
      <p:sp>
        <p:nvSpPr>
          <p:cNvPr id="5" name="Rectangle 1"/>
          <p:cNvSpPr>
            <a:spLocks noChangeArrowheads="1"/>
          </p:cNvSpPr>
          <p:nvPr/>
        </p:nvSpPr>
        <p:spPr bwMode="auto">
          <a:xfrm>
            <a:off x="4561749" y="2553063"/>
            <a:ext cx="255750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tabLst>
                <a:tab pos="269875" algn="l"/>
              </a:tabLst>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tabLst>
                <a:tab pos="269875" algn="l"/>
              </a:tabLst>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tabLst>
                <a:tab pos="269875" algn="l"/>
              </a:tabLst>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tabLst>
                <a:tab pos="269875" algn="l"/>
              </a:tabLst>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tabLst>
                <a:tab pos="269875" algn="l"/>
              </a:tabLst>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269875" algn="l"/>
              </a:tabLst>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269875" algn="l"/>
              </a:tabLst>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269875" algn="l"/>
              </a:tabLst>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269875" algn="l"/>
              </a:tabLst>
              <a:defRPr sz="2000">
                <a:solidFill>
                  <a:schemeClr val="tx1"/>
                </a:solidFill>
                <a:latin typeface="Calibri" panose="020F0502020204030204" pitchFamily="34" charset="0"/>
                <a:ea typeface="ＭＳ Ｐゴシック" panose="020B0600070205080204" pitchFamily="34" charset="-128"/>
              </a:defRPr>
            </a:lvl9pPr>
          </a:lstStyle>
          <a:p>
            <a:pPr>
              <a:lnSpc>
                <a:spcPct val="125000"/>
              </a:lnSpc>
              <a:spcBef>
                <a:spcPts val="600"/>
              </a:spcBef>
              <a:spcAft>
                <a:spcPts val="600"/>
              </a:spcAft>
              <a:buFontTx/>
              <a:buNone/>
            </a:pPr>
            <a:r>
              <a:rPr lang="tr-TR" altLang="tr-TR" sz="2400" b="1" dirty="0">
                <a:solidFill>
                  <a:srgbClr val="FF0000"/>
                </a:solidFill>
                <a:latin typeface="Gadugi" panose="020B0502040204020203" pitchFamily="34" charset="0"/>
                <a:ea typeface="SimSun" panose="02010600030101010101" pitchFamily="2" charset="-122"/>
              </a:rPr>
              <a:t>“Nesiller arası şiddet döngüsü” </a:t>
            </a:r>
          </a:p>
        </p:txBody>
      </p:sp>
      <p:sp>
        <p:nvSpPr>
          <p:cNvPr id="6" name="Right Arrow 3"/>
          <p:cNvSpPr>
            <a:spLocks noChangeArrowheads="1"/>
          </p:cNvSpPr>
          <p:nvPr/>
        </p:nvSpPr>
        <p:spPr bwMode="auto">
          <a:xfrm>
            <a:off x="6872452" y="2904233"/>
            <a:ext cx="938323" cy="387494"/>
          </a:xfrm>
          <a:prstGeom prst="rightArrow">
            <a:avLst>
              <a:gd name="adj1" fmla="val 50000"/>
              <a:gd name="adj2" fmla="val 50000"/>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tr-TR">
              <a:solidFill>
                <a:schemeClr val="lt1"/>
              </a:solidFill>
              <a:latin typeface="+mn-lt"/>
              <a:ea typeface="+mn-ea"/>
            </a:endParaRPr>
          </a:p>
        </p:txBody>
      </p:sp>
    </p:spTree>
    <p:extLst>
      <p:ext uri="{BB962C8B-B14F-4D97-AF65-F5344CB8AC3E}">
        <p14:creationId xmlns:p14="http://schemas.microsoft.com/office/powerpoint/2010/main" val="445260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İHBAR</a:t>
            </a:r>
            <a:endParaRPr lang="tr-TR" dirty="0"/>
          </a:p>
        </p:txBody>
      </p:sp>
      <p:sp>
        <p:nvSpPr>
          <p:cNvPr id="3" name="İçerik Yer Tutucusu 2"/>
          <p:cNvSpPr>
            <a:spLocks noGrp="1"/>
          </p:cNvSpPr>
          <p:nvPr>
            <p:ph idx="1"/>
          </p:nvPr>
        </p:nvSpPr>
        <p:spPr/>
        <p:txBody>
          <a:bodyPr/>
          <a:lstStyle/>
          <a:p>
            <a:endParaRPr lang="tr-TR" dirty="0"/>
          </a:p>
        </p:txBody>
      </p:sp>
      <p:sp>
        <p:nvSpPr>
          <p:cNvPr id="4" name="11 Yuvarlatılmış Çapraz Köşeli Dikdörtgen"/>
          <p:cNvSpPr/>
          <p:nvPr/>
        </p:nvSpPr>
        <p:spPr>
          <a:xfrm>
            <a:off x="5118447" y="4001362"/>
            <a:ext cx="2167680" cy="1346200"/>
          </a:xfrm>
          <a:prstGeom prst="round2DiagRect">
            <a:avLst>
              <a:gd name="adj1" fmla="val 0"/>
              <a:gd name="adj2" fmla="val 0"/>
            </a:avLst>
          </a:prstGeom>
          <a:ln/>
        </p:spPr>
        <p:style>
          <a:lnRef idx="2">
            <a:schemeClr val="accent2"/>
          </a:lnRef>
          <a:fillRef idx="1">
            <a:schemeClr val="lt1"/>
          </a:fillRef>
          <a:effectRef idx="0">
            <a:schemeClr val="accent2"/>
          </a:effectRef>
          <a:fontRef idx="minor">
            <a:schemeClr val="dk1"/>
          </a:fontRef>
        </p:style>
        <p:txBody>
          <a:bodyPr anchor="ctr"/>
          <a:lstStyle/>
          <a:p>
            <a:pPr>
              <a:lnSpc>
                <a:spcPct val="130000"/>
              </a:lnSpc>
              <a:defRPr/>
            </a:pPr>
            <a:r>
              <a:rPr lang="tr-TR" b="1" u="sng" dirty="0">
                <a:solidFill>
                  <a:srgbClr val="C00000"/>
                </a:solidFill>
                <a:latin typeface="Arial" pitchFamily="34" charset="0"/>
                <a:cs typeface="Arial" pitchFamily="34" charset="0"/>
              </a:rPr>
              <a:t>Herkes</a:t>
            </a:r>
            <a:r>
              <a:rPr lang="tr-TR" dirty="0">
                <a:solidFill>
                  <a:srgbClr val="C00000"/>
                </a:solidFill>
                <a:latin typeface="Arial" pitchFamily="34" charset="0"/>
                <a:cs typeface="Arial" pitchFamily="34" charset="0"/>
              </a:rPr>
              <a:t> </a:t>
            </a:r>
            <a:r>
              <a:rPr lang="tr-TR" dirty="0">
                <a:solidFill>
                  <a:schemeClr val="tx1"/>
                </a:solidFill>
                <a:latin typeface="Arial" pitchFamily="34" charset="0"/>
                <a:cs typeface="Arial" pitchFamily="34" charset="0"/>
              </a:rPr>
              <a:t>bu durumu resmi makam veya mercilere ihbar edebilir.</a:t>
            </a:r>
          </a:p>
        </p:txBody>
      </p:sp>
      <p:sp>
        <p:nvSpPr>
          <p:cNvPr id="5" name="13 Yuvarlatılmış Çapraz Köşeli Dikdörtgen"/>
          <p:cNvSpPr/>
          <p:nvPr/>
        </p:nvSpPr>
        <p:spPr>
          <a:xfrm>
            <a:off x="8797427" y="3475899"/>
            <a:ext cx="3115899" cy="2159000"/>
          </a:xfrm>
          <a:prstGeom prst="round2DiagRect">
            <a:avLst>
              <a:gd name="adj1" fmla="val 0"/>
              <a:gd name="adj2" fmla="val 0"/>
            </a:avLst>
          </a:prstGeom>
          <a:ln/>
        </p:spPr>
        <p:style>
          <a:lnRef idx="2">
            <a:schemeClr val="accent2"/>
          </a:lnRef>
          <a:fillRef idx="1">
            <a:schemeClr val="lt1"/>
          </a:fillRef>
          <a:effectRef idx="0">
            <a:schemeClr val="accent2"/>
          </a:effectRef>
          <a:fontRef idx="minor">
            <a:schemeClr val="dk1"/>
          </a:fontRef>
        </p:style>
        <p:txBody>
          <a:bodyPr anchor="ct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lnSpc>
                <a:spcPct val="130000"/>
              </a:lnSpc>
              <a:defRPr/>
            </a:pPr>
            <a:r>
              <a:rPr lang="tr-TR" altLang="tr-TR" sz="1800" b="1" u="sng" dirty="0" smtClean="0">
                <a:solidFill>
                  <a:srgbClr val="C00000"/>
                </a:solidFill>
                <a:cs typeface="Arial" pitchFamily="34" charset="0"/>
              </a:rPr>
              <a:t>İhbarı alan kamu görevlileri ise,  </a:t>
            </a:r>
            <a:r>
              <a:rPr lang="tr-TR" altLang="tr-TR" sz="1800" dirty="0" smtClean="0">
                <a:cs typeface="Arial" pitchFamily="34" charset="0"/>
              </a:rPr>
              <a:t>görevlerini </a:t>
            </a:r>
            <a:r>
              <a:rPr lang="tr-TR" altLang="tr-TR" sz="1800" u="sng" dirty="0" smtClean="0">
                <a:cs typeface="Arial" pitchFamily="34" charset="0"/>
              </a:rPr>
              <a:t>gecikmeksizin</a:t>
            </a:r>
            <a:r>
              <a:rPr lang="tr-TR" altLang="tr-TR" sz="1800" dirty="0" smtClean="0">
                <a:cs typeface="Arial" pitchFamily="34" charset="0"/>
              </a:rPr>
              <a:t> yerine getirmek ve uygulanması gereken </a:t>
            </a:r>
            <a:r>
              <a:rPr lang="tr-TR" altLang="tr-TR" sz="1800" u="sng" dirty="0" smtClean="0">
                <a:cs typeface="Arial" pitchFamily="34" charset="0"/>
              </a:rPr>
              <a:t>diğer tedbirlere ilişkin olarak yetkilileri haberdar etmekle </a:t>
            </a:r>
            <a:r>
              <a:rPr lang="tr-TR" altLang="tr-TR" sz="1800" dirty="0" smtClean="0">
                <a:cs typeface="Arial" pitchFamily="34" charset="0"/>
              </a:rPr>
              <a:t>yükümlüdür.</a:t>
            </a:r>
          </a:p>
        </p:txBody>
      </p:sp>
      <p:sp>
        <p:nvSpPr>
          <p:cNvPr id="6" name="14 Sağ Ok"/>
          <p:cNvSpPr/>
          <p:nvPr/>
        </p:nvSpPr>
        <p:spPr>
          <a:xfrm>
            <a:off x="7573464" y="4358549"/>
            <a:ext cx="979488" cy="484188"/>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10 Sağ Ok"/>
          <p:cNvSpPr/>
          <p:nvPr/>
        </p:nvSpPr>
        <p:spPr>
          <a:xfrm rot="5400000">
            <a:off x="4900114" y="2909162"/>
            <a:ext cx="1223963" cy="484187"/>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15 Metin kutusu"/>
          <p:cNvSpPr txBox="1">
            <a:spLocks noChangeArrowheads="1"/>
          </p:cNvSpPr>
          <p:nvPr/>
        </p:nvSpPr>
        <p:spPr bwMode="auto">
          <a:xfrm>
            <a:off x="5118447" y="1193153"/>
            <a:ext cx="7082018" cy="110799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lnSpc>
                <a:spcPct val="150000"/>
              </a:lnSpc>
              <a:defRPr/>
            </a:pPr>
            <a:r>
              <a:rPr lang="tr-TR" altLang="tr-TR" sz="2200" b="1" dirty="0" smtClean="0">
                <a:solidFill>
                  <a:srgbClr val="C00000"/>
                </a:solidFill>
                <a:cs typeface="Arial" pitchFamily="34" charset="0"/>
              </a:rPr>
              <a:t>Şiddet veya şiddet uygulama tehlikesinin varlığı halinde; </a:t>
            </a:r>
            <a:endParaRPr lang="tr-TR" altLang="tr-TR" sz="2000" dirty="0" smtClean="0">
              <a:solidFill>
                <a:srgbClr val="000000"/>
              </a:solidFill>
              <a:cs typeface="Arial" pitchFamily="34" charset="0"/>
            </a:endParaRPr>
          </a:p>
        </p:txBody>
      </p:sp>
    </p:spTree>
    <p:extLst>
      <p:ext uri="{BB962C8B-B14F-4D97-AF65-F5344CB8AC3E}">
        <p14:creationId xmlns:p14="http://schemas.microsoft.com/office/powerpoint/2010/main" val="108514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nSpc>
                <a:spcPct val="90000"/>
              </a:lnSpc>
              <a:spcBef>
                <a:spcPts val="1000"/>
              </a:spcBef>
            </a:pPr>
            <a:r>
              <a:rPr lang="tr-TR" altLang="tr-TR" sz="2400" b="1" dirty="0">
                <a:solidFill>
                  <a:schemeClr val="bg1"/>
                </a:solidFill>
                <a:latin typeface="Garamond" panose="02020404030301010803" pitchFamily="18" charset="0"/>
              </a:rPr>
              <a:t>KADINA YÖNELİK ŞİDDETLE MÜCADELE </a:t>
            </a:r>
            <a:br>
              <a:rPr lang="tr-TR" altLang="tr-TR" sz="2400" b="1" dirty="0">
                <a:solidFill>
                  <a:schemeClr val="bg1"/>
                </a:solidFill>
                <a:latin typeface="Garamond" panose="02020404030301010803" pitchFamily="18" charset="0"/>
              </a:rPr>
            </a:br>
            <a:r>
              <a:rPr lang="tr-TR" altLang="tr-TR" sz="2400" b="1" dirty="0">
                <a:solidFill>
                  <a:schemeClr val="bg1"/>
                </a:solidFill>
                <a:latin typeface="Garamond" panose="02020404030301010803" pitchFamily="18" charset="0"/>
              </a:rPr>
              <a:t>KONUSUNDA HİZMET VEREN </a:t>
            </a:r>
            <a:br>
              <a:rPr lang="tr-TR" altLang="tr-TR" sz="2400" b="1" dirty="0">
                <a:solidFill>
                  <a:schemeClr val="bg1"/>
                </a:solidFill>
                <a:latin typeface="Garamond" panose="02020404030301010803" pitchFamily="18" charset="0"/>
              </a:rPr>
            </a:br>
            <a:r>
              <a:rPr lang="tr-TR" altLang="tr-TR" sz="2400" b="1" dirty="0">
                <a:solidFill>
                  <a:schemeClr val="bg1"/>
                </a:solidFill>
                <a:latin typeface="Garamond" panose="02020404030301010803" pitchFamily="18" charset="0"/>
              </a:rPr>
              <a:t>KURUM VE KURULUŞLAR</a:t>
            </a:r>
            <a:br>
              <a:rPr lang="tr-TR" altLang="tr-TR" sz="2400" b="1" dirty="0">
                <a:solidFill>
                  <a:schemeClr val="bg1"/>
                </a:solidFill>
                <a:latin typeface="Garamond" panose="02020404030301010803" pitchFamily="18" charset="0"/>
              </a:rPr>
            </a:br>
            <a:endParaRPr lang="tr-TR" sz="2400" dirty="0">
              <a:solidFill>
                <a:schemeClr val="bg1"/>
              </a:solidFill>
            </a:endParaRPr>
          </a:p>
        </p:txBody>
      </p:sp>
      <p:sp>
        <p:nvSpPr>
          <p:cNvPr id="4" name="Dikdörtgen 5"/>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
                <a:schemeClr val="tx1"/>
              </a:buClr>
              <a:buFont typeface="Wingdings" panose="05000000000000000000" pitchFamily="2" charset="2"/>
              <a:buChar char="Ø"/>
            </a:pPr>
            <a:r>
              <a:rPr lang="tr-TR" altLang="tr-TR" sz="2400" b="1" u="sng" dirty="0"/>
              <a:t>MERKEZ:</a:t>
            </a:r>
            <a:r>
              <a:rPr lang="tr-TR" altLang="tr-TR" sz="2400" b="1" dirty="0"/>
              <a:t> </a:t>
            </a:r>
            <a:r>
              <a:rPr lang="tr-TR" altLang="tr-TR" sz="2400" b="1" dirty="0">
                <a:solidFill>
                  <a:srgbClr val="C00000"/>
                </a:solidFill>
              </a:rPr>
              <a:t>Kadının Statüsü Genel Müdürlüğü</a:t>
            </a:r>
          </a:p>
          <a:p>
            <a:pPr>
              <a:spcBef>
                <a:spcPct val="0"/>
              </a:spcBef>
              <a:buClr>
                <a:schemeClr val="tx1"/>
              </a:buClr>
              <a:buFont typeface="Wingdings" panose="05000000000000000000" pitchFamily="2" charset="2"/>
              <a:buChar char="Ø"/>
            </a:pPr>
            <a:endParaRPr lang="tr-TR" altLang="tr-TR" sz="2400" b="1" dirty="0"/>
          </a:p>
          <a:p>
            <a:pPr>
              <a:spcBef>
                <a:spcPct val="0"/>
              </a:spcBef>
              <a:buClr>
                <a:schemeClr val="tx1"/>
              </a:buClr>
              <a:buFont typeface="Wingdings" panose="05000000000000000000" pitchFamily="2" charset="2"/>
              <a:buChar char="Ø"/>
            </a:pPr>
            <a:r>
              <a:rPr lang="tr-TR" altLang="tr-TR" sz="2400" b="1" u="sng" dirty="0"/>
              <a:t>TAŞRA TEŞKİLATI: </a:t>
            </a:r>
          </a:p>
          <a:p>
            <a:pPr lvl="1">
              <a:spcBef>
                <a:spcPct val="0"/>
              </a:spcBef>
              <a:buClr>
                <a:schemeClr val="tx1"/>
              </a:buClr>
              <a:buFont typeface="Wingdings" panose="05000000000000000000" pitchFamily="2" charset="2"/>
              <a:buChar char="Ø"/>
            </a:pPr>
            <a:r>
              <a:rPr lang="tr-TR" altLang="tr-TR" sz="2400" b="1" dirty="0">
                <a:solidFill>
                  <a:srgbClr val="C00000"/>
                </a:solidFill>
              </a:rPr>
              <a:t>Aile ve Sosyal Politikalar İl  Müdürlükleri</a:t>
            </a:r>
          </a:p>
          <a:p>
            <a:pPr lvl="1">
              <a:spcBef>
                <a:spcPct val="0"/>
              </a:spcBef>
              <a:buClr>
                <a:schemeClr val="tx1"/>
              </a:buClr>
              <a:buFont typeface="Wingdings" panose="05000000000000000000" pitchFamily="2" charset="2"/>
              <a:buChar char="Ø"/>
            </a:pPr>
            <a:r>
              <a:rPr lang="tr-TR" altLang="tr-TR" sz="2400" b="1" dirty="0" err="1">
                <a:solidFill>
                  <a:srgbClr val="C00000"/>
                </a:solidFill>
              </a:rPr>
              <a:t>ŞÖNİM’ler</a:t>
            </a:r>
            <a:endParaRPr lang="tr-TR" altLang="tr-TR" sz="2400" b="1" dirty="0">
              <a:solidFill>
                <a:srgbClr val="C00000"/>
              </a:solidFill>
            </a:endParaRPr>
          </a:p>
          <a:p>
            <a:pPr lvl="1">
              <a:spcBef>
                <a:spcPct val="0"/>
              </a:spcBef>
              <a:buClr>
                <a:schemeClr val="tx1"/>
              </a:buClr>
              <a:buFont typeface="Wingdings" panose="05000000000000000000" pitchFamily="2" charset="2"/>
              <a:buChar char="Ø"/>
            </a:pPr>
            <a:r>
              <a:rPr lang="tr-TR" altLang="tr-TR" sz="2400" b="1" dirty="0">
                <a:solidFill>
                  <a:srgbClr val="C00000"/>
                </a:solidFill>
              </a:rPr>
              <a:t>İlk Kabul Birimleri</a:t>
            </a:r>
          </a:p>
          <a:p>
            <a:pPr lvl="1">
              <a:spcBef>
                <a:spcPct val="0"/>
              </a:spcBef>
              <a:buClr>
                <a:schemeClr val="tx1"/>
              </a:buClr>
              <a:buFont typeface="Wingdings" panose="05000000000000000000" pitchFamily="2" charset="2"/>
              <a:buChar char="Ø"/>
            </a:pPr>
            <a:r>
              <a:rPr lang="tr-TR" altLang="tr-TR" sz="2400" b="1" dirty="0">
                <a:solidFill>
                  <a:srgbClr val="C00000"/>
                </a:solidFill>
              </a:rPr>
              <a:t>Kadın konukevleri</a:t>
            </a:r>
          </a:p>
          <a:p>
            <a:pPr lvl="1">
              <a:spcBef>
                <a:spcPct val="0"/>
              </a:spcBef>
              <a:buClr>
                <a:schemeClr val="tx1"/>
              </a:buClr>
              <a:buFont typeface="Wingdings" panose="05000000000000000000" pitchFamily="2" charset="2"/>
              <a:buChar char="Ø"/>
            </a:pPr>
            <a:r>
              <a:rPr lang="tr-TR" altLang="tr-TR" sz="2400" b="1" dirty="0">
                <a:solidFill>
                  <a:srgbClr val="C00000"/>
                </a:solidFill>
              </a:rPr>
              <a:t>Sosyal Hizmet Merkezleri</a:t>
            </a:r>
          </a:p>
          <a:p>
            <a:pPr lvl="1">
              <a:spcBef>
                <a:spcPct val="0"/>
              </a:spcBef>
              <a:buClr>
                <a:schemeClr val="tx1"/>
              </a:buClr>
              <a:buFont typeface="Wingdings" panose="05000000000000000000" pitchFamily="2" charset="2"/>
              <a:buChar char="Ø"/>
            </a:pPr>
            <a:r>
              <a:rPr lang="tr-TR" altLang="tr-TR" sz="2400" b="1" dirty="0">
                <a:solidFill>
                  <a:srgbClr val="C00000"/>
                </a:solidFill>
              </a:rPr>
              <a:t>ALO 183</a:t>
            </a:r>
          </a:p>
        </p:txBody>
      </p:sp>
    </p:spTree>
    <p:extLst>
      <p:ext uri="{BB962C8B-B14F-4D97-AF65-F5344CB8AC3E}">
        <p14:creationId xmlns:p14="http://schemas.microsoft.com/office/powerpoint/2010/main" val="1807593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chemeClr val="bg1"/>
                </a:solidFill>
                <a:latin typeface="Garamond" panose="02020404030301010803" pitchFamily="18" charset="0"/>
              </a:rPr>
              <a:t>ALO 183</a:t>
            </a:r>
            <a:br>
              <a:rPr lang="tr-TR" altLang="tr-TR" b="1" dirty="0">
                <a:solidFill>
                  <a:schemeClr val="bg1"/>
                </a:solidFill>
                <a:latin typeface="Garamond" panose="02020404030301010803" pitchFamily="18" charset="0"/>
              </a:rPr>
            </a:br>
            <a:endParaRPr lang="tr-TR" dirty="0">
              <a:solidFill>
                <a:schemeClr val="bg1"/>
              </a:solidFill>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518720219"/>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5"/>
          <p:cNvSpPr>
            <a:spLocks noChangeArrowheads="1"/>
          </p:cNvSpPr>
          <p:nvPr/>
        </p:nvSpPr>
        <p:spPr bwMode="auto">
          <a:xfrm>
            <a:off x="5367587" y="1226894"/>
            <a:ext cx="351304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just">
              <a:spcBef>
                <a:spcPct val="0"/>
              </a:spcBef>
              <a:buFontTx/>
              <a:buNone/>
            </a:pPr>
            <a:r>
              <a:rPr lang="tr-TR" altLang="tr-TR" sz="2000" dirty="0">
                <a:latin typeface="Gadugi" panose="020B0502040204020203" pitchFamily="34" charset="0"/>
              </a:rPr>
              <a:t>“Alo-183 Hattı” şiddete uğrayan ya da uğrama riski taşıyan, destek ve yardıma ihtiyacı olan kadın ve çocuklar için psikolojik, hukuki ve ekonomik danışma hattı olarak çalışmakta; bu kişilere hakları konusunda ve başvuracakları yerler hakkında bilgi vermektedir.  </a:t>
            </a:r>
          </a:p>
          <a:p>
            <a:pPr algn="just">
              <a:spcBef>
                <a:spcPct val="0"/>
              </a:spcBef>
              <a:buFontTx/>
              <a:buNone/>
            </a:pPr>
            <a:endParaRPr lang="tr-TR" altLang="tr-TR" sz="2000" dirty="0">
              <a:latin typeface="Gadugi" panose="020B0502040204020203" pitchFamily="34" charset="0"/>
            </a:endParaRPr>
          </a:p>
          <a:p>
            <a:pPr algn="just">
              <a:spcBef>
                <a:spcPct val="0"/>
              </a:spcBef>
              <a:buFontTx/>
              <a:buNone/>
            </a:pPr>
            <a:r>
              <a:rPr lang="tr-TR" altLang="tr-TR" sz="2000" dirty="0">
                <a:latin typeface="Gadugi" panose="020B0502040204020203" pitchFamily="34" charset="0"/>
              </a:rPr>
              <a:t>7/24 çalışmaktadır.</a:t>
            </a:r>
          </a:p>
          <a:p>
            <a:pPr algn="just">
              <a:spcBef>
                <a:spcPct val="0"/>
              </a:spcBef>
              <a:buFontTx/>
              <a:buNone/>
            </a:pPr>
            <a:r>
              <a:rPr lang="tr-TR" altLang="tr-TR" sz="2000" dirty="0">
                <a:latin typeface="Gadugi" panose="020B0502040204020203" pitchFamily="34" charset="0"/>
              </a:rPr>
              <a:t>Ücretsiz olarak hizmet vermektedir.</a:t>
            </a:r>
          </a:p>
        </p:txBody>
      </p:sp>
      <p:pic>
        <p:nvPicPr>
          <p:cNvPr id="5" name="Resim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379131" y="2332929"/>
            <a:ext cx="1528355" cy="226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7061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TEŞEKKÜR EDERİZ.</a:t>
            </a:r>
            <a:endParaRPr lang="tr-TR" dirty="0"/>
          </a:p>
        </p:txBody>
      </p:sp>
      <p:pic>
        <p:nvPicPr>
          <p:cNvPr id="4" name="Picture 2"/>
          <p:cNvPicPr>
            <a:picLocks noGrp="1" noChangeAspect="1" noChangeArrowheads="1"/>
          </p:cNvPicPr>
          <p:nvPr>
            <p:ph idx="1"/>
          </p:nvPr>
        </p:nvPicPr>
        <p:blipFill>
          <a:blip r:embed="rId2"/>
          <a:srcRect/>
          <a:stretch>
            <a:fillRect/>
          </a:stretch>
        </p:blipFill>
        <p:spPr bwMode="auto">
          <a:xfrm>
            <a:off x="5917475" y="420613"/>
            <a:ext cx="4060423" cy="5802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92946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800" b="1" dirty="0">
                <a:solidFill>
                  <a:schemeClr val="bg1"/>
                </a:solidFill>
                <a:latin typeface="Gadugi" pitchFamily="34" charset="0"/>
                <a:cs typeface="Times New Roman" pitchFamily="18" charset="0"/>
              </a:rPr>
              <a:t>İstanbul Sözleşmesi kadına karşı/yönelik şiddeti şöyle tanımlar:</a:t>
            </a:r>
            <a:br>
              <a:rPr lang="tr-TR" altLang="tr-TR" sz="2800" b="1" dirty="0">
                <a:solidFill>
                  <a:schemeClr val="bg1"/>
                </a:solidFill>
                <a:latin typeface="Gadugi" pitchFamily="34" charset="0"/>
                <a:cs typeface="Times New Roman" pitchFamily="18" charset="0"/>
              </a:rPr>
            </a:br>
            <a:endParaRPr lang="tr-TR" sz="2800" dirty="0">
              <a:solidFill>
                <a:schemeClr val="bg1"/>
              </a:solidFill>
            </a:endParaRPr>
          </a:p>
        </p:txBody>
      </p:sp>
      <p:sp>
        <p:nvSpPr>
          <p:cNvPr id="3" name="İçerik Yer Tutucusu 2"/>
          <p:cNvSpPr>
            <a:spLocks noGrp="1"/>
          </p:cNvSpPr>
          <p:nvPr>
            <p:ph idx="1"/>
          </p:nvPr>
        </p:nvSpPr>
        <p:spPr/>
        <p:txBody>
          <a:bodyPr/>
          <a:lstStyle/>
          <a:p>
            <a:pPr marL="0" indent="0">
              <a:buNone/>
            </a:pPr>
            <a:r>
              <a:rPr lang="tr-TR" altLang="tr-TR" b="1" dirty="0">
                <a:latin typeface="Gadugi" panose="020B0502040204020203" pitchFamily="34" charset="0"/>
              </a:rPr>
              <a:t>“ister kamu ister özel yaşamda meydana gelsin, kadınlara fiziksel, cinsel, psikolojik veya ekonomik zarar veya ıstırap veren veya verebilecek olan toplumsal cinsiyete dayalı her türlü eylem ve bu eylemlerle tehdit etme, zorlama veya keyfi olarak özgürlükten yoksun bırakma»</a:t>
            </a:r>
          </a:p>
          <a:p>
            <a:pPr marL="0" indent="0">
              <a:buNone/>
            </a:pPr>
            <a:endParaRPr lang="tr-TR" dirty="0"/>
          </a:p>
        </p:txBody>
      </p:sp>
    </p:spTree>
    <p:extLst>
      <p:ext uri="{BB962C8B-B14F-4D97-AF65-F5344CB8AC3E}">
        <p14:creationId xmlns:p14="http://schemas.microsoft.com/office/powerpoint/2010/main" val="403029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800" b="1" dirty="0">
                <a:solidFill>
                  <a:schemeClr val="bg1"/>
                </a:solidFill>
                <a:latin typeface="Arial" panose="020B0604020202020204" pitchFamily="34" charset="0"/>
              </a:rPr>
              <a:t>ŞİDDET KADINLAR İÇİN NEDEN ÖNEMLİ BİR SORUNDUR?</a:t>
            </a:r>
            <a:br>
              <a:rPr lang="tr-TR" altLang="tr-TR" sz="2800" b="1" dirty="0">
                <a:solidFill>
                  <a:schemeClr val="bg1"/>
                </a:solidFill>
                <a:latin typeface="Arial" panose="020B0604020202020204" pitchFamily="34" charset="0"/>
              </a:rPr>
            </a:br>
            <a:endParaRPr lang="tr-TR" sz="2800" dirty="0">
              <a:solidFill>
                <a:schemeClr val="bg1"/>
              </a:solidFill>
            </a:endParaRPr>
          </a:p>
        </p:txBody>
      </p:sp>
      <p:sp>
        <p:nvSpPr>
          <p:cNvPr id="3" name="İçerik Yer Tutucusu 2"/>
          <p:cNvSpPr>
            <a:spLocks noGrp="1"/>
          </p:cNvSpPr>
          <p:nvPr>
            <p:ph idx="1"/>
          </p:nvPr>
        </p:nvSpPr>
        <p:spPr/>
        <p:txBody>
          <a:bodyPr/>
          <a:lstStyle/>
          <a:p>
            <a:pPr>
              <a:spcBef>
                <a:spcPts val="450"/>
              </a:spcBef>
              <a:spcAft>
                <a:spcPts val="450"/>
              </a:spcAft>
              <a:buClr>
                <a:srgbClr val="333F50"/>
              </a:buClr>
              <a:buFont typeface="Wingdings" panose="05000000000000000000" pitchFamily="2" charset="2"/>
              <a:buChar char="Ø"/>
            </a:pPr>
            <a:r>
              <a:rPr lang="tr-TR" altLang="tr-TR" dirty="0"/>
              <a:t>Şiddeti yaygın bir şekilde yaşayan kadınlardır.</a:t>
            </a:r>
          </a:p>
          <a:p>
            <a:pPr>
              <a:spcBef>
                <a:spcPts val="450"/>
              </a:spcBef>
              <a:spcAft>
                <a:spcPts val="450"/>
              </a:spcAft>
              <a:buClr>
                <a:srgbClr val="25B8BC"/>
              </a:buClr>
              <a:buFont typeface="Wingdings" panose="05000000000000000000" pitchFamily="2" charset="2"/>
              <a:buChar char="Ø"/>
            </a:pPr>
            <a:r>
              <a:rPr lang="tr-TR" altLang="tr-TR" dirty="0"/>
              <a:t>Şiddet nedeniyle kadınların sağlığı bozulur, yeti kaybına uğrayabilir, ya da hayatlarını kaybedebilirler.</a:t>
            </a:r>
          </a:p>
          <a:p>
            <a:pPr>
              <a:spcBef>
                <a:spcPts val="450"/>
              </a:spcBef>
              <a:spcAft>
                <a:spcPts val="450"/>
              </a:spcAft>
              <a:buClr>
                <a:srgbClr val="333F50"/>
              </a:buClr>
              <a:buFont typeface="Wingdings" panose="05000000000000000000" pitchFamily="2" charset="2"/>
              <a:buChar char="Ø"/>
            </a:pPr>
            <a:r>
              <a:rPr lang="tr-TR" altLang="tr-TR" dirty="0"/>
              <a:t>Kadının öz güvenini ve öz saygısını çok büyük ölçüde zedeler.</a:t>
            </a:r>
          </a:p>
          <a:p>
            <a:pPr>
              <a:spcBef>
                <a:spcPts val="450"/>
              </a:spcBef>
              <a:spcAft>
                <a:spcPts val="450"/>
              </a:spcAft>
              <a:buClr>
                <a:srgbClr val="25B8BC"/>
              </a:buClr>
              <a:buFont typeface="Wingdings" panose="05000000000000000000" pitchFamily="2" charset="2"/>
              <a:buChar char="Ø"/>
            </a:pPr>
            <a:r>
              <a:rPr lang="tr-TR" altLang="tr-TR" dirty="0"/>
              <a:t>Kadına yönelik şiddet bir insan hakları ihlalidir.</a:t>
            </a:r>
          </a:p>
          <a:p>
            <a:endParaRPr lang="tr-TR" dirty="0"/>
          </a:p>
        </p:txBody>
      </p:sp>
    </p:spTree>
    <p:extLst>
      <p:ext uri="{BB962C8B-B14F-4D97-AF65-F5344CB8AC3E}">
        <p14:creationId xmlns:p14="http://schemas.microsoft.com/office/powerpoint/2010/main" val="107360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b="1" dirty="0">
                <a:solidFill>
                  <a:schemeClr val="bg1"/>
                </a:solidFill>
                <a:latin typeface="Arial" panose="020B0604020202020204" pitchFamily="34" charset="0"/>
              </a:rPr>
              <a:t>Kadına Yönelik Şiddetin Türleri</a:t>
            </a:r>
            <a:br>
              <a:rPr lang="tr-TR" altLang="tr-TR" b="1" dirty="0">
                <a:solidFill>
                  <a:schemeClr val="bg1"/>
                </a:solidFill>
                <a:latin typeface="Arial" panose="020B0604020202020204" pitchFamily="34" charset="0"/>
              </a:rPr>
            </a:br>
            <a:endParaRPr lang="tr-TR" dirty="0">
              <a:solidFill>
                <a:schemeClr val="bg1"/>
              </a:solidFill>
            </a:endParaRPr>
          </a:p>
        </p:txBody>
      </p:sp>
      <p:grpSp>
        <p:nvGrpSpPr>
          <p:cNvPr id="4" name="Group 2"/>
          <p:cNvGrpSpPr>
            <a:grpSpLocks/>
          </p:cNvGrpSpPr>
          <p:nvPr/>
        </p:nvGrpSpPr>
        <p:grpSpPr bwMode="auto">
          <a:xfrm>
            <a:off x="5734867" y="1898814"/>
            <a:ext cx="5251450" cy="3358663"/>
            <a:chOff x="744" y="764"/>
            <a:chExt cx="2475" cy="1164"/>
          </a:xfrm>
          <a:solidFill>
            <a:schemeClr val="accent2"/>
          </a:solidFill>
        </p:grpSpPr>
        <p:sp>
          <p:nvSpPr>
            <p:cNvPr id="5" name="Text Box 3"/>
            <p:cNvSpPr txBox="1">
              <a:spLocks noChangeArrowheads="1"/>
            </p:cNvSpPr>
            <p:nvPr/>
          </p:nvSpPr>
          <p:spPr bwMode="auto">
            <a:xfrm>
              <a:off x="1450" y="1109"/>
              <a:ext cx="1439" cy="386"/>
            </a:xfrm>
            <a:prstGeom prst="rect">
              <a:avLst/>
            </a:prstGeom>
            <a:solidFill>
              <a:schemeClr val="bg1"/>
            </a:solidFill>
            <a:ln>
              <a:headEnd/>
              <a:tailEnd/>
            </a:ln>
          </p:spPr>
          <p:style>
            <a:lnRef idx="2">
              <a:schemeClr val="accent2"/>
            </a:lnRef>
            <a:fillRef idx="1">
              <a:schemeClr val="lt1"/>
            </a:fillRef>
            <a:effectRef idx="0">
              <a:schemeClr val="accent2"/>
            </a:effectRef>
            <a:fontRef idx="minor">
              <a:schemeClr val="dk1"/>
            </a:fontRef>
          </p:style>
          <p:txBody>
            <a:bodyPr wrap="none" lIns="135459" tIns="67730" rIns="135459" bIns="67730">
              <a:spAutoFit/>
            </a:bodyPr>
            <a:lstStyle/>
            <a:p>
              <a:pPr algn="ctr">
                <a:defRPr/>
              </a:pPr>
              <a:r>
                <a:rPr lang="tr-TR" sz="3000" b="1" dirty="0">
                  <a:latin typeface="Trebuchet MS" pitchFamily="34" charset="0"/>
                </a:rPr>
                <a:t>Kadına Yönelik </a:t>
              </a:r>
            </a:p>
            <a:p>
              <a:pPr algn="ctr">
                <a:defRPr/>
              </a:pPr>
              <a:r>
                <a:rPr lang="tr-TR" sz="3000" b="1" dirty="0">
                  <a:latin typeface="Trebuchet MS" pitchFamily="34" charset="0"/>
                </a:rPr>
                <a:t>Şiddet</a:t>
              </a:r>
            </a:p>
          </p:txBody>
        </p:sp>
        <p:sp>
          <p:nvSpPr>
            <p:cNvPr id="6" name="AutoShape 5"/>
            <p:cNvSpPr>
              <a:spLocks noChangeArrowheads="1"/>
            </p:cNvSpPr>
            <p:nvPr/>
          </p:nvSpPr>
          <p:spPr bwMode="auto">
            <a:xfrm rot="8470563">
              <a:off x="975" y="1656"/>
              <a:ext cx="680"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7 w 21600"/>
                <a:gd name="T13" fmla="*/ 3732 h 21600"/>
                <a:gd name="T14" fmla="*/ 18074 w 21600"/>
                <a:gd name="T15" fmla="*/ 17868 h 21600"/>
              </a:gdLst>
              <a:ahLst/>
              <a:cxnLst>
                <a:cxn ang="T8">
                  <a:pos x="T0" y="T1"/>
                </a:cxn>
                <a:cxn ang="T9">
                  <a:pos x="T2" y="T3"/>
                </a:cxn>
                <a:cxn ang="T10">
                  <a:pos x="T4" y="T5"/>
                </a:cxn>
                <a:cxn ang="T11">
                  <a:pos x="T6" y="T7"/>
                </a:cxn>
              </a:cxnLst>
              <a:rect l="T12" t="T13" r="T14" b="T15"/>
              <a:pathLst>
                <a:path w="21600" h="21600">
                  <a:moveTo>
                    <a:pt x="16200" y="0"/>
                  </a:moveTo>
                  <a:lnTo>
                    <a:pt x="16200" y="3732"/>
                  </a:lnTo>
                  <a:lnTo>
                    <a:pt x="3375" y="3732"/>
                  </a:lnTo>
                  <a:lnTo>
                    <a:pt x="3375" y="17868"/>
                  </a:lnTo>
                  <a:lnTo>
                    <a:pt x="16200" y="17868"/>
                  </a:lnTo>
                  <a:lnTo>
                    <a:pt x="16200" y="21600"/>
                  </a:lnTo>
                  <a:lnTo>
                    <a:pt x="21600" y="10800"/>
                  </a:lnTo>
                  <a:lnTo>
                    <a:pt x="16200" y="0"/>
                  </a:lnTo>
                  <a:close/>
                </a:path>
                <a:path w="21600" h="21600">
                  <a:moveTo>
                    <a:pt x="1350" y="3732"/>
                  </a:moveTo>
                  <a:lnTo>
                    <a:pt x="1350" y="17868"/>
                  </a:lnTo>
                  <a:lnTo>
                    <a:pt x="2700" y="17868"/>
                  </a:lnTo>
                  <a:lnTo>
                    <a:pt x="2700" y="3732"/>
                  </a:lnTo>
                  <a:lnTo>
                    <a:pt x="1350" y="3732"/>
                  </a:lnTo>
                  <a:close/>
                </a:path>
                <a:path w="21600" h="21600">
                  <a:moveTo>
                    <a:pt x="0" y="3732"/>
                  </a:moveTo>
                  <a:lnTo>
                    <a:pt x="0" y="17868"/>
                  </a:lnTo>
                  <a:lnTo>
                    <a:pt x="675" y="17868"/>
                  </a:lnTo>
                  <a:lnTo>
                    <a:pt x="675" y="3732"/>
                  </a:lnTo>
                  <a:lnTo>
                    <a:pt x="0" y="3732"/>
                  </a:lnTo>
                  <a:close/>
                </a:path>
              </a:pathLst>
            </a:custGeom>
            <a:solidFill>
              <a:srgbClr val="C00000"/>
            </a:solidFill>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tr-TR"/>
            </a:p>
          </p:txBody>
        </p:sp>
        <p:sp>
          <p:nvSpPr>
            <p:cNvPr id="7" name="AutoShape 6"/>
            <p:cNvSpPr>
              <a:spLocks noChangeArrowheads="1"/>
            </p:cNvSpPr>
            <p:nvPr/>
          </p:nvSpPr>
          <p:spPr bwMode="auto">
            <a:xfrm rot="-8915425">
              <a:off x="744" y="764"/>
              <a:ext cx="680"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7 w 21600"/>
                <a:gd name="T13" fmla="*/ 3732 h 21600"/>
                <a:gd name="T14" fmla="*/ 18074 w 21600"/>
                <a:gd name="T15" fmla="*/ 17868 h 21600"/>
              </a:gdLst>
              <a:ahLst/>
              <a:cxnLst>
                <a:cxn ang="T8">
                  <a:pos x="T0" y="T1"/>
                </a:cxn>
                <a:cxn ang="T9">
                  <a:pos x="T2" y="T3"/>
                </a:cxn>
                <a:cxn ang="T10">
                  <a:pos x="T4" y="T5"/>
                </a:cxn>
                <a:cxn ang="T11">
                  <a:pos x="T6" y="T7"/>
                </a:cxn>
              </a:cxnLst>
              <a:rect l="T12" t="T13" r="T14" b="T15"/>
              <a:pathLst>
                <a:path w="21600" h="21600">
                  <a:moveTo>
                    <a:pt x="16200" y="0"/>
                  </a:moveTo>
                  <a:lnTo>
                    <a:pt x="16200" y="3732"/>
                  </a:lnTo>
                  <a:lnTo>
                    <a:pt x="3375" y="3732"/>
                  </a:lnTo>
                  <a:lnTo>
                    <a:pt x="3375" y="17868"/>
                  </a:lnTo>
                  <a:lnTo>
                    <a:pt x="16200" y="17868"/>
                  </a:lnTo>
                  <a:lnTo>
                    <a:pt x="16200" y="21600"/>
                  </a:lnTo>
                  <a:lnTo>
                    <a:pt x="21600" y="10800"/>
                  </a:lnTo>
                  <a:lnTo>
                    <a:pt x="16200" y="0"/>
                  </a:lnTo>
                  <a:close/>
                </a:path>
                <a:path w="21600" h="21600">
                  <a:moveTo>
                    <a:pt x="1350" y="3732"/>
                  </a:moveTo>
                  <a:lnTo>
                    <a:pt x="1350" y="17868"/>
                  </a:lnTo>
                  <a:lnTo>
                    <a:pt x="2700" y="17868"/>
                  </a:lnTo>
                  <a:lnTo>
                    <a:pt x="2700" y="3732"/>
                  </a:lnTo>
                  <a:lnTo>
                    <a:pt x="1350" y="3732"/>
                  </a:lnTo>
                  <a:close/>
                </a:path>
                <a:path w="21600" h="21600">
                  <a:moveTo>
                    <a:pt x="0" y="3732"/>
                  </a:moveTo>
                  <a:lnTo>
                    <a:pt x="0" y="17868"/>
                  </a:lnTo>
                  <a:lnTo>
                    <a:pt x="675" y="17868"/>
                  </a:lnTo>
                  <a:lnTo>
                    <a:pt x="675" y="3732"/>
                  </a:lnTo>
                  <a:lnTo>
                    <a:pt x="0" y="3732"/>
                  </a:lnTo>
                  <a:close/>
                </a:path>
              </a:pathLst>
            </a:custGeom>
            <a:solidFill>
              <a:srgbClr val="C00000"/>
            </a:solidFill>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tr-TR"/>
            </a:p>
          </p:txBody>
        </p:sp>
        <p:sp>
          <p:nvSpPr>
            <p:cNvPr id="8" name="AutoShape 7"/>
            <p:cNvSpPr>
              <a:spLocks noChangeArrowheads="1"/>
            </p:cNvSpPr>
            <p:nvPr/>
          </p:nvSpPr>
          <p:spPr bwMode="auto">
            <a:xfrm rot="2258219">
              <a:off x="2539" y="1634"/>
              <a:ext cx="680"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7 w 21600"/>
                <a:gd name="T13" fmla="*/ 3732 h 21600"/>
                <a:gd name="T14" fmla="*/ 18074 w 21600"/>
                <a:gd name="T15" fmla="*/ 17868 h 21600"/>
              </a:gdLst>
              <a:ahLst/>
              <a:cxnLst>
                <a:cxn ang="T8">
                  <a:pos x="T0" y="T1"/>
                </a:cxn>
                <a:cxn ang="T9">
                  <a:pos x="T2" y="T3"/>
                </a:cxn>
                <a:cxn ang="T10">
                  <a:pos x="T4" y="T5"/>
                </a:cxn>
                <a:cxn ang="T11">
                  <a:pos x="T6" y="T7"/>
                </a:cxn>
              </a:cxnLst>
              <a:rect l="T12" t="T13" r="T14" b="T15"/>
              <a:pathLst>
                <a:path w="21600" h="21600">
                  <a:moveTo>
                    <a:pt x="16200" y="0"/>
                  </a:moveTo>
                  <a:lnTo>
                    <a:pt x="16200" y="3732"/>
                  </a:lnTo>
                  <a:lnTo>
                    <a:pt x="3375" y="3732"/>
                  </a:lnTo>
                  <a:lnTo>
                    <a:pt x="3375" y="17868"/>
                  </a:lnTo>
                  <a:lnTo>
                    <a:pt x="16200" y="17868"/>
                  </a:lnTo>
                  <a:lnTo>
                    <a:pt x="16200" y="21600"/>
                  </a:lnTo>
                  <a:lnTo>
                    <a:pt x="21600" y="10800"/>
                  </a:lnTo>
                  <a:lnTo>
                    <a:pt x="16200" y="0"/>
                  </a:lnTo>
                  <a:close/>
                </a:path>
                <a:path w="21600" h="21600">
                  <a:moveTo>
                    <a:pt x="1350" y="3732"/>
                  </a:moveTo>
                  <a:lnTo>
                    <a:pt x="1350" y="17868"/>
                  </a:lnTo>
                  <a:lnTo>
                    <a:pt x="2700" y="17868"/>
                  </a:lnTo>
                  <a:lnTo>
                    <a:pt x="2700" y="3732"/>
                  </a:lnTo>
                  <a:lnTo>
                    <a:pt x="1350" y="3732"/>
                  </a:lnTo>
                  <a:close/>
                </a:path>
                <a:path w="21600" h="21600">
                  <a:moveTo>
                    <a:pt x="0" y="3732"/>
                  </a:moveTo>
                  <a:lnTo>
                    <a:pt x="0" y="17868"/>
                  </a:lnTo>
                  <a:lnTo>
                    <a:pt x="675" y="17868"/>
                  </a:lnTo>
                  <a:lnTo>
                    <a:pt x="675" y="3732"/>
                  </a:lnTo>
                  <a:lnTo>
                    <a:pt x="0" y="3732"/>
                  </a:lnTo>
                  <a:close/>
                </a:path>
              </a:pathLst>
            </a:custGeom>
            <a:solidFill>
              <a:srgbClr val="C00000"/>
            </a:solidFill>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tr-TR"/>
            </a:p>
          </p:txBody>
        </p:sp>
      </p:grpSp>
      <p:sp>
        <p:nvSpPr>
          <p:cNvPr id="9" name="AutoShape 4"/>
          <p:cNvSpPr>
            <a:spLocks noChangeArrowheads="1"/>
          </p:cNvSpPr>
          <p:nvPr/>
        </p:nvSpPr>
        <p:spPr bwMode="auto">
          <a:xfrm rot="19411730">
            <a:off x="10202658" y="1908503"/>
            <a:ext cx="1443038" cy="747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7 w 21600"/>
              <a:gd name="T13" fmla="*/ 3732 h 21600"/>
              <a:gd name="T14" fmla="*/ 18074 w 21600"/>
              <a:gd name="T15" fmla="*/ 17868 h 21600"/>
            </a:gdLst>
            <a:ahLst/>
            <a:cxnLst>
              <a:cxn ang="T8">
                <a:pos x="T0" y="T1"/>
              </a:cxn>
              <a:cxn ang="T9">
                <a:pos x="T2" y="T3"/>
              </a:cxn>
              <a:cxn ang="T10">
                <a:pos x="T4" y="T5"/>
              </a:cxn>
              <a:cxn ang="T11">
                <a:pos x="T6" y="T7"/>
              </a:cxn>
            </a:cxnLst>
            <a:rect l="T12" t="T13" r="T14" b="T15"/>
            <a:pathLst>
              <a:path w="21600" h="21600">
                <a:moveTo>
                  <a:pt x="16200" y="0"/>
                </a:moveTo>
                <a:lnTo>
                  <a:pt x="16200" y="3732"/>
                </a:lnTo>
                <a:lnTo>
                  <a:pt x="3375" y="3732"/>
                </a:lnTo>
                <a:lnTo>
                  <a:pt x="3375" y="17868"/>
                </a:lnTo>
                <a:lnTo>
                  <a:pt x="16200" y="17868"/>
                </a:lnTo>
                <a:lnTo>
                  <a:pt x="16200" y="21600"/>
                </a:lnTo>
                <a:lnTo>
                  <a:pt x="21600" y="10800"/>
                </a:lnTo>
                <a:lnTo>
                  <a:pt x="16200" y="0"/>
                </a:lnTo>
                <a:close/>
              </a:path>
              <a:path w="21600" h="21600">
                <a:moveTo>
                  <a:pt x="1350" y="3732"/>
                </a:moveTo>
                <a:lnTo>
                  <a:pt x="1350" y="17868"/>
                </a:lnTo>
                <a:lnTo>
                  <a:pt x="2700" y="17868"/>
                </a:lnTo>
                <a:lnTo>
                  <a:pt x="2700" y="3732"/>
                </a:lnTo>
                <a:lnTo>
                  <a:pt x="1350" y="3732"/>
                </a:lnTo>
                <a:close/>
              </a:path>
              <a:path w="21600" h="21600">
                <a:moveTo>
                  <a:pt x="0" y="3732"/>
                </a:moveTo>
                <a:lnTo>
                  <a:pt x="0" y="17868"/>
                </a:lnTo>
                <a:lnTo>
                  <a:pt x="675" y="17868"/>
                </a:lnTo>
                <a:lnTo>
                  <a:pt x="675" y="3732"/>
                </a:lnTo>
                <a:lnTo>
                  <a:pt x="0" y="3732"/>
                </a:lnTo>
                <a:close/>
              </a:path>
            </a:pathLst>
          </a:custGeom>
          <a:solidFill>
            <a:srgbClr val="C00000"/>
          </a:solidFill>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tr-TR"/>
          </a:p>
        </p:txBody>
      </p:sp>
      <p:sp>
        <p:nvSpPr>
          <p:cNvPr id="10" name="Text Box 11"/>
          <p:cNvSpPr txBox="1">
            <a:spLocks noChangeArrowheads="1"/>
          </p:cNvSpPr>
          <p:nvPr/>
        </p:nvSpPr>
        <p:spPr bwMode="auto">
          <a:xfrm>
            <a:off x="4192083" y="998684"/>
            <a:ext cx="1946275"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459" tIns="67730" rIns="135459" bIns="67730">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3600" dirty="0">
                <a:latin typeface="Trebuchet MS" panose="020B0603020202020204" pitchFamily="34" charset="0"/>
              </a:rPr>
              <a:t>Fiziksel </a:t>
            </a:r>
          </a:p>
        </p:txBody>
      </p:sp>
      <p:sp>
        <p:nvSpPr>
          <p:cNvPr id="11" name="Text Box 8"/>
          <p:cNvSpPr txBox="1">
            <a:spLocks noChangeArrowheads="1"/>
          </p:cNvSpPr>
          <p:nvPr/>
        </p:nvSpPr>
        <p:spPr bwMode="auto">
          <a:xfrm>
            <a:off x="9942513" y="820066"/>
            <a:ext cx="224948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459" tIns="67730" rIns="135459" bIns="67730">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3600" dirty="0">
                <a:latin typeface="Trebuchet MS" panose="020B0603020202020204" pitchFamily="34" charset="0"/>
              </a:rPr>
              <a:t>Psikolojik</a:t>
            </a:r>
          </a:p>
        </p:txBody>
      </p:sp>
      <p:sp>
        <p:nvSpPr>
          <p:cNvPr id="12" name="Text Box 9"/>
          <p:cNvSpPr txBox="1">
            <a:spLocks noChangeArrowheads="1"/>
          </p:cNvSpPr>
          <p:nvPr/>
        </p:nvSpPr>
        <p:spPr bwMode="auto">
          <a:xfrm>
            <a:off x="9800227" y="5884426"/>
            <a:ext cx="22479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459" tIns="67730" rIns="135459" bIns="67730">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3600" dirty="0">
                <a:latin typeface="Trebuchet MS" panose="020B0603020202020204" pitchFamily="34" charset="0"/>
              </a:rPr>
              <a:t>Ekonomik</a:t>
            </a:r>
          </a:p>
        </p:txBody>
      </p:sp>
      <p:sp>
        <p:nvSpPr>
          <p:cNvPr id="13" name="Text Box 10"/>
          <p:cNvSpPr txBox="1">
            <a:spLocks noChangeArrowheads="1"/>
          </p:cNvSpPr>
          <p:nvPr/>
        </p:nvSpPr>
        <p:spPr bwMode="auto">
          <a:xfrm>
            <a:off x="4387610" y="5884426"/>
            <a:ext cx="1508125"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5459" tIns="67730" rIns="135459" bIns="67730">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tr-TR" altLang="tr-TR" sz="3600" dirty="0">
                <a:latin typeface="Trebuchet MS" panose="020B0603020202020204" pitchFamily="34" charset="0"/>
              </a:rPr>
              <a:t>Cinsel</a:t>
            </a:r>
          </a:p>
        </p:txBody>
      </p:sp>
    </p:spTree>
    <p:extLst>
      <p:ext uri="{BB962C8B-B14F-4D97-AF65-F5344CB8AC3E}">
        <p14:creationId xmlns:p14="http://schemas.microsoft.com/office/powerpoint/2010/main" val="215356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chemeClr val="bg1"/>
                </a:solidFill>
                <a:latin typeface="Garamond" panose="02020404030301010803" pitchFamily="18" charset="0"/>
              </a:rPr>
              <a:t>CİNSEL ŞİDDET</a:t>
            </a:r>
            <a:br>
              <a:rPr lang="tr-TR" altLang="tr-TR" b="1" dirty="0">
                <a:solidFill>
                  <a:schemeClr val="bg1"/>
                </a:solidFill>
                <a:latin typeface="Garamond" panose="02020404030301010803" pitchFamily="18" charset="0"/>
              </a:rPr>
            </a:br>
            <a:endParaRPr lang="tr-TR" dirty="0">
              <a:solidFill>
                <a:schemeClr val="bg1"/>
              </a:solidFill>
            </a:endParaRPr>
          </a:p>
        </p:txBody>
      </p:sp>
      <p:sp>
        <p:nvSpPr>
          <p:cNvPr id="3" name="İçerik Yer Tutucusu 2"/>
          <p:cNvSpPr>
            <a:spLocks noGrp="1"/>
          </p:cNvSpPr>
          <p:nvPr>
            <p:ph idx="1"/>
          </p:nvPr>
        </p:nvSpPr>
        <p:spPr/>
        <p:txBody>
          <a:bodyPr/>
          <a:lstStyle/>
          <a:p>
            <a:pPr algn="just">
              <a:spcBef>
                <a:spcPct val="0"/>
              </a:spcBef>
              <a:buFontTx/>
              <a:buNone/>
            </a:pPr>
            <a:r>
              <a:rPr lang="tr-TR" altLang="tr-TR" b="1" i="1" dirty="0" smtClean="0"/>
              <a:t>   «</a:t>
            </a:r>
            <a:r>
              <a:rPr lang="tr-TR" altLang="tr-TR" b="1" i="1" dirty="0"/>
              <a:t>Kurbana olan yakınlığına bakılmaksızın herhangi bir </a:t>
            </a:r>
            <a:r>
              <a:rPr lang="tr-TR" altLang="tr-TR" b="1" i="1" dirty="0" smtClean="0"/>
              <a:t>kişinin, ev </a:t>
            </a:r>
            <a:r>
              <a:rPr lang="tr-TR" altLang="tr-TR" b="1" i="1" dirty="0"/>
              <a:t>ya da işyeri dahil herhangi bir ortamda cinsel içerikli eylemde bulunması ya da buna kalkışması, istenmeyen cinsel ifadeler kullanması ya da önerilerde bulunması, para karşılığı seksle ilgili herhangi bir girişimde bulunması ya da baskı yoluyla karşıdaki kişinin cinselliği üzerinde dayatmada bulunması olarak tanımlanır.»</a:t>
            </a:r>
          </a:p>
          <a:p>
            <a:endParaRPr lang="tr-TR" dirty="0"/>
          </a:p>
        </p:txBody>
      </p:sp>
    </p:spTree>
    <p:extLst>
      <p:ext uri="{BB962C8B-B14F-4D97-AF65-F5344CB8AC3E}">
        <p14:creationId xmlns:p14="http://schemas.microsoft.com/office/powerpoint/2010/main" val="746051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ŞİDDETE MARUZ KALMA ŞEKİLLERİ!!</a:t>
            </a:r>
            <a:endParaRPr lang="tr-TR" dirty="0"/>
          </a:p>
        </p:txBody>
      </p:sp>
      <p:sp>
        <p:nvSpPr>
          <p:cNvPr id="3" name="İçerik Yer Tutucusu 2"/>
          <p:cNvSpPr>
            <a:spLocks noGrp="1"/>
          </p:cNvSpPr>
          <p:nvPr>
            <p:ph idx="1"/>
          </p:nvPr>
        </p:nvSpPr>
        <p:spPr/>
        <p:txBody>
          <a:bodyPr/>
          <a:lstStyle/>
          <a:p>
            <a:pPr>
              <a:spcBef>
                <a:spcPct val="0"/>
              </a:spcBef>
              <a:buFont typeface="Wingdings" panose="05000000000000000000" pitchFamily="2" charset="2"/>
              <a:buChar char="Ø"/>
            </a:pPr>
            <a:r>
              <a:rPr lang="tr-TR" altLang="tr-TR" dirty="0"/>
              <a:t>Sözle, elle sarkıntılık, dijital ortamda cinsel içerikli fotoğraf, video, mesaj gönderme,…</a:t>
            </a:r>
          </a:p>
          <a:p>
            <a:pPr>
              <a:spcBef>
                <a:spcPct val="0"/>
              </a:spcBef>
              <a:buFont typeface="Wingdings" panose="05000000000000000000" pitchFamily="2" charset="2"/>
              <a:buChar char="Ø"/>
            </a:pPr>
            <a:r>
              <a:rPr lang="tr-TR" altLang="tr-TR" dirty="0"/>
              <a:t>İstenmeyen öpme, dokunma ya da okşama gibi cinsel temas durumları </a:t>
            </a:r>
          </a:p>
          <a:p>
            <a:pPr>
              <a:spcBef>
                <a:spcPct val="0"/>
              </a:spcBef>
              <a:buFont typeface="Wingdings" panose="05000000000000000000" pitchFamily="2" charset="2"/>
              <a:buChar char="Ø"/>
            </a:pPr>
            <a:r>
              <a:rPr lang="tr-TR" altLang="tr-TR" dirty="0"/>
              <a:t>İstenmeyen cinsel eylemlere zorlama </a:t>
            </a:r>
          </a:p>
          <a:p>
            <a:pPr>
              <a:spcBef>
                <a:spcPct val="0"/>
              </a:spcBef>
              <a:buFont typeface="Wingdings" panose="05000000000000000000" pitchFamily="2" charset="2"/>
              <a:buChar char="Ø"/>
            </a:pPr>
            <a:r>
              <a:rPr lang="tr-TR" altLang="tr-TR" dirty="0"/>
              <a:t>Cinsel ilişkiye zorlama</a:t>
            </a:r>
          </a:p>
          <a:p>
            <a:pPr>
              <a:spcBef>
                <a:spcPct val="0"/>
              </a:spcBef>
              <a:buFont typeface="Wingdings" panose="05000000000000000000" pitchFamily="2" charset="2"/>
              <a:buChar char="Ø"/>
            </a:pPr>
            <a:r>
              <a:rPr lang="tr-TR" altLang="tr-TR" dirty="0" err="1"/>
              <a:t>Fuhuşa</a:t>
            </a:r>
            <a:r>
              <a:rPr lang="tr-TR" altLang="tr-TR" dirty="0"/>
              <a:t> zorlama </a:t>
            </a:r>
          </a:p>
          <a:p>
            <a:pPr>
              <a:spcBef>
                <a:spcPct val="0"/>
              </a:spcBef>
              <a:buFont typeface="Wingdings" panose="05000000000000000000" pitchFamily="2" charset="2"/>
              <a:buChar char="Ø"/>
            </a:pPr>
            <a:r>
              <a:rPr lang="tr-TR" altLang="tr-TR" dirty="0"/>
              <a:t>Akraba ve yakınlara yönelik cinsel saldırı ya da cinsel istismar (</a:t>
            </a:r>
            <a:r>
              <a:rPr lang="tr-TR" altLang="tr-TR" dirty="0" err="1"/>
              <a:t>Ensest</a:t>
            </a:r>
            <a:r>
              <a:rPr lang="tr-TR" altLang="tr-TR" dirty="0"/>
              <a:t>)</a:t>
            </a:r>
          </a:p>
          <a:p>
            <a:pPr>
              <a:spcBef>
                <a:spcPct val="0"/>
              </a:spcBef>
              <a:buFont typeface="Wingdings" panose="05000000000000000000" pitchFamily="2" charset="2"/>
              <a:buChar char="Ø"/>
            </a:pPr>
            <a:r>
              <a:rPr lang="tr-TR" altLang="tr-TR" dirty="0"/>
              <a:t>Erken yaşta, zorla evlendirme</a:t>
            </a:r>
          </a:p>
          <a:p>
            <a:pPr>
              <a:spcBef>
                <a:spcPct val="0"/>
              </a:spcBef>
              <a:buFont typeface="Wingdings" panose="05000000000000000000" pitchFamily="2" charset="2"/>
              <a:buChar char="Ø"/>
            </a:pPr>
            <a:r>
              <a:rPr lang="ja-JP" altLang="tr-TR" dirty="0"/>
              <a:t>“</a:t>
            </a:r>
            <a:r>
              <a:rPr lang="tr-TR" altLang="ja-JP" dirty="0"/>
              <a:t>Kız kaçırma</a:t>
            </a:r>
            <a:r>
              <a:rPr lang="ja-JP" altLang="tr-TR" dirty="0"/>
              <a:t>”</a:t>
            </a:r>
            <a:endParaRPr lang="tr-TR" altLang="ja-JP" dirty="0"/>
          </a:p>
          <a:p>
            <a:pPr>
              <a:spcBef>
                <a:spcPct val="0"/>
              </a:spcBef>
              <a:buFont typeface="Wingdings" panose="05000000000000000000" pitchFamily="2" charset="2"/>
              <a:buChar char="Ø"/>
            </a:pPr>
            <a:r>
              <a:rPr lang="tr-TR" altLang="tr-TR" dirty="0" smtClean="0"/>
              <a:t>Tecavüz </a:t>
            </a:r>
            <a:endParaRPr lang="tr-TR" altLang="tr-TR" dirty="0"/>
          </a:p>
          <a:p>
            <a:endParaRPr lang="tr-TR" dirty="0"/>
          </a:p>
        </p:txBody>
      </p:sp>
    </p:spTree>
    <p:extLst>
      <p:ext uri="{BB962C8B-B14F-4D97-AF65-F5344CB8AC3E}">
        <p14:creationId xmlns:p14="http://schemas.microsoft.com/office/powerpoint/2010/main" val="4120991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latin typeface="Century Gothic" panose="020B0502020202020204" pitchFamily="34" charset="0"/>
                <a:ea typeface="ＭＳ Ｐゴシック" panose="020B0600070205080204" pitchFamily="34" charset="-128"/>
              </a:rPr>
              <a:t>Cinsel şiddet yaygınlığı </a:t>
            </a:r>
            <a:endParaRPr lang="tr-TR" dirty="0"/>
          </a:p>
        </p:txBody>
      </p:sp>
      <p:pic>
        <p:nvPicPr>
          <p:cNvPr id="4" name="Resim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56764" y="522514"/>
            <a:ext cx="6847658" cy="342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o 4"/>
          <p:cNvGraphicFramePr>
            <a:graphicFrameLocks noGrp="1"/>
          </p:cNvGraphicFramePr>
          <p:nvPr>
            <p:extLst>
              <p:ext uri="{D42A27DB-BD31-4B8C-83A1-F6EECF244321}">
                <p14:modId xmlns:p14="http://schemas.microsoft.com/office/powerpoint/2010/main" val="833969486"/>
              </p:ext>
            </p:extLst>
          </p:nvPr>
        </p:nvGraphicFramePr>
        <p:xfrm>
          <a:off x="4756763" y="3946920"/>
          <a:ext cx="6847658" cy="1310248"/>
        </p:xfrm>
        <a:graphic>
          <a:graphicData uri="http://schemas.openxmlformats.org/drawingml/2006/table">
            <a:tbl>
              <a:tblPr/>
              <a:tblGrid>
                <a:gridCol w="2992521">
                  <a:extLst>
                    <a:ext uri="{9D8B030D-6E8A-4147-A177-3AD203B41FA5}">
                      <a16:colId xmlns:a16="http://schemas.microsoft.com/office/drawing/2014/main" val="20000"/>
                    </a:ext>
                  </a:extLst>
                </a:gridCol>
                <a:gridCol w="1509580">
                  <a:extLst>
                    <a:ext uri="{9D8B030D-6E8A-4147-A177-3AD203B41FA5}">
                      <a16:colId xmlns:a16="http://schemas.microsoft.com/office/drawing/2014/main" val="20001"/>
                    </a:ext>
                  </a:extLst>
                </a:gridCol>
                <a:gridCol w="1466449">
                  <a:extLst>
                    <a:ext uri="{9D8B030D-6E8A-4147-A177-3AD203B41FA5}">
                      <a16:colId xmlns:a16="http://schemas.microsoft.com/office/drawing/2014/main" val="20002"/>
                    </a:ext>
                  </a:extLst>
                </a:gridCol>
                <a:gridCol w="154764">
                  <a:extLst>
                    <a:ext uri="{9D8B030D-6E8A-4147-A177-3AD203B41FA5}">
                      <a16:colId xmlns:a16="http://schemas.microsoft.com/office/drawing/2014/main" val="20003"/>
                    </a:ext>
                  </a:extLst>
                </a:gridCol>
                <a:gridCol w="724344">
                  <a:extLst>
                    <a:ext uri="{9D8B030D-6E8A-4147-A177-3AD203B41FA5}">
                      <a16:colId xmlns:a16="http://schemas.microsoft.com/office/drawing/2014/main" val="20004"/>
                    </a:ext>
                  </a:extLst>
                </a:gridCol>
              </a:tblGrid>
              <a:tr h="417764">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600" b="1" i="0" u="none" strike="noStrike" cap="none" normalizeH="0" baseline="0" smtClean="0">
                          <a:ln>
                            <a:noFill/>
                          </a:ln>
                          <a:solidFill>
                            <a:srgbClr val="000000"/>
                          </a:solidFill>
                          <a:effectLst/>
                          <a:latin typeface="Century Gothic" pitchFamily="34" charset="0"/>
                          <a:ea typeface="ＭＳ Ｐゴシック" pitchFamily="34" charset="-128"/>
                          <a:cs typeface="Times New Roman" pitchFamily="18" charset="0"/>
                        </a:rPr>
                        <a:t> </a:t>
                      </a:r>
                      <a:endParaRPr kumimoji="0" lang="tr-TR" altLang="tr-TR" sz="16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w="12700" cap="flat" cmpd="sng" algn="ctr">
                      <a:solidFill>
                        <a:srgbClr val="008080"/>
                      </a:solidFill>
                      <a:prstDash val="solid"/>
                      <a:round/>
                      <a:headEnd type="none" w="med" len="med"/>
                      <a:tailEnd type="none" w="med" len="med"/>
                    </a:lnL>
                    <a:lnR>
                      <a:noFill/>
                    </a:lnR>
                    <a:lnT w="12700" cap="flat" cmpd="sng" algn="ctr">
                      <a:solidFill>
                        <a:srgbClr val="008080"/>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entury Gothic" pitchFamily="34" charset="0"/>
                          <a:ea typeface="ＭＳ Ｐゴシック" pitchFamily="34" charset="-128"/>
                          <a:cs typeface="Times New Roman" pitchFamily="18" charset="0"/>
                        </a:rPr>
                        <a:t>Kent</a:t>
                      </a:r>
                      <a:endParaRPr kumimoji="0" lang="tr-TR" altLang="tr-TR" sz="16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a:noFill/>
                    </a:lnR>
                    <a:lnT w="12700" cap="flat" cmpd="sng" algn="ctr">
                      <a:solidFill>
                        <a:srgbClr val="008080"/>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a:noFill/>
                    </a:lnTlToBr>
                    <a:lnBlToTr>
                      <a:noFill/>
                    </a:lnBlToTr>
                    <a:solidFill>
                      <a:srgbClr val="008080"/>
                    </a:solidFill>
                  </a:tcPr>
                </a:tc>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600" b="1" i="0" u="none" strike="noStrike" cap="none" normalizeH="0" baseline="0" dirty="0" smtClean="0">
                          <a:ln>
                            <a:noFill/>
                          </a:ln>
                          <a:solidFill>
                            <a:srgbClr val="FFFFFF"/>
                          </a:solidFill>
                          <a:effectLst/>
                          <a:latin typeface="Century Gothic" pitchFamily="34" charset="0"/>
                          <a:ea typeface="ＭＳ Ｐゴシック" pitchFamily="34" charset="-128"/>
                          <a:cs typeface="Times New Roman" pitchFamily="18" charset="0"/>
                        </a:rPr>
                        <a:t>Kır</a:t>
                      </a:r>
                      <a:endParaRPr kumimoji="0" lang="tr-TR" altLang="tr-TR"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a:noFill/>
                    </a:lnR>
                    <a:lnT w="12700" cap="flat" cmpd="sng" algn="ctr">
                      <a:solidFill>
                        <a:srgbClr val="008080"/>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a:noFill/>
                    </a:lnTlToBr>
                    <a:lnBlToTr>
                      <a:noFill/>
                    </a:lnBlToTr>
                    <a:solidFill>
                      <a:srgbClr val="008080"/>
                    </a:solidFill>
                  </a:tcPr>
                </a:tc>
                <a:tc gridSpan="2">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600" b="1" i="0" u="none" strike="noStrike" cap="none" normalizeH="0" baseline="0" smtClean="0">
                          <a:ln>
                            <a:noFill/>
                          </a:ln>
                          <a:solidFill>
                            <a:srgbClr val="FFFFFF"/>
                          </a:solidFill>
                          <a:effectLst/>
                          <a:latin typeface="Century Gothic" pitchFamily="34" charset="0"/>
                          <a:ea typeface="ＭＳ Ｐゴシック" pitchFamily="34" charset="-128"/>
                          <a:cs typeface="Times New Roman" pitchFamily="18" charset="0"/>
                        </a:rPr>
                        <a:t>Türkiye</a:t>
                      </a:r>
                      <a:endParaRPr kumimoji="0" lang="tr-TR" altLang="tr-TR" sz="16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a:noFill/>
                    </a:lnTlToBr>
                    <a:lnBlToTr>
                      <a:noFill/>
                    </a:lnBlToTr>
                    <a:solidFill>
                      <a:srgbClr val="008080"/>
                    </a:solidFill>
                  </a:tcPr>
                </a:tc>
                <a:tc hMerge="1">
                  <a:txBody>
                    <a:bodyPr/>
                    <a:lstStyle/>
                    <a:p>
                      <a:endParaRPr lang="tr-TR"/>
                    </a:p>
                  </a:txBody>
                  <a:tcPr/>
                </a:tc>
                <a:extLst>
                  <a:ext uri="{0D108BD9-81ED-4DB2-BD59-A6C34878D82A}">
                    <a16:rowId xmlns:a16="http://schemas.microsoft.com/office/drawing/2014/main" val="10000"/>
                  </a:ext>
                </a:extLst>
              </a:tr>
              <a:tr h="446242">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smtClean="0">
                          <a:ln>
                            <a:noFill/>
                          </a:ln>
                          <a:solidFill>
                            <a:schemeClr val="tx1"/>
                          </a:solidFill>
                          <a:effectLst/>
                          <a:latin typeface="Century Gothic" pitchFamily="34" charset="0"/>
                          <a:ea typeface="ＭＳ Ｐゴシック" pitchFamily="34" charset="-128"/>
                          <a:cs typeface="Times New Roman" pitchFamily="18" charset="0"/>
                        </a:rPr>
                        <a:t>Yaşamın herhangi bir dönemi (%)</a:t>
                      </a:r>
                      <a:endParaRPr kumimoji="0" lang="tr-TR" altLang="tr-TR" sz="14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w="12700" cap="flat" cmpd="sng" algn="ctr">
                      <a:solidFill>
                        <a:srgbClr val="008080"/>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a:noFill/>
                    </a:lnB>
                    <a:lnTlToBr>
                      <a:noFill/>
                    </a:lnTlToBr>
                    <a:lnBlToTr>
                      <a:noFill/>
                    </a:lnBlToTr>
                    <a:solidFill>
                      <a:srgbClr val="F2F2F2"/>
                    </a:solidFill>
                  </a:tcPr>
                </a:tc>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800" b="1" i="0" u="none" strike="noStrike" cap="none" normalizeH="0" baseline="0" smtClean="0">
                          <a:ln>
                            <a:noFill/>
                          </a:ln>
                          <a:solidFill>
                            <a:schemeClr val="tx1"/>
                          </a:solidFill>
                          <a:effectLst/>
                          <a:latin typeface="Century Gothic" pitchFamily="34" charset="0"/>
                          <a:ea typeface="ＭＳ Ｐゴシック" pitchFamily="34" charset="-128"/>
                          <a:cs typeface="Times New Roman" pitchFamily="18" charset="0"/>
                        </a:rPr>
                        <a:t>12</a:t>
                      </a:r>
                      <a:endParaRPr kumimoji="0" lang="tr-TR" altLang="tr-TR" sz="18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a:noFill/>
                    </a:lnR>
                    <a:lnT w="12700" cap="flat" cmpd="sng" algn="ctr">
                      <a:solidFill>
                        <a:srgbClr val="5B9BD5"/>
                      </a:solidFill>
                      <a:prstDash val="solid"/>
                      <a:round/>
                      <a:headEnd type="none" w="med" len="med"/>
                      <a:tailEnd type="none" w="med" len="med"/>
                    </a:lnT>
                    <a:lnB>
                      <a:noFill/>
                    </a:lnB>
                    <a:lnTlToBr>
                      <a:noFill/>
                    </a:lnTlToBr>
                    <a:lnBlToTr>
                      <a:noFill/>
                    </a:lnBlToTr>
                    <a:solidFill>
                      <a:srgbClr val="F2F2F2"/>
                    </a:solidFill>
                  </a:tcPr>
                </a:tc>
                <a:tc gridSpan="2">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800" b="1" i="0" u="none" strike="noStrike" cap="none" normalizeH="0" baseline="0" smtClean="0">
                          <a:ln>
                            <a:noFill/>
                          </a:ln>
                          <a:solidFill>
                            <a:schemeClr val="tx1"/>
                          </a:solidFill>
                          <a:effectLst/>
                          <a:latin typeface="Century Gothic" pitchFamily="34" charset="0"/>
                          <a:ea typeface="ＭＳ Ｐゴシック" pitchFamily="34" charset="-128"/>
                          <a:cs typeface="Times New Roman" pitchFamily="18" charset="0"/>
                        </a:rPr>
                        <a:t>12</a:t>
                      </a:r>
                      <a:endParaRPr kumimoji="0" lang="tr-TR" altLang="tr-TR" sz="18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a:noFill/>
                    </a:lnR>
                    <a:lnT w="12700" cap="flat" cmpd="sng" algn="ctr">
                      <a:solidFill>
                        <a:srgbClr val="5B9BD5"/>
                      </a:solidFill>
                      <a:prstDash val="solid"/>
                      <a:round/>
                      <a:headEnd type="none" w="med" len="med"/>
                      <a:tailEnd type="none" w="med" len="med"/>
                    </a:lnT>
                    <a:lnB>
                      <a:noFill/>
                    </a:lnB>
                    <a:lnTlToBr>
                      <a:noFill/>
                    </a:lnTlToBr>
                    <a:lnBlToTr>
                      <a:noFill/>
                    </a:lnBlToTr>
                    <a:solidFill>
                      <a:srgbClr val="F2F2F2"/>
                    </a:solidFill>
                  </a:tcPr>
                </a:tc>
                <a:tc hMerge="1">
                  <a:txBody>
                    <a:bodyPr/>
                    <a:lstStyle/>
                    <a:p>
                      <a:endParaRPr lang="tr-TR"/>
                    </a:p>
                  </a:txBody>
                  <a:tcPr/>
                </a:tc>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800" b="1" i="0" u="none" strike="noStrike" cap="none" normalizeH="0" baseline="0" smtClean="0">
                          <a:ln>
                            <a:noFill/>
                          </a:ln>
                          <a:solidFill>
                            <a:schemeClr val="tx1"/>
                          </a:solidFill>
                          <a:effectLst/>
                          <a:latin typeface="Century Gothic" pitchFamily="34" charset="0"/>
                          <a:ea typeface="ＭＳ Ｐゴシック" pitchFamily="34" charset="-128"/>
                          <a:cs typeface="Times New Roman" pitchFamily="18" charset="0"/>
                        </a:rPr>
                        <a:t>12</a:t>
                      </a:r>
                      <a:endParaRPr kumimoji="0" lang="tr-TR" altLang="tr-TR" sz="1800" b="0"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w="12700" cap="flat" cmpd="sng" algn="ctr">
                      <a:solidFill>
                        <a:srgbClr val="008080"/>
                      </a:solidFill>
                      <a:prstDash val="solid"/>
                      <a:round/>
                      <a:headEnd type="none" w="med" len="med"/>
                      <a:tailEnd type="none" w="med" len="med"/>
                    </a:lnR>
                    <a:lnT w="12700" cap="flat" cmpd="sng" algn="ctr">
                      <a:solidFill>
                        <a:srgbClr val="5B9BD5"/>
                      </a:solidFill>
                      <a:prstDash val="solid"/>
                      <a:round/>
                      <a:headEnd type="none" w="med" len="med"/>
                      <a:tailEnd type="none" w="med" len="med"/>
                    </a:lnT>
                    <a:lnB>
                      <a:noFill/>
                    </a:lnB>
                    <a:lnTlToBr>
                      <a:noFill/>
                    </a:lnTlToBr>
                    <a:lnBlToTr>
                      <a:noFill/>
                    </a:lnBlToTr>
                    <a:solidFill>
                      <a:srgbClr val="F2F2F2"/>
                    </a:solidFill>
                  </a:tcPr>
                </a:tc>
                <a:extLst>
                  <a:ext uri="{0D108BD9-81ED-4DB2-BD59-A6C34878D82A}">
                    <a16:rowId xmlns:a16="http://schemas.microsoft.com/office/drawing/2014/main" val="10001"/>
                  </a:ext>
                </a:extLst>
              </a:tr>
              <a:tr h="446242">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400" b="1" i="1" u="none" strike="noStrike" cap="none" normalizeH="0" baseline="0" smtClean="0">
                          <a:ln>
                            <a:noFill/>
                          </a:ln>
                          <a:solidFill>
                            <a:schemeClr val="tx1"/>
                          </a:solidFill>
                          <a:effectLst/>
                          <a:latin typeface="Century Gothic" pitchFamily="34" charset="0"/>
                          <a:ea typeface="ＭＳ Ｐゴシック" pitchFamily="34" charset="-128"/>
                          <a:cs typeface="Times New Roman" pitchFamily="18" charset="0"/>
                        </a:rPr>
                        <a:t>Son 12 ay (%)</a:t>
                      </a:r>
                      <a:endParaRPr kumimoji="0" lang="tr-TR" altLang="tr-TR" sz="1400" b="1"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w="12700" cap="flat" cmpd="sng" algn="ctr">
                      <a:solidFill>
                        <a:srgbClr val="008080"/>
                      </a:solidFill>
                      <a:prstDash val="solid"/>
                      <a:round/>
                      <a:headEnd type="none" w="med" len="med"/>
                      <a:tailEnd type="none" w="med" len="med"/>
                    </a:lnL>
                    <a:lnR>
                      <a:noFill/>
                    </a:lnR>
                    <a:lnT>
                      <a:noFill/>
                    </a:lnT>
                    <a:lnB w="12700" cap="flat" cmpd="sng" algn="ctr">
                      <a:solidFill>
                        <a:srgbClr val="008080"/>
                      </a:solidFill>
                      <a:prstDash val="solid"/>
                      <a:round/>
                      <a:headEnd type="none" w="med" len="med"/>
                      <a:tailEnd type="none" w="med" len="med"/>
                    </a:lnB>
                    <a:lnTlToBr>
                      <a:noFill/>
                    </a:lnTlToBr>
                    <a:lnBlToTr>
                      <a:noFill/>
                    </a:lnBlToTr>
                    <a:solidFill>
                      <a:srgbClr val="F2F2F2"/>
                    </a:solidFill>
                  </a:tcPr>
                </a:tc>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800" b="1" i="1" u="none" strike="noStrike" cap="none" normalizeH="0" baseline="0" dirty="0" smtClean="0">
                          <a:ln>
                            <a:noFill/>
                          </a:ln>
                          <a:solidFill>
                            <a:schemeClr val="tx1"/>
                          </a:solidFill>
                          <a:effectLst/>
                          <a:latin typeface="Century Gothic" pitchFamily="34" charset="0"/>
                          <a:ea typeface="ＭＳ Ｐゴシック" pitchFamily="34" charset="-128"/>
                          <a:cs typeface="Times New Roman" pitchFamily="18" charset="0"/>
                        </a:rPr>
                        <a:t>5</a:t>
                      </a:r>
                      <a:endParaRPr kumimoji="0" lang="tr-TR" altLang="tr-TR" sz="18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a:noFill/>
                    </a:lnR>
                    <a:lnT>
                      <a:noFill/>
                    </a:lnT>
                    <a:lnB w="12700" cap="flat" cmpd="sng" algn="ctr">
                      <a:solidFill>
                        <a:srgbClr val="008080"/>
                      </a:solidFill>
                      <a:prstDash val="solid"/>
                      <a:round/>
                      <a:headEnd type="none" w="med" len="med"/>
                      <a:tailEnd type="none" w="med" len="med"/>
                    </a:lnB>
                    <a:lnTlToBr>
                      <a:noFill/>
                    </a:lnTlToBr>
                    <a:lnBlToTr>
                      <a:noFill/>
                    </a:lnBlToTr>
                    <a:solidFill>
                      <a:srgbClr val="F2F2F2"/>
                    </a:solidFill>
                  </a:tcPr>
                </a:tc>
                <a:tc gridSpan="2">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800" b="1" i="1" u="none" strike="noStrike" cap="none" normalizeH="0" baseline="0" smtClean="0">
                          <a:ln>
                            <a:noFill/>
                          </a:ln>
                          <a:solidFill>
                            <a:schemeClr val="tx1"/>
                          </a:solidFill>
                          <a:effectLst/>
                          <a:latin typeface="Century Gothic" pitchFamily="34" charset="0"/>
                          <a:ea typeface="ＭＳ Ｐゴシック" pitchFamily="34" charset="-128"/>
                          <a:cs typeface="Times New Roman" pitchFamily="18" charset="0"/>
                        </a:rPr>
                        <a:t>5</a:t>
                      </a:r>
                      <a:endParaRPr kumimoji="0" lang="tr-TR" altLang="tr-TR" sz="1800" b="1" i="0" u="none" strike="noStrike" cap="none" normalizeH="0" baseline="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a:noFill/>
                    </a:lnR>
                    <a:lnT>
                      <a:noFill/>
                    </a:lnT>
                    <a:lnB w="12700" cap="flat" cmpd="sng" algn="ctr">
                      <a:solidFill>
                        <a:srgbClr val="008080"/>
                      </a:solidFill>
                      <a:prstDash val="solid"/>
                      <a:round/>
                      <a:headEnd type="none" w="med" len="med"/>
                      <a:tailEnd type="none" w="med" len="med"/>
                    </a:lnB>
                    <a:lnTlToBr>
                      <a:noFill/>
                    </a:lnTlToBr>
                    <a:lnBlToTr>
                      <a:noFill/>
                    </a:lnBlToTr>
                    <a:solidFill>
                      <a:srgbClr val="F2F2F2"/>
                    </a:solidFill>
                  </a:tcPr>
                </a:tc>
                <a:tc hMerge="1">
                  <a:txBody>
                    <a:bodyPr/>
                    <a:lstStyle/>
                    <a:p>
                      <a:endParaRPr lang="tr-TR"/>
                    </a:p>
                  </a:txBody>
                  <a:tcPr/>
                </a:tc>
                <a:tc>
                  <a:txBody>
                    <a:bodyPr/>
                    <a:lstStyle>
                      <a:lvl1pPr>
                        <a:spcBef>
                          <a:spcPct val="20000"/>
                        </a:spcBef>
                        <a:buFont typeface="Calibri"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altLang="tr-TR" sz="1800" b="1" i="1" u="none" strike="noStrike" cap="none" normalizeH="0" baseline="0" dirty="0" smtClean="0">
                          <a:ln>
                            <a:noFill/>
                          </a:ln>
                          <a:solidFill>
                            <a:schemeClr val="tx1"/>
                          </a:solidFill>
                          <a:effectLst/>
                          <a:latin typeface="Century Gothic" pitchFamily="34" charset="0"/>
                          <a:ea typeface="ＭＳ Ｐゴシック" pitchFamily="34" charset="-128"/>
                          <a:cs typeface="Times New Roman" pitchFamily="18" charset="0"/>
                        </a:rPr>
                        <a:t>5</a:t>
                      </a:r>
                      <a:endParaRPr kumimoji="0" lang="tr-TR" altLang="tr-TR" sz="1800" b="1"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endParaRPr>
                    </a:p>
                  </a:txBody>
                  <a:tcPr marL="68583" marR="68583" marT="0" marB="0" horzOverflow="overflow">
                    <a:lnL>
                      <a:noFill/>
                    </a:lnL>
                    <a:lnR w="12700" cap="flat" cmpd="sng" algn="ctr">
                      <a:solidFill>
                        <a:srgbClr val="008080"/>
                      </a:solidFill>
                      <a:prstDash val="solid"/>
                      <a:round/>
                      <a:headEnd type="none" w="med" len="med"/>
                      <a:tailEnd type="none" w="med" len="med"/>
                    </a:lnR>
                    <a:lnT>
                      <a:noFill/>
                    </a:lnT>
                    <a:lnB w="12700" cap="flat" cmpd="sng" algn="ctr">
                      <a:solidFill>
                        <a:srgbClr val="00808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994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ea typeface="ＭＳ Ｐゴシック" panose="020B0600070205080204" pitchFamily="34" charset="-128"/>
              </a:rPr>
              <a:t>Demografik Göstergeler</a:t>
            </a:r>
            <a:endParaRPr lang="tr-TR" dirty="0"/>
          </a:p>
        </p:txBody>
      </p:sp>
      <p:sp>
        <p:nvSpPr>
          <p:cNvPr id="3" name="İçerik Yer Tutucusu 2"/>
          <p:cNvSpPr>
            <a:spLocks noGrp="1"/>
          </p:cNvSpPr>
          <p:nvPr>
            <p:ph idx="1"/>
          </p:nvPr>
        </p:nvSpPr>
        <p:spPr/>
        <p:txBody>
          <a:bodyPr/>
          <a:lstStyle/>
          <a:p>
            <a:pPr>
              <a:lnSpc>
                <a:spcPct val="150000"/>
              </a:lnSpc>
            </a:pPr>
            <a:r>
              <a:rPr lang="tr-TR" altLang="tr-TR" sz="3200" dirty="0">
                <a:ea typeface="ＭＳ Ｐゴシック" panose="020B0600070205080204" pitchFamily="34" charset="-128"/>
              </a:rPr>
              <a:t>Yaş</a:t>
            </a:r>
          </a:p>
          <a:p>
            <a:pPr>
              <a:lnSpc>
                <a:spcPct val="150000"/>
              </a:lnSpc>
            </a:pPr>
            <a:r>
              <a:rPr lang="tr-TR" altLang="tr-TR" sz="3200" dirty="0">
                <a:ea typeface="ＭＳ Ｐゴシック" panose="020B0600070205080204" pitchFamily="34" charset="-128"/>
              </a:rPr>
              <a:t>Eğitim Düzeyi</a:t>
            </a:r>
          </a:p>
          <a:p>
            <a:pPr>
              <a:lnSpc>
                <a:spcPct val="150000"/>
              </a:lnSpc>
            </a:pPr>
            <a:r>
              <a:rPr lang="tr-TR" altLang="tr-TR" sz="3200" dirty="0">
                <a:ea typeface="ＭＳ Ｐゴシック" panose="020B0600070205080204" pitchFamily="34" charset="-128"/>
              </a:rPr>
              <a:t>Refah Durumu</a:t>
            </a:r>
          </a:p>
          <a:p>
            <a:endParaRPr lang="tr-TR" dirty="0"/>
          </a:p>
        </p:txBody>
      </p:sp>
    </p:spTree>
    <p:extLst>
      <p:ext uri="{BB962C8B-B14F-4D97-AF65-F5344CB8AC3E}">
        <p14:creationId xmlns:p14="http://schemas.microsoft.com/office/powerpoint/2010/main" val="427418754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39</TotalTime>
  <Words>828</Words>
  <Application>Microsoft Office PowerPoint</Application>
  <PresentationFormat>Geniş ekran</PresentationFormat>
  <Paragraphs>142</Paragraphs>
  <Slides>28</Slides>
  <Notes>0</Notes>
  <HiddenSlides>0</HiddenSlides>
  <MMClips>0</MMClips>
  <ScaleCrop>false</ScaleCrop>
  <HeadingPairs>
    <vt:vector size="8" baseType="variant">
      <vt:variant>
        <vt:lpstr>Kullanılan Yazı Tipleri</vt:lpstr>
      </vt:variant>
      <vt:variant>
        <vt:i4>14</vt:i4>
      </vt:variant>
      <vt:variant>
        <vt:lpstr>Tema</vt:lpstr>
      </vt:variant>
      <vt:variant>
        <vt:i4>1</vt:i4>
      </vt:variant>
      <vt:variant>
        <vt:lpstr>Eklenmiş OLE Hizmet Programları</vt:lpstr>
      </vt:variant>
      <vt:variant>
        <vt:i4>1</vt:i4>
      </vt:variant>
      <vt:variant>
        <vt:lpstr>Slayt Başlıkları</vt:lpstr>
      </vt:variant>
      <vt:variant>
        <vt:i4>28</vt:i4>
      </vt:variant>
    </vt:vector>
  </HeadingPairs>
  <TitlesOfParts>
    <vt:vector size="44" baseType="lpstr">
      <vt:lpstr>Batang</vt:lpstr>
      <vt:lpstr>ＭＳ Ｐゴシック</vt:lpstr>
      <vt:lpstr>SimSun</vt:lpstr>
      <vt:lpstr>Arial</vt:lpstr>
      <vt:lpstr>Calibri</vt:lpstr>
      <vt:lpstr>Calibri Light</vt:lpstr>
      <vt:lpstr>Century Gothic</vt:lpstr>
      <vt:lpstr>Gadugi</vt:lpstr>
      <vt:lpstr>Garamond</vt:lpstr>
      <vt:lpstr>Rockwell</vt:lpstr>
      <vt:lpstr>Times New Roman</vt:lpstr>
      <vt:lpstr>Trebuchet MS</vt:lpstr>
      <vt:lpstr>Verdana</vt:lpstr>
      <vt:lpstr>Wingdings</vt:lpstr>
      <vt:lpstr>Atlas</vt:lpstr>
      <vt:lpstr>Excel.Chart.8</vt:lpstr>
      <vt:lpstr>KADINA YÖNELİK CİNSEL ŞİDDET ve SONUÇLARI</vt:lpstr>
      <vt:lpstr>ŞİDDET  </vt:lpstr>
      <vt:lpstr>İstanbul Sözleşmesi kadına karşı/yönelik şiddeti şöyle tanımlar: </vt:lpstr>
      <vt:lpstr>ŞİDDET KADINLAR İÇİN NEDEN ÖNEMLİ BİR SORUNDUR? </vt:lpstr>
      <vt:lpstr>Kadına Yönelik Şiddetin Türleri </vt:lpstr>
      <vt:lpstr>CİNSEL ŞİDDET </vt:lpstr>
      <vt:lpstr>CİNSEL ŞİDDETE MARUZ KALMA ŞEKİLLERİ!!</vt:lpstr>
      <vt:lpstr>Cinsel şiddet yaygınlığı </vt:lpstr>
      <vt:lpstr>Demografik Göstergeler</vt:lpstr>
      <vt:lpstr>Yaşa göre Fiziksel ve/veya cinsel  şiddet yaygınlığı  </vt:lpstr>
      <vt:lpstr> Eğitim düzeyine göre fiziksel ve/veya cinsel şiddet yaygınlığı  </vt:lpstr>
      <vt:lpstr> Refah düzeyine göre fiziksel ve/veya  cinsel şiddet </vt:lpstr>
      <vt:lpstr>Kadınların şiddeti anlatmaması </vt:lpstr>
      <vt:lpstr>Kadınlar açısından kurumsal başvuru kararı</vt:lpstr>
      <vt:lpstr>Şiddet sonucu kurum / kuruluşlara başvurma  </vt:lpstr>
      <vt:lpstr>ŞİDDETİN ETKİLERİ </vt:lpstr>
      <vt:lpstr>PowerPoint Sunusu</vt:lpstr>
      <vt:lpstr>KADINA YÖNELİK ŞİDDETİN FİZİKSEL  SAĞLIK ÜZERİNDEKİ ETKİLERİ </vt:lpstr>
      <vt:lpstr>Devamı =&gt;</vt:lpstr>
      <vt:lpstr>Şiddetin kadında yol açtığı özgüven kaybı, değersizlik ve utanç duyguları; </vt:lpstr>
      <vt:lpstr>KADINA YÖNELİK ŞİDDETİN ÇOCUKLAR ÜZERİNDEKİ ETKİLERİ </vt:lpstr>
      <vt:lpstr>Devamı =&gt;</vt:lpstr>
      <vt:lpstr>PowerPoint Sunusu</vt:lpstr>
      <vt:lpstr>NESİLDEN NESİLE GEÇİŞ </vt:lpstr>
      <vt:lpstr>İHBAR</vt:lpstr>
      <vt:lpstr>KADINA YÖNELİK ŞİDDETLE MÜCADELE  KONUSUNDA HİZMET VEREN  KURUM VE KURULUŞLAR </vt:lpstr>
      <vt:lpstr>ALO 183 </vt:lpstr>
      <vt:lpstr>TEŞEKKÜR EDERİZ.</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KADINA YÖNELİK CİNSEL ŞİDDET ve SONUÇLARI</dc:title>
  <dc:creator>ronaldinho424</dc:creator>
  <cp:lastModifiedBy>ronaldinho424</cp:lastModifiedBy>
  <cp:revision>5</cp:revision>
  <dcterms:created xsi:type="dcterms:W3CDTF">2020-11-11T08:15:38Z</dcterms:created>
  <dcterms:modified xsi:type="dcterms:W3CDTF">2020-11-11T08:55:09Z</dcterms:modified>
</cp:coreProperties>
</file>