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78" r:id="rId2"/>
    <p:sldId id="256" r:id="rId3"/>
    <p:sldId id="257" r:id="rId4"/>
    <p:sldId id="322" r:id="rId5"/>
    <p:sldId id="260" r:id="rId6"/>
    <p:sldId id="261" r:id="rId7"/>
    <p:sldId id="262" r:id="rId8"/>
    <p:sldId id="263" r:id="rId9"/>
    <p:sldId id="264" r:id="rId10"/>
    <p:sldId id="265"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72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787380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3471017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228715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61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588620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17BF43-9B71-45FC-8807-A69D1601F6B5}" type="datetimeFigureOut">
              <a:rPr lang="tr-TR" smtClean="0"/>
              <a:t>12.11.2020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289876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17BF43-9B71-45FC-8807-A69D1601F6B5}" type="datetimeFigureOut">
              <a:rPr lang="tr-TR" smtClean="0"/>
              <a:t>12.11.2020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279523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17BF43-9B71-45FC-8807-A69D1601F6B5}" type="datetimeFigureOut">
              <a:rPr lang="tr-TR" smtClean="0"/>
              <a:t>12.11.2020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15423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BBEFCE6-C37B-437F-ADF3-8387AEB3F466}" type="slidenum">
              <a:rPr lang="tr-TR" smtClean="0"/>
              <a:t>‹#›</a:t>
            </a:fld>
            <a:endParaRPr lang="tr-TR"/>
          </a:p>
        </p:txBody>
      </p:sp>
    </p:spTree>
    <p:extLst>
      <p:ext uri="{BB962C8B-B14F-4D97-AF65-F5344CB8AC3E}">
        <p14:creationId xmlns:p14="http://schemas.microsoft.com/office/powerpoint/2010/main" val="108458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01615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17BF43-9B71-45FC-8807-A69D1601F6B5}" type="datetimeFigureOut">
              <a:rPr lang="tr-TR" smtClean="0"/>
              <a:t>12.11.2020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BBEFCE6-C37B-437F-ADF3-8387AEB3F46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97661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26608" y="4318920"/>
            <a:ext cx="12388948" cy="3028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Dikdörtgen 6"/>
          <p:cNvSpPr/>
          <p:nvPr/>
        </p:nvSpPr>
        <p:spPr>
          <a:xfrm>
            <a:off x="-126608" y="4621749"/>
            <a:ext cx="12388948" cy="2257865"/>
          </a:xfrm>
          <a:prstGeom prst="rect">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1369559" y="2813303"/>
            <a:ext cx="9734267" cy="1446550"/>
          </a:xfrm>
          <a:prstGeom prst="rect">
            <a:avLst/>
          </a:prstGeom>
          <a:noFill/>
        </p:spPr>
        <p:txBody>
          <a:bodyPr wrap="none" rtlCol="0">
            <a:spAutoFit/>
          </a:bodyPr>
          <a:lstStyle/>
          <a:p>
            <a:pPr algn="ctr"/>
            <a:r>
              <a:rPr lang="tr-TR" sz="4000" b="1" dirty="0" smtClean="0">
                <a:solidFill>
                  <a:srgbClr val="0202BE"/>
                </a:solidFill>
              </a:rPr>
              <a:t>SEYHAN REHBERLİK VE ARAŞTIRMA MERKEZİ</a:t>
            </a:r>
          </a:p>
          <a:p>
            <a:pPr algn="ctr"/>
            <a:r>
              <a:rPr lang="tr-TR" sz="2400" b="1" dirty="0" smtClean="0"/>
              <a:t>KADINA YÖNELİK ŞİDDETİN ORTAYA ÇIKARILMASINDA </a:t>
            </a:r>
          </a:p>
          <a:p>
            <a:pPr algn="ctr"/>
            <a:r>
              <a:rPr lang="tr-TR" sz="2400" b="1" dirty="0" smtClean="0"/>
              <a:t>KAMU GÖREVLİLERİNİN VE TANIKLARIN YÜKÜMLÜLÜKLERİ</a:t>
            </a:r>
            <a:endParaRPr lang="tr-TR" sz="2400" b="1" dirty="0">
              <a:solidFill>
                <a:schemeClr val="bg1"/>
              </a:solidFill>
            </a:endParaRPr>
          </a:p>
        </p:txBody>
      </p:sp>
      <p:sp>
        <p:nvSpPr>
          <p:cNvPr id="6" name="Metin kutusu 5"/>
          <p:cNvSpPr txBox="1"/>
          <p:nvPr/>
        </p:nvSpPr>
        <p:spPr>
          <a:xfrm>
            <a:off x="4997724" y="5908430"/>
            <a:ext cx="2098074" cy="646331"/>
          </a:xfrm>
          <a:prstGeom prst="rect">
            <a:avLst/>
          </a:prstGeom>
          <a:noFill/>
        </p:spPr>
        <p:txBody>
          <a:bodyPr wrap="none" rtlCol="0">
            <a:spAutoFit/>
          </a:bodyPr>
          <a:lstStyle/>
          <a:p>
            <a:pPr algn="ctr"/>
            <a:r>
              <a:rPr lang="tr-TR" b="1" dirty="0">
                <a:solidFill>
                  <a:schemeClr val="bg1">
                    <a:lumMod val="65000"/>
                  </a:schemeClr>
                </a:solidFill>
              </a:rPr>
              <a:t/>
            </a:r>
            <a:br>
              <a:rPr lang="tr-TR" b="1" dirty="0">
                <a:solidFill>
                  <a:schemeClr val="bg1">
                    <a:lumMod val="65000"/>
                  </a:schemeClr>
                </a:solidFill>
              </a:rPr>
            </a:br>
            <a:r>
              <a:rPr lang="tr-TR" b="1" dirty="0" smtClean="0">
                <a:solidFill>
                  <a:schemeClr val="bg1">
                    <a:lumMod val="65000"/>
                  </a:schemeClr>
                </a:solidFill>
              </a:rPr>
              <a:t>OKUL PDR BÖLÜMÜ</a:t>
            </a:r>
            <a:endParaRPr lang="tr-TR" b="1" dirty="0">
              <a:solidFill>
                <a:schemeClr val="bg1">
                  <a:lumMod val="65000"/>
                </a:schemeClr>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7258" y="301083"/>
            <a:ext cx="2542479" cy="2512220"/>
          </a:xfrm>
          <a:prstGeom prst="rect">
            <a:avLst/>
          </a:prstGeom>
        </p:spPr>
      </p:pic>
    </p:spTree>
    <p:extLst>
      <p:ext uri="{BB962C8B-B14F-4D97-AF65-F5344CB8AC3E}">
        <p14:creationId xmlns:p14="http://schemas.microsoft.com/office/powerpoint/2010/main" val="368139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6509" y="290945"/>
            <a:ext cx="9648103" cy="1614055"/>
          </a:xfrm>
        </p:spPr>
        <p:txBody>
          <a:bodyPr>
            <a:normAutofit/>
          </a:bodyPr>
          <a:lstStyle/>
          <a:p>
            <a:r>
              <a:rPr lang="tr-TR" sz="4000" b="1" dirty="0" smtClean="0">
                <a:solidFill>
                  <a:srgbClr val="C00000"/>
                </a:solidFill>
              </a:rPr>
              <a:t>Ekonomik Şiddet</a:t>
            </a:r>
            <a:endParaRPr lang="tr-TR" sz="4000" b="1" dirty="0">
              <a:solidFill>
                <a:srgbClr val="C00000"/>
              </a:solidFill>
            </a:endParaRPr>
          </a:p>
        </p:txBody>
      </p:sp>
      <p:sp>
        <p:nvSpPr>
          <p:cNvPr id="3" name="İçerik Yer Tutucusu 2"/>
          <p:cNvSpPr>
            <a:spLocks noGrp="1"/>
          </p:cNvSpPr>
          <p:nvPr>
            <p:ph idx="1"/>
          </p:nvPr>
        </p:nvSpPr>
        <p:spPr>
          <a:xfrm>
            <a:off x="928255" y="1787237"/>
            <a:ext cx="10576357" cy="4123986"/>
          </a:xfrm>
        </p:spPr>
        <p:txBody>
          <a:bodyPr>
            <a:normAutofit/>
          </a:bodyPr>
          <a:lstStyle/>
          <a:p>
            <a:pPr marL="0" indent="0" algn="just">
              <a:buNone/>
            </a:pPr>
            <a:r>
              <a:rPr lang="tr-TR" sz="2800" b="1" dirty="0" smtClean="0"/>
              <a:t>	Para vermemek veya kısıtlı para vermek, ailenin tasarrufları, gelir ve giderleri konusunda bilgi vermemek, kadının mallarını ve diğer gelirlerini elinden almak, çalışmasına izin vermemek, istemediği işte zorla çalıştırmak, çalışıyorsa iş hayatını olumsuz etkileyecek kısıtlamalar getirmek, aileyi ilgilendiren ekonomik konularda kadının fikrini almadan tek başına karar vermek gibi eylemler </a:t>
            </a:r>
            <a:r>
              <a:rPr lang="tr-TR" sz="2800" b="1" dirty="0" smtClean="0">
                <a:solidFill>
                  <a:srgbClr val="FF0000"/>
                </a:solidFill>
              </a:rPr>
              <a:t>EKONOMİK ŞİDDETTİR.</a:t>
            </a:r>
            <a:endParaRPr lang="tr-TR" sz="2800" b="1" dirty="0">
              <a:solidFill>
                <a:srgbClr val="FF0000"/>
              </a:solidFill>
            </a:endParaRPr>
          </a:p>
        </p:txBody>
      </p:sp>
      <p:pic>
        <p:nvPicPr>
          <p:cNvPr id="4" name="Resim 3"/>
          <p:cNvPicPr>
            <a:picLocks noChangeAspect="1"/>
          </p:cNvPicPr>
          <p:nvPr/>
        </p:nvPicPr>
        <p:blipFill>
          <a:blip r:embed="rId2"/>
          <a:stretch>
            <a:fillRect/>
          </a:stretch>
        </p:blipFill>
        <p:spPr>
          <a:xfrm>
            <a:off x="8772957" y="5106360"/>
            <a:ext cx="2847975" cy="1609725"/>
          </a:xfrm>
          <a:prstGeom prst="rect">
            <a:avLst/>
          </a:prstGeom>
        </p:spPr>
      </p:pic>
    </p:spTree>
    <p:extLst>
      <p:ext uri="{BB962C8B-B14F-4D97-AF65-F5344CB8AC3E}">
        <p14:creationId xmlns:p14="http://schemas.microsoft.com/office/powerpoint/2010/main" val="2090158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471055"/>
            <a:ext cx="10058400" cy="5398039"/>
          </a:xfrm>
        </p:spPr>
        <p:txBody>
          <a:bodyPr>
            <a:normAutofit/>
          </a:bodyPr>
          <a:lstStyle/>
          <a:p>
            <a:pPr algn="just"/>
            <a:r>
              <a:rPr lang="tr-TR" sz="2800" dirty="0" smtClean="0"/>
              <a:t>    </a:t>
            </a:r>
          </a:p>
          <a:p>
            <a:pPr algn="just"/>
            <a:r>
              <a:rPr lang="tr-TR" sz="2800" b="1" dirty="0">
                <a:solidFill>
                  <a:srgbClr val="7030A0"/>
                </a:solidFill>
              </a:rPr>
              <a:t>KADINA YÖNELİK ŞİDDETİN ORTAYA ÇIKARILMASINDA </a:t>
            </a:r>
            <a:br>
              <a:rPr lang="tr-TR" sz="2800" b="1" dirty="0">
                <a:solidFill>
                  <a:srgbClr val="7030A0"/>
                </a:solidFill>
              </a:rPr>
            </a:br>
            <a:r>
              <a:rPr lang="tr-TR" sz="2800" b="1" dirty="0">
                <a:solidFill>
                  <a:srgbClr val="7030A0"/>
                </a:solidFill>
              </a:rPr>
              <a:t>KAMU GÖREVLİLERİNİN VE TANIKLARIN YÜKÜMLÜLÜKLERİ</a:t>
            </a:r>
            <a:endParaRPr lang="tr-TR" sz="2800" dirty="0"/>
          </a:p>
          <a:p>
            <a:pPr algn="just"/>
            <a:r>
              <a:rPr lang="tr-TR" sz="2800" dirty="0" smtClean="0"/>
              <a:t>      Kadına </a:t>
            </a:r>
            <a:r>
              <a:rPr lang="tr-TR" sz="2800" dirty="0"/>
              <a:t>yönelik şiddetin ve aile içi şiddetin ortaya çıkarılmasında </a:t>
            </a:r>
            <a:r>
              <a:rPr lang="tr-TR" sz="2800" dirty="0" smtClean="0"/>
              <a:t>Adli Rapor </a:t>
            </a:r>
            <a:r>
              <a:rPr lang="tr-TR" sz="2800" dirty="0" smtClean="0"/>
              <a:t>çok </a:t>
            </a:r>
            <a:r>
              <a:rPr lang="tr-TR" sz="2800" dirty="0"/>
              <a:t>önemli bir </a:t>
            </a:r>
            <a:r>
              <a:rPr lang="tr-TR" sz="2800" dirty="0" smtClean="0"/>
              <a:t>yer </a:t>
            </a:r>
            <a:r>
              <a:rPr lang="tr-TR" sz="2800" dirty="0"/>
              <a:t>teşkil etmektedir. </a:t>
            </a:r>
            <a:endParaRPr lang="tr-TR" sz="2800" dirty="0" smtClean="0"/>
          </a:p>
          <a:p>
            <a:pPr algn="just"/>
            <a:r>
              <a:rPr lang="tr-TR" sz="2800" dirty="0"/>
              <a:t> </a:t>
            </a:r>
            <a:r>
              <a:rPr lang="tr-TR" sz="2800" dirty="0" smtClean="0"/>
              <a:t>    6284 </a:t>
            </a:r>
            <a:r>
              <a:rPr lang="tr-TR" sz="2800" dirty="0"/>
              <a:t>sayılı Ailenin Korunması ve Kadına Karşı Şiddetin Önlenmesine Dair Kanun) kapsamındaki veya kadına yönelik şiddet içeren her türlü adli vakanın muayenesi ve rapor tanziminde; Sağlık Bakanlığı’nın 22.09.2005 tarih ve 2005/143 Sayılı adli Tabiplik Hizmetleri’nin Yürütülmesinde Uyulacak Esaslar Genelgesi uyarınca işlem </a:t>
            </a:r>
            <a:r>
              <a:rPr lang="tr-TR" sz="2800" dirty="0" smtClean="0"/>
              <a:t>yapılmaktadır.</a:t>
            </a:r>
            <a:endParaRPr lang="tr-TR" sz="2800" dirty="0"/>
          </a:p>
        </p:txBody>
      </p:sp>
    </p:spTree>
    <p:extLst>
      <p:ext uri="{BB962C8B-B14F-4D97-AF65-F5344CB8AC3E}">
        <p14:creationId xmlns:p14="http://schemas.microsoft.com/office/powerpoint/2010/main" val="2989880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7030A0"/>
                </a:solidFill>
              </a:rPr>
              <a:t>KADINA YÖNELİK ŞİDDETİN ORTAYA ÇIKARILMASINDA </a:t>
            </a:r>
            <a:br>
              <a:rPr lang="tr-TR" sz="2800" b="1" dirty="0">
                <a:solidFill>
                  <a:srgbClr val="7030A0"/>
                </a:solidFill>
              </a:rPr>
            </a:br>
            <a:r>
              <a:rPr lang="tr-TR" sz="2800" b="1" dirty="0">
                <a:solidFill>
                  <a:srgbClr val="7030A0"/>
                </a:solidFill>
              </a:rPr>
              <a:t>KAMU GÖREVLİLERİNİN VE TANIKLARIN YÜKÜMLÜLÜKLERİ</a:t>
            </a:r>
            <a:br>
              <a:rPr lang="tr-TR" sz="2800" b="1" dirty="0">
                <a:solidFill>
                  <a:srgbClr val="7030A0"/>
                </a:solidFill>
              </a:rPr>
            </a:br>
            <a:endParaRPr lang="tr-TR" sz="2800" b="1" dirty="0">
              <a:solidFill>
                <a:srgbClr val="7030A0"/>
              </a:solidFill>
            </a:endParaRPr>
          </a:p>
        </p:txBody>
      </p:sp>
      <p:sp>
        <p:nvSpPr>
          <p:cNvPr id="3" name="İçerik Yer Tutucusu 2"/>
          <p:cNvSpPr>
            <a:spLocks noGrp="1"/>
          </p:cNvSpPr>
          <p:nvPr>
            <p:ph idx="1"/>
          </p:nvPr>
        </p:nvSpPr>
        <p:spPr/>
        <p:txBody>
          <a:bodyPr>
            <a:normAutofit/>
          </a:bodyPr>
          <a:lstStyle/>
          <a:p>
            <a:pPr algn="just"/>
            <a:r>
              <a:rPr lang="tr-TR" sz="3200" dirty="0" smtClean="0"/>
              <a:t>    </a:t>
            </a:r>
            <a:r>
              <a:rPr lang="tr-TR" sz="3200" dirty="0" smtClean="0"/>
              <a:t>C</a:t>
            </a:r>
            <a:r>
              <a:rPr lang="tr-TR" sz="2400" dirty="0" smtClean="0"/>
              <a:t>insel Şiddet </a:t>
            </a:r>
            <a:r>
              <a:rPr lang="tr-TR" sz="2400" dirty="0"/>
              <a:t>mağdurlarının mutlaka psikiyatrik muayenesi yapılarak mağdurun onayı ile vücudundaki darp </a:t>
            </a:r>
            <a:r>
              <a:rPr lang="tr-TR" sz="2400" dirty="0" smtClean="0"/>
              <a:t>izleri tespit edilmektedir. </a:t>
            </a:r>
            <a:r>
              <a:rPr lang="tr-TR" sz="2400" dirty="0"/>
              <a:t>Ayrıca şiddet mağdurunun talebi halinde, muayene sırasında avukatı da hazır </a:t>
            </a:r>
            <a:r>
              <a:rPr lang="tr-TR" sz="2400" dirty="0" smtClean="0"/>
              <a:t>bulunabilmektedir.</a:t>
            </a:r>
          </a:p>
          <a:p>
            <a:pPr algn="just"/>
            <a:r>
              <a:rPr lang="tr-TR" sz="2400" dirty="0" smtClean="0"/>
              <a:t>     Kadına </a:t>
            </a:r>
            <a:r>
              <a:rPr lang="tr-TR" sz="2400" dirty="0"/>
              <a:t>yönelik şiddet ve aile içi şiddeti içeren başvuru ve vakalarda; öldürmeye teşebbüs, cinsel saldırı ve cinsel saldırıya teşebbüs suçlarından; İstanbul Sözleşmesi’nin 25. Maddesi gereğince derhal </a:t>
            </a:r>
            <a:r>
              <a:rPr lang="tr-TR" sz="2400" dirty="0" err="1"/>
              <a:t>BARO’ya</a:t>
            </a:r>
            <a:r>
              <a:rPr lang="tr-TR" sz="2400" dirty="0"/>
              <a:t> haber </a:t>
            </a:r>
            <a:r>
              <a:rPr lang="tr-TR" sz="2400" dirty="0" smtClean="0"/>
              <a:t>verilerek </a:t>
            </a:r>
            <a:r>
              <a:rPr lang="tr-TR" sz="2400" dirty="0"/>
              <a:t>ve mağdurlara istemleri aranmaksızın uzman avukat </a:t>
            </a:r>
            <a:r>
              <a:rPr lang="tr-TR" sz="2400" dirty="0" smtClean="0"/>
              <a:t>atanmaktadır. </a:t>
            </a:r>
            <a:r>
              <a:rPr lang="tr-TR" sz="2400" dirty="0"/>
              <a:t>Mağdurun avukat istememesi durumunda bu istem, avukatın ve mağdurun birlikte imzaladığı bir tutanak ile kayıt altına </a:t>
            </a:r>
            <a:r>
              <a:rPr lang="tr-TR" sz="2400" dirty="0" smtClean="0"/>
              <a:t>alınmaktadır.</a:t>
            </a:r>
            <a:r>
              <a:rPr lang="tr-TR" sz="2400" dirty="0"/>
              <a:t> </a:t>
            </a:r>
            <a:r>
              <a:rPr lang="tr-TR" dirty="0"/>
              <a:t>   </a:t>
            </a:r>
            <a:endParaRPr lang="tr-TR" sz="3200" dirty="0"/>
          </a:p>
        </p:txBody>
      </p:sp>
    </p:spTree>
    <p:extLst>
      <p:ext uri="{BB962C8B-B14F-4D97-AF65-F5344CB8AC3E}">
        <p14:creationId xmlns:p14="http://schemas.microsoft.com/office/powerpoint/2010/main" val="39203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7030A0"/>
                </a:solidFill>
              </a:rPr>
              <a:t>KADINA YÖNELİK ŞİDDETİN ORTAYA ÇIKARILMASINDA </a:t>
            </a:r>
            <a:br>
              <a:rPr lang="tr-TR" sz="2800" b="1" dirty="0">
                <a:solidFill>
                  <a:srgbClr val="7030A0"/>
                </a:solidFill>
              </a:rPr>
            </a:br>
            <a:r>
              <a:rPr lang="tr-TR" sz="2800" b="1" dirty="0">
                <a:solidFill>
                  <a:srgbClr val="7030A0"/>
                </a:solidFill>
              </a:rPr>
              <a:t>KAMU GÖREVLİLERİNİN VE TANIKLARIN YÜKÜMLÜLÜKLERİ</a:t>
            </a:r>
            <a:endParaRPr lang="tr-TR" sz="2800" dirty="0"/>
          </a:p>
        </p:txBody>
      </p:sp>
      <p:sp>
        <p:nvSpPr>
          <p:cNvPr id="3" name="İçerik Yer Tutucusu 2"/>
          <p:cNvSpPr>
            <a:spLocks noGrp="1"/>
          </p:cNvSpPr>
          <p:nvPr>
            <p:ph idx="1"/>
          </p:nvPr>
        </p:nvSpPr>
        <p:spPr/>
        <p:txBody>
          <a:bodyPr>
            <a:normAutofit/>
          </a:bodyPr>
          <a:lstStyle/>
          <a:p>
            <a:pPr algn="just"/>
            <a:r>
              <a:rPr lang="tr-TR" dirty="0" smtClean="0"/>
              <a:t>        </a:t>
            </a:r>
            <a:r>
              <a:rPr lang="tr-TR" sz="2400" dirty="0" smtClean="0"/>
              <a:t>6284 </a:t>
            </a:r>
            <a:r>
              <a:rPr lang="tr-TR" sz="2400" dirty="0"/>
              <a:t>sayılı kanunun 7. Maddesinde de ifade edildiği üzere; şiddet veya şiddet uygulanma tehlikesinin varlığı halinde her birey bu durumu resmi makam veya mercilere ihbar edebilir. </a:t>
            </a:r>
            <a:endParaRPr lang="tr-TR" sz="2400" dirty="0" smtClean="0"/>
          </a:p>
          <a:p>
            <a:pPr algn="just"/>
            <a:r>
              <a:rPr lang="tr-TR" sz="2400" dirty="0" smtClean="0"/>
              <a:t>        Bu </a:t>
            </a:r>
            <a:r>
              <a:rPr lang="tr-TR" sz="2400" dirty="0"/>
              <a:t>bağlamda, söz konusu ihbar ve şikâyetlerin nasıl yapılacağı ile </a:t>
            </a:r>
            <a:r>
              <a:rPr lang="tr-TR" sz="2400" dirty="0" smtClean="0"/>
              <a:t>ilgili  </a:t>
            </a:r>
            <a:r>
              <a:rPr lang="tr-TR" sz="2400" dirty="0" smtClean="0"/>
              <a:t>olarak            </a:t>
            </a:r>
            <a:r>
              <a:rPr lang="tr-TR" sz="2400" dirty="0" smtClean="0"/>
              <a:t>başta </a:t>
            </a:r>
            <a:r>
              <a:rPr lang="tr-TR" sz="2400" dirty="0"/>
              <a:t>kamu çalışanları olmak üzere tüm </a:t>
            </a:r>
            <a:r>
              <a:rPr lang="tr-TR" sz="2400" dirty="0" smtClean="0"/>
              <a:t>vatandaşlarımız yükümlüdür. </a:t>
            </a:r>
            <a:r>
              <a:rPr lang="tr-TR" sz="2400" dirty="0"/>
              <a:t>Bu maksatla ; “Kadına Yönelik Şiddetle Mücadele İl Koordinasyon İzleme ve Değerlendirme </a:t>
            </a:r>
            <a:r>
              <a:rPr lang="tr-TR" sz="2400" dirty="0" smtClean="0"/>
              <a:t>Komisyonları” </a:t>
            </a:r>
            <a:r>
              <a:rPr lang="tr-TR" sz="2400" dirty="0"/>
              <a:t>üyesi kurum/kuruluşların aktif katılımı ve desteği ile Şiddet Önleme ve İzleme Merkezi (ŞÖNİM) tarafından broşür, duyuru, kamu spotu benzeri bilgilendirici duyurular </a:t>
            </a:r>
            <a:r>
              <a:rPr lang="tr-TR" sz="2400" dirty="0" smtClean="0"/>
              <a:t>hazırlanmaktadır. </a:t>
            </a:r>
            <a:r>
              <a:rPr lang="tr-TR" sz="2400" dirty="0"/>
              <a:t>Hazırlanan bu duyuruların yine komisyon üyeleri yardımıyla tüm kamu kurum ve kuruluşlarına ve vatandaşlara duyurulması </a:t>
            </a:r>
            <a:r>
              <a:rPr lang="tr-TR" sz="2400" dirty="0" smtClean="0"/>
              <a:t>sağlanmaktadır.</a:t>
            </a:r>
            <a:endParaRPr lang="tr-TR" sz="2400" dirty="0"/>
          </a:p>
        </p:txBody>
      </p:sp>
    </p:spTree>
    <p:extLst>
      <p:ext uri="{BB962C8B-B14F-4D97-AF65-F5344CB8AC3E}">
        <p14:creationId xmlns:p14="http://schemas.microsoft.com/office/powerpoint/2010/main" val="216318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7030A0"/>
                </a:solidFill>
              </a:rPr>
              <a:t>KADINA YÖNELİK ŞİDDETİN ORTAYA ÇIKARILMASINDA </a:t>
            </a:r>
            <a:br>
              <a:rPr lang="tr-TR" sz="2800" b="1" dirty="0">
                <a:solidFill>
                  <a:srgbClr val="7030A0"/>
                </a:solidFill>
              </a:rPr>
            </a:br>
            <a:r>
              <a:rPr lang="tr-TR" sz="2800" b="1" dirty="0">
                <a:solidFill>
                  <a:srgbClr val="7030A0"/>
                </a:solidFill>
              </a:rPr>
              <a:t>KAMU GÖREVLİLERİNİN VE TANIKLARIN YÜKÜMLÜLÜKLERİ</a:t>
            </a:r>
            <a:endParaRPr lang="tr-TR" sz="2800" b="1" dirty="0"/>
          </a:p>
        </p:txBody>
      </p:sp>
      <p:sp>
        <p:nvSpPr>
          <p:cNvPr id="3" name="İçerik Yer Tutucusu 2"/>
          <p:cNvSpPr>
            <a:spLocks noGrp="1"/>
          </p:cNvSpPr>
          <p:nvPr>
            <p:ph idx="1"/>
          </p:nvPr>
        </p:nvSpPr>
        <p:spPr/>
        <p:txBody>
          <a:bodyPr>
            <a:normAutofit/>
          </a:bodyPr>
          <a:lstStyle/>
          <a:p>
            <a:pPr algn="just"/>
            <a:r>
              <a:rPr lang="tr-TR" sz="4000" dirty="0" smtClean="0"/>
              <a:t>      </a:t>
            </a:r>
            <a:r>
              <a:rPr lang="tr-TR" sz="4000" dirty="0"/>
              <a:t>6284 sayılı kanunun 7. </a:t>
            </a:r>
            <a:r>
              <a:rPr lang="tr-TR" sz="4000" dirty="0" smtClean="0"/>
              <a:t>Maddesi</a:t>
            </a:r>
            <a:r>
              <a:rPr lang="tr-TR" sz="4000" dirty="0" smtClean="0"/>
              <a:t> </a:t>
            </a:r>
            <a:r>
              <a:rPr lang="tr-TR" sz="4000" dirty="0"/>
              <a:t>gereğince; kendisine ihbar gelen kamu görevlilerinin işlem yapma zorunluluğu vardır. İşlem yapmayan kamu görevlilerinin; İstanbul Sözleşmesi’nin 29. Maddesi gereğince tazminat yükümlülüğü </a:t>
            </a:r>
            <a:r>
              <a:rPr lang="tr-TR" sz="4000" dirty="0" smtClean="0"/>
              <a:t>vardır.</a:t>
            </a:r>
            <a:endParaRPr lang="tr-TR" sz="4000" dirty="0"/>
          </a:p>
        </p:txBody>
      </p:sp>
    </p:spTree>
    <p:extLst>
      <p:ext uri="{BB962C8B-B14F-4D97-AF65-F5344CB8AC3E}">
        <p14:creationId xmlns:p14="http://schemas.microsoft.com/office/powerpoint/2010/main" val="47662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a:bodyPr>
          <a:lstStyle/>
          <a:p>
            <a:r>
              <a:rPr lang="tr-TR" sz="2800" b="1" dirty="0">
                <a:solidFill>
                  <a:srgbClr val="C00000"/>
                </a:solidFill>
              </a:rPr>
              <a:t>Mülki Amirlerce;</a:t>
            </a:r>
            <a:endParaRPr lang="tr-TR" sz="2800" dirty="0">
              <a:solidFill>
                <a:srgbClr val="C00000"/>
              </a:solidFill>
            </a:endParaRPr>
          </a:p>
          <a:p>
            <a:pPr algn="just"/>
            <a:r>
              <a:rPr lang="tr-TR" sz="2400" dirty="0" smtClean="0"/>
              <a:t>       Kadına </a:t>
            </a:r>
            <a:r>
              <a:rPr lang="tr-TR" sz="2400" dirty="0"/>
              <a:t>yönelik şiddetle mücadelede </a:t>
            </a:r>
            <a:r>
              <a:rPr lang="tr-TR" sz="2400" dirty="0" smtClean="0"/>
              <a:t>;</a:t>
            </a:r>
          </a:p>
          <a:p>
            <a:pPr algn="just"/>
            <a:r>
              <a:rPr lang="tr-TR" sz="2400" dirty="0"/>
              <a:t>       b. İlgi (b) kanunun 10. Maddesi gereğince; “hakkında barınma yeri sağlanması ile ilgili koruyucu tedbir kararı verilen kişiler ŞÖNİM tarafından öncelikle AÇSHİM’ e bağlı Konukevleri’ ne </a:t>
            </a:r>
            <a:r>
              <a:rPr lang="tr-TR" sz="2400" dirty="0" smtClean="0"/>
              <a:t>yerleştirilmektedir. </a:t>
            </a:r>
            <a:r>
              <a:rPr lang="tr-TR" sz="2400" dirty="0"/>
              <a:t>Bu tesisler dolu olduğu takdirde bu kişiler yine ŞÖNİM’ in koordinesinde diğer kamu kurum ve kuruşlarına ait sosyal tesis veya benzeri yerlere sevk </a:t>
            </a:r>
            <a:r>
              <a:rPr lang="tr-TR" sz="2400" dirty="0" smtClean="0"/>
              <a:t>edilmektedir.”</a:t>
            </a:r>
            <a:endParaRPr lang="tr-TR" dirty="0"/>
          </a:p>
        </p:txBody>
      </p:sp>
    </p:spTree>
    <p:extLst>
      <p:ext uri="{BB962C8B-B14F-4D97-AF65-F5344CB8AC3E}">
        <p14:creationId xmlns:p14="http://schemas.microsoft.com/office/powerpoint/2010/main" val="3385892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7030A0"/>
                </a:solidFill>
              </a:rPr>
              <a:t>KADINA YÖNELİK ŞİDDETİN ORTAYA ÇIKARILMASINDA </a:t>
            </a:r>
            <a:br>
              <a:rPr lang="tr-TR" sz="2800" b="1" dirty="0">
                <a:solidFill>
                  <a:srgbClr val="7030A0"/>
                </a:solidFill>
              </a:rPr>
            </a:br>
            <a:r>
              <a:rPr lang="tr-TR" sz="2800" b="1" dirty="0">
                <a:solidFill>
                  <a:srgbClr val="7030A0"/>
                </a:solidFill>
              </a:rPr>
              <a:t>KAMU GÖREVLİLERİNİN VE TANIKLARIN YÜKÜMLÜLÜKLERİ</a:t>
            </a:r>
            <a:endParaRPr lang="tr-TR" sz="2800" b="1" dirty="0"/>
          </a:p>
        </p:txBody>
      </p:sp>
      <p:sp>
        <p:nvSpPr>
          <p:cNvPr id="3" name="İçerik Yer Tutucusu 2"/>
          <p:cNvSpPr>
            <a:spLocks noGrp="1"/>
          </p:cNvSpPr>
          <p:nvPr>
            <p:ph idx="1"/>
          </p:nvPr>
        </p:nvSpPr>
        <p:spPr/>
        <p:txBody>
          <a:bodyPr>
            <a:noAutofit/>
          </a:bodyPr>
          <a:lstStyle/>
          <a:p>
            <a:pPr algn="just"/>
            <a:r>
              <a:rPr lang="tr-TR" sz="2400" dirty="0" smtClean="0"/>
              <a:t>     Şiddetle </a:t>
            </a:r>
            <a:r>
              <a:rPr lang="tr-TR" sz="2400" dirty="0"/>
              <a:t>mücadele alanında deneyimli </a:t>
            </a:r>
            <a:r>
              <a:rPr lang="tr-TR" sz="2400" dirty="0" smtClean="0"/>
              <a:t>kurum </a:t>
            </a:r>
            <a:r>
              <a:rPr lang="tr-TR" sz="2400" dirty="0"/>
              <a:t>müdürü, sosyal çalışmacı, psikolog, kolluk görevlisi, sağlık </a:t>
            </a:r>
            <a:r>
              <a:rPr lang="tr-TR" sz="2400" dirty="0" smtClean="0"/>
              <a:t>personeli Valilikler bünyesindeki İl Müdürlükleri </a:t>
            </a:r>
            <a:r>
              <a:rPr lang="tr-TR" sz="2400" dirty="0" smtClean="0"/>
              <a:t>koordineli şekilde çalışmaktadır.</a:t>
            </a:r>
            <a:endParaRPr lang="tr-TR" sz="2400" dirty="0"/>
          </a:p>
          <a:p>
            <a:pPr algn="just"/>
            <a:r>
              <a:rPr lang="tr-TR" sz="2400" dirty="0" smtClean="0"/>
              <a:t>   “</a:t>
            </a:r>
            <a:r>
              <a:rPr lang="tr-TR" sz="2400" dirty="0"/>
              <a:t>Kadına Yönelik Şiddetle Mücadele İl Koordinasyon, İzleme, Değerlendirme </a:t>
            </a:r>
            <a:r>
              <a:rPr lang="tr-TR" sz="2400" dirty="0" err="1" smtClean="0"/>
              <a:t>Komisyonları”nın</a:t>
            </a:r>
            <a:r>
              <a:rPr lang="tr-TR" sz="2400" dirty="0" smtClean="0"/>
              <a:t> İldeki </a:t>
            </a:r>
            <a:r>
              <a:rPr lang="tr-TR" sz="2400" dirty="0"/>
              <a:t>üst düzey yöneticilerin katılımı ile düzenlenmesi, etkin sonuçların alınması </a:t>
            </a:r>
            <a:r>
              <a:rPr lang="tr-TR" sz="2400" dirty="0" smtClean="0"/>
              <a:t>sağlanmaktadır.</a:t>
            </a:r>
            <a:endParaRPr lang="tr-TR" sz="2400" dirty="0"/>
          </a:p>
          <a:p>
            <a:pPr algn="just"/>
            <a:r>
              <a:rPr lang="tr-TR" sz="2400" dirty="0" smtClean="0"/>
              <a:t>    Kadına </a:t>
            </a:r>
            <a:r>
              <a:rPr lang="tr-TR" sz="2400" dirty="0"/>
              <a:t>Yönelik Şiddetle Mücadele Ulusal Eylem Planları, Kadına Yönelik Şiddetle Mücadele Koordinasyon Planı ile Kadına Yönelik Şiddetle Mücadele İl Eylem </a:t>
            </a:r>
            <a:r>
              <a:rPr lang="tr-TR" sz="2400" dirty="0" smtClean="0"/>
              <a:t>Planlarının ilgili </a:t>
            </a:r>
            <a:r>
              <a:rPr lang="tr-TR" sz="2400" dirty="0"/>
              <a:t>kurum ve kuruluşlar tarafından etkin uygulanması için düzenli izlenmesi ve değerlendirilmesi </a:t>
            </a:r>
            <a:r>
              <a:rPr lang="tr-TR" sz="2400" dirty="0" smtClean="0"/>
              <a:t>sağlanmaktadır.</a:t>
            </a:r>
            <a:endParaRPr lang="tr-TR" sz="2400" dirty="0"/>
          </a:p>
        </p:txBody>
      </p:sp>
    </p:spTree>
    <p:extLst>
      <p:ext uri="{BB962C8B-B14F-4D97-AF65-F5344CB8AC3E}">
        <p14:creationId xmlns:p14="http://schemas.microsoft.com/office/powerpoint/2010/main" val="372388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a:bodyPr>
          <a:lstStyle/>
          <a:p>
            <a:r>
              <a:rPr lang="tr-TR" sz="2400" b="1" dirty="0"/>
              <a:t>Kolluk Kuvvetleri;</a:t>
            </a:r>
            <a:endParaRPr lang="tr-TR" sz="2400" dirty="0"/>
          </a:p>
          <a:p>
            <a:pPr algn="just"/>
            <a:r>
              <a:rPr lang="tr-TR" sz="2400" dirty="0" smtClean="0"/>
              <a:t>   </a:t>
            </a:r>
            <a:r>
              <a:rPr lang="tr-TR" sz="2400" dirty="0" smtClean="0"/>
              <a:t> 6284 </a:t>
            </a:r>
            <a:r>
              <a:rPr lang="tr-TR" sz="2400" dirty="0"/>
              <a:t>sayılı Kanun kapsamında kolluk birimlerine gelen mağdura yönelik iş ve işlemler; kişilerin kendilerini rahat hissedebilecekleri, fiziki koşullar olarak uygun ortamlarda bu alanda eğitim </a:t>
            </a:r>
            <a:r>
              <a:rPr lang="tr-TR" sz="2400" dirty="0" smtClean="0"/>
              <a:t>almış </a:t>
            </a:r>
            <a:r>
              <a:rPr lang="tr-TR" sz="2400" dirty="0"/>
              <a:t>personel tarafından </a:t>
            </a:r>
            <a:r>
              <a:rPr lang="tr-TR" sz="2400" dirty="0" smtClean="0"/>
              <a:t>gerçekleştirilmektedir.</a:t>
            </a:r>
            <a:endParaRPr lang="tr-TR" sz="2400" dirty="0"/>
          </a:p>
          <a:p>
            <a:pPr algn="just"/>
            <a:r>
              <a:rPr lang="tr-TR" sz="2400" dirty="0" smtClean="0"/>
              <a:t>    Önleyici </a:t>
            </a:r>
            <a:r>
              <a:rPr lang="tr-TR" sz="2400" dirty="0"/>
              <a:t>tedbir kararı olan şiddet uygulayanların geçmiş suç ve mükerrer şiddet kayıtları kolluk birimleri tarafından analiz edilerek vaka bazlı </a:t>
            </a:r>
            <a:r>
              <a:rPr lang="tr-TR" sz="2400" dirty="0" smtClean="0"/>
              <a:t>çalışılıp, </a:t>
            </a:r>
            <a:r>
              <a:rPr lang="tr-TR" sz="2400" dirty="0"/>
              <a:t>riskli durumlarda tedbir kararlarının uygulanması titizlikle takip </a:t>
            </a:r>
            <a:r>
              <a:rPr lang="tr-TR" sz="2400" dirty="0" smtClean="0"/>
              <a:t>edilmektedir.</a:t>
            </a:r>
            <a:endParaRPr lang="tr-TR" sz="2400" dirty="0"/>
          </a:p>
          <a:p>
            <a:pPr algn="just"/>
            <a:r>
              <a:rPr lang="tr-TR" sz="2400" dirty="0" smtClean="0"/>
              <a:t>     Koruma </a:t>
            </a:r>
            <a:r>
              <a:rPr lang="tr-TR" sz="2400" dirty="0"/>
              <a:t>tedbirlerinin etkinliği açısından, şiddet mağdurunun daha önce başka şikâyetinin, soruşturma </a:t>
            </a:r>
            <a:r>
              <a:rPr lang="tr-TR" sz="2400" dirty="0" smtClean="0"/>
              <a:t>veya </a:t>
            </a:r>
            <a:r>
              <a:rPr lang="tr-TR" sz="2400" dirty="0"/>
              <a:t>davasının bulunup bulunmadığı mutlaka kontrol </a:t>
            </a:r>
            <a:r>
              <a:rPr lang="tr-TR" sz="2400" dirty="0" smtClean="0"/>
              <a:t>edilmektedir.</a:t>
            </a:r>
            <a:endParaRPr lang="tr-TR" sz="2400" dirty="0"/>
          </a:p>
          <a:p>
            <a:pPr algn="just"/>
            <a:endParaRPr lang="tr-TR" sz="2400" dirty="0"/>
          </a:p>
        </p:txBody>
      </p:sp>
    </p:spTree>
    <p:extLst>
      <p:ext uri="{BB962C8B-B14F-4D97-AF65-F5344CB8AC3E}">
        <p14:creationId xmlns:p14="http://schemas.microsoft.com/office/powerpoint/2010/main" val="713728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fontScale="92500" lnSpcReduction="10000"/>
          </a:bodyPr>
          <a:lstStyle/>
          <a:p>
            <a:pPr algn="just"/>
            <a:r>
              <a:rPr lang="tr-TR" dirty="0" smtClean="0"/>
              <a:t>    Süregelen </a:t>
            </a:r>
            <a:r>
              <a:rPr lang="tr-TR" dirty="0"/>
              <a:t>şiddet vakalarının tespit edilmesi halinde şüpheli hakkında mükerrer olaylarla orantılı koruma tedbirlerine başvurulması hususunda yetkili makamların </a:t>
            </a:r>
            <a:r>
              <a:rPr lang="tr-TR" dirty="0" smtClean="0"/>
              <a:t>harekete geçmektedir.</a:t>
            </a:r>
            <a:endParaRPr lang="tr-TR" dirty="0"/>
          </a:p>
          <a:p>
            <a:pPr algn="just"/>
            <a:r>
              <a:rPr lang="tr-TR" dirty="0" smtClean="0"/>
              <a:t>     Mağdurun </a:t>
            </a:r>
            <a:r>
              <a:rPr lang="tr-TR" dirty="0"/>
              <a:t>hayatî tehlikesinin bulunması halinde, talebinin bulunup bulunmadığına bakılmaksızın </a:t>
            </a:r>
            <a:r>
              <a:rPr lang="tr-TR" dirty="0">
                <a:solidFill>
                  <a:srgbClr val="C00000"/>
                </a:solidFill>
              </a:rPr>
              <a:t>6284 sayılı Kanunun 3 üncü maddesi uyarınca </a:t>
            </a:r>
            <a:r>
              <a:rPr lang="tr-TR" dirty="0"/>
              <a:t>geçici koruma altına alma tedbiri de dâhil olmak üzere yaşama hakkının korunmasını sağlamak amacıyla gerekli işlemler </a:t>
            </a:r>
            <a:r>
              <a:rPr lang="tr-TR" dirty="0" smtClean="0"/>
              <a:t>yürütülmektedir.</a:t>
            </a:r>
            <a:endParaRPr lang="tr-TR" dirty="0"/>
          </a:p>
          <a:p>
            <a:pPr algn="just"/>
            <a:r>
              <a:rPr lang="tr-TR" dirty="0" smtClean="0"/>
              <a:t>     Hakkında </a:t>
            </a:r>
            <a:r>
              <a:rPr lang="tr-TR" dirty="0"/>
              <a:t>barınma yeri sağlanmasına yönelik karar verilen mağdur, </a:t>
            </a:r>
            <a:r>
              <a:rPr lang="tr-TR" dirty="0" err="1" smtClean="0"/>
              <a:t>ŞÖNİM’e</a:t>
            </a:r>
            <a:r>
              <a:rPr lang="tr-TR" dirty="0" smtClean="0"/>
              <a:t> </a:t>
            </a:r>
            <a:r>
              <a:rPr lang="tr-TR" dirty="0" smtClean="0"/>
              <a:t>ulaştırılmaktadır. </a:t>
            </a:r>
            <a:r>
              <a:rPr lang="tr-TR" dirty="0"/>
              <a:t>Kadının </a:t>
            </a:r>
            <a:r>
              <a:rPr lang="tr-TR" dirty="0" err="1" smtClean="0"/>
              <a:t>iliçi</a:t>
            </a:r>
            <a:r>
              <a:rPr lang="tr-TR" dirty="0" smtClean="0"/>
              <a:t> </a:t>
            </a:r>
            <a:r>
              <a:rPr lang="tr-TR" dirty="0"/>
              <a:t>veya </a:t>
            </a:r>
            <a:r>
              <a:rPr lang="tr-TR" dirty="0" err="1" smtClean="0"/>
              <a:t>ildışı</a:t>
            </a:r>
            <a:r>
              <a:rPr lang="tr-TR" dirty="0" smtClean="0"/>
              <a:t> </a:t>
            </a:r>
            <a:r>
              <a:rPr lang="tr-TR" dirty="0"/>
              <a:t>nakillerinde, ŞÖNİM tarafından talep edilmesi halinde kadına kolluk birimleri tarafından refakat </a:t>
            </a:r>
            <a:r>
              <a:rPr lang="tr-TR" dirty="0" smtClean="0"/>
              <a:t>edilmektedir.</a:t>
            </a:r>
            <a:endParaRPr lang="tr-TR" dirty="0"/>
          </a:p>
          <a:p>
            <a:pPr algn="just"/>
            <a:r>
              <a:rPr lang="tr-TR" dirty="0" smtClean="0"/>
              <a:t>     6284 </a:t>
            </a:r>
            <a:r>
              <a:rPr lang="tr-TR" dirty="0"/>
              <a:t>sayılı Kanun kapsamında koruyucu veya önleyici tedbir kararlarının alınması ve yerine getirilmesi aşamasında şiddet mağduru ile şiddet uygulayan arasında uzlaşma ya da arabuluculuk </a:t>
            </a:r>
            <a:r>
              <a:rPr lang="tr-TR" dirty="0" smtClean="0"/>
              <a:t>önerilmemektedir.</a:t>
            </a:r>
            <a:endParaRPr lang="tr-TR" dirty="0"/>
          </a:p>
          <a:p>
            <a:pPr algn="just"/>
            <a:r>
              <a:rPr lang="tr-TR" dirty="0" smtClean="0"/>
              <a:t>     Adli </a:t>
            </a:r>
            <a:r>
              <a:rPr lang="tr-TR" dirty="0"/>
              <a:t>makamların, 6284 sayılı Kanun kapsamında aldığı tedbir kararlarının, Tebligat Kanununun 2 </a:t>
            </a:r>
            <a:r>
              <a:rPr lang="tr-TR" dirty="0" err="1"/>
              <a:t>nci</a:t>
            </a:r>
            <a:r>
              <a:rPr lang="tr-TR" dirty="0"/>
              <a:t> maddesi kapsamında kolluk vasıtası ile tebliğ edilecek ve kararlar ivedilikle yerine </a:t>
            </a:r>
            <a:r>
              <a:rPr lang="tr-TR" dirty="0" smtClean="0"/>
              <a:t>getirilmektedir.</a:t>
            </a:r>
            <a:endParaRPr lang="tr-TR" dirty="0"/>
          </a:p>
          <a:p>
            <a:endParaRPr lang="tr-TR" dirty="0"/>
          </a:p>
        </p:txBody>
      </p:sp>
    </p:spTree>
    <p:extLst>
      <p:ext uri="{BB962C8B-B14F-4D97-AF65-F5344CB8AC3E}">
        <p14:creationId xmlns:p14="http://schemas.microsoft.com/office/powerpoint/2010/main" val="1200794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a:bodyPr>
          <a:lstStyle/>
          <a:p>
            <a:pPr algn="just"/>
            <a:r>
              <a:rPr lang="tr-TR" b="1" dirty="0"/>
              <a:t>Aile, Çalışma ve Sosyal Hizmetler İl Müdürlüğünce;</a:t>
            </a:r>
            <a:endParaRPr lang="tr-TR" dirty="0"/>
          </a:p>
          <a:p>
            <a:pPr algn="just"/>
            <a:r>
              <a:rPr lang="tr-TR" dirty="0" smtClean="0"/>
              <a:t>    Kadına </a:t>
            </a:r>
            <a:r>
              <a:rPr lang="tr-TR" dirty="0"/>
              <a:t>yönelik şiddetle mücadele kapsamında Şiddet Önleme ve İzleme Merkezi ve kadın konukevlerinin kurumsal kapasitesi </a:t>
            </a:r>
            <a:r>
              <a:rPr lang="tr-TR" dirty="0" smtClean="0"/>
              <a:t>artırılmakta, </a:t>
            </a:r>
            <a:r>
              <a:rPr lang="tr-TR" dirty="0"/>
              <a:t>gerekli eğitimi almış yeteri kadar personel istihdam </a:t>
            </a:r>
            <a:r>
              <a:rPr lang="tr-TR" dirty="0" smtClean="0"/>
              <a:t>edilmektedir.</a:t>
            </a:r>
            <a:endParaRPr lang="tr-TR" dirty="0"/>
          </a:p>
          <a:p>
            <a:pPr algn="just"/>
            <a:r>
              <a:rPr lang="tr-TR" dirty="0" smtClean="0"/>
              <a:t>     </a:t>
            </a:r>
            <a:r>
              <a:rPr lang="tr-TR" dirty="0" err="1" smtClean="0"/>
              <a:t>ŞÖNİM’lerin</a:t>
            </a:r>
            <a:r>
              <a:rPr lang="tr-TR" dirty="0"/>
              <a:t>, 6284 sayılı Kanunun 14 üncü maddesi doğrultusunda yedi gün yirmi dört saat esasıyla </a:t>
            </a:r>
            <a:r>
              <a:rPr lang="tr-TR" dirty="0" smtClean="0"/>
              <a:t>çalışmaktadır.</a:t>
            </a:r>
            <a:endParaRPr lang="tr-TR" dirty="0"/>
          </a:p>
          <a:p>
            <a:pPr algn="just"/>
            <a:r>
              <a:rPr lang="tr-TR" dirty="0" smtClean="0"/>
              <a:t>   Sosyal </a:t>
            </a:r>
            <a:r>
              <a:rPr lang="tr-TR" dirty="0"/>
              <a:t>Hizmet Merkezleri bünyesinde oluşturulan kadın hizmetleri irtibat noktalarının, 6284 sayılı Kanun kapsamında mesleki müdahale ve izleme sürecinde etkin görev alması </a:t>
            </a:r>
            <a:r>
              <a:rPr lang="tr-TR" dirty="0" smtClean="0"/>
              <a:t>sağlanmaktadır.</a:t>
            </a:r>
            <a:endParaRPr lang="tr-TR" dirty="0"/>
          </a:p>
          <a:p>
            <a:pPr algn="just"/>
            <a:endParaRPr lang="tr-TR" dirty="0"/>
          </a:p>
        </p:txBody>
      </p:sp>
    </p:spTree>
    <p:extLst>
      <p:ext uri="{BB962C8B-B14F-4D97-AF65-F5344CB8AC3E}">
        <p14:creationId xmlns:p14="http://schemas.microsoft.com/office/powerpoint/2010/main" val="286724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07127" y="96982"/>
            <a:ext cx="10030691" cy="2909453"/>
          </a:xfrm>
        </p:spPr>
        <p:txBody>
          <a:bodyPr>
            <a:noAutofit/>
          </a:bodyPr>
          <a:lstStyle/>
          <a:p>
            <a:r>
              <a:rPr lang="tr-TR" sz="4000" b="1" dirty="0" smtClean="0"/>
              <a:t>   </a:t>
            </a:r>
            <a:r>
              <a:rPr lang="tr-TR" sz="4000" b="1" dirty="0" smtClean="0">
                <a:solidFill>
                  <a:srgbClr val="C00000"/>
                </a:solidFill>
              </a:rPr>
              <a:t>Şiddet</a:t>
            </a:r>
            <a:r>
              <a:rPr lang="tr-TR" sz="4000" b="1" dirty="0">
                <a:solidFill>
                  <a:srgbClr val="C00000"/>
                </a:solidFill>
              </a:rPr>
              <a:t>, eşit olmayan güç ilişkisinden kaynaklanan toplumsal bir </a:t>
            </a:r>
            <a:r>
              <a:rPr lang="tr-TR" sz="4000" b="1" dirty="0" smtClean="0">
                <a:solidFill>
                  <a:srgbClr val="C00000"/>
                </a:solidFill>
              </a:rPr>
              <a:t>sorundur </a:t>
            </a:r>
            <a:r>
              <a:rPr lang="tr-TR" b="1" dirty="0">
                <a:solidFill>
                  <a:srgbClr val="C00000"/>
                </a:solidFill>
              </a:rPr>
              <a:t/>
            </a:r>
            <a:br>
              <a:rPr lang="tr-TR" b="1" dirty="0">
                <a:solidFill>
                  <a:srgbClr val="C00000"/>
                </a:solidFill>
              </a:rPr>
            </a:br>
            <a:endParaRPr lang="tr-TR" sz="3200" b="1" dirty="0">
              <a:solidFill>
                <a:srgbClr val="C00000"/>
              </a:solidFill>
            </a:endParaRPr>
          </a:p>
        </p:txBody>
      </p:sp>
      <p:sp>
        <p:nvSpPr>
          <p:cNvPr id="3" name="Dikdörtgen 2"/>
          <p:cNvSpPr/>
          <p:nvPr/>
        </p:nvSpPr>
        <p:spPr>
          <a:xfrm>
            <a:off x="1607127" y="2905780"/>
            <a:ext cx="10030691" cy="1877437"/>
          </a:xfrm>
          <a:prstGeom prst="rect">
            <a:avLst/>
          </a:prstGeom>
        </p:spPr>
        <p:txBody>
          <a:bodyPr wrap="square">
            <a:spAutoFit/>
          </a:bodyPr>
          <a:lstStyle/>
          <a:p>
            <a:endParaRPr lang="tr-TR" sz="800" dirty="0">
              <a:solidFill>
                <a:srgbClr val="000000"/>
              </a:solidFill>
              <a:latin typeface="Candara" panose="020E0502030303020204" pitchFamily="34" charset="0"/>
            </a:endParaRPr>
          </a:p>
          <a:p>
            <a:pPr marR="0" algn="just"/>
            <a:r>
              <a:rPr lang="tr-TR" sz="3600" b="1" dirty="0" smtClean="0">
                <a:solidFill>
                  <a:srgbClr val="000000"/>
                </a:solidFill>
                <a:latin typeface="Candara" panose="020E0502030303020204" pitchFamily="34" charset="0"/>
              </a:rPr>
              <a:t>           Aile </a:t>
            </a:r>
            <a:r>
              <a:rPr lang="tr-TR" sz="3600" b="1" dirty="0">
                <a:solidFill>
                  <a:srgbClr val="000000"/>
                </a:solidFill>
                <a:latin typeface="Candara" panose="020E0502030303020204" pitchFamily="34" charset="0"/>
              </a:rPr>
              <a:t>içi Şiddet ve Kadına Yönelik şiddet </a:t>
            </a:r>
            <a:endParaRPr lang="tr-TR" sz="3600" dirty="0">
              <a:solidFill>
                <a:srgbClr val="000000"/>
              </a:solidFill>
              <a:latin typeface="Candara" panose="020E0502030303020204" pitchFamily="34" charset="0"/>
            </a:endParaRPr>
          </a:p>
          <a:p>
            <a:pPr marR="8160" algn="just"/>
            <a:r>
              <a:rPr lang="tr-TR" sz="3600" b="1" dirty="0">
                <a:solidFill>
                  <a:srgbClr val="000000"/>
                </a:solidFill>
                <a:latin typeface="Candara" panose="020E0502030303020204" pitchFamily="34" charset="0"/>
              </a:rPr>
              <a:t>Fiziksel, psikolojik, ekonomik, cinsel, sözlü her türlü şiddet oluşturan tutum ve davranışı kapsar </a:t>
            </a:r>
            <a:endParaRPr lang="tr-TR" sz="3600" dirty="0"/>
          </a:p>
        </p:txBody>
      </p:sp>
    </p:spTree>
    <p:extLst>
      <p:ext uri="{BB962C8B-B14F-4D97-AF65-F5344CB8AC3E}">
        <p14:creationId xmlns:p14="http://schemas.microsoft.com/office/powerpoint/2010/main" val="91481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lnSpcReduction="10000"/>
          </a:bodyPr>
          <a:lstStyle/>
          <a:p>
            <a:r>
              <a:rPr lang="tr-TR" b="1" dirty="0"/>
              <a:t>İl Sağlık </a:t>
            </a:r>
            <a:r>
              <a:rPr lang="tr-TR" b="1" dirty="0" smtClean="0"/>
              <a:t>Müdürlükleri ve </a:t>
            </a:r>
            <a:r>
              <a:rPr lang="tr-TR" b="1" dirty="0"/>
              <a:t>Sağlık Kuruluşlarınca;</a:t>
            </a:r>
            <a:endParaRPr lang="tr-TR" dirty="0"/>
          </a:p>
          <a:p>
            <a:pPr algn="just"/>
            <a:r>
              <a:rPr lang="tr-TR" dirty="0" smtClean="0"/>
              <a:t>         Sağlık </a:t>
            </a:r>
            <a:r>
              <a:rPr lang="tr-TR" dirty="0"/>
              <a:t>kuruluşlarına başvuranlardan şiddet mağduru oldukları tespit edilenler hakkında Cumhuriyet Savcılığına ve </a:t>
            </a:r>
            <a:r>
              <a:rPr lang="tr-TR" dirty="0" err="1"/>
              <a:t>ŞÖNİM’e</a:t>
            </a:r>
            <a:r>
              <a:rPr lang="tr-TR" dirty="0"/>
              <a:t> </a:t>
            </a:r>
            <a:r>
              <a:rPr lang="tr-TR" dirty="0" smtClean="0"/>
              <a:t>bildirimde bulunulmakta, </a:t>
            </a:r>
            <a:r>
              <a:rPr lang="tr-TR" dirty="0"/>
              <a:t>bireylere hakları ve başvuru mekanizmaları hakkında bilgilendirme </a:t>
            </a:r>
            <a:r>
              <a:rPr lang="tr-TR" dirty="0" smtClean="0"/>
              <a:t>yapılmaktadır.</a:t>
            </a:r>
            <a:endParaRPr lang="tr-TR" dirty="0"/>
          </a:p>
          <a:p>
            <a:pPr algn="just"/>
            <a:r>
              <a:rPr lang="tr-TR" dirty="0" smtClean="0"/>
              <a:t>       Kadına </a:t>
            </a:r>
            <a:r>
              <a:rPr lang="tr-TR" dirty="0"/>
              <a:t>yönelik şiddet sonucu oluşan bulgular eksiksiz teşhis </a:t>
            </a:r>
            <a:r>
              <a:rPr lang="tr-TR" dirty="0" smtClean="0"/>
              <a:t>edilmekte, </a:t>
            </a:r>
            <a:r>
              <a:rPr lang="tr-TR" dirty="0"/>
              <a:t>şiddet mağduru bireyin ihtiyaç duyduğu tıbbi bakım ve psikolojik destek titizlikle </a:t>
            </a:r>
            <a:r>
              <a:rPr lang="tr-TR" dirty="0" smtClean="0"/>
              <a:t>sunulmakta, </a:t>
            </a:r>
            <a:r>
              <a:rPr lang="tr-TR" dirty="0"/>
              <a:t>mağdurun örselenmemesi için gerekli tedbirler </a:t>
            </a:r>
            <a:r>
              <a:rPr lang="tr-TR" dirty="0" smtClean="0"/>
              <a:t>alınmaktadır.</a:t>
            </a:r>
            <a:endParaRPr lang="tr-TR" dirty="0"/>
          </a:p>
          <a:p>
            <a:pPr algn="just"/>
            <a:r>
              <a:rPr lang="tr-TR" dirty="0" smtClean="0"/>
              <a:t>      Cinsel </a:t>
            </a:r>
            <a:r>
              <a:rPr lang="tr-TR" dirty="0"/>
              <a:t>şiddet mağdurlarına yönelik sağlık kuruluşlarında gerçekleşen tıbbi ve adli muayene sürecinde ikincil travma ve örselenmeyi önleyecek şekilde gerekli tüm tedbirler </a:t>
            </a:r>
            <a:r>
              <a:rPr lang="tr-TR" dirty="0" smtClean="0"/>
              <a:t>alınmaktadır.</a:t>
            </a:r>
            <a:endParaRPr lang="tr-TR" dirty="0"/>
          </a:p>
          <a:p>
            <a:pPr algn="just"/>
            <a:r>
              <a:rPr lang="tr-TR" dirty="0" smtClean="0"/>
              <a:t>       6284 </a:t>
            </a:r>
            <a:r>
              <a:rPr lang="tr-TR" dirty="0"/>
              <a:t>sayılı Kanun kapsamında hakkında </a:t>
            </a:r>
            <a:r>
              <a:rPr lang="tr-TR" dirty="0" smtClean="0"/>
              <a:t>gizlilik </a:t>
            </a:r>
            <a:r>
              <a:rPr lang="tr-TR" dirty="0"/>
              <a:t>kararı olan mağdurların, sağlık hizmetlerinden yararlanırken herhangi bir gecikme ya da aksaklıkla karşılaşmaması için gerekli tedbirler </a:t>
            </a:r>
            <a:r>
              <a:rPr lang="tr-TR" dirty="0" smtClean="0"/>
              <a:t>alınmaktadır.</a:t>
            </a:r>
            <a:endParaRPr lang="tr-TR" dirty="0"/>
          </a:p>
          <a:p>
            <a:endParaRPr lang="tr-TR" dirty="0"/>
          </a:p>
        </p:txBody>
      </p:sp>
    </p:spTree>
    <p:extLst>
      <p:ext uri="{BB962C8B-B14F-4D97-AF65-F5344CB8AC3E}">
        <p14:creationId xmlns:p14="http://schemas.microsoft.com/office/powerpoint/2010/main" val="1876101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YÜKÜMLÜLÜKLERİ</a:t>
            </a:r>
            <a:endParaRPr lang="tr-TR" sz="2400" dirty="0"/>
          </a:p>
        </p:txBody>
      </p:sp>
      <p:sp>
        <p:nvSpPr>
          <p:cNvPr id="3" name="İçerik Yer Tutucusu 2"/>
          <p:cNvSpPr>
            <a:spLocks noGrp="1"/>
          </p:cNvSpPr>
          <p:nvPr>
            <p:ph idx="1"/>
          </p:nvPr>
        </p:nvSpPr>
        <p:spPr/>
        <p:txBody>
          <a:bodyPr>
            <a:normAutofit/>
          </a:bodyPr>
          <a:lstStyle/>
          <a:p>
            <a:r>
              <a:rPr lang="tr-TR" b="1" dirty="0"/>
              <a:t>İl Milli Eğitim </a:t>
            </a:r>
            <a:r>
              <a:rPr lang="tr-TR" b="1" dirty="0" smtClean="0"/>
              <a:t>Müdürlükleri;</a:t>
            </a:r>
            <a:endParaRPr lang="tr-TR" dirty="0"/>
          </a:p>
          <a:p>
            <a:pPr algn="just"/>
            <a:r>
              <a:rPr lang="tr-TR" dirty="0" smtClean="0"/>
              <a:t>       Rehber </a:t>
            </a:r>
            <a:r>
              <a:rPr lang="tr-TR" dirty="0"/>
              <a:t>öğretmenler ve diğer öğretmenler tarafından öğrenci velilerinden şiddete maruz kaldığı tespit edilen kişiler hakkında Cumhuriyet Savcılığına ve </a:t>
            </a:r>
            <a:r>
              <a:rPr lang="tr-TR" dirty="0" err="1"/>
              <a:t>ŞÖNİM’e</a:t>
            </a:r>
            <a:r>
              <a:rPr lang="tr-TR" dirty="0"/>
              <a:t> bildirimde </a:t>
            </a:r>
            <a:r>
              <a:rPr lang="tr-TR" dirty="0" smtClean="0"/>
              <a:t>bulunulmakta; </a:t>
            </a:r>
            <a:r>
              <a:rPr lang="tr-TR" dirty="0"/>
              <a:t>kişilere hakları ve başvuru mekanizmaları hakkında bilgilendirme </a:t>
            </a:r>
            <a:r>
              <a:rPr lang="tr-TR" dirty="0" smtClean="0"/>
              <a:t>yapılmaktadır</a:t>
            </a:r>
            <a:r>
              <a:rPr lang="tr-TR" dirty="0" smtClean="0"/>
              <a:t>.</a:t>
            </a:r>
            <a:endParaRPr lang="tr-TR" dirty="0"/>
          </a:p>
          <a:p>
            <a:pPr algn="just"/>
            <a:r>
              <a:rPr lang="tr-TR" dirty="0" smtClean="0"/>
              <a:t>      Şiddet </a:t>
            </a:r>
            <a:r>
              <a:rPr lang="tr-TR" dirty="0"/>
              <a:t>öyküsü olduğu yönünde emareler taşıyan bireylere yasal hakları ve başvuru mekanizmaları hakkında bilgilendirme </a:t>
            </a:r>
            <a:r>
              <a:rPr lang="tr-TR" dirty="0" smtClean="0"/>
              <a:t>yapılmaktadır.</a:t>
            </a:r>
            <a:endParaRPr lang="tr-TR" dirty="0"/>
          </a:p>
          <a:p>
            <a:pPr algn="just"/>
            <a:r>
              <a:rPr lang="tr-TR" dirty="0" smtClean="0"/>
              <a:t>      İl </a:t>
            </a:r>
            <a:r>
              <a:rPr lang="tr-TR" dirty="0"/>
              <a:t>Milli Eğitim Müdürlüğü bünyesinde görevli tüm eğitimcilere kadına yönelik şiddetle mücadele, yasal mevzuat ve başvuru mekanizmalarına ilişkin sistematik hizmet içi eğitimler </a:t>
            </a:r>
            <a:r>
              <a:rPr lang="tr-TR" dirty="0" smtClean="0"/>
              <a:t>düzenlenmektedir.</a:t>
            </a:r>
            <a:endParaRPr lang="tr-TR" dirty="0"/>
          </a:p>
          <a:p>
            <a:endParaRPr lang="tr-TR" dirty="0"/>
          </a:p>
        </p:txBody>
      </p:sp>
    </p:spTree>
    <p:extLst>
      <p:ext uri="{BB962C8B-B14F-4D97-AF65-F5344CB8AC3E}">
        <p14:creationId xmlns:p14="http://schemas.microsoft.com/office/powerpoint/2010/main" val="3973623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7030A0"/>
                </a:solidFill>
              </a:rPr>
              <a:t>KADINA YÖNELİK ŞİDDETİN ORTAYA ÇIKARILMASINDA </a:t>
            </a:r>
            <a:br>
              <a:rPr lang="tr-TR" sz="2400" b="1" dirty="0">
                <a:solidFill>
                  <a:srgbClr val="7030A0"/>
                </a:solidFill>
              </a:rPr>
            </a:br>
            <a:r>
              <a:rPr lang="tr-TR" sz="2400" b="1" dirty="0">
                <a:solidFill>
                  <a:srgbClr val="7030A0"/>
                </a:solidFill>
              </a:rPr>
              <a:t>KAMU GÖREVLİLERİNİN VE TANIKLARIN </a:t>
            </a:r>
            <a:r>
              <a:rPr lang="tr-TR" sz="2400" b="1" dirty="0" smtClean="0">
                <a:solidFill>
                  <a:srgbClr val="7030A0"/>
                </a:solidFill>
              </a:rPr>
              <a:t>YÜKÜMLÜLÜKLERİ</a:t>
            </a:r>
            <a:endParaRPr lang="tr-TR" sz="2400" dirty="0"/>
          </a:p>
        </p:txBody>
      </p:sp>
      <p:sp>
        <p:nvSpPr>
          <p:cNvPr id="3" name="İçerik Yer Tutucusu 2"/>
          <p:cNvSpPr>
            <a:spLocks noGrp="1"/>
          </p:cNvSpPr>
          <p:nvPr>
            <p:ph idx="1"/>
          </p:nvPr>
        </p:nvSpPr>
        <p:spPr/>
        <p:txBody>
          <a:bodyPr/>
          <a:lstStyle/>
          <a:p>
            <a:r>
              <a:rPr lang="tr-TR" b="1" dirty="0" smtClean="0"/>
              <a:t>     Sosyal </a:t>
            </a:r>
            <a:r>
              <a:rPr lang="tr-TR" b="1" dirty="0"/>
              <a:t>Güvenlik İl Müdürlüğünce;</a:t>
            </a:r>
            <a:endParaRPr lang="tr-TR" dirty="0"/>
          </a:p>
          <a:p>
            <a:r>
              <a:rPr lang="tr-TR" dirty="0" smtClean="0"/>
              <a:t>     6284 </a:t>
            </a:r>
            <a:r>
              <a:rPr lang="tr-TR" dirty="0"/>
              <a:t>sayılı Kanun kapsamında hakkında </a:t>
            </a:r>
            <a:r>
              <a:rPr lang="tr-TR" dirty="0" smtClean="0"/>
              <a:t> </a:t>
            </a:r>
            <a:r>
              <a:rPr lang="tr-TR" dirty="0"/>
              <a:t>gizlilik kararı olan mağdurlar ve beraberindeki çocukların, sosyal güvenlik hizmetlerinden yararlanırken herhangi bir gecikme ya da aksaklıkla karşılaşmaması için gerekli tedbirler </a:t>
            </a:r>
            <a:r>
              <a:rPr lang="tr-TR" dirty="0" smtClean="0"/>
              <a:t>alınmaktadır.</a:t>
            </a:r>
            <a:endParaRPr lang="tr-TR" dirty="0"/>
          </a:p>
          <a:p>
            <a:endParaRPr lang="tr-TR" dirty="0"/>
          </a:p>
        </p:txBody>
      </p:sp>
    </p:spTree>
    <p:extLst>
      <p:ext uri="{BB962C8B-B14F-4D97-AF65-F5344CB8AC3E}">
        <p14:creationId xmlns:p14="http://schemas.microsoft.com/office/powerpoint/2010/main" val="2952202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rmAutofit/>
          </a:bodyPr>
          <a:lstStyle/>
          <a:p>
            <a:pPr algn="just"/>
            <a:r>
              <a:rPr lang="tr-TR" sz="2400" dirty="0" smtClean="0"/>
              <a:t>       4320 </a:t>
            </a:r>
            <a:r>
              <a:rPr lang="tr-TR" sz="2400" dirty="0"/>
              <a:t>sayılı Kanun’un uygulama süreci, ilgili makamlara yapılacak bir şikayet ya da ihbarla başlamaktadır. </a:t>
            </a:r>
            <a:endParaRPr lang="tr-TR" sz="2400" dirty="0" smtClean="0"/>
          </a:p>
          <a:p>
            <a:pPr algn="just"/>
            <a:r>
              <a:rPr lang="tr-TR" sz="2400" dirty="0"/>
              <a:t> </a:t>
            </a:r>
            <a:r>
              <a:rPr lang="tr-TR" sz="2400" dirty="0" smtClean="0"/>
              <a:t>      5636 </a:t>
            </a:r>
            <a:r>
              <a:rPr lang="tr-TR" sz="2400" dirty="0"/>
              <a:t>sayılı Kanun ile yapılan değişikliğin ardından bildirimin kim tarafından, nereye yapılacağı; “…eşlerden birinin veya çocukların veya aynı çatı altında yaşayan diğer aile bireylerinden birinin veya mahkemece ayrılık kararı verilen veya yasal olarak ayrı yaşama hakkı olan veya evli olmalarına rağmen fiilen ayrı yaşayan aile bireylerinden birinin aile içi şiddete maruz kaldığını kendilerinin veya Cumhuriyet Başsavcılığının bildirmesi üzerine Aile Mahkemesi Hâkimi meselenin mahiyetini göz önünde bulundurarak…tedbirlere de hükmedebilir.” şeklinde ifade </a:t>
            </a:r>
            <a:r>
              <a:rPr lang="tr-TR" sz="2400" dirty="0" smtClean="0"/>
              <a:t>edilmiştir.</a:t>
            </a:r>
            <a:endParaRPr lang="tr-TR" sz="2400" dirty="0"/>
          </a:p>
          <a:p>
            <a:endParaRPr lang="tr-TR" dirty="0"/>
          </a:p>
        </p:txBody>
      </p:sp>
    </p:spTree>
    <p:extLst>
      <p:ext uri="{BB962C8B-B14F-4D97-AF65-F5344CB8AC3E}">
        <p14:creationId xmlns:p14="http://schemas.microsoft.com/office/powerpoint/2010/main" val="1483098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Autofit/>
          </a:bodyPr>
          <a:lstStyle/>
          <a:p>
            <a:pPr algn="just"/>
            <a:r>
              <a:rPr lang="tr-TR" sz="2400" dirty="0" smtClean="0"/>
              <a:t>       Bu </a:t>
            </a:r>
            <a:r>
              <a:rPr lang="tr-TR" sz="2400" dirty="0"/>
              <a:t>anlamda, başvuru hakkı olanlar; şiddete maruz kalan aile bireyi veya Cumhuriyet Başsavcılığıdır. Şiddete maruz kalan aile bireyi ile kastedilen daha önce de ele alınmış olduğu üzere, geniş anlamda aile kapsamına giren eş, çocuk ve diğer aile bireyleridir. </a:t>
            </a:r>
            <a:endParaRPr lang="tr-TR" sz="2400" dirty="0" smtClean="0"/>
          </a:p>
          <a:p>
            <a:pPr algn="just"/>
            <a:r>
              <a:rPr lang="tr-TR" sz="2400" dirty="0" smtClean="0"/>
              <a:t>      Başvurunun </a:t>
            </a:r>
            <a:r>
              <a:rPr lang="tr-TR" sz="2400" dirty="0"/>
              <a:t>şekli, kim tarafından nereye yapılabileceğinin ayrıntısı ise asıl olarak, Yönetmelik’te düzenlenmiştir. Bu kapsamda ilgili makamlara başvuru, şikayet ve ihbar başlıkları altında, 4. maddenin 1. fıkrasının f bendinde; şikayet ve ihbarda bulunulabilecek merciler ise aynı fıkranın g bendinde tanımlanmış; “aile içi şiddet, şikayet ve ihbar” başlıklı 5. maddede de </a:t>
            </a:r>
            <a:r>
              <a:rPr lang="tr-TR" sz="2400" dirty="0" err="1"/>
              <a:t>ayrıntılandırılmıştır</a:t>
            </a:r>
            <a:r>
              <a:rPr lang="tr-TR" sz="2400" dirty="0"/>
              <a:t>. </a:t>
            </a:r>
            <a:endParaRPr lang="tr-TR" sz="2400" dirty="0" smtClean="0"/>
          </a:p>
          <a:p>
            <a:pPr algn="just"/>
            <a:r>
              <a:rPr lang="tr-TR" sz="2400" dirty="0"/>
              <a:t> </a:t>
            </a:r>
            <a:r>
              <a:rPr lang="tr-TR" sz="2400" dirty="0" smtClean="0"/>
              <a:t>     Buna </a:t>
            </a:r>
            <a:r>
              <a:rPr lang="tr-TR" sz="2400" dirty="0"/>
              <a:t>göre, aile içi şiddete maruz kalan aile bireyinin, genel kolluk kuvvetlerine, Cumhuriyet Başsavcılığına veya Aile Mahkemesine yazılı, sözlü veya başka bir suretle bizzat şikayet ve ihbarda bulunması mümkündür. </a:t>
            </a:r>
          </a:p>
        </p:txBody>
      </p:sp>
    </p:spTree>
    <p:extLst>
      <p:ext uri="{BB962C8B-B14F-4D97-AF65-F5344CB8AC3E}">
        <p14:creationId xmlns:p14="http://schemas.microsoft.com/office/powerpoint/2010/main" val="715625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rmAutofit/>
          </a:bodyPr>
          <a:lstStyle/>
          <a:p>
            <a:pPr algn="just"/>
            <a:r>
              <a:rPr lang="tr-TR" sz="2400" dirty="0" smtClean="0"/>
              <a:t>      Ancak </a:t>
            </a:r>
            <a:r>
              <a:rPr lang="tr-TR" sz="2400" dirty="0"/>
              <a:t>bizzat başvuru hükmünün, şiddete maruz kalan bireyin yasal vekilini de kapsayacak şekilde yorumlanmasında yarar vardır. Yasal vekilin, kişi adına başvuruda bulunması Kanun’un amacına da uygun olacaktır. Nitekim uygulamada, yasal vekil aracılığıyla yapılan başvurularda sorun yaşanmadığı </a:t>
            </a:r>
            <a:r>
              <a:rPr lang="tr-TR" sz="2400" dirty="0" smtClean="0"/>
              <a:t>belirtilmektedir. </a:t>
            </a:r>
            <a:r>
              <a:rPr lang="tr-TR" sz="2400" dirty="0"/>
              <a:t>Diğer taraftan, üçüncü bir şahıs tarafından genel kolluk kuvvetlerine veya Cumhuriyet Başsavcılığına olayın yazılı, sözlü veya başka bir suretle bildirilmesi de mümkündür. </a:t>
            </a:r>
            <a:endParaRPr lang="tr-TR" sz="2400" dirty="0" smtClean="0"/>
          </a:p>
          <a:p>
            <a:pPr algn="just"/>
            <a:r>
              <a:rPr lang="tr-TR" sz="2400" dirty="0" smtClean="0"/>
              <a:t>      Özetlemek </a:t>
            </a:r>
            <a:r>
              <a:rPr lang="tr-TR" sz="2400" dirty="0"/>
              <a:t>gerekirse, şiddete maruz kalan aile bireyi tarafından Yönetmelik’te belirlenmiş üç </a:t>
            </a:r>
            <a:r>
              <a:rPr lang="tr-TR" sz="2400" dirty="0" err="1"/>
              <a:t>merciye</a:t>
            </a:r>
            <a:r>
              <a:rPr lang="tr-TR" sz="2400" dirty="0"/>
              <a:t> de başvurulması mümkünken, şiddetin doğrudan tarafı olmayan diğer kişiler Aile Mahkemesi dışında kalan mercilere ihbarda bulunabilmektedir.</a:t>
            </a:r>
          </a:p>
        </p:txBody>
      </p:sp>
    </p:spTree>
    <p:extLst>
      <p:ext uri="{BB962C8B-B14F-4D97-AF65-F5344CB8AC3E}">
        <p14:creationId xmlns:p14="http://schemas.microsoft.com/office/powerpoint/2010/main" val="819707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rmAutofit/>
          </a:bodyPr>
          <a:lstStyle/>
          <a:p>
            <a:pPr algn="just"/>
            <a:r>
              <a:rPr lang="tr-TR" sz="2400" dirty="0" smtClean="0"/>
              <a:t>       Bununla </a:t>
            </a:r>
            <a:r>
              <a:rPr lang="tr-TR" sz="2400" dirty="0"/>
              <a:t>birlikte, </a:t>
            </a:r>
            <a:r>
              <a:rPr lang="tr-TR" sz="2400" dirty="0" smtClean="0"/>
              <a:t>Yönetmelik’in </a:t>
            </a:r>
            <a:r>
              <a:rPr lang="tr-TR" sz="2400" dirty="0"/>
              <a:t>ihbar konusunda iki farklı maddesinde iki farklı düzenlemeye yer vermiş olması dikkat çekicidir. </a:t>
            </a:r>
            <a:endParaRPr lang="tr-TR" sz="2400" dirty="0" smtClean="0"/>
          </a:p>
          <a:p>
            <a:pPr algn="just"/>
            <a:r>
              <a:rPr lang="tr-TR" sz="2400" dirty="0"/>
              <a:t> </a:t>
            </a:r>
            <a:r>
              <a:rPr lang="tr-TR" sz="2400" dirty="0" smtClean="0"/>
              <a:t>       Madde </a:t>
            </a:r>
            <a:r>
              <a:rPr lang="tr-TR" sz="2400" dirty="0"/>
              <a:t>4/1-f bendinde, üçüncü kişi tarafından kolluk ve Başsavcılığa ihbarda bulunulabileceği belirtilirken, </a:t>
            </a:r>
            <a:endParaRPr lang="tr-TR" sz="2400" dirty="0" smtClean="0"/>
          </a:p>
          <a:p>
            <a:pPr algn="just"/>
            <a:r>
              <a:rPr lang="tr-TR" sz="2400" dirty="0"/>
              <a:t> </a:t>
            </a:r>
            <a:r>
              <a:rPr lang="tr-TR" sz="2400" dirty="0" smtClean="0"/>
              <a:t>      Madde </a:t>
            </a:r>
            <a:r>
              <a:rPr lang="tr-TR" sz="2400" dirty="0"/>
              <a:t>5/2’de üçüncü kişi tarafından şikayet ve ihbar mercilerine başvuruda bulunulabileceği ifade </a:t>
            </a:r>
            <a:r>
              <a:rPr lang="tr-TR" sz="2400" dirty="0" err="1" smtClean="0"/>
              <a:t>edilmektedir.Aile</a:t>
            </a:r>
            <a:r>
              <a:rPr lang="tr-TR" sz="2400" dirty="0" smtClean="0"/>
              <a:t> </a:t>
            </a:r>
            <a:r>
              <a:rPr lang="tr-TR" sz="2400" dirty="0"/>
              <a:t>Mahkemesine şikayette bulunma hakkı şiddete maruz kalana ya da onun vekiline aittir. </a:t>
            </a:r>
          </a:p>
        </p:txBody>
      </p:sp>
    </p:spTree>
    <p:extLst>
      <p:ext uri="{BB962C8B-B14F-4D97-AF65-F5344CB8AC3E}">
        <p14:creationId xmlns:p14="http://schemas.microsoft.com/office/powerpoint/2010/main" val="1953654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Autofit/>
          </a:bodyPr>
          <a:lstStyle/>
          <a:p>
            <a:pPr algn="just"/>
            <a:r>
              <a:rPr lang="tr-TR" sz="2400" dirty="0" smtClean="0"/>
              <a:t>       4320 </a:t>
            </a:r>
            <a:r>
              <a:rPr lang="tr-TR" sz="2400" dirty="0"/>
              <a:t>sayılı Kanun kapsamında, Cumhuriyet Başsavcılıklarının, aile içi şiddete maruz kalındığının öğrenilmesi durumunda, şikayet aramaksızın derhal Aile Mahkemesine bildirimde bulunması gerekmektedir</a:t>
            </a:r>
            <a:r>
              <a:rPr lang="tr-TR" sz="2400" dirty="0" smtClean="0"/>
              <a:t>. Ancak uygulamada bildirim sürecinde aksaklıklar yaşandığı görülmektedir Nitekim, </a:t>
            </a:r>
            <a:r>
              <a:rPr lang="tr-TR" sz="2400" dirty="0"/>
              <a:t>Adalet Bakanlığı’nın 2006/35 sayılı Genelgesi’nin yayımlanma nedeni de uygulamadaki duraksamaları aşabilmektir. </a:t>
            </a:r>
            <a:endParaRPr lang="tr-TR" sz="2400" dirty="0" smtClean="0"/>
          </a:p>
          <a:p>
            <a:pPr algn="just"/>
            <a:r>
              <a:rPr lang="tr-TR" sz="2400" dirty="0"/>
              <a:t> </a:t>
            </a:r>
            <a:r>
              <a:rPr lang="tr-TR" sz="2400" dirty="0" smtClean="0"/>
              <a:t>      Genelge </a:t>
            </a:r>
            <a:r>
              <a:rPr lang="tr-TR" sz="2400" dirty="0"/>
              <a:t>ile Cumhuriyet Savcılarının, aile içi şiddete maruz kalındığının öğrenilmesi hâlinde, bu konuda herhangi bir şikâyet de gerekmediğinden derhal soruşturmaya geçmeye ve koruma kararı alınması için ivedilikle Aile Mahkemesi Hâkimine bildirimde bulunmaya çağrılmış olması bu anlamda dikkat çekicidir. Aynı konuda, 2002 yılında da bir Genelge yayımlandığını söylemekte fayda vardır</a:t>
            </a:r>
          </a:p>
        </p:txBody>
      </p:sp>
    </p:spTree>
    <p:extLst>
      <p:ext uri="{BB962C8B-B14F-4D97-AF65-F5344CB8AC3E}">
        <p14:creationId xmlns:p14="http://schemas.microsoft.com/office/powerpoint/2010/main" val="2284256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rmAutofit/>
          </a:bodyPr>
          <a:lstStyle/>
          <a:p>
            <a:pPr algn="just"/>
            <a:r>
              <a:rPr lang="tr-TR" sz="2400" dirty="0" smtClean="0"/>
              <a:t>     Uygulamada </a:t>
            </a:r>
            <a:r>
              <a:rPr lang="tr-TR" sz="2400" dirty="0"/>
              <a:t>başvurular büyük oranda şiddete maruz kalan bireyler tarafından, genel kolluk birimlerine ve Savcılıklara yapılmaktadır (ASAGM, 2008). Bu anlamda, bu birimlerin aile içi şiddet vakasının öğrenilmesiyle birlikte, gecikme olmaksızın harekete geçmesi gerekmektedir. </a:t>
            </a:r>
            <a:endParaRPr lang="tr-TR" sz="2400" dirty="0" smtClean="0"/>
          </a:p>
          <a:p>
            <a:pPr algn="just"/>
            <a:r>
              <a:rPr lang="tr-TR" sz="2400" dirty="0"/>
              <a:t> </a:t>
            </a:r>
            <a:r>
              <a:rPr lang="tr-TR" sz="2400" dirty="0" smtClean="0"/>
              <a:t>     Bu </a:t>
            </a:r>
            <a:r>
              <a:rPr lang="tr-TR" sz="2400" dirty="0"/>
              <a:t>birimlerdeki işlemlerin yavaş işlemesi nedeniyle yaşanabilecek hak ihlallerinin hem iç hukuktaki ilgili düzenlemelere hem de uluslararası taahhütlere aykırılık teşkil edeceği </a:t>
            </a:r>
            <a:r>
              <a:rPr lang="tr-TR" sz="2400" dirty="0" err="1" smtClean="0"/>
              <a:t>açıktır.Uygulamadaki</a:t>
            </a:r>
            <a:r>
              <a:rPr lang="tr-TR" sz="2400" dirty="0" smtClean="0"/>
              <a:t> </a:t>
            </a:r>
            <a:r>
              <a:rPr lang="tr-TR" sz="2400" dirty="0"/>
              <a:t>bu gibi aksaklıklar nedeniyle doğacak hak ihlallerinin, uluslararası denetim mekanizmalarının dahi devreye girmesine neden olabileceğini söylemek mümkündür</a:t>
            </a:r>
            <a:r>
              <a:rPr lang="tr-TR" dirty="0"/>
              <a:t>. </a:t>
            </a:r>
          </a:p>
        </p:txBody>
      </p:sp>
    </p:spTree>
    <p:extLst>
      <p:ext uri="{BB962C8B-B14F-4D97-AF65-F5344CB8AC3E}">
        <p14:creationId xmlns:p14="http://schemas.microsoft.com/office/powerpoint/2010/main" val="3944666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İhbar ve Şikayet </a:t>
            </a:r>
          </a:p>
        </p:txBody>
      </p:sp>
      <p:sp>
        <p:nvSpPr>
          <p:cNvPr id="3" name="İçerik Yer Tutucusu 2"/>
          <p:cNvSpPr>
            <a:spLocks noGrp="1"/>
          </p:cNvSpPr>
          <p:nvPr>
            <p:ph idx="1"/>
          </p:nvPr>
        </p:nvSpPr>
        <p:spPr/>
        <p:txBody>
          <a:bodyPr>
            <a:normAutofit/>
          </a:bodyPr>
          <a:lstStyle/>
          <a:p>
            <a:pPr algn="just"/>
            <a:r>
              <a:rPr lang="tr-TR" sz="2400" dirty="0" smtClean="0"/>
              <a:t>      Şiddete </a:t>
            </a:r>
            <a:r>
              <a:rPr lang="tr-TR" sz="2400" dirty="0"/>
              <a:t>maruz kaldığını ifade eden kişi tarafından ya da diğer bir kişi tarafından şikayet ya da ihbarda bulunulmuş olması, mutlaka koruma kararına hükmedileceği anlamına gelmemektedir. Burada önemli olan ilgili makamlara şiddet vakasının bildirilmesi ve özellikle kolluk birimi ya da Savcılığa yapılan başvuruların zaman kaybetmeksizin mahkemeye intikal ettirilmesidir. Koruma kararı verilip verilmeyeceğine somut durumu değerlendirecek olan Aile Mahkemesi Hâkimi karar verecektir</a:t>
            </a:r>
            <a:r>
              <a:rPr lang="tr-TR" sz="2400" dirty="0" smtClean="0"/>
              <a:t>.</a:t>
            </a:r>
          </a:p>
          <a:p>
            <a:pPr algn="just"/>
            <a:r>
              <a:rPr lang="tr-TR" sz="2400" dirty="0" smtClean="0"/>
              <a:t>      4320 </a:t>
            </a:r>
            <a:r>
              <a:rPr lang="tr-TR" sz="2400" dirty="0"/>
              <a:t>sayılı Kanun kapsamında koruma kararı verilebilmesi için yasal düzenleme gereğince ihbar-şikayet yoluyla başvuruda bulunulmuş olması gerekmektedir</a:t>
            </a:r>
          </a:p>
        </p:txBody>
      </p:sp>
    </p:spTree>
    <p:extLst>
      <p:ext uri="{BB962C8B-B14F-4D97-AF65-F5344CB8AC3E}">
        <p14:creationId xmlns:p14="http://schemas.microsoft.com/office/powerpoint/2010/main" val="267638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65563" y="665019"/>
            <a:ext cx="10252363" cy="4401205"/>
          </a:xfrm>
          <a:prstGeom prst="rect">
            <a:avLst/>
          </a:prstGeom>
        </p:spPr>
        <p:txBody>
          <a:bodyPr wrap="square">
            <a:spAutoFit/>
          </a:bodyPr>
          <a:lstStyle/>
          <a:p>
            <a:r>
              <a:rPr lang="tr-TR" sz="4000" b="1" dirty="0" smtClean="0">
                <a:solidFill>
                  <a:srgbClr val="FF0000"/>
                </a:solidFill>
              </a:rPr>
              <a:t>Kadına Yönelik Şiddet</a:t>
            </a:r>
          </a:p>
          <a:p>
            <a:r>
              <a:rPr lang="tr-TR" sz="4000" b="1" dirty="0" smtClean="0">
                <a:solidFill>
                  <a:srgbClr val="FF0000"/>
                </a:solidFill>
              </a:rPr>
              <a:t>Nedir?</a:t>
            </a:r>
          </a:p>
          <a:p>
            <a:r>
              <a:rPr lang="tr-TR" sz="3600" b="1" dirty="0" smtClean="0"/>
              <a:t>	</a:t>
            </a:r>
            <a:r>
              <a:rPr lang="tr-TR" sz="4000" b="1" dirty="0" smtClean="0"/>
              <a:t>Kadınlara, yalnızca kadın oldukları için uygulanan veya kadınları etkileyen cinsiyete dayalı bir ayrımcılık ile kadının insan hakları ihlaline yol açan her türlü tutum ve davranış </a:t>
            </a:r>
            <a:r>
              <a:rPr lang="tr-TR" sz="4000" b="1" dirty="0" smtClean="0">
                <a:solidFill>
                  <a:srgbClr val="FF0000"/>
                </a:solidFill>
              </a:rPr>
              <a:t>KADINA YÖNELİK ŞİDDET </a:t>
            </a:r>
            <a:r>
              <a:rPr lang="tr-TR" sz="4000" b="1" dirty="0" smtClean="0"/>
              <a:t>olarak tanımlanır.</a:t>
            </a:r>
            <a:endParaRPr lang="tr-TR" sz="4000" b="1" dirty="0"/>
          </a:p>
        </p:txBody>
      </p:sp>
    </p:spTree>
    <p:extLst>
      <p:ext uri="{BB962C8B-B14F-4D97-AF65-F5344CB8AC3E}">
        <p14:creationId xmlns:p14="http://schemas.microsoft.com/office/powerpoint/2010/main" val="1370990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3908" y="2133600"/>
            <a:ext cx="7225259" cy="3777622"/>
          </a:xfrm>
        </p:spPr>
        <p:txBody>
          <a:bodyPr>
            <a:normAutofit/>
          </a:bodyPr>
          <a:lstStyle/>
          <a:p>
            <a:pPr algn="ctr"/>
            <a:r>
              <a:rPr lang="tr-TR" sz="6600" b="1" dirty="0" smtClean="0"/>
              <a:t>TEŞEKKÜRLER</a:t>
            </a:r>
            <a:endParaRPr lang="tr-TR" sz="6600" b="1" dirty="0"/>
          </a:p>
        </p:txBody>
      </p:sp>
    </p:spTree>
    <p:extLst>
      <p:ext uri="{BB962C8B-B14F-4D97-AF65-F5344CB8AC3E}">
        <p14:creationId xmlns:p14="http://schemas.microsoft.com/office/powerpoint/2010/main" val="281212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KADINA YÖNELİK ŞİDDET</a:t>
            </a:r>
            <a:endParaRPr lang="tr-TR" b="1" dirty="0"/>
          </a:p>
        </p:txBody>
      </p:sp>
      <p:sp>
        <p:nvSpPr>
          <p:cNvPr id="3" name="İçerik Yer Tutucusu 2"/>
          <p:cNvSpPr>
            <a:spLocks noGrp="1"/>
          </p:cNvSpPr>
          <p:nvPr>
            <p:ph idx="1"/>
          </p:nvPr>
        </p:nvSpPr>
        <p:spPr/>
        <p:txBody>
          <a:bodyPr>
            <a:normAutofit/>
          </a:bodyPr>
          <a:lstStyle/>
          <a:p>
            <a:pPr algn="just"/>
            <a:r>
              <a:rPr lang="tr-TR" sz="2800" b="1" dirty="0" smtClean="0">
                <a:solidFill>
                  <a:srgbClr val="C00000"/>
                </a:solidFill>
              </a:rPr>
              <a:t>           </a:t>
            </a:r>
            <a:r>
              <a:rPr lang="tr-TR" sz="2800" b="1" dirty="0" smtClean="0">
                <a:solidFill>
                  <a:srgbClr val="002060"/>
                </a:solidFill>
              </a:rPr>
              <a:t>Kadına </a:t>
            </a:r>
            <a:r>
              <a:rPr lang="tr-TR" sz="2800" b="1" dirty="0">
                <a:solidFill>
                  <a:srgbClr val="002060"/>
                </a:solidFill>
              </a:rPr>
              <a:t>yönelik </a:t>
            </a:r>
            <a:r>
              <a:rPr lang="tr-TR" sz="2800" b="1" dirty="0" smtClean="0">
                <a:solidFill>
                  <a:srgbClr val="002060"/>
                </a:solidFill>
              </a:rPr>
              <a:t>şiddet</a:t>
            </a:r>
            <a:r>
              <a:rPr lang="tr-TR" sz="2800" b="1" dirty="0" smtClean="0">
                <a:solidFill>
                  <a:srgbClr val="C00000"/>
                </a:solidFill>
              </a:rPr>
              <a:t> İster kamusal/ister </a:t>
            </a:r>
            <a:r>
              <a:rPr lang="tr-TR" sz="2800" b="1" dirty="0">
                <a:solidFill>
                  <a:srgbClr val="C00000"/>
                </a:solidFill>
              </a:rPr>
              <a:t>özel alanda </a:t>
            </a:r>
            <a:r>
              <a:rPr lang="tr-TR" sz="2800" b="1" dirty="0" smtClean="0">
                <a:solidFill>
                  <a:srgbClr val="C00000"/>
                </a:solidFill>
              </a:rPr>
              <a:t>kadınlara </a:t>
            </a:r>
            <a:r>
              <a:rPr lang="tr-TR" sz="2800" b="1" dirty="0">
                <a:solidFill>
                  <a:srgbClr val="C00000"/>
                </a:solidFill>
              </a:rPr>
              <a:t>yalnızca kadın oldukları için uygulanan </a:t>
            </a:r>
            <a:r>
              <a:rPr lang="tr-TR" sz="2800" b="1" dirty="0" smtClean="0">
                <a:solidFill>
                  <a:srgbClr val="C00000"/>
                </a:solidFill>
              </a:rPr>
              <a:t>Veya </a:t>
            </a:r>
            <a:r>
              <a:rPr lang="tr-TR" sz="2800" b="1" dirty="0">
                <a:solidFill>
                  <a:srgbClr val="C00000"/>
                </a:solidFill>
              </a:rPr>
              <a:t>kadınları etkileyen cinsiyete dayalı ayrımcılık ile kadın hakları ihlaline yol açan, </a:t>
            </a:r>
            <a:r>
              <a:rPr lang="tr-TR" sz="2800" b="1" dirty="0" smtClean="0">
                <a:solidFill>
                  <a:srgbClr val="C00000"/>
                </a:solidFill>
              </a:rPr>
              <a:t>Kadınların</a:t>
            </a:r>
            <a:r>
              <a:rPr lang="tr-TR" sz="2800" b="1" dirty="0">
                <a:solidFill>
                  <a:srgbClr val="C00000"/>
                </a:solidFill>
              </a:rPr>
              <a:t>; </a:t>
            </a:r>
            <a:r>
              <a:rPr lang="tr-TR" sz="2800" b="1" dirty="0" smtClean="0">
                <a:solidFill>
                  <a:srgbClr val="C00000"/>
                </a:solidFill>
              </a:rPr>
              <a:t>fiziksel</a:t>
            </a:r>
            <a:r>
              <a:rPr lang="tr-TR" sz="2800" b="1" dirty="0">
                <a:solidFill>
                  <a:srgbClr val="C00000"/>
                </a:solidFill>
              </a:rPr>
              <a:t>, psikolojik, cinsel psikolojik ve ekonomik açıdan zarar görmesi veya acı çekmesiyle sonuçlanan </a:t>
            </a:r>
            <a:r>
              <a:rPr lang="tr-TR" sz="2800" b="1" dirty="0" smtClean="0">
                <a:solidFill>
                  <a:srgbClr val="C00000"/>
                </a:solidFill>
              </a:rPr>
              <a:t>Veya </a:t>
            </a:r>
            <a:r>
              <a:rPr lang="tr-TR" sz="2800" b="1" dirty="0">
                <a:solidFill>
                  <a:srgbClr val="C00000"/>
                </a:solidFill>
              </a:rPr>
              <a:t>sonuçlanması muhtemel olan hareketler, </a:t>
            </a:r>
            <a:r>
              <a:rPr lang="tr-TR" sz="2800" b="1" dirty="0" smtClean="0">
                <a:solidFill>
                  <a:srgbClr val="C00000"/>
                </a:solidFill>
              </a:rPr>
              <a:t>tehdit</a:t>
            </a:r>
            <a:r>
              <a:rPr lang="tr-TR" sz="2800" b="1" dirty="0">
                <a:solidFill>
                  <a:srgbClr val="C00000"/>
                </a:solidFill>
              </a:rPr>
              <a:t>, baskı yada özgürlüğün keyfi engellenmesini de içeren </a:t>
            </a:r>
            <a:r>
              <a:rPr lang="tr-TR" sz="2800" b="1" dirty="0" smtClean="0">
                <a:solidFill>
                  <a:srgbClr val="C00000"/>
                </a:solidFill>
              </a:rPr>
              <a:t>fiziksel</a:t>
            </a:r>
            <a:r>
              <a:rPr lang="tr-TR" sz="2800" b="1" dirty="0">
                <a:solidFill>
                  <a:srgbClr val="C00000"/>
                </a:solidFill>
              </a:rPr>
              <a:t>, psikolojik, cinsel, sözlü ve ekonomik her tür tutum ve davranıştır. </a:t>
            </a:r>
            <a:endParaRPr lang="tr-TR" dirty="0"/>
          </a:p>
          <a:p>
            <a:r>
              <a:rPr lang="tr-TR" sz="2400" b="1" dirty="0">
                <a:solidFill>
                  <a:schemeClr val="tx1"/>
                </a:solidFill>
              </a:rPr>
              <a:t>(6282 Sayılı kanun Madde 2/ç-d, İstanbul Sözleşmesi Madde 3) </a:t>
            </a:r>
            <a:endParaRPr lang="tr-TR" sz="2400" dirty="0">
              <a:solidFill>
                <a:schemeClr val="tx1"/>
              </a:solidFill>
            </a:endParaRPr>
          </a:p>
        </p:txBody>
      </p:sp>
    </p:spTree>
    <p:extLst>
      <p:ext uri="{BB962C8B-B14F-4D97-AF65-F5344CB8AC3E}">
        <p14:creationId xmlns:p14="http://schemas.microsoft.com/office/powerpoint/2010/main" val="94198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Şiddet Türleri</a:t>
            </a:r>
            <a:endParaRPr lang="tr-TR" sz="4000" b="1" dirty="0"/>
          </a:p>
        </p:txBody>
      </p:sp>
      <p:sp>
        <p:nvSpPr>
          <p:cNvPr id="3" name="İçerik Yer Tutucusu 2"/>
          <p:cNvSpPr>
            <a:spLocks noGrp="1"/>
          </p:cNvSpPr>
          <p:nvPr>
            <p:ph idx="1"/>
          </p:nvPr>
        </p:nvSpPr>
        <p:spPr>
          <a:xfrm>
            <a:off x="1717964" y="1759527"/>
            <a:ext cx="9786648" cy="4151695"/>
          </a:xfrm>
        </p:spPr>
        <p:txBody>
          <a:bodyPr>
            <a:noAutofit/>
          </a:bodyPr>
          <a:lstStyle/>
          <a:p>
            <a:r>
              <a:rPr lang="tr-TR" sz="4000" b="1" dirty="0" smtClean="0"/>
              <a:t>Fiziksel şiddet</a:t>
            </a:r>
          </a:p>
          <a:p>
            <a:r>
              <a:rPr lang="tr-TR" sz="4000" b="1" dirty="0" smtClean="0"/>
              <a:t>Cinsel şiddet</a:t>
            </a:r>
          </a:p>
          <a:p>
            <a:r>
              <a:rPr lang="tr-TR" sz="4000" b="1" dirty="0" smtClean="0"/>
              <a:t>Psikolojik şiddet</a:t>
            </a:r>
          </a:p>
          <a:p>
            <a:r>
              <a:rPr lang="tr-TR" sz="4000" b="1" dirty="0" smtClean="0"/>
              <a:t>Sözlü şiddet</a:t>
            </a:r>
          </a:p>
          <a:p>
            <a:r>
              <a:rPr lang="tr-TR" sz="4000" b="1" dirty="0" smtClean="0"/>
              <a:t>Ekonomik şiddet</a:t>
            </a:r>
          </a:p>
          <a:p>
            <a:r>
              <a:rPr lang="tr-TR" sz="4000" b="1" dirty="0" smtClean="0"/>
              <a:t>Tek taraflı ısrarlı takip</a:t>
            </a:r>
            <a:endParaRPr lang="tr-TR" sz="4000" b="1" dirty="0"/>
          </a:p>
        </p:txBody>
      </p:sp>
    </p:spTree>
    <p:extLst>
      <p:ext uri="{BB962C8B-B14F-4D97-AF65-F5344CB8AC3E}">
        <p14:creationId xmlns:p14="http://schemas.microsoft.com/office/powerpoint/2010/main" val="2280752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6400" y="277092"/>
            <a:ext cx="9828212" cy="1295400"/>
          </a:xfrm>
        </p:spPr>
        <p:txBody>
          <a:bodyPr/>
          <a:lstStyle/>
          <a:p>
            <a:r>
              <a:rPr lang="tr-TR" b="1" dirty="0" smtClean="0">
                <a:solidFill>
                  <a:srgbClr val="C00000"/>
                </a:solidFill>
              </a:rPr>
              <a:t>Fiziksel Şiddet</a:t>
            </a:r>
            <a:endParaRPr lang="tr-TR" b="1" dirty="0">
              <a:solidFill>
                <a:srgbClr val="C00000"/>
              </a:solidFill>
            </a:endParaRPr>
          </a:p>
        </p:txBody>
      </p:sp>
      <p:sp>
        <p:nvSpPr>
          <p:cNvPr id="3" name="İçerik Yer Tutucusu 2"/>
          <p:cNvSpPr>
            <a:spLocks noGrp="1"/>
          </p:cNvSpPr>
          <p:nvPr>
            <p:ph idx="1"/>
          </p:nvPr>
        </p:nvSpPr>
        <p:spPr>
          <a:xfrm>
            <a:off x="1454727" y="1745673"/>
            <a:ext cx="10049885" cy="4165549"/>
          </a:xfrm>
        </p:spPr>
        <p:txBody>
          <a:bodyPr>
            <a:normAutofit/>
          </a:bodyPr>
          <a:lstStyle/>
          <a:p>
            <a:pPr marL="0" indent="0" algn="just">
              <a:buNone/>
            </a:pPr>
            <a:r>
              <a:rPr lang="tr-TR" sz="2400" b="1" dirty="0" smtClean="0"/>
              <a:t>	Tokat atmak, tekmelemek, yumruklamak, hırpalamak, kolunu bükmek, boğazını sıkmak, bağlamak, saçını çekmek, kesici veya vurucu aletlerle yaralamak, kezzap veya kaynar suyla yakmak, vücudunda sigara söndürmek, ellerini ayaklarını ezmek, sakat bırakmak, işkence yapmak, sağlıksız koşullarda yaşamaya mecbur bırakmak, sağlık hizmetlerinden yararlanmasına engel olarak bedensel zarar görmesine neden olmak gibi eylemler FİZİKSEL ŞİDDETTİR. </a:t>
            </a:r>
          </a:p>
          <a:p>
            <a:pPr marL="0" indent="0" algn="just">
              <a:buNone/>
            </a:pPr>
            <a:r>
              <a:rPr lang="tr-TR" sz="2400" b="1" dirty="0" smtClean="0"/>
              <a:t>	Kadına yönelik fiziksel şiddetin en ağır biçimlerinden biri, töre/namus bahanesiyle kadına uygulanan şiddettir. </a:t>
            </a:r>
            <a:endParaRPr lang="tr-TR" sz="2400" b="1" dirty="0"/>
          </a:p>
        </p:txBody>
      </p:sp>
    </p:spTree>
    <p:extLst>
      <p:ext uri="{BB962C8B-B14F-4D97-AF65-F5344CB8AC3E}">
        <p14:creationId xmlns:p14="http://schemas.microsoft.com/office/powerpoint/2010/main" val="25070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8691" y="346364"/>
            <a:ext cx="9855921" cy="1558636"/>
          </a:xfrm>
        </p:spPr>
        <p:txBody>
          <a:bodyPr>
            <a:normAutofit/>
          </a:bodyPr>
          <a:lstStyle/>
          <a:p>
            <a:r>
              <a:rPr lang="tr-TR" sz="7200" b="1" dirty="0" smtClean="0"/>
              <a:t>Cinsel şiddet</a:t>
            </a:r>
            <a:endParaRPr lang="tr-TR" sz="7200" b="1" dirty="0"/>
          </a:p>
        </p:txBody>
      </p:sp>
      <p:sp>
        <p:nvSpPr>
          <p:cNvPr id="3" name="İçerik Yer Tutucusu 2"/>
          <p:cNvSpPr>
            <a:spLocks noGrp="1"/>
          </p:cNvSpPr>
          <p:nvPr>
            <p:ph idx="1"/>
          </p:nvPr>
        </p:nvSpPr>
        <p:spPr>
          <a:xfrm>
            <a:off x="1440873" y="2133600"/>
            <a:ext cx="10063739" cy="3777622"/>
          </a:xfrm>
        </p:spPr>
        <p:txBody>
          <a:bodyPr>
            <a:normAutofit/>
          </a:bodyPr>
          <a:lstStyle/>
          <a:p>
            <a:pPr marL="0" indent="0">
              <a:buNone/>
            </a:pPr>
            <a:r>
              <a:rPr lang="tr-TR" sz="4800" dirty="0" smtClean="0"/>
              <a:t>İstenmeyen her türlü cinsel içerikli davranış ve saldırı gibi eylemler </a:t>
            </a:r>
            <a:r>
              <a:rPr lang="tr-TR" sz="4800" b="1" dirty="0" smtClean="0">
                <a:solidFill>
                  <a:srgbClr val="FF0000"/>
                </a:solidFill>
              </a:rPr>
              <a:t>CİNSEL ŞİDDETTİR.</a:t>
            </a:r>
            <a:endParaRPr lang="tr-TR" sz="4800" b="1" dirty="0">
              <a:solidFill>
                <a:srgbClr val="FF0000"/>
              </a:solidFill>
            </a:endParaRPr>
          </a:p>
        </p:txBody>
      </p:sp>
    </p:spTree>
    <p:extLst>
      <p:ext uri="{BB962C8B-B14F-4D97-AF65-F5344CB8AC3E}">
        <p14:creationId xmlns:p14="http://schemas.microsoft.com/office/powerpoint/2010/main" val="701470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9527" y="387927"/>
            <a:ext cx="9745085" cy="1517073"/>
          </a:xfrm>
        </p:spPr>
        <p:txBody>
          <a:bodyPr>
            <a:normAutofit/>
          </a:bodyPr>
          <a:lstStyle/>
          <a:p>
            <a:r>
              <a:rPr lang="tr-TR" sz="4000" b="1" dirty="0" smtClean="0">
                <a:solidFill>
                  <a:srgbClr val="C00000"/>
                </a:solidFill>
              </a:rPr>
              <a:t>Psikolojik Şiddet</a:t>
            </a:r>
            <a:endParaRPr lang="tr-TR" sz="4000" b="1" dirty="0">
              <a:solidFill>
                <a:srgbClr val="C00000"/>
              </a:solidFill>
            </a:endParaRPr>
          </a:p>
        </p:txBody>
      </p:sp>
      <p:sp>
        <p:nvSpPr>
          <p:cNvPr id="3" name="İçerik Yer Tutucusu 2"/>
          <p:cNvSpPr>
            <a:spLocks noGrp="1"/>
          </p:cNvSpPr>
          <p:nvPr>
            <p:ph idx="1"/>
          </p:nvPr>
        </p:nvSpPr>
        <p:spPr>
          <a:xfrm>
            <a:off x="1524000" y="2147455"/>
            <a:ext cx="9781309" cy="4142509"/>
          </a:xfrm>
        </p:spPr>
        <p:txBody>
          <a:bodyPr>
            <a:normAutofit/>
          </a:bodyPr>
          <a:lstStyle/>
          <a:p>
            <a:pPr marL="0" indent="0" algn="just">
              <a:buNone/>
            </a:pPr>
            <a:r>
              <a:rPr lang="tr-TR" sz="2800" b="1" dirty="0" smtClean="0"/>
              <a:t>	Tehdit etmek, ailesiyle, akrabalarıyla, komşularıyla, arkadaşlarıyla ya da başkalarıyla görüştürmemek, eve kapatmak, küçük düşürmek, korkutmak, hakaret etmek, çocuklarından uzaklaştırmak, kıskançlık bahanesiyle sürekli kontrol altında tutmak, başka kadınlarla kıyaslamak, kadının nasıl giyineceği, nereye gideceği, kimlerle görüşeceği konusunda baskı yapmak, kadının kendini geliştirmesine engel olmak gibi eylemler </a:t>
            </a:r>
            <a:r>
              <a:rPr lang="tr-TR" sz="2800" b="1" dirty="0" smtClean="0">
                <a:solidFill>
                  <a:srgbClr val="FF0000"/>
                </a:solidFill>
              </a:rPr>
              <a:t>PSİKOLOJİK ŞİDDETTİR</a:t>
            </a:r>
            <a:r>
              <a:rPr lang="tr-TR" sz="2800" b="1" dirty="0" smtClean="0"/>
              <a:t>.</a:t>
            </a:r>
            <a:endParaRPr lang="tr-TR" sz="2800" b="1" dirty="0"/>
          </a:p>
        </p:txBody>
      </p:sp>
    </p:spTree>
    <p:extLst>
      <p:ext uri="{BB962C8B-B14F-4D97-AF65-F5344CB8AC3E}">
        <p14:creationId xmlns:p14="http://schemas.microsoft.com/office/powerpoint/2010/main" val="3201247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9637" y="304800"/>
            <a:ext cx="9564976" cy="1149927"/>
          </a:xfrm>
        </p:spPr>
        <p:txBody>
          <a:bodyPr>
            <a:normAutofit/>
          </a:bodyPr>
          <a:lstStyle/>
          <a:p>
            <a:r>
              <a:rPr lang="tr-TR" sz="4400" b="1" dirty="0" smtClean="0">
                <a:solidFill>
                  <a:srgbClr val="C00000"/>
                </a:solidFill>
              </a:rPr>
              <a:t>Sözlü Şiddet</a:t>
            </a:r>
            <a:endParaRPr lang="tr-TR" sz="4400" b="1" dirty="0">
              <a:solidFill>
                <a:srgbClr val="C00000"/>
              </a:solidFill>
            </a:endParaRPr>
          </a:p>
        </p:txBody>
      </p:sp>
      <p:sp>
        <p:nvSpPr>
          <p:cNvPr id="3" name="İçerik Yer Tutucusu 2"/>
          <p:cNvSpPr>
            <a:spLocks noGrp="1"/>
          </p:cNvSpPr>
          <p:nvPr>
            <p:ph idx="1"/>
          </p:nvPr>
        </p:nvSpPr>
        <p:spPr>
          <a:xfrm>
            <a:off x="1496291" y="1454727"/>
            <a:ext cx="10008321" cy="4456495"/>
          </a:xfrm>
        </p:spPr>
        <p:txBody>
          <a:bodyPr>
            <a:normAutofit/>
          </a:bodyPr>
          <a:lstStyle/>
          <a:p>
            <a:pPr marL="0" indent="0" algn="just">
              <a:buNone/>
            </a:pPr>
            <a:r>
              <a:rPr lang="tr-TR" sz="2400" b="1" dirty="0" smtClean="0"/>
              <a:t>	Bağırmak, hakaret etmek, küfür etmek, iğneleyici ya da aşağılayıcı sözler söylemek, kadının kendisini kötü hissetmesine neden olan cümleler kullanmak, sürekli eleştirmek, tehdit etmek, sürekli sorguya çekmek, aşağılayıcı isim takmak, alay etmek, görüşlerini ve çalışmalarını küçümsemek, zaaflarıyla alay etmek, suçlamak, kadının özgüvenini yitirmesine neden olmak, ruhsal açıdan zedelemek gibi eylemler </a:t>
            </a:r>
            <a:r>
              <a:rPr lang="tr-TR" sz="2400" b="1" dirty="0" smtClean="0">
                <a:solidFill>
                  <a:srgbClr val="FF0000"/>
                </a:solidFill>
              </a:rPr>
              <a:t>SÖZLÜ ŞİDDETTİR.</a:t>
            </a:r>
            <a:endParaRPr lang="tr-TR" sz="2400" b="1" dirty="0">
              <a:solidFill>
                <a:srgbClr val="FF0000"/>
              </a:solidFill>
            </a:endParaRPr>
          </a:p>
        </p:txBody>
      </p:sp>
      <p:pic>
        <p:nvPicPr>
          <p:cNvPr id="4" name="Resim 3"/>
          <p:cNvPicPr>
            <a:picLocks noChangeAspect="1"/>
          </p:cNvPicPr>
          <p:nvPr/>
        </p:nvPicPr>
        <p:blipFill>
          <a:blip r:embed="rId2"/>
          <a:stretch>
            <a:fillRect/>
          </a:stretch>
        </p:blipFill>
        <p:spPr>
          <a:xfrm>
            <a:off x="9180513" y="4539961"/>
            <a:ext cx="2324100" cy="1962150"/>
          </a:xfrm>
          <a:prstGeom prst="rect">
            <a:avLst/>
          </a:prstGeom>
        </p:spPr>
      </p:pic>
    </p:spTree>
    <p:extLst>
      <p:ext uri="{BB962C8B-B14F-4D97-AF65-F5344CB8AC3E}">
        <p14:creationId xmlns:p14="http://schemas.microsoft.com/office/powerpoint/2010/main" val="1952415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620</TotalTime>
  <Words>1810</Words>
  <Application>Microsoft Office PowerPoint</Application>
  <PresentationFormat>Geniş ekran</PresentationFormat>
  <Paragraphs>106</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Calibri</vt:lpstr>
      <vt:lpstr>Calibri Light</vt:lpstr>
      <vt:lpstr>Candara</vt:lpstr>
      <vt:lpstr>Geçmişe bakış</vt:lpstr>
      <vt:lpstr>PowerPoint Sunusu</vt:lpstr>
      <vt:lpstr>   Şiddet, eşit olmayan güç ilişkisinden kaynaklanan toplumsal bir sorundur  </vt:lpstr>
      <vt:lpstr>PowerPoint Sunusu</vt:lpstr>
      <vt:lpstr>KADINA YÖNELİK ŞİDDET</vt:lpstr>
      <vt:lpstr>Şiddet Türleri</vt:lpstr>
      <vt:lpstr>Fiziksel Şiddet</vt:lpstr>
      <vt:lpstr>Cinsel şiddet</vt:lpstr>
      <vt:lpstr>Psikolojik Şiddet</vt:lpstr>
      <vt:lpstr>Sözlü Şiddet</vt:lpstr>
      <vt:lpstr>Ekonomik Şiddet</vt:lpstr>
      <vt:lpstr>PowerPoint Sunusu</vt:lpstr>
      <vt:lpstr>KADINA YÖNELİK ŞİDDETİN ORTAYA ÇIKARILMASINDA  KAMU GÖREVLİLERİNİN VE TANIKLARIN YÜKÜMLÜLÜKLERİ </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KADINA YÖNELİK ŞİDDETİN ORTAYA ÇIKARILMASINDA  KAMU GÖREVLİLERİNİN VE TANIKLARIN YÜKÜMLÜLÜKLERİ</vt:lpstr>
      <vt:lpstr>İhbar ve Şikayet </vt:lpstr>
      <vt:lpstr>İhbar ve Şikayet </vt:lpstr>
      <vt:lpstr>İhbar ve Şikayet </vt:lpstr>
      <vt:lpstr>İhbar ve Şikayet </vt:lpstr>
      <vt:lpstr>İhbar ve Şikayet </vt:lpstr>
      <vt:lpstr>İhbar ve Şikayet </vt:lpstr>
      <vt:lpstr>İhbar ve Şikayet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Nedir ? Sahip olunan güç veya kudretin, yaralanma ve kayıpla sonlanan veya sonlanma olasılığı yüksek bir biçimde bir başka insana, kendine, bir gruba veya bir topluma karşı tehdit yoluyla ya da bizzat uygulanmasıdır. (WHO,1996)</dc:title>
  <dc:creator>ronaldinho424</dc:creator>
  <cp:lastModifiedBy>ronaldinho424</cp:lastModifiedBy>
  <cp:revision>135</cp:revision>
  <dcterms:created xsi:type="dcterms:W3CDTF">2020-01-06T06:53:45Z</dcterms:created>
  <dcterms:modified xsi:type="dcterms:W3CDTF">2020-11-12T13:44:51Z</dcterms:modified>
</cp:coreProperties>
</file>