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sldIdLst>
    <p:sldId id="278" r:id="rId2"/>
    <p:sldId id="256" r:id="rId3"/>
    <p:sldId id="257" r:id="rId4"/>
    <p:sldId id="260" r:id="rId5"/>
    <p:sldId id="279" r:id="rId6"/>
    <p:sldId id="280"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 id="310" r:id="rId36"/>
    <p:sldId id="311" r:id="rId37"/>
    <p:sldId id="312" r:id="rId38"/>
    <p:sldId id="313" r:id="rId39"/>
    <p:sldId id="314" r:id="rId40"/>
    <p:sldId id="315" r:id="rId41"/>
    <p:sldId id="316" r:id="rId42"/>
    <p:sldId id="317" r:id="rId43"/>
    <p:sldId id="318" r:id="rId44"/>
    <p:sldId id="319" r:id="rId45"/>
    <p:sldId id="320" r:id="rId46"/>
    <p:sldId id="321" r:id="rId47"/>
    <p:sldId id="277"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117BF43-9B71-45FC-8807-A69D1601F6B5}"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EFCE6-C37B-437F-ADF3-8387AEB3F466}"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1410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117BF43-9B71-45FC-8807-A69D1601F6B5}"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EFCE6-C37B-437F-ADF3-8387AEB3F466}" type="slidenum">
              <a:rPr lang="tr-TR" smtClean="0"/>
              <a:t>‹#›</a:t>
            </a:fld>
            <a:endParaRPr lang="tr-TR"/>
          </a:p>
        </p:txBody>
      </p:sp>
    </p:spTree>
    <p:extLst>
      <p:ext uri="{BB962C8B-B14F-4D97-AF65-F5344CB8AC3E}">
        <p14:creationId xmlns:p14="http://schemas.microsoft.com/office/powerpoint/2010/main" val="3668552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117BF43-9B71-45FC-8807-A69D1601F6B5}"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EFCE6-C37B-437F-ADF3-8387AEB3F466}" type="slidenum">
              <a:rPr lang="tr-TR" smtClean="0"/>
              <a:t>‹#›</a:t>
            </a:fld>
            <a:endParaRPr lang="tr-TR"/>
          </a:p>
        </p:txBody>
      </p:sp>
    </p:spTree>
    <p:extLst>
      <p:ext uri="{BB962C8B-B14F-4D97-AF65-F5344CB8AC3E}">
        <p14:creationId xmlns:p14="http://schemas.microsoft.com/office/powerpoint/2010/main" val="549436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117BF43-9B71-45FC-8807-A69D1601F6B5}"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EFCE6-C37B-437F-ADF3-8387AEB3F466}" type="slidenum">
              <a:rPr lang="tr-TR" smtClean="0"/>
              <a:t>‹#›</a:t>
            </a:fld>
            <a:endParaRPr lang="tr-TR"/>
          </a:p>
        </p:txBody>
      </p:sp>
    </p:spTree>
    <p:extLst>
      <p:ext uri="{BB962C8B-B14F-4D97-AF65-F5344CB8AC3E}">
        <p14:creationId xmlns:p14="http://schemas.microsoft.com/office/powerpoint/2010/main" val="105605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117BF43-9B71-45FC-8807-A69D1601F6B5}"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EFCE6-C37B-437F-ADF3-8387AEB3F466}"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1201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117BF43-9B71-45FC-8807-A69D1601F6B5}" type="datetimeFigureOut">
              <a:rPr lang="tr-TR" smtClean="0"/>
              <a:t>12.11.2020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BEFCE6-C37B-437F-ADF3-8387AEB3F466}" type="slidenum">
              <a:rPr lang="tr-TR" smtClean="0"/>
              <a:t>‹#›</a:t>
            </a:fld>
            <a:endParaRPr lang="tr-TR"/>
          </a:p>
        </p:txBody>
      </p:sp>
    </p:spTree>
    <p:extLst>
      <p:ext uri="{BB962C8B-B14F-4D97-AF65-F5344CB8AC3E}">
        <p14:creationId xmlns:p14="http://schemas.microsoft.com/office/powerpoint/2010/main" val="1377582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117BF43-9B71-45FC-8807-A69D1601F6B5}" type="datetimeFigureOut">
              <a:rPr lang="tr-TR" smtClean="0"/>
              <a:t>12.11.2020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BBEFCE6-C37B-437F-ADF3-8387AEB3F466}" type="slidenum">
              <a:rPr lang="tr-TR" smtClean="0"/>
              <a:t>‹#›</a:t>
            </a:fld>
            <a:endParaRPr lang="tr-TR"/>
          </a:p>
        </p:txBody>
      </p:sp>
    </p:spTree>
    <p:extLst>
      <p:ext uri="{BB962C8B-B14F-4D97-AF65-F5344CB8AC3E}">
        <p14:creationId xmlns:p14="http://schemas.microsoft.com/office/powerpoint/2010/main" val="4000527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117BF43-9B71-45FC-8807-A69D1601F6B5}" type="datetimeFigureOut">
              <a:rPr lang="tr-TR" smtClean="0"/>
              <a:t>12.11.2020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BBEFCE6-C37B-437F-ADF3-8387AEB3F466}" type="slidenum">
              <a:rPr lang="tr-TR" smtClean="0"/>
              <a:t>‹#›</a:t>
            </a:fld>
            <a:endParaRPr lang="tr-TR"/>
          </a:p>
        </p:txBody>
      </p:sp>
    </p:spTree>
    <p:extLst>
      <p:ext uri="{BB962C8B-B14F-4D97-AF65-F5344CB8AC3E}">
        <p14:creationId xmlns:p14="http://schemas.microsoft.com/office/powerpoint/2010/main" val="402043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117BF43-9B71-45FC-8807-A69D1601F6B5}" type="datetimeFigureOut">
              <a:rPr lang="tr-TR" smtClean="0"/>
              <a:t>12.11.2020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9BBEFCE6-C37B-437F-ADF3-8387AEB3F466}" type="slidenum">
              <a:rPr lang="tr-TR" smtClean="0"/>
              <a:t>‹#›</a:t>
            </a:fld>
            <a:endParaRPr lang="tr-TR"/>
          </a:p>
        </p:txBody>
      </p:sp>
    </p:spTree>
    <p:extLst>
      <p:ext uri="{BB962C8B-B14F-4D97-AF65-F5344CB8AC3E}">
        <p14:creationId xmlns:p14="http://schemas.microsoft.com/office/powerpoint/2010/main" val="1283689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117BF43-9B71-45FC-8807-A69D1601F6B5}" type="datetimeFigureOut">
              <a:rPr lang="tr-TR" smtClean="0"/>
              <a:t>12.11.2020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BBEFCE6-C37B-437F-ADF3-8387AEB3F466}" type="slidenum">
              <a:rPr lang="tr-TR" smtClean="0"/>
              <a:t>‹#›</a:t>
            </a:fld>
            <a:endParaRPr lang="tr-TR"/>
          </a:p>
        </p:txBody>
      </p:sp>
    </p:spTree>
    <p:extLst>
      <p:ext uri="{BB962C8B-B14F-4D97-AF65-F5344CB8AC3E}">
        <p14:creationId xmlns:p14="http://schemas.microsoft.com/office/powerpoint/2010/main" val="3561379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117BF43-9B71-45FC-8807-A69D1601F6B5}" type="datetimeFigureOut">
              <a:rPr lang="tr-TR" smtClean="0"/>
              <a:t>12.11.2020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BEFCE6-C37B-437F-ADF3-8387AEB3F466}" type="slidenum">
              <a:rPr lang="tr-TR" smtClean="0"/>
              <a:t>‹#›</a:t>
            </a:fld>
            <a:endParaRPr lang="tr-TR"/>
          </a:p>
        </p:txBody>
      </p:sp>
    </p:spTree>
    <p:extLst>
      <p:ext uri="{BB962C8B-B14F-4D97-AF65-F5344CB8AC3E}">
        <p14:creationId xmlns:p14="http://schemas.microsoft.com/office/powerpoint/2010/main" val="2191339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117BF43-9B71-45FC-8807-A69D1601F6B5}" type="datetimeFigureOut">
              <a:rPr lang="tr-TR" smtClean="0"/>
              <a:t>12.11.2020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BBEFCE6-C37B-437F-ADF3-8387AEB3F466}"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6255380"/>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ikdörtgen 7"/>
          <p:cNvSpPr/>
          <p:nvPr/>
        </p:nvSpPr>
        <p:spPr>
          <a:xfrm>
            <a:off x="-126608" y="4318920"/>
            <a:ext cx="12388948" cy="30282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7" name="Dikdörtgen 6"/>
          <p:cNvSpPr/>
          <p:nvPr/>
        </p:nvSpPr>
        <p:spPr>
          <a:xfrm>
            <a:off x="-126608" y="4621749"/>
            <a:ext cx="12388948" cy="2257865"/>
          </a:xfrm>
          <a:prstGeom prst="rect">
            <a:avLst/>
          </a:prstGeom>
          <a:solidFill>
            <a:srgbClr val="C0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Metin kutusu 4"/>
          <p:cNvSpPr txBox="1"/>
          <p:nvPr/>
        </p:nvSpPr>
        <p:spPr>
          <a:xfrm>
            <a:off x="1369548" y="2813303"/>
            <a:ext cx="9734267" cy="1323439"/>
          </a:xfrm>
          <a:prstGeom prst="rect">
            <a:avLst/>
          </a:prstGeom>
          <a:noFill/>
        </p:spPr>
        <p:txBody>
          <a:bodyPr wrap="none" rtlCol="0">
            <a:spAutoFit/>
          </a:bodyPr>
          <a:lstStyle/>
          <a:p>
            <a:pPr algn="ctr"/>
            <a:r>
              <a:rPr lang="tr-TR" sz="4000" b="1" dirty="0" smtClean="0">
                <a:solidFill>
                  <a:srgbClr val="0202BE"/>
                </a:solidFill>
              </a:rPr>
              <a:t>SEYHAN REHBERLİK VE ARAŞTIRMA MERKEZİ</a:t>
            </a:r>
          </a:p>
          <a:p>
            <a:pPr algn="ctr"/>
            <a:r>
              <a:rPr lang="tr-TR" sz="4000" b="1" dirty="0" smtClean="0"/>
              <a:t>KADINA YÖNELİK ŞİDDETİN HUKUKİ BOYUTU</a:t>
            </a:r>
            <a:endParaRPr lang="tr-TR" sz="4000" b="1" dirty="0">
              <a:solidFill>
                <a:schemeClr val="bg1"/>
              </a:solidFill>
            </a:endParaRPr>
          </a:p>
        </p:txBody>
      </p:sp>
      <p:sp>
        <p:nvSpPr>
          <p:cNvPr id="6" name="Metin kutusu 5"/>
          <p:cNvSpPr txBox="1"/>
          <p:nvPr/>
        </p:nvSpPr>
        <p:spPr>
          <a:xfrm>
            <a:off x="4997724" y="5908430"/>
            <a:ext cx="2098074" cy="646331"/>
          </a:xfrm>
          <a:prstGeom prst="rect">
            <a:avLst/>
          </a:prstGeom>
          <a:noFill/>
        </p:spPr>
        <p:txBody>
          <a:bodyPr wrap="none" rtlCol="0">
            <a:spAutoFit/>
          </a:bodyPr>
          <a:lstStyle/>
          <a:p>
            <a:pPr algn="ctr"/>
            <a:r>
              <a:rPr lang="tr-TR" b="1" dirty="0">
                <a:solidFill>
                  <a:schemeClr val="bg1">
                    <a:lumMod val="65000"/>
                  </a:schemeClr>
                </a:solidFill>
              </a:rPr>
              <a:t/>
            </a:r>
            <a:br>
              <a:rPr lang="tr-TR" b="1" dirty="0">
                <a:solidFill>
                  <a:schemeClr val="bg1">
                    <a:lumMod val="65000"/>
                  </a:schemeClr>
                </a:solidFill>
              </a:rPr>
            </a:br>
            <a:r>
              <a:rPr lang="tr-TR" b="1" dirty="0" smtClean="0">
                <a:solidFill>
                  <a:schemeClr val="bg1">
                    <a:lumMod val="65000"/>
                  </a:schemeClr>
                </a:solidFill>
              </a:rPr>
              <a:t>OKUL PDR BÖLÜMÜ</a:t>
            </a:r>
            <a:endParaRPr lang="tr-TR" b="1" dirty="0">
              <a:solidFill>
                <a:schemeClr val="bg1">
                  <a:lumMod val="65000"/>
                </a:schemeClr>
              </a:solidFill>
            </a:endParaRPr>
          </a:p>
        </p:txBody>
      </p:sp>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07258" y="301083"/>
            <a:ext cx="2542479" cy="2512220"/>
          </a:xfrm>
          <a:prstGeom prst="rect">
            <a:avLst/>
          </a:prstGeom>
        </p:spPr>
      </p:pic>
    </p:spTree>
    <p:extLst>
      <p:ext uri="{BB962C8B-B14F-4D97-AF65-F5344CB8AC3E}">
        <p14:creationId xmlns:p14="http://schemas.microsoft.com/office/powerpoint/2010/main" val="3681390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Ekonomik Şiddetle Mücadelede Hukuki Düzenlemeler </a:t>
            </a:r>
          </a:p>
        </p:txBody>
      </p:sp>
      <p:sp>
        <p:nvSpPr>
          <p:cNvPr id="3" name="İçerik Yer Tutucusu 2"/>
          <p:cNvSpPr>
            <a:spLocks noGrp="1"/>
          </p:cNvSpPr>
          <p:nvPr>
            <p:ph idx="1"/>
          </p:nvPr>
        </p:nvSpPr>
        <p:spPr/>
        <p:txBody>
          <a:bodyPr>
            <a:normAutofit/>
          </a:bodyPr>
          <a:lstStyle/>
          <a:p>
            <a:pPr algn="just"/>
            <a:r>
              <a:rPr lang="tr-TR" sz="2400" b="1" dirty="0" smtClean="0"/>
              <a:t>Türk </a:t>
            </a:r>
            <a:r>
              <a:rPr lang="tr-TR" sz="2400" b="1" dirty="0"/>
              <a:t>Medeni Kanunu </a:t>
            </a:r>
            <a:endParaRPr lang="tr-TR" sz="2400" dirty="0"/>
          </a:p>
          <a:p>
            <a:pPr algn="just"/>
            <a:r>
              <a:rPr lang="tr-TR" sz="2400" b="1" dirty="0"/>
              <a:t>Aile konutu </a:t>
            </a:r>
            <a:endParaRPr lang="tr-TR" sz="2400" dirty="0"/>
          </a:p>
          <a:p>
            <a:pPr lvl="1" algn="just"/>
            <a:r>
              <a:rPr lang="tr-TR" sz="2400" b="1" dirty="0"/>
              <a:t>MADDE 194.- Eşlerden biri, diğer eşin açık rızası bulunmadıkça, aile konutu ile ilgili kira sözleşmesini feshedemez, aile konutunu devredemez veya aile konutu üzerindeki hakları sınırlayamaz. </a:t>
            </a:r>
            <a:endParaRPr lang="tr-TR" sz="2400" dirty="0"/>
          </a:p>
          <a:p>
            <a:pPr algn="just"/>
            <a:r>
              <a:rPr lang="tr-TR" sz="2400" dirty="0"/>
              <a:t>∗</a:t>
            </a:r>
            <a:r>
              <a:rPr lang="tr-TR" sz="2400" b="1" dirty="0"/>
              <a:t>Aile konutu olarak özgülenen taşınmaz malın maliki olmayan eş, tapu kütüğüne konutla ilgili gerekli şerhin verilmesini isteyebilir. </a:t>
            </a:r>
            <a:endParaRPr lang="tr-TR" sz="2400" dirty="0"/>
          </a:p>
          <a:p>
            <a:pPr algn="just"/>
            <a:r>
              <a:rPr lang="tr-TR" sz="2400" dirty="0"/>
              <a:t>∗</a:t>
            </a:r>
            <a:r>
              <a:rPr lang="tr-TR" sz="2400" b="1" dirty="0"/>
              <a:t>Aile konutu eşlerden biri tarafından kira ile sağlanmışsa, sözleşmenin tarafı olmayan eş, kiralayana yapacağı bildirimle sözleşmenin tarafı hâline gelir. </a:t>
            </a:r>
            <a:endParaRPr lang="tr-TR" sz="2400" dirty="0"/>
          </a:p>
          <a:p>
            <a:endParaRPr lang="tr-TR" dirty="0"/>
          </a:p>
        </p:txBody>
      </p:sp>
    </p:spTree>
    <p:extLst>
      <p:ext uri="{BB962C8B-B14F-4D97-AF65-F5344CB8AC3E}">
        <p14:creationId xmlns:p14="http://schemas.microsoft.com/office/powerpoint/2010/main" val="2821944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2060"/>
                </a:solidFill>
              </a:rPr>
              <a:t>Şiddetle Mücadelede Hukuki Düzenlemeler </a:t>
            </a:r>
          </a:p>
        </p:txBody>
      </p:sp>
      <p:sp>
        <p:nvSpPr>
          <p:cNvPr id="3" name="İçerik Yer Tutucusu 2"/>
          <p:cNvSpPr>
            <a:spLocks noGrp="1"/>
          </p:cNvSpPr>
          <p:nvPr>
            <p:ph idx="1"/>
          </p:nvPr>
        </p:nvSpPr>
        <p:spPr>
          <a:xfrm>
            <a:off x="969818" y="1845734"/>
            <a:ext cx="11222182" cy="4023360"/>
          </a:xfrm>
        </p:spPr>
        <p:txBody>
          <a:bodyPr>
            <a:normAutofit/>
          </a:bodyPr>
          <a:lstStyle/>
          <a:p>
            <a:r>
              <a:rPr lang="tr-TR" sz="3200" b="1" dirty="0" smtClean="0">
                <a:solidFill>
                  <a:srgbClr val="C00000"/>
                </a:solidFill>
              </a:rPr>
              <a:t>TÜRK </a:t>
            </a:r>
            <a:r>
              <a:rPr lang="tr-TR" sz="3200" b="1" dirty="0">
                <a:solidFill>
                  <a:srgbClr val="C00000"/>
                </a:solidFill>
              </a:rPr>
              <a:t>CEZA KANUNU </a:t>
            </a:r>
            <a:r>
              <a:rPr lang="tr-TR" sz="3200" b="1" dirty="0"/>
              <a:t>( Özellikle kişilere karşı suçlar ) </a:t>
            </a:r>
          </a:p>
          <a:p>
            <a:r>
              <a:rPr lang="fi-FI" sz="3200" b="1" dirty="0"/>
              <a:t>Madde 82 /1-d: Kasten öldürme suçu nitelikli hali </a:t>
            </a:r>
          </a:p>
          <a:p>
            <a:r>
              <a:rPr lang="fi-FI" sz="3200" b="1" dirty="0"/>
              <a:t>Madde 86/ 2-a: Kasten yaralama suçu </a:t>
            </a:r>
          </a:p>
          <a:p>
            <a:r>
              <a:rPr lang="tr-TR" sz="3200" b="1" dirty="0"/>
              <a:t>Madde 96/2-b: Eziyet suçu </a:t>
            </a:r>
          </a:p>
          <a:p>
            <a:r>
              <a:rPr lang="tr-TR" sz="3200" b="1" dirty="0"/>
              <a:t>Madde 102/2: Cinsel saldırı suçu </a:t>
            </a:r>
          </a:p>
          <a:p>
            <a:r>
              <a:rPr lang="tr-TR" sz="3200" b="1" dirty="0"/>
              <a:t>Madde 103/3 : Çocukların Cinsel İstismarı </a:t>
            </a:r>
          </a:p>
        </p:txBody>
      </p:sp>
    </p:spTree>
    <p:extLst>
      <p:ext uri="{BB962C8B-B14F-4D97-AF65-F5344CB8AC3E}">
        <p14:creationId xmlns:p14="http://schemas.microsoft.com/office/powerpoint/2010/main" val="86230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2060"/>
                </a:solidFill>
              </a:rPr>
              <a:t>Şiddetle Mücadelede Hukuki Düzenlemeler </a:t>
            </a:r>
          </a:p>
        </p:txBody>
      </p:sp>
      <p:sp>
        <p:nvSpPr>
          <p:cNvPr id="3" name="İçerik Yer Tutucusu 2"/>
          <p:cNvSpPr>
            <a:spLocks noGrp="1"/>
          </p:cNvSpPr>
          <p:nvPr>
            <p:ph idx="1"/>
          </p:nvPr>
        </p:nvSpPr>
        <p:spPr/>
        <p:txBody>
          <a:bodyPr>
            <a:normAutofit lnSpcReduction="10000"/>
          </a:bodyPr>
          <a:lstStyle/>
          <a:p>
            <a:pPr algn="just"/>
            <a:r>
              <a:rPr lang="tr-TR" sz="3200" b="1" dirty="0"/>
              <a:t>Madde 105/2: Cinsel taciz </a:t>
            </a:r>
          </a:p>
          <a:p>
            <a:pPr algn="just"/>
            <a:r>
              <a:rPr lang="tr-TR" sz="3200" b="1" dirty="0"/>
              <a:t>Madde 109/2-e: Kişiyi hürriyetinden yoksun kılma </a:t>
            </a:r>
          </a:p>
          <a:p>
            <a:pPr algn="just"/>
            <a:r>
              <a:rPr lang="tr-TR" sz="3200" b="1" dirty="0"/>
              <a:t>Madde233/1-2: Aile Hukukundan Kaynaklanan yükümlülüğü ihlal </a:t>
            </a:r>
          </a:p>
          <a:p>
            <a:pPr algn="just"/>
            <a:r>
              <a:rPr lang="tr-TR" sz="3200" b="1" dirty="0"/>
              <a:t>Madde 232/1-2:Aynı Konutta yaşadığı kişiye/ idaresi altındaki/bakmakla yükümlü olduğu kişiye kötü muamele </a:t>
            </a:r>
          </a:p>
          <a:p>
            <a:pPr algn="just"/>
            <a:r>
              <a:rPr lang="tr-TR" sz="3200" b="1" dirty="0"/>
              <a:t>Madde 234/1-2: Velayet hakkı elinden alınmış </a:t>
            </a:r>
            <a:r>
              <a:rPr lang="tr-TR" sz="3200" b="1" dirty="0" err="1"/>
              <a:t>ebebeyinin</a:t>
            </a:r>
            <a:r>
              <a:rPr lang="tr-TR" sz="3200" b="1" dirty="0"/>
              <a:t> çocuğu kaçırması vb. </a:t>
            </a:r>
          </a:p>
          <a:p>
            <a:endParaRPr lang="tr-TR" dirty="0"/>
          </a:p>
        </p:txBody>
      </p:sp>
    </p:spTree>
    <p:extLst>
      <p:ext uri="{BB962C8B-B14F-4D97-AF65-F5344CB8AC3E}">
        <p14:creationId xmlns:p14="http://schemas.microsoft.com/office/powerpoint/2010/main" val="355496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2060"/>
                </a:solidFill>
              </a:rPr>
              <a:t>Ailenin Korunmasına Dair ilk Kanun </a:t>
            </a:r>
          </a:p>
        </p:txBody>
      </p:sp>
      <p:sp>
        <p:nvSpPr>
          <p:cNvPr id="3" name="İçerik Yer Tutucusu 2"/>
          <p:cNvSpPr>
            <a:spLocks noGrp="1"/>
          </p:cNvSpPr>
          <p:nvPr>
            <p:ph idx="1"/>
          </p:nvPr>
        </p:nvSpPr>
        <p:spPr/>
        <p:txBody>
          <a:bodyPr>
            <a:normAutofit lnSpcReduction="10000"/>
          </a:bodyPr>
          <a:lstStyle/>
          <a:p>
            <a:endParaRPr lang="tr-TR" dirty="0"/>
          </a:p>
          <a:p>
            <a:pPr algn="just"/>
            <a:r>
              <a:rPr lang="tr-TR" sz="3200" b="1" dirty="0" smtClean="0"/>
              <a:t>      Uluslararası </a:t>
            </a:r>
            <a:r>
              <a:rPr lang="tr-TR" sz="3200" b="1" dirty="0"/>
              <a:t>hukukta kadına yönelik şiddete son vermek üzere yapılan düzenlemeler dikkate alınarak, </a:t>
            </a:r>
            <a:endParaRPr lang="tr-TR" sz="3200" dirty="0"/>
          </a:p>
          <a:p>
            <a:pPr algn="just"/>
            <a:r>
              <a:rPr lang="tr-TR" sz="3200" dirty="0"/>
              <a:t>∗</a:t>
            </a:r>
            <a:r>
              <a:rPr lang="tr-TR" sz="3200" b="1" dirty="0"/>
              <a:t>14.1.1998 tarihinde 4320 sayılı Ailenin Korunmasına Dair Kanun kabulü </a:t>
            </a:r>
            <a:endParaRPr lang="tr-TR" sz="3200" dirty="0"/>
          </a:p>
          <a:p>
            <a:pPr algn="just"/>
            <a:r>
              <a:rPr lang="tr-TR" sz="3200" dirty="0"/>
              <a:t>∗ </a:t>
            </a:r>
            <a:r>
              <a:rPr lang="tr-TR" sz="3200" b="1" dirty="0"/>
              <a:t>26.4.2007 tarih ve 5636 sayılı kanunla değişiklikler </a:t>
            </a:r>
            <a:endParaRPr lang="tr-TR" sz="3200" dirty="0"/>
          </a:p>
          <a:p>
            <a:pPr algn="just"/>
            <a:r>
              <a:rPr lang="tr-TR" sz="3200" dirty="0"/>
              <a:t>∗</a:t>
            </a:r>
            <a:r>
              <a:rPr lang="tr-TR" sz="3200" b="1" dirty="0"/>
              <a:t>1 Mart 2008 tarihinde şiddetin türlerine de yer verilen yasanın uygulanması hakkında Yönetmelik çıkarılmıştır. </a:t>
            </a:r>
            <a:endParaRPr lang="tr-TR" sz="3200" dirty="0"/>
          </a:p>
          <a:p>
            <a:endParaRPr lang="tr-TR" dirty="0"/>
          </a:p>
        </p:txBody>
      </p:sp>
    </p:spTree>
    <p:extLst>
      <p:ext uri="{BB962C8B-B14F-4D97-AF65-F5344CB8AC3E}">
        <p14:creationId xmlns:p14="http://schemas.microsoft.com/office/powerpoint/2010/main" val="2719382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Şiddetle Mücadelede Hukuki </a:t>
            </a:r>
            <a:r>
              <a:rPr lang="tr-TR" b="1" dirty="0" smtClean="0">
                <a:solidFill>
                  <a:srgbClr val="C00000"/>
                </a:solidFill>
              </a:rPr>
              <a:t>Düzenlemeler </a:t>
            </a:r>
            <a:endParaRPr lang="tr-TR" b="1" dirty="0">
              <a:solidFill>
                <a:srgbClr val="C00000"/>
              </a:solidFill>
            </a:endParaRPr>
          </a:p>
        </p:txBody>
      </p:sp>
      <p:sp>
        <p:nvSpPr>
          <p:cNvPr id="3" name="İçerik Yer Tutucusu 2"/>
          <p:cNvSpPr>
            <a:spLocks noGrp="1"/>
          </p:cNvSpPr>
          <p:nvPr>
            <p:ph idx="1"/>
          </p:nvPr>
        </p:nvSpPr>
        <p:spPr/>
        <p:txBody>
          <a:bodyPr>
            <a:normAutofit lnSpcReduction="10000"/>
          </a:bodyPr>
          <a:lstStyle/>
          <a:p>
            <a:r>
              <a:rPr lang="tr-TR" sz="3200" dirty="0" smtClean="0"/>
              <a:t>    </a:t>
            </a:r>
            <a:r>
              <a:rPr lang="tr-TR" sz="3600" b="1" dirty="0" smtClean="0">
                <a:solidFill>
                  <a:srgbClr val="002060"/>
                </a:solidFill>
              </a:rPr>
              <a:t>6284 </a:t>
            </a:r>
            <a:r>
              <a:rPr lang="tr-TR" sz="3600" b="1" dirty="0">
                <a:solidFill>
                  <a:srgbClr val="002060"/>
                </a:solidFill>
              </a:rPr>
              <a:t>sayılı Ailenin Korunmasına ve Kadına Yönelik Şiddetin Önlenmesine Dair Kanun </a:t>
            </a:r>
            <a:endParaRPr lang="tr-TR" sz="3600" b="1" dirty="0" smtClean="0">
              <a:solidFill>
                <a:srgbClr val="002060"/>
              </a:solidFill>
            </a:endParaRPr>
          </a:p>
          <a:p>
            <a:r>
              <a:rPr lang="tr-TR" sz="3200" dirty="0" smtClean="0"/>
              <a:t>    Kadına </a:t>
            </a:r>
            <a:r>
              <a:rPr lang="tr-TR" sz="3200" dirty="0"/>
              <a:t>Yönelik Şiddet İnsan Hakkı İhlalidir Eşit olmayan güç ilişkisinden kaynaklanan toplumsal bir sorundur</a:t>
            </a:r>
            <a:r>
              <a:rPr lang="tr-TR" sz="3200" dirty="0" smtClean="0"/>
              <a:t>!</a:t>
            </a:r>
          </a:p>
          <a:p>
            <a:r>
              <a:rPr lang="tr-TR" sz="3200" dirty="0"/>
              <a:t> </a:t>
            </a:r>
            <a:r>
              <a:rPr lang="tr-TR" sz="3200" dirty="0" smtClean="0"/>
              <a:t>  </a:t>
            </a:r>
            <a:r>
              <a:rPr lang="tr-TR" sz="3200" b="1" dirty="0"/>
              <a:t>Kanunda önemli adımlar </a:t>
            </a:r>
            <a:endParaRPr lang="tr-TR" sz="3200" dirty="0"/>
          </a:p>
          <a:p>
            <a:r>
              <a:rPr lang="tr-TR" sz="3200" b="1" dirty="0" smtClean="0"/>
              <a:t>     Kanunun </a:t>
            </a:r>
            <a:r>
              <a:rPr lang="tr-TR" sz="3200" b="1" dirty="0"/>
              <a:t>uygulanmasında Anayasa, uluslararası sözleşmeler ve özellikle İstanbul Sözleşmesinin esas alınacak olması (md.1/f.2 a)</a:t>
            </a:r>
            <a:r>
              <a:rPr lang="tr-TR" sz="3200" dirty="0" smtClean="0"/>
              <a:t> </a:t>
            </a:r>
          </a:p>
          <a:p>
            <a:endParaRPr lang="tr-TR" sz="3200" dirty="0"/>
          </a:p>
        </p:txBody>
      </p:sp>
    </p:spTree>
    <p:extLst>
      <p:ext uri="{BB962C8B-B14F-4D97-AF65-F5344CB8AC3E}">
        <p14:creationId xmlns:p14="http://schemas.microsoft.com/office/powerpoint/2010/main" val="2759876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2060"/>
                </a:solidFill>
              </a:rPr>
              <a:t>Şiddetle Mücadelede Hukuki Düzenlemeler </a:t>
            </a:r>
          </a:p>
        </p:txBody>
      </p:sp>
      <p:sp>
        <p:nvSpPr>
          <p:cNvPr id="3" name="İçerik Yer Tutucusu 2"/>
          <p:cNvSpPr>
            <a:spLocks noGrp="1"/>
          </p:cNvSpPr>
          <p:nvPr>
            <p:ph idx="1"/>
          </p:nvPr>
        </p:nvSpPr>
        <p:spPr/>
        <p:txBody>
          <a:bodyPr>
            <a:normAutofit fontScale="62500" lnSpcReduction="20000"/>
          </a:bodyPr>
          <a:lstStyle/>
          <a:p>
            <a:endParaRPr lang="tr-TR" dirty="0"/>
          </a:p>
          <a:p>
            <a:r>
              <a:rPr lang="tr-TR" sz="4000" b="1" dirty="0">
                <a:solidFill>
                  <a:srgbClr val="002060"/>
                </a:solidFill>
              </a:rPr>
              <a:t>ANAYASA </a:t>
            </a:r>
          </a:p>
          <a:p>
            <a:r>
              <a:rPr lang="tr-TR" sz="4000" dirty="0"/>
              <a:t>∗</a:t>
            </a:r>
            <a:r>
              <a:rPr lang="tr-TR" sz="4000" b="1" u="sng" dirty="0">
                <a:solidFill>
                  <a:srgbClr val="C00000"/>
                </a:solidFill>
              </a:rPr>
              <a:t>Anayasa`nın 10. Maddesi </a:t>
            </a:r>
            <a:r>
              <a:rPr lang="tr-TR" sz="4000" b="1" u="sng" dirty="0"/>
              <a:t>: Kadınlar ve erkekler eşit haklara sahiptir. </a:t>
            </a:r>
            <a:endParaRPr lang="tr-TR" sz="4000" u="sng" dirty="0"/>
          </a:p>
          <a:p>
            <a:r>
              <a:rPr lang="tr-TR" sz="4000" u="sng" dirty="0"/>
              <a:t>∗</a:t>
            </a:r>
            <a:r>
              <a:rPr lang="tr-TR" sz="4000" b="1" u="sng" dirty="0"/>
              <a:t>Devlet, bu eşitliğin yaşama geçmesini sağlamakla yükümlüdür. </a:t>
            </a:r>
            <a:endParaRPr lang="tr-TR" sz="4000" u="sng" dirty="0"/>
          </a:p>
          <a:p>
            <a:r>
              <a:rPr lang="tr-TR" sz="4000" u="sng" dirty="0"/>
              <a:t>∗ </a:t>
            </a:r>
          </a:p>
          <a:p>
            <a:r>
              <a:rPr lang="tr-TR" sz="4000" u="sng" dirty="0"/>
              <a:t>∗</a:t>
            </a:r>
            <a:r>
              <a:rPr lang="tr-TR" sz="4000" b="1" u="sng" dirty="0">
                <a:solidFill>
                  <a:srgbClr val="C00000"/>
                </a:solidFill>
              </a:rPr>
              <a:t>Anayasa`nın 13. Maddesi</a:t>
            </a:r>
            <a:r>
              <a:rPr lang="tr-TR" sz="4000" b="1" u="sng" dirty="0"/>
              <a:t>: Temel hak ve hürriyetler, özlerine dokunulmaksızın yalnızca Anayasanın ilgili maddelerinde belirtilen sebeplere bağlı olarak ve ancak kanunla sınırlanabilir. </a:t>
            </a:r>
            <a:endParaRPr lang="tr-TR" sz="4000" u="sng" dirty="0"/>
          </a:p>
          <a:p>
            <a:r>
              <a:rPr lang="tr-TR" sz="4000" u="sng" dirty="0"/>
              <a:t>∗</a:t>
            </a:r>
            <a:r>
              <a:rPr lang="tr-TR" sz="4000" b="1" u="sng" dirty="0"/>
              <a:t>Bu sınırlamalar, Anayasanın sözüne ve ruhuna, demokratik toplum düzeninin ve lâik Cumhuriyetin gereklerine ve ölçülülük ilkesine aykırı olamaz. </a:t>
            </a:r>
            <a:endParaRPr lang="tr-TR" sz="4000" u="sng" dirty="0"/>
          </a:p>
          <a:p>
            <a:endParaRPr lang="tr-TR" sz="4000" dirty="0"/>
          </a:p>
        </p:txBody>
      </p:sp>
    </p:spTree>
    <p:extLst>
      <p:ext uri="{BB962C8B-B14F-4D97-AF65-F5344CB8AC3E}">
        <p14:creationId xmlns:p14="http://schemas.microsoft.com/office/powerpoint/2010/main" val="95172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2060"/>
                </a:solidFill>
              </a:rPr>
              <a:t>Şiddetle Mücadelede Hukuki Düzenlemeler </a:t>
            </a:r>
          </a:p>
        </p:txBody>
      </p:sp>
      <p:sp>
        <p:nvSpPr>
          <p:cNvPr id="3" name="İçerik Yer Tutucusu 2"/>
          <p:cNvSpPr>
            <a:spLocks noGrp="1"/>
          </p:cNvSpPr>
          <p:nvPr>
            <p:ph idx="1"/>
          </p:nvPr>
        </p:nvSpPr>
        <p:spPr/>
        <p:txBody>
          <a:bodyPr>
            <a:normAutofit/>
          </a:bodyPr>
          <a:lstStyle/>
          <a:p>
            <a:pPr algn="just"/>
            <a:r>
              <a:rPr lang="tr-TR" sz="3200" b="1" dirty="0">
                <a:solidFill>
                  <a:srgbClr val="C00000"/>
                </a:solidFill>
              </a:rPr>
              <a:t>Anayasa`nın 90. Maddesi </a:t>
            </a:r>
            <a:r>
              <a:rPr lang="tr-TR" sz="3200" b="1" dirty="0" smtClean="0"/>
              <a:t>:</a:t>
            </a:r>
          </a:p>
          <a:p>
            <a:pPr algn="just"/>
            <a:r>
              <a:rPr lang="tr-TR" sz="3200" b="1" dirty="0" smtClean="0"/>
              <a:t> </a:t>
            </a:r>
            <a:r>
              <a:rPr lang="tr-TR" sz="3200" b="1" dirty="0"/>
              <a:t>………Milletlerarası Anlaşmalar kanun hükmündedir. Bunlar hakkında Anayasaya aykırılık iddiası ile Anayasa Mahkemesine başvurulamaz. Temel hak ve özgürlüklere ilişkin milletlerarası anlaşmalarla kanunların aynı konuda farklı hükümler içermesi nedeniyle çıkabilecek uyuşmazlıklarda milletlerarası anlaşma hükümleri esas alınır.</a:t>
            </a:r>
            <a:endParaRPr lang="tr-TR" sz="3200" dirty="0"/>
          </a:p>
        </p:txBody>
      </p:sp>
    </p:spTree>
    <p:extLst>
      <p:ext uri="{BB962C8B-B14F-4D97-AF65-F5344CB8AC3E}">
        <p14:creationId xmlns:p14="http://schemas.microsoft.com/office/powerpoint/2010/main" val="60144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2060"/>
                </a:solidFill>
              </a:rPr>
              <a:t>Şiddetle Mücadelede Hukuki Düzenlemeler </a:t>
            </a:r>
          </a:p>
        </p:txBody>
      </p:sp>
      <p:sp>
        <p:nvSpPr>
          <p:cNvPr id="3" name="İçerik Yer Tutucusu 2"/>
          <p:cNvSpPr>
            <a:spLocks noGrp="1"/>
          </p:cNvSpPr>
          <p:nvPr>
            <p:ph idx="1"/>
          </p:nvPr>
        </p:nvSpPr>
        <p:spPr/>
        <p:txBody>
          <a:bodyPr>
            <a:normAutofit/>
          </a:bodyPr>
          <a:lstStyle/>
          <a:p>
            <a:pPr algn="just"/>
            <a:r>
              <a:rPr lang="tr-TR" sz="3200" b="1" dirty="0">
                <a:solidFill>
                  <a:srgbClr val="C00000"/>
                </a:solidFill>
              </a:rPr>
              <a:t>MADDE 41</a:t>
            </a:r>
            <a:r>
              <a:rPr lang="tr-TR" sz="3200" b="1" dirty="0"/>
              <a:t>.– (Değişik: 3.10.2001-4709/17 </a:t>
            </a:r>
            <a:r>
              <a:rPr lang="tr-TR" sz="3200" b="1" dirty="0" err="1"/>
              <a:t>md.</a:t>
            </a:r>
            <a:r>
              <a:rPr lang="tr-TR" sz="3200" b="1" dirty="0"/>
              <a:t>) Aile, Türk toplumunun temelidir ve eşler arasında eşitliğe dayanır. Devlet, ailenin huzur ve refahı ile özellikle ananın ve çocukların korunmasını sağlamak için gerekli tedbirleri alır, teşkilâtı kurar. (Ek fıkra: 7/5/2010-5982/4 </a:t>
            </a:r>
            <a:r>
              <a:rPr lang="tr-TR" sz="3200" b="1" dirty="0" err="1"/>
              <a:t>md.</a:t>
            </a:r>
            <a:r>
              <a:rPr lang="tr-TR" sz="3200" b="1" dirty="0"/>
              <a:t>) Devlet, her türlü istismara ve şiddete karşı çocukları koruyucu tedbirleri alır.</a:t>
            </a:r>
            <a:endParaRPr lang="tr-TR" sz="3200" dirty="0"/>
          </a:p>
        </p:txBody>
      </p:sp>
    </p:spTree>
    <p:extLst>
      <p:ext uri="{BB962C8B-B14F-4D97-AF65-F5344CB8AC3E}">
        <p14:creationId xmlns:p14="http://schemas.microsoft.com/office/powerpoint/2010/main" val="558991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2060"/>
                </a:solidFill>
              </a:rPr>
              <a:t>Şiddetle Mücadelede Hukuki Düzenlemeler </a:t>
            </a:r>
          </a:p>
        </p:txBody>
      </p:sp>
      <p:sp>
        <p:nvSpPr>
          <p:cNvPr id="3" name="İçerik Yer Tutucusu 2"/>
          <p:cNvSpPr>
            <a:spLocks noGrp="1"/>
          </p:cNvSpPr>
          <p:nvPr>
            <p:ph idx="1"/>
          </p:nvPr>
        </p:nvSpPr>
        <p:spPr/>
        <p:txBody>
          <a:bodyPr>
            <a:noAutofit/>
          </a:bodyPr>
          <a:lstStyle/>
          <a:p>
            <a:r>
              <a:rPr lang="tr-TR" sz="2400" b="1" dirty="0">
                <a:solidFill>
                  <a:srgbClr val="C00000"/>
                </a:solidFill>
              </a:rPr>
              <a:t>KAPSAMI:(md.1/f.1) </a:t>
            </a:r>
          </a:p>
          <a:p>
            <a:pPr algn="just"/>
            <a:r>
              <a:rPr lang="tr-TR" sz="3200" b="1" dirty="0" smtClean="0"/>
              <a:t>    Şiddete </a:t>
            </a:r>
            <a:r>
              <a:rPr lang="tr-TR" sz="3200" b="1" dirty="0"/>
              <a:t>uğrayan </a:t>
            </a:r>
            <a:r>
              <a:rPr lang="tr-TR" sz="3200" b="1" dirty="0" smtClean="0"/>
              <a:t>Şiddete </a:t>
            </a:r>
            <a:r>
              <a:rPr lang="tr-TR" sz="3200" b="1" dirty="0"/>
              <a:t>uğrama tehlikesi bulunan, </a:t>
            </a:r>
            <a:endParaRPr lang="tr-TR" sz="3200" dirty="0"/>
          </a:p>
          <a:p>
            <a:pPr algn="just"/>
            <a:r>
              <a:rPr lang="tr-TR" sz="3200" b="1" dirty="0"/>
              <a:t>Kadınların, </a:t>
            </a:r>
            <a:r>
              <a:rPr lang="tr-TR" sz="3200" b="1" dirty="0" smtClean="0"/>
              <a:t>(</a:t>
            </a:r>
            <a:r>
              <a:rPr lang="tr-TR" sz="3200" b="1" dirty="0"/>
              <a:t>herhangi bir ayrım </a:t>
            </a:r>
            <a:r>
              <a:rPr lang="tr-TR" sz="3200" b="1" dirty="0" err="1"/>
              <a:t>yapılmaksızın«Tüm</a:t>
            </a:r>
            <a:r>
              <a:rPr lang="tr-TR" sz="3200" b="1" dirty="0"/>
              <a:t>» kadınların</a:t>
            </a:r>
            <a:r>
              <a:rPr lang="tr-TR" sz="3200" b="1"/>
              <a:t>) </a:t>
            </a:r>
            <a:r>
              <a:rPr lang="tr-TR" sz="3200" b="1" smtClean="0"/>
              <a:t>Çocukların</a:t>
            </a:r>
            <a:r>
              <a:rPr lang="tr-TR" sz="3200" b="1" dirty="0"/>
              <a:t>, </a:t>
            </a:r>
            <a:r>
              <a:rPr lang="tr-TR" sz="3200" b="1" dirty="0" smtClean="0"/>
              <a:t>Aile </a:t>
            </a:r>
            <a:r>
              <a:rPr lang="tr-TR" sz="3200" b="1" dirty="0"/>
              <a:t>bireylerinin, </a:t>
            </a:r>
            <a:r>
              <a:rPr lang="tr-TR" sz="3200" b="1" dirty="0" smtClean="0"/>
              <a:t>Israrlı </a:t>
            </a:r>
            <a:r>
              <a:rPr lang="tr-TR" sz="3200" b="1" dirty="0"/>
              <a:t>takip mağdurlarının Korunması</a:t>
            </a:r>
            <a:r>
              <a:rPr lang="tr-TR" sz="3200" b="1"/>
              <a:t>, </a:t>
            </a:r>
            <a:r>
              <a:rPr lang="tr-TR" sz="3200" b="1" smtClean="0"/>
              <a:t>Bunlara </a:t>
            </a:r>
            <a:r>
              <a:rPr lang="tr-TR" sz="3200" b="1" dirty="0"/>
              <a:t>karşı şiddetin önlenmesine dair hüküm ve esaslar</a:t>
            </a:r>
            <a:endParaRPr lang="tr-TR" sz="3200" dirty="0"/>
          </a:p>
        </p:txBody>
      </p:sp>
    </p:spTree>
    <p:extLst>
      <p:ext uri="{BB962C8B-B14F-4D97-AF65-F5344CB8AC3E}">
        <p14:creationId xmlns:p14="http://schemas.microsoft.com/office/powerpoint/2010/main" val="667042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solidFill>
                  <a:srgbClr val="002060"/>
                </a:solidFill>
              </a:rPr>
              <a:t>6284 sayılı Ailenin Korunmasına ve Kadına Yönelik Şiddetin Önlenmesine Dair Kanun </a:t>
            </a:r>
          </a:p>
        </p:txBody>
      </p:sp>
      <p:sp>
        <p:nvSpPr>
          <p:cNvPr id="3" name="İçerik Yer Tutucusu 2"/>
          <p:cNvSpPr>
            <a:spLocks noGrp="1"/>
          </p:cNvSpPr>
          <p:nvPr>
            <p:ph idx="1"/>
          </p:nvPr>
        </p:nvSpPr>
        <p:spPr/>
        <p:txBody>
          <a:bodyPr>
            <a:normAutofit lnSpcReduction="10000"/>
          </a:bodyPr>
          <a:lstStyle/>
          <a:p>
            <a:r>
              <a:rPr lang="tr-TR" sz="3600" b="1" dirty="0" smtClean="0">
                <a:solidFill>
                  <a:srgbClr val="C00000"/>
                </a:solidFill>
              </a:rPr>
              <a:t>   kadına </a:t>
            </a:r>
            <a:r>
              <a:rPr lang="tr-TR" sz="3600" b="1" dirty="0">
                <a:solidFill>
                  <a:srgbClr val="C00000"/>
                </a:solidFill>
              </a:rPr>
              <a:t>yönelik şiddet</a:t>
            </a:r>
            <a:r>
              <a:rPr lang="tr-TR" sz="3200" b="1" dirty="0"/>
              <a:t>: </a:t>
            </a:r>
            <a:endParaRPr lang="tr-TR" sz="3200" dirty="0"/>
          </a:p>
          <a:p>
            <a:r>
              <a:rPr lang="tr-TR" sz="3200" dirty="0"/>
              <a:t>∗</a:t>
            </a:r>
            <a:r>
              <a:rPr lang="tr-TR" sz="3200" b="1" u="sng" dirty="0"/>
              <a:t>cinsiyete dayalı bir ayrımcılık ve </a:t>
            </a:r>
            <a:endParaRPr lang="tr-TR" sz="3200" u="sng" dirty="0"/>
          </a:p>
          <a:p>
            <a:r>
              <a:rPr lang="tr-TR" sz="3200" u="sng" dirty="0"/>
              <a:t>∗ </a:t>
            </a:r>
            <a:r>
              <a:rPr lang="tr-TR" sz="3200" b="1" u="sng" dirty="0"/>
              <a:t>kadının insan haklarını ihlal eden bir tutum </a:t>
            </a:r>
            <a:r>
              <a:rPr lang="tr-TR" sz="3200" u="sng" dirty="0"/>
              <a:t>olarak tanımlanmış olması, (md.2/f.1 ç) </a:t>
            </a:r>
          </a:p>
          <a:p>
            <a:r>
              <a:rPr lang="tr-TR" sz="3200" u="sng" dirty="0"/>
              <a:t>∗şiddet, ev içi şiddet ve kadına yönelik şiddetin </a:t>
            </a:r>
            <a:r>
              <a:rPr lang="tr-TR" sz="3200" b="1" u="sng" dirty="0"/>
              <a:t>ayrıntılı olarak tanımlanması</a:t>
            </a:r>
            <a:r>
              <a:rPr lang="tr-TR" sz="3200" u="sng" dirty="0"/>
              <a:t>, (</a:t>
            </a:r>
            <a:r>
              <a:rPr lang="tr-TR" sz="3200" u="sng" dirty="0" err="1"/>
              <a:t>md.</a:t>
            </a:r>
            <a:r>
              <a:rPr lang="tr-TR" sz="3200" u="sng" dirty="0"/>
              <a:t> 2/f. 1 d) </a:t>
            </a:r>
          </a:p>
          <a:p>
            <a:r>
              <a:rPr lang="tr-TR" sz="3200" u="sng" dirty="0"/>
              <a:t>∗</a:t>
            </a:r>
            <a:r>
              <a:rPr lang="tr-TR" sz="3200" b="1" u="sng" dirty="0"/>
              <a:t>7 gün 24 saat </a:t>
            </a:r>
            <a:r>
              <a:rPr lang="tr-TR" sz="3200" u="sng" dirty="0"/>
              <a:t>esasına göre </a:t>
            </a:r>
            <a:r>
              <a:rPr lang="tr-TR" sz="3200" b="1" u="sng" dirty="0"/>
              <a:t>çalışacak şiddet önleme </a:t>
            </a:r>
            <a:r>
              <a:rPr lang="tr-TR" sz="3200" u="sng" dirty="0"/>
              <a:t>ve </a:t>
            </a:r>
            <a:r>
              <a:rPr lang="tr-TR" sz="3200" b="1" u="sng" dirty="0"/>
              <a:t>izleme merkezlerinin </a:t>
            </a:r>
            <a:r>
              <a:rPr lang="tr-TR" sz="3200" u="sng" dirty="0"/>
              <a:t>kurulacak olması; (md.2 /f.2 f) </a:t>
            </a:r>
          </a:p>
          <a:p>
            <a:endParaRPr lang="tr-TR" dirty="0"/>
          </a:p>
        </p:txBody>
      </p:sp>
    </p:spTree>
    <p:extLst>
      <p:ext uri="{BB962C8B-B14F-4D97-AF65-F5344CB8AC3E}">
        <p14:creationId xmlns:p14="http://schemas.microsoft.com/office/powerpoint/2010/main" val="1580545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07127" y="96982"/>
            <a:ext cx="10030691" cy="2909453"/>
          </a:xfrm>
        </p:spPr>
        <p:txBody>
          <a:bodyPr>
            <a:noAutofit/>
          </a:bodyPr>
          <a:lstStyle/>
          <a:p>
            <a:r>
              <a:rPr lang="tr-TR" sz="4000" b="1" dirty="0" smtClean="0"/>
              <a:t>   </a:t>
            </a:r>
            <a:r>
              <a:rPr lang="tr-TR" sz="4000" b="1" dirty="0" smtClean="0">
                <a:solidFill>
                  <a:srgbClr val="C00000"/>
                </a:solidFill>
              </a:rPr>
              <a:t>Şiddet</a:t>
            </a:r>
            <a:r>
              <a:rPr lang="tr-TR" sz="4000" b="1" dirty="0">
                <a:solidFill>
                  <a:srgbClr val="C00000"/>
                </a:solidFill>
              </a:rPr>
              <a:t>, eşit olmayan güç ilişkisinden kaynaklanan toplumsal bir </a:t>
            </a:r>
            <a:r>
              <a:rPr lang="tr-TR" sz="4000" b="1" dirty="0" smtClean="0">
                <a:solidFill>
                  <a:srgbClr val="C00000"/>
                </a:solidFill>
              </a:rPr>
              <a:t>sorundur </a:t>
            </a:r>
            <a:r>
              <a:rPr lang="tr-TR" b="1" dirty="0">
                <a:solidFill>
                  <a:srgbClr val="C00000"/>
                </a:solidFill>
              </a:rPr>
              <a:t/>
            </a:r>
            <a:br>
              <a:rPr lang="tr-TR" b="1" dirty="0">
                <a:solidFill>
                  <a:srgbClr val="C00000"/>
                </a:solidFill>
              </a:rPr>
            </a:br>
            <a:endParaRPr lang="tr-TR" sz="3200" b="1" dirty="0">
              <a:solidFill>
                <a:srgbClr val="C00000"/>
              </a:solidFill>
            </a:endParaRPr>
          </a:p>
        </p:txBody>
      </p:sp>
      <p:sp>
        <p:nvSpPr>
          <p:cNvPr id="3" name="Dikdörtgen 2"/>
          <p:cNvSpPr/>
          <p:nvPr/>
        </p:nvSpPr>
        <p:spPr>
          <a:xfrm>
            <a:off x="1607127" y="2905780"/>
            <a:ext cx="10030691" cy="1877437"/>
          </a:xfrm>
          <a:prstGeom prst="rect">
            <a:avLst/>
          </a:prstGeom>
        </p:spPr>
        <p:txBody>
          <a:bodyPr wrap="square">
            <a:spAutoFit/>
          </a:bodyPr>
          <a:lstStyle/>
          <a:p>
            <a:endParaRPr lang="tr-TR" sz="800" dirty="0">
              <a:solidFill>
                <a:srgbClr val="000000"/>
              </a:solidFill>
              <a:latin typeface="Candara" panose="020E0502030303020204" pitchFamily="34" charset="0"/>
            </a:endParaRPr>
          </a:p>
          <a:p>
            <a:pPr marR="0" algn="just"/>
            <a:r>
              <a:rPr lang="tr-TR" sz="3600" b="1" dirty="0" smtClean="0">
                <a:solidFill>
                  <a:srgbClr val="000000"/>
                </a:solidFill>
                <a:latin typeface="Candara" panose="020E0502030303020204" pitchFamily="34" charset="0"/>
              </a:rPr>
              <a:t>           Aile </a:t>
            </a:r>
            <a:r>
              <a:rPr lang="tr-TR" sz="3600" b="1" dirty="0">
                <a:solidFill>
                  <a:srgbClr val="000000"/>
                </a:solidFill>
                <a:latin typeface="Candara" panose="020E0502030303020204" pitchFamily="34" charset="0"/>
              </a:rPr>
              <a:t>içi Şiddet ve Kadına Yönelik şiddet </a:t>
            </a:r>
            <a:endParaRPr lang="tr-TR" sz="3600" dirty="0">
              <a:solidFill>
                <a:srgbClr val="000000"/>
              </a:solidFill>
              <a:latin typeface="Candara" panose="020E0502030303020204" pitchFamily="34" charset="0"/>
            </a:endParaRPr>
          </a:p>
          <a:p>
            <a:pPr marR="8160" algn="just"/>
            <a:r>
              <a:rPr lang="tr-TR" sz="3600" b="1" dirty="0">
                <a:solidFill>
                  <a:srgbClr val="000000"/>
                </a:solidFill>
                <a:latin typeface="Candara" panose="020E0502030303020204" pitchFamily="34" charset="0"/>
              </a:rPr>
              <a:t>Fiziksel, psikolojik, ekonomik, cinsel, sözlü her türlü şiddet oluşturan tutum ve davranışı kapsar </a:t>
            </a:r>
            <a:endParaRPr lang="tr-TR" sz="3600" dirty="0"/>
          </a:p>
        </p:txBody>
      </p:sp>
    </p:spTree>
    <p:extLst>
      <p:ext uri="{BB962C8B-B14F-4D97-AF65-F5344CB8AC3E}">
        <p14:creationId xmlns:p14="http://schemas.microsoft.com/office/powerpoint/2010/main" val="9148190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solidFill>
                  <a:srgbClr val="002060"/>
                </a:solidFill>
              </a:rPr>
              <a:t>6284 sayılı Ailenin Korunmasına ve Kadına Yönelik Şiddetin Önlenmesine Dair Kanun </a:t>
            </a:r>
          </a:p>
        </p:txBody>
      </p:sp>
      <p:sp>
        <p:nvSpPr>
          <p:cNvPr id="3" name="İçerik Yer Tutucusu 2"/>
          <p:cNvSpPr>
            <a:spLocks noGrp="1"/>
          </p:cNvSpPr>
          <p:nvPr>
            <p:ph idx="1"/>
          </p:nvPr>
        </p:nvSpPr>
        <p:spPr/>
        <p:txBody>
          <a:bodyPr>
            <a:noAutofit/>
          </a:bodyPr>
          <a:lstStyle/>
          <a:p>
            <a:pPr algn="just"/>
            <a:r>
              <a:rPr lang="tr-TR" sz="3200" b="1" i="1" dirty="0">
                <a:solidFill>
                  <a:srgbClr val="C00000"/>
                </a:solidFill>
              </a:rPr>
              <a:t>Uygulama İlkeleri: Destek ve hizmetler </a:t>
            </a:r>
            <a:endParaRPr lang="tr-TR" sz="3200" dirty="0">
              <a:solidFill>
                <a:srgbClr val="C00000"/>
              </a:solidFill>
            </a:endParaRPr>
          </a:p>
          <a:p>
            <a:pPr algn="just"/>
            <a:r>
              <a:rPr lang="tr-TR" sz="3200" b="1" u="sng" dirty="0">
                <a:solidFill>
                  <a:srgbClr val="002060"/>
                </a:solidFill>
              </a:rPr>
              <a:t>Mağdur için</a:t>
            </a:r>
            <a:r>
              <a:rPr lang="tr-TR" sz="3200" b="1" u="sng" dirty="0"/>
              <a:t>: temel insan haklarına ve kadın erkek eşitliğine duyarlı, </a:t>
            </a:r>
            <a:r>
              <a:rPr lang="tr-TR" sz="3200" b="1" u="sng" dirty="0" smtClean="0"/>
              <a:t>sosyal </a:t>
            </a:r>
            <a:r>
              <a:rPr lang="tr-TR" sz="3200" b="1" u="sng" dirty="0"/>
              <a:t>devlet ilkesine uygun, </a:t>
            </a:r>
            <a:r>
              <a:rPr lang="tr-TR" sz="3200" b="1" u="sng" dirty="0" smtClean="0"/>
              <a:t>adil</a:t>
            </a:r>
            <a:r>
              <a:rPr lang="tr-TR" sz="3200" b="1" u="sng" dirty="0"/>
              <a:t>, etkili ve süratli destek ve hizmet verilmesi, </a:t>
            </a:r>
            <a:r>
              <a:rPr lang="tr-TR" sz="3200" u="sng" dirty="0"/>
              <a:t>(md.1/f.2 b) </a:t>
            </a:r>
          </a:p>
          <a:p>
            <a:pPr algn="just"/>
            <a:r>
              <a:rPr lang="tr-TR" sz="3200" b="1" u="sng" dirty="0">
                <a:solidFill>
                  <a:srgbClr val="002060"/>
                </a:solidFill>
              </a:rPr>
              <a:t>Mağdur ve şiddet uygulayan için</a:t>
            </a:r>
            <a:r>
              <a:rPr lang="tr-TR" sz="3200" b="1" u="sng" dirty="0"/>
              <a:t>: tedbir kararının insan onuruna yaraşır bir şekilde yerine getirilmesi</a:t>
            </a:r>
            <a:r>
              <a:rPr lang="tr-TR" sz="3200" u="sng" dirty="0"/>
              <a:t>, (md.1/f.2 c) </a:t>
            </a:r>
          </a:p>
          <a:p>
            <a:pPr algn="just"/>
            <a:endParaRPr lang="tr-TR" sz="3200" dirty="0"/>
          </a:p>
        </p:txBody>
      </p:sp>
    </p:spTree>
    <p:extLst>
      <p:ext uri="{BB962C8B-B14F-4D97-AF65-F5344CB8AC3E}">
        <p14:creationId xmlns:p14="http://schemas.microsoft.com/office/powerpoint/2010/main" val="3293787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solidFill>
                  <a:srgbClr val="002060"/>
                </a:solidFill>
              </a:rPr>
              <a:t>6284 sayılı Ailenin Korunmasına ve Kadına Yönelik Şiddetin Önlenmesine Dair Kanun </a:t>
            </a:r>
          </a:p>
        </p:txBody>
      </p:sp>
      <p:sp>
        <p:nvSpPr>
          <p:cNvPr id="3" name="İçerik Yer Tutucusu 2"/>
          <p:cNvSpPr>
            <a:spLocks noGrp="1"/>
          </p:cNvSpPr>
          <p:nvPr>
            <p:ph idx="1"/>
          </p:nvPr>
        </p:nvSpPr>
        <p:spPr/>
        <p:txBody>
          <a:bodyPr>
            <a:normAutofit/>
          </a:bodyPr>
          <a:lstStyle/>
          <a:p>
            <a:endParaRPr lang="tr-TR" dirty="0"/>
          </a:p>
          <a:p>
            <a:pPr algn="just"/>
            <a:r>
              <a:rPr lang="sv-SE" sz="3200" b="1" dirty="0">
                <a:solidFill>
                  <a:srgbClr val="C00000"/>
                </a:solidFill>
              </a:rPr>
              <a:t>Mülki amire de koruyucu tedbir alma </a:t>
            </a:r>
            <a:r>
              <a:rPr lang="sv-SE" sz="3200" dirty="0"/>
              <a:t>görevinin verilmesi </a:t>
            </a:r>
          </a:p>
          <a:p>
            <a:pPr algn="just"/>
            <a:r>
              <a:rPr lang="tr-TR" sz="3200" dirty="0"/>
              <a:t>∗Gecikmesinde sakınca bulunan hallerde bazı önleyici ve koruyucu tedbirlerin </a:t>
            </a:r>
            <a:r>
              <a:rPr lang="tr-TR" sz="3200" b="1" dirty="0"/>
              <a:t>süreli bir onaya bağlı olarak kolluk amirince de </a:t>
            </a:r>
            <a:r>
              <a:rPr lang="tr-TR" sz="3200" dirty="0"/>
              <a:t>alma yetkisi verilmiş olması (md.3; md.5) </a:t>
            </a:r>
          </a:p>
          <a:p>
            <a:pPr algn="just"/>
            <a:endParaRPr lang="tr-TR" sz="3200" dirty="0"/>
          </a:p>
        </p:txBody>
      </p:sp>
    </p:spTree>
    <p:extLst>
      <p:ext uri="{BB962C8B-B14F-4D97-AF65-F5344CB8AC3E}">
        <p14:creationId xmlns:p14="http://schemas.microsoft.com/office/powerpoint/2010/main" val="1848345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solidFill>
                  <a:srgbClr val="002060"/>
                </a:solidFill>
              </a:rPr>
              <a:t>6284 sayılı Ailenin Korunmasına ve Kadına Yönelik Şiddetin Önlenmesine Dair Kanun </a:t>
            </a:r>
          </a:p>
        </p:txBody>
      </p:sp>
      <p:sp>
        <p:nvSpPr>
          <p:cNvPr id="3" name="İçerik Yer Tutucusu 2"/>
          <p:cNvSpPr>
            <a:spLocks noGrp="1"/>
          </p:cNvSpPr>
          <p:nvPr>
            <p:ph idx="1"/>
          </p:nvPr>
        </p:nvSpPr>
        <p:spPr>
          <a:xfrm>
            <a:off x="831273" y="1845734"/>
            <a:ext cx="10668000" cy="4023360"/>
          </a:xfrm>
        </p:spPr>
        <p:txBody>
          <a:bodyPr>
            <a:normAutofit fontScale="92500" lnSpcReduction="10000"/>
          </a:bodyPr>
          <a:lstStyle/>
          <a:p>
            <a:endParaRPr lang="tr-TR" dirty="0"/>
          </a:p>
          <a:p>
            <a:pPr algn="just"/>
            <a:r>
              <a:rPr lang="tr-TR" sz="3000" b="1" dirty="0" smtClean="0">
                <a:solidFill>
                  <a:srgbClr val="C00000"/>
                </a:solidFill>
              </a:rPr>
              <a:t>  Korunan </a:t>
            </a:r>
            <a:r>
              <a:rPr lang="tr-TR" sz="3000" b="1" dirty="0">
                <a:solidFill>
                  <a:srgbClr val="C00000"/>
                </a:solidFill>
              </a:rPr>
              <a:t>kişinin </a:t>
            </a:r>
            <a:r>
              <a:rPr lang="tr-TR" sz="3000" dirty="0"/>
              <a:t>talebi üzerine tapu kütüğüne </a:t>
            </a:r>
            <a:r>
              <a:rPr lang="tr-TR" sz="3000" b="1" dirty="0"/>
              <a:t>“aile konutu” şerhi konulması,(</a:t>
            </a:r>
            <a:r>
              <a:rPr lang="tr-TR" sz="3000" dirty="0"/>
              <a:t>md.4/f.1c) </a:t>
            </a:r>
          </a:p>
          <a:p>
            <a:pPr algn="just"/>
            <a:r>
              <a:rPr lang="tr-TR" sz="3000" dirty="0"/>
              <a:t>∗</a:t>
            </a:r>
            <a:r>
              <a:rPr lang="tr-TR" sz="3000" b="1" dirty="0">
                <a:solidFill>
                  <a:srgbClr val="C00000"/>
                </a:solidFill>
              </a:rPr>
              <a:t>Korunan kişinin </a:t>
            </a:r>
            <a:r>
              <a:rPr lang="tr-TR" sz="3000" dirty="0"/>
              <a:t>çalışma yaşamına katılımını desteklemek üzere </a:t>
            </a:r>
            <a:r>
              <a:rPr lang="tr-TR" sz="3000" b="1" dirty="0"/>
              <a:t>kreş imkanı verilmesi</a:t>
            </a:r>
            <a:r>
              <a:rPr lang="tr-TR" sz="3000" dirty="0"/>
              <a:t>, (md.3/f. 1d) </a:t>
            </a:r>
          </a:p>
          <a:p>
            <a:pPr algn="just"/>
            <a:r>
              <a:rPr lang="tr-TR" sz="3000" dirty="0"/>
              <a:t>∗</a:t>
            </a:r>
            <a:r>
              <a:rPr lang="tr-TR" sz="3000" b="1" dirty="0"/>
              <a:t>Tanık Koruma Kanunu </a:t>
            </a:r>
            <a:r>
              <a:rPr lang="tr-TR" sz="3000" dirty="0"/>
              <a:t>çerçevesinde kimlik ve belgelerinin değiştirilmesi, </a:t>
            </a:r>
            <a:endParaRPr lang="tr-TR" sz="3000" dirty="0" smtClean="0"/>
          </a:p>
          <a:p>
            <a:pPr algn="just"/>
            <a:r>
              <a:rPr lang="tr-TR" sz="3000" dirty="0" smtClean="0"/>
              <a:t>(</a:t>
            </a:r>
            <a:r>
              <a:rPr lang="tr-TR" sz="3000" dirty="0" err="1"/>
              <a:t>md.</a:t>
            </a:r>
            <a:r>
              <a:rPr lang="tr-TR" sz="3000" dirty="0"/>
              <a:t> 4/f.1ç) </a:t>
            </a:r>
          </a:p>
          <a:p>
            <a:pPr algn="just"/>
            <a:r>
              <a:rPr lang="tr-TR" sz="3000" dirty="0"/>
              <a:t>∗</a:t>
            </a:r>
            <a:r>
              <a:rPr lang="tr-TR" sz="3000" b="1" dirty="0"/>
              <a:t>Herkesin </a:t>
            </a:r>
            <a:r>
              <a:rPr lang="tr-TR" sz="3000" dirty="0"/>
              <a:t>bu durumu resmi makam veya mercilere </a:t>
            </a:r>
            <a:r>
              <a:rPr lang="tr-TR" sz="3000" b="1" dirty="0"/>
              <a:t>ihbar edebilmesi</a:t>
            </a:r>
            <a:r>
              <a:rPr lang="tr-TR" sz="3000" dirty="0"/>
              <a:t>,(</a:t>
            </a:r>
            <a:r>
              <a:rPr lang="tr-TR" sz="3000" dirty="0" err="1"/>
              <a:t>md.</a:t>
            </a:r>
            <a:r>
              <a:rPr lang="tr-TR" sz="3000" dirty="0"/>
              <a:t> </a:t>
            </a:r>
            <a:r>
              <a:rPr lang="tr-TR" sz="3000" dirty="0" smtClean="0"/>
              <a:t>7) </a:t>
            </a:r>
            <a:endParaRPr lang="tr-TR" sz="3000" dirty="0"/>
          </a:p>
          <a:p>
            <a:pPr algn="just"/>
            <a:endParaRPr lang="tr-TR" sz="2800" dirty="0"/>
          </a:p>
        </p:txBody>
      </p:sp>
    </p:spTree>
    <p:extLst>
      <p:ext uri="{BB962C8B-B14F-4D97-AF65-F5344CB8AC3E}">
        <p14:creationId xmlns:p14="http://schemas.microsoft.com/office/powerpoint/2010/main" val="1533005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solidFill>
                  <a:srgbClr val="002060"/>
                </a:solidFill>
              </a:rPr>
              <a:t>6284 sayılı Ailenin Korunmasına ve Kadına Yönelik Şiddetin Önlenmesine Dair Kanun </a:t>
            </a:r>
          </a:p>
        </p:txBody>
      </p:sp>
      <p:sp>
        <p:nvSpPr>
          <p:cNvPr id="3" name="İçerik Yer Tutucusu 2"/>
          <p:cNvSpPr>
            <a:spLocks noGrp="1"/>
          </p:cNvSpPr>
          <p:nvPr>
            <p:ph idx="1"/>
          </p:nvPr>
        </p:nvSpPr>
        <p:spPr/>
        <p:txBody>
          <a:bodyPr>
            <a:normAutofit/>
          </a:bodyPr>
          <a:lstStyle/>
          <a:p>
            <a:r>
              <a:rPr lang="tr-TR" sz="3200" b="1" dirty="0" smtClean="0"/>
              <a:t>Koruyucu </a:t>
            </a:r>
            <a:r>
              <a:rPr lang="tr-TR" sz="3200" b="1" dirty="0"/>
              <a:t>tedbir kararı verilmesi için, şiddetin uygulandığı hususunda delil veya belge aranmaması,(</a:t>
            </a:r>
            <a:r>
              <a:rPr lang="tr-TR" sz="3200" b="1" dirty="0" err="1"/>
              <a:t>md.</a:t>
            </a:r>
            <a:r>
              <a:rPr lang="tr-TR" sz="3200" b="1" dirty="0"/>
              <a:t> 8/f.3) </a:t>
            </a:r>
            <a:endParaRPr lang="tr-TR" sz="3200" dirty="0"/>
          </a:p>
          <a:p>
            <a:r>
              <a:rPr lang="tr-TR" sz="3200" dirty="0"/>
              <a:t>∗</a:t>
            </a:r>
            <a:r>
              <a:rPr lang="tr-TR" sz="3200" b="1" u="sng" dirty="0">
                <a:solidFill>
                  <a:srgbClr val="C00000"/>
                </a:solidFill>
              </a:rPr>
              <a:t>Kolluk kuvvetinin, çocuk ve kadının insan hakları ile kadın erkek eşitliği konusunda eğitim almış olması, (</a:t>
            </a:r>
            <a:r>
              <a:rPr lang="tr-TR" sz="3200" b="1" u="sng" dirty="0" err="1">
                <a:solidFill>
                  <a:srgbClr val="C00000"/>
                </a:solidFill>
              </a:rPr>
              <a:t>md.</a:t>
            </a:r>
            <a:r>
              <a:rPr lang="tr-TR" sz="3200" b="1" u="sng" dirty="0">
                <a:solidFill>
                  <a:srgbClr val="C00000"/>
                </a:solidFill>
              </a:rPr>
              <a:t> 11) </a:t>
            </a:r>
            <a:endParaRPr lang="tr-TR" sz="3200" u="sng" dirty="0">
              <a:solidFill>
                <a:srgbClr val="C00000"/>
              </a:solidFill>
            </a:endParaRPr>
          </a:p>
          <a:p>
            <a:r>
              <a:rPr lang="tr-TR" sz="3200" u="sng" dirty="0"/>
              <a:t>∗</a:t>
            </a:r>
            <a:r>
              <a:rPr lang="tr-TR" sz="3200" b="1" u="sng" dirty="0"/>
              <a:t>Tedbir kararlarının uygulanmasında hâkim kararı ile teknik araç ve yöntemlerin kullanılabilmesi (</a:t>
            </a:r>
            <a:r>
              <a:rPr lang="tr-TR" sz="3200" b="1" u="sng" dirty="0" err="1"/>
              <a:t>md.</a:t>
            </a:r>
            <a:r>
              <a:rPr lang="tr-TR" sz="3200" b="1" u="sng" dirty="0"/>
              <a:t> 12) </a:t>
            </a:r>
            <a:endParaRPr lang="tr-TR" sz="3200" u="sng" dirty="0"/>
          </a:p>
          <a:p>
            <a:endParaRPr lang="tr-TR" dirty="0"/>
          </a:p>
        </p:txBody>
      </p:sp>
    </p:spTree>
    <p:extLst>
      <p:ext uri="{BB962C8B-B14F-4D97-AF65-F5344CB8AC3E}">
        <p14:creationId xmlns:p14="http://schemas.microsoft.com/office/powerpoint/2010/main" val="55490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solidFill>
                  <a:srgbClr val="002060"/>
                </a:solidFill>
              </a:rPr>
              <a:t>6284 sayılı Ailenin Korunmasına ve Kadına Yönelik Şiddetin Önlenmesine Dair Kanun </a:t>
            </a:r>
          </a:p>
        </p:txBody>
      </p:sp>
      <p:sp>
        <p:nvSpPr>
          <p:cNvPr id="3" name="İçerik Yer Tutucusu 2"/>
          <p:cNvSpPr>
            <a:spLocks noGrp="1"/>
          </p:cNvSpPr>
          <p:nvPr>
            <p:ph idx="1"/>
          </p:nvPr>
        </p:nvSpPr>
        <p:spPr/>
        <p:txBody>
          <a:bodyPr>
            <a:normAutofit lnSpcReduction="10000"/>
          </a:bodyPr>
          <a:lstStyle/>
          <a:p>
            <a:endParaRPr lang="tr-TR" dirty="0"/>
          </a:p>
          <a:p>
            <a:pPr algn="just"/>
            <a:r>
              <a:rPr lang="tr-TR" sz="3600" dirty="0" smtClean="0"/>
              <a:t>      Bilgilendirme </a:t>
            </a:r>
            <a:r>
              <a:rPr lang="tr-TR" sz="3600" dirty="0"/>
              <a:t>programlarının, TV’lerde </a:t>
            </a:r>
            <a:r>
              <a:rPr lang="tr-TR" sz="3600" b="1" dirty="0"/>
              <a:t>RTÜK denetiminde </a:t>
            </a:r>
            <a:r>
              <a:rPr lang="tr-TR" sz="3600" dirty="0"/>
              <a:t>yayınlanacak olması, (</a:t>
            </a:r>
            <a:r>
              <a:rPr lang="tr-TR" sz="3600" dirty="0" err="1"/>
              <a:t>md.</a:t>
            </a:r>
            <a:r>
              <a:rPr lang="tr-TR" sz="3600" dirty="0"/>
              <a:t> 16/3) İst..Sözl.Md.17 </a:t>
            </a:r>
          </a:p>
          <a:p>
            <a:pPr algn="just"/>
            <a:r>
              <a:rPr lang="tr-TR" sz="3600" dirty="0"/>
              <a:t>∗ </a:t>
            </a:r>
            <a:r>
              <a:rPr lang="tr-TR" sz="3600" b="1" dirty="0"/>
              <a:t>İlköğretim ve ortaöğretim müfredatına, kadının insan hakları ve kadın erkek eşitliği konusunda eğitime yönelik dersler konulması yükümü, </a:t>
            </a:r>
            <a:r>
              <a:rPr lang="tr-TR" sz="3600" dirty="0"/>
              <a:t>(</a:t>
            </a:r>
            <a:r>
              <a:rPr lang="tr-TR" sz="3600" dirty="0" err="1"/>
              <a:t>md.</a:t>
            </a:r>
            <a:r>
              <a:rPr lang="tr-TR" sz="3600" dirty="0"/>
              <a:t> 16/ 6) İst..Sözl.Md.14 </a:t>
            </a:r>
          </a:p>
          <a:p>
            <a:pPr algn="just"/>
            <a:endParaRPr lang="tr-TR" sz="3600" dirty="0"/>
          </a:p>
        </p:txBody>
      </p:sp>
    </p:spTree>
    <p:extLst>
      <p:ext uri="{BB962C8B-B14F-4D97-AF65-F5344CB8AC3E}">
        <p14:creationId xmlns:p14="http://schemas.microsoft.com/office/powerpoint/2010/main" val="7233094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solidFill>
                  <a:srgbClr val="002060"/>
                </a:solidFill>
              </a:rPr>
              <a:t>6284 sayılı Ailenin Korunmasına ve Kadına Yönelik Şiddetin Önlenmesine Dair Kanun </a:t>
            </a:r>
          </a:p>
        </p:txBody>
      </p:sp>
      <p:sp>
        <p:nvSpPr>
          <p:cNvPr id="3" name="İçerik Yer Tutucusu 2"/>
          <p:cNvSpPr>
            <a:spLocks noGrp="1"/>
          </p:cNvSpPr>
          <p:nvPr>
            <p:ph idx="1"/>
          </p:nvPr>
        </p:nvSpPr>
        <p:spPr/>
        <p:txBody>
          <a:bodyPr>
            <a:normAutofit fontScale="77500" lnSpcReduction="20000"/>
          </a:bodyPr>
          <a:lstStyle/>
          <a:p>
            <a:endParaRPr lang="tr-TR" dirty="0"/>
          </a:p>
          <a:p>
            <a:pPr algn="just"/>
            <a:r>
              <a:rPr lang="tr-TR" sz="3500" b="1" dirty="0">
                <a:solidFill>
                  <a:srgbClr val="C00000"/>
                </a:solidFill>
              </a:rPr>
              <a:t>Korunan kişiye Bakanlık bütçesinden geçici maddi yardım yapılabilmesi, (md.17) </a:t>
            </a:r>
            <a:endParaRPr lang="tr-TR" sz="3500" dirty="0">
              <a:solidFill>
                <a:srgbClr val="C00000"/>
              </a:solidFill>
            </a:endParaRPr>
          </a:p>
          <a:p>
            <a:pPr algn="just"/>
            <a:r>
              <a:rPr lang="tr-TR" sz="3500" dirty="0"/>
              <a:t>∗</a:t>
            </a:r>
            <a:r>
              <a:rPr lang="tr-TR" sz="3500" b="1" dirty="0">
                <a:solidFill>
                  <a:srgbClr val="C00000"/>
                </a:solidFill>
              </a:rPr>
              <a:t>Korunan kişi </a:t>
            </a:r>
            <a:r>
              <a:rPr lang="tr-TR" sz="3500" b="1" dirty="0"/>
              <a:t>için nafakaya hükmedilecek ve sağlık giderlerinin karşılanacak olması (</a:t>
            </a:r>
            <a:r>
              <a:rPr lang="tr-TR" sz="3500" b="1" dirty="0" err="1"/>
              <a:t>md.</a:t>
            </a:r>
            <a:r>
              <a:rPr lang="tr-TR" sz="3500" b="1" dirty="0"/>
              <a:t> 18; md.19) </a:t>
            </a:r>
            <a:endParaRPr lang="tr-TR" sz="3500" dirty="0"/>
          </a:p>
          <a:p>
            <a:pPr algn="just"/>
            <a:r>
              <a:rPr lang="tr-TR" sz="3500" dirty="0"/>
              <a:t>∗</a:t>
            </a:r>
            <a:r>
              <a:rPr lang="tr-TR" sz="3500" b="1" u="sng" dirty="0">
                <a:solidFill>
                  <a:srgbClr val="002060"/>
                </a:solidFill>
              </a:rPr>
              <a:t>kararların icra ve infazı için yapılan işlemlerden hiçbir ad altında masraf alınmaması, (</a:t>
            </a:r>
            <a:r>
              <a:rPr lang="tr-TR" sz="3500" b="1" u="sng" dirty="0" err="1">
                <a:solidFill>
                  <a:srgbClr val="002060"/>
                </a:solidFill>
              </a:rPr>
              <a:t>md.</a:t>
            </a:r>
            <a:r>
              <a:rPr lang="tr-TR" sz="3500" b="1" u="sng" dirty="0">
                <a:solidFill>
                  <a:srgbClr val="002060"/>
                </a:solidFill>
              </a:rPr>
              <a:t> 20) </a:t>
            </a:r>
            <a:endParaRPr lang="tr-TR" sz="3500" u="sng" dirty="0">
              <a:solidFill>
                <a:srgbClr val="002060"/>
              </a:solidFill>
            </a:endParaRPr>
          </a:p>
          <a:p>
            <a:pPr algn="just"/>
            <a:endParaRPr lang="tr-TR" sz="3500" u="sng" dirty="0"/>
          </a:p>
          <a:p>
            <a:pPr algn="just"/>
            <a:r>
              <a:rPr lang="tr-TR" sz="3500" u="sng" dirty="0"/>
              <a:t>∗</a:t>
            </a:r>
            <a:r>
              <a:rPr lang="tr-TR" sz="3500" b="1" u="sng" dirty="0"/>
              <a:t>Bu kanun kapsamında açılacak davalara Bakanlığın müdahil olabilmesi, (</a:t>
            </a:r>
            <a:r>
              <a:rPr lang="tr-TR" sz="3500" b="1" u="sng" dirty="0" err="1"/>
              <a:t>md.</a:t>
            </a:r>
            <a:r>
              <a:rPr lang="tr-TR" sz="3500" b="1" u="sng" dirty="0"/>
              <a:t> 20/2) </a:t>
            </a:r>
            <a:endParaRPr lang="tr-TR" sz="3500" u="sng" dirty="0"/>
          </a:p>
          <a:p>
            <a:pPr algn="just"/>
            <a:endParaRPr lang="tr-TR" sz="2800" dirty="0"/>
          </a:p>
        </p:txBody>
      </p:sp>
    </p:spTree>
    <p:extLst>
      <p:ext uri="{BB962C8B-B14F-4D97-AF65-F5344CB8AC3E}">
        <p14:creationId xmlns:p14="http://schemas.microsoft.com/office/powerpoint/2010/main" val="12789510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
            </a:r>
            <a:br>
              <a:rPr lang="tr-TR" dirty="0"/>
            </a:br>
            <a:r>
              <a:rPr lang="tr-TR" b="1" dirty="0">
                <a:solidFill>
                  <a:srgbClr val="002060"/>
                </a:solidFill>
              </a:rPr>
              <a:t>Mülki amir tarafından verilecek koruyucu tedbir kararları </a:t>
            </a:r>
          </a:p>
        </p:txBody>
      </p:sp>
      <p:sp>
        <p:nvSpPr>
          <p:cNvPr id="3" name="İçerik Yer Tutucusu 2"/>
          <p:cNvSpPr>
            <a:spLocks noGrp="1"/>
          </p:cNvSpPr>
          <p:nvPr>
            <p:ph idx="1"/>
          </p:nvPr>
        </p:nvSpPr>
        <p:spPr/>
        <p:txBody>
          <a:bodyPr>
            <a:normAutofit fontScale="92500" lnSpcReduction="20000"/>
          </a:bodyPr>
          <a:lstStyle/>
          <a:p>
            <a:endParaRPr lang="tr-TR" dirty="0"/>
          </a:p>
          <a:p>
            <a:r>
              <a:rPr lang="tr-TR" sz="2600" b="1" dirty="0">
                <a:solidFill>
                  <a:srgbClr val="C00000"/>
                </a:solidFill>
              </a:rPr>
              <a:t>Mülki Amir Tarafından Verilecek Koruyucu Tedbirler </a:t>
            </a:r>
            <a:endParaRPr lang="tr-TR" sz="2600" dirty="0">
              <a:solidFill>
                <a:srgbClr val="C00000"/>
              </a:solidFill>
            </a:endParaRPr>
          </a:p>
          <a:p>
            <a:pPr algn="just"/>
            <a:r>
              <a:rPr lang="tr-TR" sz="2600" b="1" dirty="0">
                <a:solidFill>
                  <a:srgbClr val="002060"/>
                </a:solidFill>
              </a:rPr>
              <a:t>MADDE 3- </a:t>
            </a:r>
            <a:r>
              <a:rPr lang="tr-TR" sz="2600" dirty="0"/>
              <a:t>(1) Bu Kanun kapsamında korunan bireylerle ilgili olarak aşağıdaki tedbirlerden </a:t>
            </a:r>
            <a:r>
              <a:rPr lang="tr-TR" sz="2600" b="1" dirty="0"/>
              <a:t>birine, birkaçına veya uygun görülecek benzer tedbirlere </a:t>
            </a:r>
            <a:r>
              <a:rPr lang="tr-TR" sz="2600" dirty="0"/>
              <a:t>karar verilebilir. </a:t>
            </a:r>
            <a:r>
              <a:rPr lang="tr-TR" sz="2600" dirty="0" smtClean="0"/>
              <a:t>Kendisine </a:t>
            </a:r>
            <a:r>
              <a:rPr lang="tr-TR" sz="2600" dirty="0"/>
              <a:t>ve gerekiyorsa beraberindeki çocuklara, bulunduğu yerde veya başka bir yerde, </a:t>
            </a:r>
            <a:r>
              <a:rPr lang="tr-TR" sz="2600" b="1" dirty="0"/>
              <a:t>uygun barınma yeri sağlanması. </a:t>
            </a:r>
            <a:endParaRPr lang="tr-TR" sz="2600" dirty="0"/>
          </a:p>
          <a:p>
            <a:pPr algn="just"/>
            <a:r>
              <a:rPr lang="tr-TR" sz="2600" dirty="0" smtClean="0"/>
              <a:t>b</a:t>
            </a:r>
            <a:r>
              <a:rPr lang="tr-TR" sz="2600" dirty="0"/>
              <a:t>) Diğer kanunlar kapsamında yapılacak yardımlar saklı kalmak üzere, </a:t>
            </a:r>
            <a:r>
              <a:rPr lang="tr-TR" sz="2600" b="1" dirty="0"/>
              <a:t>geçici maddî yardım yapılması. </a:t>
            </a:r>
            <a:endParaRPr lang="tr-TR" sz="2600" dirty="0"/>
          </a:p>
          <a:p>
            <a:pPr algn="just"/>
            <a:r>
              <a:rPr lang="tr-TR" sz="2600" dirty="0"/>
              <a:t>c) Psikolojik, mesleki, hukuki ve sosyal bakımdan, </a:t>
            </a:r>
            <a:r>
              <a:rPr lang="tr-TR" sz="2600" b="1" dirty="0"/>
              <a:t>rehberlik ve danışmanlık hizmeti verilmesi</a:t>
            </a:r>
            <a:r>
              <a:rPr lang="tr-TR" sz="2600" dirty="0"/>
              <a:t>. </a:t>
            </a:r>
          </a:p>
          <a:p>
            <a:pPr algn="just"/>
            <a:r>
              <a:rPr lang="tr-TR" sz="2600" dirty="0"/>
              <a:t>ç) Hayati tehlikesinin bulunması halinde, ilgilinin talebi üzerine veya resen </a:t>
            </a:r>
            <a:r>
              <a:rPr lang="tr-TR" sz="2600" b="1" dirty="0"/>
              <a:t>geçici koruma altına alınması</a:t>
            </a:r>
            <a:r>
              <a:rPr lang="tr-TR" sz="2600" dirty="0"/>
              <a:t>. (</a:t>
            </a:r>
            <a:r>
              <a:rPr lang="tr-TR" sz="2600" dirty="0" smtClean="0"/>
              <a:t>KOLLUK) </a:t>
            </a:r>
            <a:endParaRPr lang="tr-TR" sz="2600" dirty="0"/>
          </a:p>
        </p:txBody>
      </p:sp>
    </p:spTree>
    <p:extLst>
      <p:ext uri="{BB962C8B-B14F-4D97-AF65-F5344CB8AC3E}">
        <p14:creationId xmlns:p14="http://schemas.microsoft.com/office/powerpoint/2010/main" val="31024947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2060"/>
                </a:solidFill>
              </a:rPr>
              <a:t>Mülki </a:t>
            </a:r>
            <a:r>
              <a:rPr lang="tr-TR" b="1" dirty="0" smtClean="0">
                <a:solidFill>
                  <a:srgbClr val="002060"/>
                </a:solidFill>
              </a:rPr>
              <a:t>Amir </a:t>
            </a:r>
            <a:r>
              <a:rPr lang="tr-TR" b="1" dirty="0">
                <a:solidFill>
                  <a:srgbClr val="002060"/>
                </a:solidFill>
              </a:rPr>
              <a:t>tarafından verilecek koruyucu tedbir kararları</a:t>
            </a:r>
          </a:p>
        </p:txBody>
      </p:sp>
      <p:sp>
        <p:nvSpPr>
          <p:cNvPr id="3" name="İçerik Yer Tutucusu 2"/>
          <p:cNvSpPr>
            <a:spLocks noGrp="1"/>
          </p:cNvSpPr>
          <p:nvPr>
            <p:ph idx="1"/>
          </p:nvPr>
        </p:nvSpPr>
        <p:spPr/>
        <p:txBody>
          <a:bodyPr>
            <a:noAutofit/>
          </a:bodyPr>
          <a:lstStyle/>
          <a:p>
            <a:pPr algn="just"/>
            <a:r>
              <a:rPr lang="tr-TR" sz="2800" dirty="0"/>
              <a:t>d) Gerekli olması halinde, korunan kişinin çocukları varsa çalışma yaşamına katılımını desteklemek üzere </a:t>
            </a:r>
            <a:r>
              <a:rPr lang="tr-TR" sz="2800" b="1" dirty="0"/>
              <a:t>dört ay, kişinin çalışması halinde ise iki aylık süre </a:t>
            </a:r>
            <a:r>
              <a:rPr lang="tr-TR" sz="2800" dirty="0"/>
              <a:t>ile, aylık net asgari ücret tutarının yarısını geçmemek Bakanlık bütçesinin ilgili tertibinden karşılanmak suretiyle </a:t>
            </a:r>
            <a:r>
              <a:rPr lang="tr-TR" sz="2800" b="1" dirty="0"/>
              <a:t>kreş imkanının sağlanması</a:t>
            </a:r>
            <a:r>
              <a:rPr lang="tr-TR" sz="2800" dirty="0"/>
              <a:t>. </a:t>
            </a:r>
            <a:endParaRPr lang="tr-TR" sz="2800" dirty="0" smtClean="0"/>
          </a:p>
          <a:p>
            <a:pPr algn="just"/>
            <a:r>
              <a:rPr lang="tr-TR" sz="2800" dirty="0" smtClean="0"/>
              <a:t>(</a:t>
            </a:r>
            <a:r>
              <a:rPr lang="tr-TR" sz="2800" dirty="0"/>
              <a:t>2) Gecikmesinde sakınca bulunan hallerde ilgili </a:t>
            </a:r>
            <a:r>
              <a:rPr lang="tr-TR" sz="2800" b="1" dirty="0"/>
              <a:t>kolluk </a:t>
            </a:r>
            <a:r>
              <a:rPr lang="tr-TR" sz="2800" dirty="0"/>
              <a:t>amirlerince alına tedbirler tatil günleri hariç olmak üzere, </a:t>
            </a:r>
            <a:r>
              <a:rPr lang="tr-TR" sz="2800" b="1" dirty="0"/>
              <a:t>en geç </a:t>
            </a:r>
            <a:r>
              <a:rPr lang="tr-TR" sz="2800" b="1" dirty="0" err="1"/>
              <a:t>kırksekiz</a:t>
            </a:r>
            <a:r>
              <a:rPr lang="tr-TR" sz="2800" b="1" dirty="0"/>
              <a:t> saat içinde mülki amirin onayına sunulur</a:t>
            </a:r>
            <a:r>
              <a:rPr lang="tr-TR" sz="2800" dirty="0"/>
              <a:t>. </a:t>
            </a:r>
          </a:p>
          <a:p>
            <a:pPr algn="just"/>
            <a:r>
              <a:rPr lang="tr-TR" sz="2800" b="1" dirty="0">
                <a:solidFill>
                  <a:srgbClr val="002060"/>
                </a:solidFill>
              </a:rPr>
              <a:t>Mülki amir tarafından </a:t>
            </a:r>
            <a:r>
              <a:rPr lang="tr-TR" sz="2800" b="1" dirty="0" err="1">
                <a:solidFill>
                  <a:srgbClr val="002060"/>
                </a:solidFill>
              </a:rPr>
              <a:t>kırksekiz</a:t>
            </a:r>
            <a:r>
              <a:rPr lang="tr-TR" sz="2800" b="1" dirty="0">
                <a:solidFill>
                  <a:srgbClr val="002060"/>
                </a:solidFill>
              </a:rPr>
              <a:t> saat içinde onaylanmayan işlemlerin uygulanmasına son verilir. </a:t>
            </a:r>
          </a:p>
        </p:txBody>
      </p:sp>
    </p:spTree>
    <p:extLst>
      <p:ext uri="{BB962C8B-B14F-4D97-AF65-F5344CB8AC3E}">
        <p14:creationId xmlns:p14="http://schemas.microsoft.com/office/powerpoint/2010/main" val="37177949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2060"/>
                </a:solidFill>
              </a:rPr>
              <a:t>Hâkim tarafından verilecek koruyucu tedbir kararları</a:t>
            </a:r>
          </a:p>
        </p:txBody>
      </p:sp>
      <p:sp>
        <p:nvSpPr>
          <p:cNvPr id="3" name="İçerik Yer Tutucusu 2"/>
          <p:cNvSpPr>
            <a:spLocks noGrp="1"/>
          </p:cNvSpPr>
          <p:nvPr>
            <p:ph idx="1"/>
          </p:nvPr>
        </p:nvSpPr>
        <p:spPr>
          <a:xfrm>
            <a:off x="1097280" y="1737360"/>
            <a:ext cx="10058400" cy="4131734"/>
          </a:xfrm>
        </p:spPr>
        <p:txBody>
          <a:bodyPr>
            <a:noAutofit/>
          </a:bodyPr>
          <a:lstStyle/>
          <a:p>
            <a:r>
              <a:rPr lang="tr-TR" sz="2400" b="1" dirty="0" smtClean="0">
                <a:solidFill>
                  <a:srgbClr val="C00000"/>
                </a:solidFill>
              </a:rPr>
              <a:t>Hakim</a:t>
            </a:r>
            <a:r>
              <a:rPr lang="tr-TR" sz="2400" b="1" dirty="0">
                <a:solidFill>
                  <a:srgbClr val="C00000"/>
                </a:solidFill>
              </a:rPr>
              <a:t>: Koruyucu Tedbirler </a:t>
            </a:r>
          </a:p>
          <a:p>
            <a:r>
              <a:rPr lang="tr-TR" sz="2400" b="1" dirty="0"/>
              <a:t>MADDE 4- </a:t>
            </a:r>
            <a:r>
              <a:rPr lang="tr-TR" sz="2400" dirty="0"/>
              <a:t>(1) aşağıdaki tedbirlerden </a:t>
            </a:r>
            <a:r>
              <a:rPr lang="tr-TR" sz="2400" b="1" dirty="0"/>
              <a:t>birine, birkaçına veya uygun görülecek benzer tedbirlere karar verilebilir. </a:t>
            </a:r>
            <a:endParaRPr lang="tr-TR" sz="2400" dirty="0"/>
          </a:p>
          <a:p>
            <a:r>
              <a:rPr lang="tr-TR" sz="2400" dirty="0"/>
              <a:t>a) </a:t>
            </a:r>
            <a:r>
              <a:rPr lang="tr-TR" sz="2400" b="1" dirty="0"/>
              <a:t>İş yerinin değiştirilmesi. </a:t>
            </a:r>
            <a:endParaRPr lang="tr-TR" sz="2400" dirty="0"/>
          </a:p>
          <a:p>
            <a:r>
              <a:rPr lang="tr-TR" sz="2400" dirty="0"/>
              <a:t>b) Kişinin evli olması halinde müşterek yerleşim yerinden </a:t>
            </a:r>
            <a:r>
              <a:rPr lang="tr-TR" sz="2400" b="1" dirty="0"/>
              <a:t>ayrı yerleşim yeri belirlenmesi. </a:t>
            </a:r>
            <a:endParaRPr lang="tr-TR" sz="2400" dirty="0"/>
          </a:p>
          <a:p>
            <a:r>
              <a:rPr lang="tr-TR" sz="2400" dirty="0"/>
              <a:t>c) </a:t>
            </a:r>
            <a:r>
              <a:rPr lang="tr-TR" sz="2400" b="1" dirty="0"/>
              <a:t>tapu kütüğüne aile konutu şerhi konulması. </a:t>
            </a:r>
            <a:endParaRPr lang="tr-TR" sz="2400" dirty="0"/>
          </a:p>
          <a:p>
            <a:r>
              <a:rPr lang="tr-TR" sz="2400" dirty="0"/>
              <a:t>ç) Korunan birey bakımından </a:t>
            </a:r>
            <a:r>
              <a:rPr lang="tr-TR" sz="2400" b="1" dirty="0"/>
              <a:t>hayati tehlikenin bulunması ve bu tehlikenin önlenmesi için </a:t>
            </a:r>
            <a:r>
              <a:rPr lang="tr-TR" sz="2400" dirty="0"/>
              <a:t>diğer tedbirlerin yeterli olmayacağının anlaşılması halinde ve ilgilinin aydınlatılmış rızasına dayalı olarak Tanık Koruma Kanunu hükümlerine göre </a:t>
            </a:r>
            <a:r>
              <a:rPr lang="tr-TR" sz="2400" b="1" dirty="0"/>
              <a:t>kimlik ve ilgili diğer bilgi ve belgelerinin değiştirilmesi.</a:t>
            </a:r>
            <a:endParaRPr lang="tr-TR" sz="2400" dirty="0"/>
          </a:p>
        </p:txBody>
      </p:sp>
    </p:spTree>
    <p:extLst>
      <p:ext uri="{BB962C8B-B14F-4D97-AF65-F5344CB8AC3E}">
        <p14:creationId xmlns:p14="http://schemas.microsoft.com/office/powerpoint/2010/main" val="3638875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124690"/>
            <a:ext cx="10058400" cy="1468582"/>
          </a:xfrm>
        </p:spPr>
        <p:txBody>
          <a:bodyPr/>
          <a:lstStyle/>
          <a:p>
            <a:r>
              <a:rPr lang="tr-TR" b="1" dirty="0">
                <a:solidFill>
                  <a:srgbClr val="002060"/>
                </a:solidFill>
              </a:rPr>
              <a:t>Hâkim tarafından verilecek önleyici tedbir kararları</a:t>
            </a:r>
          </a:p>
        </p:txBody>
      </p:sp>
      <p:sp>
        <p:nvSpPr>
          <p:cNvPr id="3" name="İçerik Yer Tutucusu 2"/>
          <p:cNvSpPr>
            <a:spLocks noGrp="1"/>
          </p:cNvSpPr>
          <p:nvPr>
            <p:ph idx="1"/>
          </p:nvPr>
        </p:nvSpPr>
        <p:spPr>
          <a:xfrm>
            <a:off x="1097280" y="1343892"/>
            <a:ext cx="10058400" cy="4525202"/>
          </a:xfrm>
        </p:spPr>
        <p:txBody>
          <a:bodyPr>
            <a:noAutofit/>
          </a:bodyPr>
          <a:lstStyle/>
          <a:p>
            <a:r>
              <a:rPr lang="tr-TR" sz="2400" b="1" dirty="0" smtClean="0">
                <a:solidFill>
                  <a:srgbClr val="C00000"/>
                </a:solidFill>
              </a:rPr>
              <a:t>Hakim</a:t>
            </a:r>
            <a:r>
              <a:rPr lang="tr-TR" sz="2400" b="1" dirty="0">
                <a:solidFill>
                  <a:srgbClr val="C00000"/>
                </a:solidFill>
              </a:rPr>
              <a:t>: Önleyici Tedbir </a:t>
            </a:r>
            <a:endParaRPr lang="tr-TR" sz="2400" dirty="0">
              <a:solidFill>
                <a:srgbClr val="C00000"/>
              </a:solidFill>
            </a:endParaRPr>
          </a:p>
          <a:p>
            <a:pPr algn="just"/>
            <a:r>
              <a:rPr lang="tr-TR" sz="2400" b="1" dirty="0"/>
              <a:t>MADDE 5- </a:t>
            </a:r>
            <a:r>
              <a:rPr lang="tr-TR" sz="2400" dirty="0"/>
              <a:t>(1) Şiddet uygulayanlarla ilgili olarak aşağıdaki tedbirlerden </a:t>
            </a:r>
            <a:r>
              <a:rPr lang="tr-TR" sz="2400" b="1" dirty="0"/>
              <a:t>birine, birkaçına veya uygun görülecek benzer tedbirlere karar verilebilir. </a:t>
            </a:r>
            <a:endParaRPr lang="tr-TR" sz="2400" dirty="0"/>
          </a:p>
          <a:p>
            <a:pPr algn="just"/>
            <a:r>
              <a:rPr lang="tr-TR" sz="2400" dirty="0"/>
              <a:t>a) Şiddet mağduruna yönelik olarak, şiddet tehdidi, hakaret, aşağılama veya küçük düşürmeyi içeren </a:t>
            </a:r>
            <a:r>
              <a:rPr lang="tr-TR" sz="2400" b="1" dirty="0"/>
              <a:t>söz ve davranışlarda bulunmaması. </a:t>
            </a:r>
            <a:r>
              <a:rPr lang="tr-TR" sz="2400" dirty="0"/>
              <a:t>(KOLLUK) </a:t>
            </a:r>
          </a:p>
          <a:p>
            <a:pPr algn="just"/>
            <a:r>
              <a:rPr lang="tr-TR" sz="2400" dirty="0"/>
              <a:t>b) </a:t>
            </a:r>
            <a:r>
              <a:rPr lang="tr-TR" sz="2400" b="1" dirty="0"/>
              <a:t>Müşterek konuttan </a:t>
            </a:r>
            <a:r>
              <a:rPr lang="tr-TR" sz="2400" dirty="0"/>
              <a:t>veya halen bulunduğu yerden derhal </a:t>
            </a:r>
            <a:r>
              <a:rPr lang="tr-TR" sz="2400" b="1" dirty="0"/>
              <a:t>uzaklaştırılması </a:t>
            </a:r>
            <a:r>
              <a:rPr lang="tr-TR" sz="2400" dirty="0"/>
              <a:t>ve müşterek konutun korunan </a:t>
            </a:r>
            <a:r>
              <a:rPr lang="tr-TR" sz="2400" b="1" dirty="0"/>
              <a:t>kişiye tahsis edilmesi. </a:t>
            </a:r>
            <a:r>
              <a:rPr lang="tr-TR" sz="2400" dirty="0"/>
              <a:t>(KOLLUK) </a:t>
            </a:r>
          </a:p>
          <a:p>
            <a:pPr algn="just"/>
            <a:r>
              <a:rPr lang="tr-TR" sz="2400" dirty="0"/>
              <a:t>c) Korunan kişiler, bu kişilerin bulundukları </a:t>
            </a:r>
            <a:r>
              <a:rPr lang="tr-TR" sz="2400" b="1" dirty="0"/>
              <a:t>konuta, okula, işyerine yaklaşmaması. </a:t>
            </a:r>
            <a:r>
              <a:rPr lang="tr-TR" sz="2400" dirty="0"/>
              <a:t>(KOLLUK) </a:t>
            </a:r>
          </a:p>
          <a:p>
            <a:pPr algn="just"/>
            <a:r>
              <a:rPr lang="tr-TR" sz="2400" dirty="0"/>
              <a:t>ç) Çocuklarla ilgili daha önce verilmiş bir kişisel ilişki kurma kararı varsa, kişisel ilişkinin refakatçi eşliğinde yapılması, </a:t>
            </a:r>
            <a:r>
              <a:rPr lang="tr-TR" sz="2400" b="1" dirty="0"/>
              <a:t>kişisel ilişkinin sınırlanması ya da tümüyle kaldırılması.</a:t>
            </a:r>
            <a:endParaRPr lang="tr-TR" sz="2400" dirty="0"/>
          </a:p>
        </p:txBody>
      </p:sp>
    </p:spTree>
    <p:extLst>
      <p:ext uri="{BB962C8B-B14F-4D97-AF65-F5344CB8AC3E}">
        <p14:creationId xmlns:p14="http://schemas.microsoft.com/office/powerpoint/2010/main" val="181077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565563" y="665019"/>
            <a:ext cx="10252363" cy="4093428"/>
          </a:xfrm>
          <a:prstGeom prst="rect">
            <a:avLst/>
          </a:prstGeom>
        </p:spPr>
        <p:txBody>
          <a:bodyPr wrap="square">
            <a:spAutoFit/>
          </a:bodyPr>
          <a:lstStyle/>
          <a:p>
            <a:r>
              <a:rPr lang="tr-TR" sz="4000" b="1" dirty="0" smtClean="0">
                <a:solidFill>
                  <a:srgbClr val="FF0000"/>
                </a:solidFill>
              </a:rPr>
              <a:t>Kadına Yönelik Şiddet</a:t>
            </a:r>
          </a:p>
          <a:p>
            <a:r>
              <a:rPr lang="tr-TR" sz="4000" b="1" dirty="0" smtClean="0">
                <a:solidFill>
                  <a:srgbClr val="FF0000"/>
                </a:solidFill>
              </a:rPr>
              <a:t>Nedir?</a:t>
            </a:r>
          </a:p>
          <a:p>
            <a:r>
              <a:rPr lang="tr-TR" sz="3600" b="1" dirty="0" smtClean="0"/>
              <a:t>	Kadınlara, yalnızca kadın oldukları için uygulanan veya kadınları etkileyen cinsiyete dayalı bir ayrımcılık ile kadının insan hakları ihlaline yol açan her türlü tutum ve davranış </a:t>
            </a:r>
            <a:r>
              <a:rPr lang="tr-TR" sz="3600" b="1" dirty="0" smtClean="0">
                <a:solidFill>
                  <a:srgbClr val="FF0000"/>
                </a:solidFill>
              </a:rPr>
              <a:t>KADINA YÖNELİK ŞİDDET </a:t>
            </a:r>
            <a:r>
              <a:rPr lang="tr-TR" sz="3600" b="1" dirty="0" smtClean="0"/>
              <a:t>olarak tanımlanır.</a:t>
            </a:r>
            <a:endParaRPr lang="tr-TR" sz="3600" b="1" dirty="0"/>
          </a:p>
        </p:txBody>
      </p:sp>
      <p:pic>
        <p:nvPicPr>
          <p:cNvPr id="2" name="Resim 1"/>
          <p:cNvPicPr>
            <a:picLocks noChangeAspect="1"/>
          </p:cNvPicPr>
          <p:nvPr/>
        </p:nvPicPr>
        <p:blipFill>
          <a:blip r:embed="rId2"/>
          <a:stretch>
            <a:fillRect/>
          </a:stretch>
        </p:blipFill>
        <p:spPr>
          <a:xfrm>
            <a:off x="4613564" y="4378037"/>
            <a:ext cx="6359235" cy="1967346"/>
          </a:xfrm>
          <a:prstGeom prst="rect">
            <a:avLst/>
          </a:prstGeom>
        </p:spPr>
      </p:pic>
    </p:spTree>
    <p:extLst>
      <p:ext uri="{BB962C8B-B14F-4D97-AF65-F5344CB8AC3E}">
        <p14:creationId xmlns:p14="http://schemas.microsoft.com/office/powerpoint/2010/main" val="13709909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2060"/>
                </a:solidFill>
              </a:rPr>
              <a:t>Hâkim tarafından verilecek önleyici tedbir kararları</a:t>
            </a:r>
          </a:p>
        </p:txBody>
      </p:sp>
      <p:sp>
        <p:nvSpPr>
          <p:cNvPr id="3" name="İçerik Yer Tutucusu 2"/>
          <p:cNvSpPr>
            <a:spLocks noGrp="1"/>
          </p:cNvSpPr>
          <p:nvPr>
            <p:ph idx="1"/>
          </p:nvPr>
        </p:nvSpPr>
        <p:spPr/>
        <p:txBody>
          <a:bodyPr>
            <a:normAutofit/>
          </a:bodyPr>
          <a:lstStyle/>
          <a:p>
            <a:pPr algn="just"/>
            <a:r>
              <a:rPr lang="tr-TR" sz="2400" b="1" dirty="0">
                <a:solidFill>
                  <a:srgbClr val="C00000"/>
                </a:solidFill>
              </a:rPr>
              <a:t>MADDE 5- (Devam) </a:t>
            </a:r>
            <a:endParaRPr lang="tr-TR" sz="2400" dirty="0">
              <a:solidFill>
                <a:srgbClr val="C00000"/>
              </a:solidFill>
            </a:endParaRPr>
          </a:p>
          <a:p>
            <a:pPr algn="just"/>
            <a:r>
              <a:rPr lang="tr-TR" sz="2400" dirty="0"/>
              <a:t>(2) Gecikmesinde sakınca bulunan hallerde kolluk amirlerince alınan kararlar en geç kararın alındığı tarihi </a:t>
            </a:r>
            <a:r>
              <a:rPr lang="tr-TR" sz="2400" b="1" dirty="0"/>
              <a:t>takip eden ilk işgünü içinde hakimin onayın</a:t>
            </a:r>
            <a:r>
              <a:rPr lang="tr-TR" sz="2400" dirty="0"/>
              <a:t>a sunar. Hâkim tarafından </a:t>
            </a:r>
            <a:r>
              <a:rPr lang="tr-TR" sz="2400" b="1" dirty="0" err="1"/>
              <a:t>yirmidört</a:t>
            </a:r>
            <a:r>
              <a:rPr lang="tr-TR" sz="2400" b="1" dirty="0"/>
              <a:t> saat içinde </a:t>
            </a:r>
            <a:r>
              <a:rPr lang="tr-TR" sz="2400" dirty="0"/>
              <a:t>onaylanmayan tedbirler kendiliğinden kalkar </a:t>
            </a:r>
          </a:p>
          <a:p>
            <a:pPr algn="just"/>
            <a:r>
              <a:rPr lang="tr-TR" sz="2400" dirty="0"/>
              <a:t>(3) </a:t>
            </a:r>
            <a:r>
              <a:rPr lang="tr-TR" sz="2400" b="1" dirty="0"/>
              <a:t>Hâkim</a:t>
            </a:r>
            <a:r>
              <a:rPr lang="tr-TR" sz="2400" dirty="0"/>
              <a:t>, </a:t>
            </a:r>
            <a:r>
              <a:rPr lang="tr-TR" sz="2400" b="1" dirty="0"/>
              <a:t>Çocuk Koruma Kanununda yer alan koruyucu ve destekleyici tedbirler ile Türk Medenî Kanunu hükümlerine göre velayet, kayyım, nafaka ve kişisel ilişki kurulması hususlarında karar vermeye yetkilidir. </a:t>
            </a:r>
            <a:endParaRPr lang="tr-TR" sz="2400" dirty="0"/>
          </a:p>
          <a:p>
            <a:pPr algn="just"/>
            <a:r>
              <a:rPr lang="tr-TR" sz="2400" dirty="0"/>
              <a:t>(4) Şiddeti uygulayan, aynı zamanda ailenin geçimini sağlayan yahut katkıda bulunan kişi ise, hâkim </a:t>
            </a:r>
            <a:r>
              <a:rPr lang="tr-TR" sz="2400" b="1" dirty="0"/>
              <a:t>talep edilmese dahi tedbir nafakasına hükmedebilir. </a:t>
            </a:r>
            <a:endParaRPr lang="tr-TR" sz="2400" dirty="0"/>
          </a:p>
        </p:txBody>
      </p:sp>
    </p:spTree>
    <p:extLst>
      <p:ext uri="{BB962C8B-B14F-4D97-AF65-F5344CB8AC3E}">
        <p14:creationId xmlns:p14="http://schemas.microsoft.com/office/powerpoint/2010/main" val="26759195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4"/>
            <a:ext cx="10058400" cy="1015724"/>
          </a:xfrm>
        </p:spPr>
        <p:txBody>
          <a:bodyPr>
            <a:normAutofit fontScale="90000"/>
          </a:bodyPr>
          <a:lstStyle/>
          <a:p>
            <a:r>
              <a:rPr lang="tr-TR" b="1" dirty="0">
                <a:solidFill>
                  <a:srgbClr val="002060"/>
                </a:solidFill>
              </a:rPr>
              <a:t>Hâkim tarafından verilecek önleyici tedbir kararları</a:t>
            </a:r>
          </a:p>
        </p:txBody>
      </p:sp>
      <p:sp>
        <p:nvSpPr>
          <p:cNvPr id="3" name="İçerik Yer Tutucusu 2"/>
          <p:cNvSpPr>
            <a:spLocks noGrp="1"/>
          </p:cNvSpPr>
          <p:nvPr>
            <p:ph idx="1"/>
          </p:nvPr>
        </p:nvSpPr>
        <p:spPr>
          <a:xfrm>
            <a:off x="678873" y="1302328"/>
            <a:ext cx="11139053" cy="4566766"/>
          </a:xfrm>
        </p:spPr>
        <p:txBody>
          <a:bodyPr>
            <a:noAutofit/>
          </a:bodyPr>
          <a:lstStyle/>
          <a:p>
            <a:r>
              <a:rPr lang="tr-TR" sz="2400" b="1" u="sng" dirty="0">
                <a:solidFill>
                  <a:srgbClr val="002060"/>
                </a:solidFill>
              </a:rPr>
              <a:t>Koruyucu tedbir kararı verilebilmesi için</a:t>
            </a:r>
            <a:r>
              <a:rPr lang="tr-TR" sz="2400" b="1" u="sng" dirty="0"/>
              <a:t>, şiddetin uygulandığı hususunda delil veya belge aranmaz. </a:t>
            </a:r>
            <a:endParaRPr lang="tr-TR" sz="2400" u="sng" dirty="0"/>
          </a:p>
          <a:p>
            <a:r>
              <a:rPr lang="tr-TR" sz="2400" b="1" u="sng" dirty="0">
                <a:solidFill>
                  <a:srgbClr val="C00000"/>
                </a:solidFill>
              </a:rPr>
              <a:t>Önleyici tedbir kararı,</a:t>
            </a:r>
            <a:r>
              <a:rPr lang="tr-TR" sz="2400" b="1" u="sng" dirty="0"/>
              <a:t> geciktirilmeksizin verilir. </a:t>
            </a:r>
            <a:endParaRPr lang="tr-TR" sz="2400" u="sng" dirty="0"/>
          </a:p>
          <a:p>
            <a:r>
              <a:rPr lang="tr-TR" sz="2400" b="1" u="sng" dirty="0"/>
              <a:t>Bu kararın verilmesi, bu kanunun amacını gerçekleştirmeyi tehlikeye sokabilecek şekilde geciktirilemez </a:t>
            </a:r>
            <a:endParaRPr lang="tr-TR" sz="2400" b="1" u="sng" dirty="0" smtClean="0"/>
          </a:p>
          <a:p>
            <a:r>
              <a:rPr lang="tr-TR" sz="2800" b="1" dirty="0">
                <a:solidFill>
                  <a:srgbClr val="002060"/>
                </a:solidFill>
              </a:rPr>
              <a:t>İhbar «HERKES» </a:t>
            </a:r>
            <a:endParaRPr lang="tr-TR" sz="2800" dirty="0">
              <a:solidFill>
                <a:srgbClr val="002060"/>
              </a:solidFill>
            </a:endParaRPr>
          </a:p>
          <a:p>
            <a:r>
              <a:rPr lang="tr-TR" sz="2400" dirty="0"/>
              <a:t>MADDE 7- (1) Şiddet veya şiddet uygulanma </a:t>
            </a:r>
            <a:r>
              <a:rPr lang="tr-TR" sz="2400" b="1" dirty="0"/>
              <a:t>tehlikesinin varlığı halinde herkes </a:t>
            </a:r>
            <a:r>
              <a:rPr lang="tr-TR" sz="2400" dirty="0"/>
              <a:t>bu durumu resmi makam veya mercilere ihbar edebilir. </a:t>
            </a:r>
          </a:p>
          <a:p>
            <a:r>
              <a:rPr lang="tr-TR" sz="2400" b="1" dirty="0"/>
              <a:t>İhbarı alan kamu görevlileri </a:t>
            </a:r>
            <a:r>
              <a:rPr lang="tr-TR" sz="2400" dirty="0"/>
              <a:t>bu Kanun kapsamında üzerine düşen görevleri </a:t>
            </a:r>
            <a:r>
              <a:rPr lang="tr-TR" sz="2400" b="1" dirty="0"/>
              <a:t>gecikmeksizin yerine getirmek </a:t>
            </a:r>
            <a:r>
              <a:rPr lang="tr-TR" sz="2400" dirty="0"/>
              <a:t>ve uygulanması gereken diğer tedbirlere ilişkin olarak </a:t>
            </a:r>
            <a:r>
              <a:rPr lang="tr-TR" sz="2400" b="1" dirty="0"/>
              <a:t>yetkilileri haberdar etmekle yükümlüdür.</a:t>
            </a:r>
            <a:endParaRPr lang="tr-TR" sz="2400" dirty="0"/>
          </a:p>
        </p:txBody>
      </p:sp>
    </p:spTree>
    <p:extLst>
      <p:ext uri="{BB962C8B-B14F-4D97-AF65-F5344CB8AC3E}">
        <p14:creationId xmlns:p14="http://schemas.microsoft.com/office/powerpoint/2010/main" val="2556268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2060"/>
                </a:solidFill>
              </a:rPr>
              <a:t>Hâkim tarafından verilecek önleyici tedbir kararları</a:t>
            </a:r>
          </a:p>
        </p:txBody>
      </p:sp>
      <p:sp>
        <p:nvSpPr>
          <p:cNvPr id="3" name="İçerik Yer Tutucusu 2"/>
          <p:cNvSpPr>
            <a:spLocks noGrp="1"/>
          </p:cNvSpPr>
          <p:nvPr>
            <p:ph idx="1"/>
          </p:nvPr>
        </p:nvSpPr>
        <p:spPr>
          <a:xfrm>
            <a:off x="1097280" y="1440873"/>
            <a:ext cx="10058400" cy="4428221"/>
          </a:xfrm>
        </p:spPr>
        <p:txBody>
          <a:bodyPr>
            <a:normAutofit lnSpcReduction="10000"/>
          </a:bodyPr>
          <a:lstStyle/>
          <a:p>
            <a:endParaRPr lang="tr-TR" dirty="0"/>
          </a:p>
          <a:p>
            <a:pPr algn="just"/>
            <a:r>
              <a:rPr lang="tr-TR" sz="3500" b="1" dirty="0">
                <a:solidFill>
                  <a:srgbClr val="002060"/>
                </a:solidFill>
              </a:rPr>
              <a:t>İtiraz </a:t>
            </a:r>
            <a:endParaRPr lang="tr-TR" sz="3500" dirty="0">
              <a:solidFill>
                <a:srgbClr val="002060"/>
              </a:solidFill>
            </a:endParaRPr>
          </a:p>
          <a:p>
            <a:pPr algn="just"/>
            <a:r>
              <a:rPr lang="tr-TR" sz="2800" dirty="0"/>
              <a:t>∗</a:t>
            </a:r>
            <a:r>
              <a:rPr lang="tr-TR" sz="2800" b="1" dirty="0">
                <a:solidFill>
                  <a:srgbClr val="C00000"/>
                </a:solidFill>
              </a:rPr>
              <a:t>MADDE 9 </a:t>
            </a:r>
            <a:r>
              <a:rPr lang="tr-TR" sz="2800" b="1" dirty="0"/>
              <a:t>– </a:t>
            </a:r>
            <a:r>
              <a:rPr lang="tr-TR" sz="2800" dirty="0"/>
              <a:t>(1) …tefhim veya tebliğ tarihinden itibaren </a:t>
            </a:r>
            <a:r>
              <a:rPr lang="tr-TR" sz="2800" b="1" dirty="0"/>
              <a:t>iki hafta içinde ilgililer tarafından </a:t>
            </a:r>
            <a:r>
              <a:rPr lang="tr-TR" sz="2800" dirty="0"/>
              <a:t>aile mahkemesine </a:t>
            </a:r>
            <a:r>
              <a:rPr lang="tr-TR" sz="2800" b="1" dirty="0"/>
              <a:t>itiraz </a:t>
            </a:r>
            <a:r>
              <a:rPr lang="tr-TR" sz="2800" dirty="0"/>
              <a:t>edilebilir. </a:t>
            </a:r>
          </a:p>
          <a:p>
            <a:pPr algn="just"/>
            <a:r>
              <a:rPr lang="tr-TR" sz="2800" dirty="0"/>
              <a:t>∗(2) İtiraz üzerine dosya, </a:t>
            </a:r>
            <a:r>
              <a:rPr lang="tr-TR" sz="2800" b="1" dirty="0"/>
              <a:t>numara olarak kendisini izleyen daireye, </a:t>
            </a:r>
            <a:r>
              <a:rPr lang="tr-TR" sz="2800" dirty="0"/>
              <a:t>aile mahkemesinin tek dairesi bulunması hâlinde asliye hukuk mahkemesine/ ikisinin aynı hâkim olması hâlinde ise en yakın asliye hukuk mahkemesine gecikmeksizin gönderilir. </a:t>
            </a:r>
          </a:p>
          <a:p>
            <a:pPr algn="just"/>
            <a:r>
              <a:rPr lang="tr-TR" sz="2800" dirty="0"/>
              <a:t>∗(3) İtiraz mercii kararını bir hafta içinde verir. İtiraz üzerine </a:t>
            </a:r>
            <a:r>
              <a:rPr lang="tr-TR" sz="2800" b="1" dirty="0"/>
              <a:t>verilen kararlar kesindir </a:t>
            </a:r>
            <a:endParaRPr lang="tr-TR" sz="2800" b="1" dirty="0" smtClean="0"/>
          </a:p>
          <a:p>
            <a:endParaRPr lang="tr-TR" dirty="0"/>
          </a:p>
        </p:txBody>
      </p:sp>
    </p:spTree>
    <p:extLst>
      <p:ext uri="{BB962C8B-B14F-4D97-AF65-F5344CB8AC3E}">
        <p14:creationId xmlns:p14="http://schemas.microsoft.com/office/powerpoint/2010/main" val="1156357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2060"/>
                </a:solidFill>
              </a:rPr>
              <a:t>Tedbir kararlarının bildirimi ve uygulanması </a:t>
            </a:r>
          </a:p>
        </p:txBody>
      </p:sp>
      <p:sp>
        <p:nvSpPr>
          <p:cNvPr id="3" name="İçerik Yer Tutucusu 2"/>
          <p:cNvSpPr>
            <a:spLocks noGrp="1"/>
          </p:cNvSpPr>
          <p:nvPr>
            <p:ph idx="1"/>
          </p:nvPr>
        </p:nvSpPr>
        <p:spPr/>
        <p:txBody>
          <a:bodyPr>
            <a:normAutofit/>
          </a:bodyPr>
          <a:lstStyle/>
          <a:p>
            <a:pPr algn="just"/>
            <a:r>
              <a:rPr lang="tr-TR" sz="2400" b="1" dirty="0" smtClean="0">
                <a:solidFill>
                  <a:srgbClr val="C00000"/>
                </a:solidFill>
              </a:rPr>
              <a:t>MADDE </a:t>
            </a:r>
            <a:r>
              <a:rPr lang="tr-TR" sz="2400" b="1" dirty="0">
                <a:solidFill>
                  <a:srgbClr val="C00000"/>
                </a:solidFill>
              </a:rPr>
              <a:t>10 </a:t>
            </a:r>
            <a:r>
              <a:rPr lang="tr-TR" sz="2400" b="1" dirty="0"/>
              <a:t>– </a:t>
            </a:r>
            <a:r>
              <a:rPr lang="tr-TR" sz="2400" dirty="0"/>
              <a:t>(1) </a:t>
            </a:r>
            <a:r>
              <a:rPr lang="tr-TR" sz="2400" b="1" dirty="0"/>
              <a:t>tedbir kararları, </a:t>
            </a:r>
            <a:r>
              <a:rPr lang="tr-TR" sz="2400" dirty="0"/>
              <a:t>Bakanlığın ilgili il ve ilçe müdürlükleri ile verilen kararın niteliğine göre Cumhuriyet başsavcılığına veya kolluğa en seri vasıtalarla bildirilir. </a:t>
            </a:r>
          </a:p>
          <a:p>
            <a:pPr algn="just"/>
            <a:r>
              <a:rPr lang="tr-TR" sz="2400" dirty="0"/>
              <a:t>∗(2) </a:t>
            </a:r>
            <a:r>
              <a:rPr lang="tr-TR" sz="2400" b="1" dirty="0"/>
              <a:t>Başvurula</a:t>
            </a:r>
            <a:r>
              <a:rPr lang="tr-TR" sz="2400" dirty="0"/>
              <a:t>r ile bu başvuruların </a:t>
            </a:r>
            <a:r>
              <a:rPr lang="tr-TR" sz="2400" b="1" dirty="0"/>
              <a:t>kabul ya da reddine ilişkin kararlar</a:t>
            </a:r>
            <a:r>
              <a:rPr lang="tr-TR" sz="2400" dirty="0"/>
              <a:t>, başvuru yapılan merci tarafından </a:t>
            </a:r>
            <a:r>
              <a:rPr lang="tr-TR" sz="2400" b="1" dirty="0"/>
              <a:t>Bakanlığın ilgili il ve ilçe müdürlüklerine </a:t>
            </a:r>
            <a:r>
              <a:rPr lang="tr-TR" sz="2400" dirty="0"/>
              <a:t>derhâl bildirilir. </a:t>
            </a:r>
          </a:p>
          <a:p>
            <a:pPr algn="just"/>
            <a:r>
              <a:rPr lang="tr-TR" sz="2400" dirty="0"/>
              <a:t>∗(3) K</a:t>
            </a:r>
            <a:r>
              <a:rPr lang="tr-TR" sz="2400" b="1" dirty="0"/>
              <a:t>oruyucu tedbir kararı ile </a:t>
            </a:r>
            <a:r>
              <a:rPr lang="tr-TR" sz="2400" dirty="0"/>
              <a:t>şiddet uygulayan hakkında verilen </a:t>
            </a:r>
            <a:r>
              <a:rPr lang="tr-TR" sz="2400" b="1" dirty="0"/>
              <a:t>önleyici tedbir kararlarının yerine getirilmesinden, </a:t>
            </a:r>
            <a:r>
              <a:rPr lang="tr-TR" sz="2400" dirty="0"/>
              <a:t>hakkında koruyucu veya önleyici tedbir kararı verilen kişilerin </a:t>
            </a:r>
            <a:r>
              <a:rPr lang="tr-TR" sz="2400" b="1" dirty="0"/>
              <a:t>yerleşim yeri veya bulunduğu </a:t>
            </a:r>
            <a:r>
              <a:rPr lang="tr-TR" sz="2400" dirty="0"/>
              <a:t>ya da </a:t>
            </a:r>
            <a:r>
              <a:rPr lang="tr-TR" sz="2400" b="1" dirty="0"/>
              <a:t>tedbirin uygulanacağı yer kolluk birimi görevli ve yetkilidir. </a:t>
            </a:r>
            <a:endParaRPr lang="tr-TR" sz="2400" dirty="0"/>
          </a:p>
          <a:p>
            <a:endParaRPr lang="tr-TR" sz="2400" dirty="0"/>
          </a:p>
        </p:txBody>
      </p:sp>
    </p:spTree>
    <p:extLst>
      <p:ext uri="{BB962C8B-B14F-4D97-AF65-F5344CB8AC3E}">
        <p14:creationId xmlns:p14="http://schemas.microsoft.com/office/powerpoint/2010/main" val="3230123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738633"/>
          </a:xfrm>
        </p:spPr>
        <p:txBody>
          <a:bodyPr/>
          <a:lstStyle/>
          <a:p>
            <a:r>
              <a:rPr lang="tr-TR" b="1" dirty="0">
                <a:solidFill>
                  <a:srgbClr val="002060"/>
                </a:solidFill>
              </a:rPr>
              <a:t>Geçici barınma imkânı </a:t>
            </a:r>
            <a:endParaRPr lang="tr-TR" dirty="0">
              <a:solidFill>
                <a:srgbClr val="002060"/>
              </a:solidFill>
            </a:endParaRPr>
          </a:p>
        </p:txBody>
      </p:sp>
      <p:sp>
        <p:nvSpPr>
          <p:cNvPr id="3" name="İçerik Yer Tutucusu 2"/>
          <p:cNvSpPr>
            <a:spLocks noGrp="1"/>
          </p:cNvSpPr>
          <p:nvPr>
            <p:ph idx="1"/>
          </p:nvPr>
        </p:nvSpPr>
        <p:spPr>
          <a:xfrm>
            <a:off x="1097280" y="1219200"/>
            <a:ext cx="10058400" cy="4649894"/>
          </a:xfrm>
        </p:spPr>
        <p:txBody>
          <a:bodyPr>
            <a:noAutofit/>
          </a:bodyPr>
          <a:lstStyle/>
          <a:p>
            <a:pPr algn="just"/>
            <a:r>
              <a:rPr lang="tr-TR" sz="2400" dirty="0"/>
              <a:t>(4) </a:t>
            </a:r>
            <a:r>
              <a:rPr lang="tr-TR" sz="2400" b="1" dirty="0"/>
              <a:t>Kolluk birimleri tarafından kişi</a:t>
            </a:r>
            <a:r>
              <a:rPr lang="tr-TR" sz="2400" dirty="0"/>
              <a:t>, Bakanlığın ilgili il veya ilçe müdürlüklerine ivedilikle ulaştırılır; bunun mümkün olmaması hâlinde giderleri </a:t>
            </a:r>
            <a:r>
              <a:rPr lang="tr-TR" sz="2400" b="1" dirty="0"/>
              <a:t>Bakanlık bütçesinin </a:t>
            </a:r>
            <a:r>
              <a:rPr lang="tr-TR" sz="2400" dirty="0"/>
              <a:t>ilgili tertibinden karşılanmak üzere kendisine ve </a:t>
            </a:r>
            <a:r>
              <a:rPr lang="tr-TR" sz="2400" b="1" dirty="0"/>
              <a:t>beraberindekilere geçici olarak barınma </a:t>
            </a:r>
            <a:r>
              <a:rPr lang="tr-TR" sz="2400" dirty="0"/>
              <a:t>imkânı sağlanır. </a:t>
            </a:r>
            <a:endParaRPr lang="tr-TR" sz="2400" dirty="0" smtClean="0"/>
          </a:p>
          <a:p>
            <a:pPr algn="just"/>
            <a:r>
              <a:rPr lang="tr-TR" sz="2400" dirty="0" smtClean="0"/>
              <a:t>(</a:t>
            </a:r>
            <a:r>
              <a:rPr lang="tr-TR" sz="2400" dirty="0"/>
              <a:t>5) </a:t>
            </a:r>
            <a:r>
              <a:rPr lang="tr-TR" sz="2400" b="1" dirty="0"/>
              <a:t>Tedbir kararının ilgililere tefhim veya tebliğ edilmemesi, kararın uygulanmasına engel teşkil etmez. </a:t>
            </a:r>
            <a:endParaRPr lang="tr-TR" sz="2400" b="1" dirty="0" smtClean="0"/>
          </a:p>
          <a:p>
            <a:pPr algn="just"/>
            <a:r>
              <a:rPr lang="tr-TR" sz="2400" dirty="0" smtClean="0"/>
              <a:t>(</a:t>
            </a:r>
            <a:r>
              <a:rPr lang="tr-TR" sz="2400" dirty="0"/>
              <a:t>6) Hakkında barınma yeri sağlanmasına karar verilen kişiler, Bakanlığa ait veya </a:t>
            </a:r>
            <a:r>
              <a:rPr lang="tr-TR" sz="2400" b="1" dirty="0"/>
              <a:t>Bakanlığın gözetim ve denetimi altında bulunan yerlere yerleştirilir, kamu kurum ve kuruluşlarına ait sosyal tesis, yurt veya benzeri yerlere de </a:t>
            </a:r>
            <a:r>
              <a:rPr lang="tr-TR" sz="2400" dirty="0"/>
              <a:t>geçici olarak barındırılabilir. </a:t>
            </a:r>
            <a:endParaRPr lang="tr-TR" sz="2400" dirty="0" smtClean="0"/>
          </a:p>
          <a:p>
            <a:pPr algn="just"/>
            <a:r>
              <a:rPr lang="tr-TR" sz="2400" dirty="0" smtClean="0"/>
              <a:t>(</a:t>
            </a:r>
            <a:r>
              <a:rPr lang="tr-TR" sz="2400" dirty="0"/>
              <a:t>7) </a:t>
            </a:r>
            <a:r>
              <a:rPr lang="tr-TR" sz="2400" b="1" dirty="0"/>
              <a:t>İşyerinin değiştirilmesi </a:t>
            </a:r>
            <a:r>
              <a:rPr lang="tr-TR" sz="2400" dirty="0"/>
              <a:t>yönündeki tedbir kararı, kişinin tabi olduğu ilgili mevzuat hükümlerine göre yetkili merci veya kişi tarafından yerine getirilir.</a:t>
            </a:r>
          </a:p>
        </p:txBody>
      </p:sp>
    </p:spTree>
    <p:extLst>
      <p:ext uri="{BB962C8B-B14F-4D97-AF65-F5344CB8AC3E}">
        <p14:creationId xmlns:p14="http://schemas.microsoft.com/office/powerpoint/2010/main" val="36437411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
            </a:r>
            <a:br>
              <a:rPr lang="tr-TR" dirty="0"/>
            </a:br>
            <a:r>
              <a:rPr lang="tr-TR" b="1" dirty="0">
                <a:solidFill>
                  <a:srgbClr val="002060"/>
                </a:solidFill>
              </a:rPr>
              <a:t>Tedbir kararlarına aykırılık </a:t>
            </a:r>
            <a:br>
              <a:rPr lang="tr-TR" b="1" dirty="0">
                <a:solidFill>
                  <a:srgbClr val="002060"/>
                </a:solidFill>
              </a:rPr>
            </a:br>
            <a:endParaRPr lang="tr-TR" b="1" dirty="0">
              <a:solidFill>
                <a:srgbClr val="002060"/>
              </a:solidFill>
            </a:endParaRPr>
          </a:p>
        </p:txBody>
      </p:sp>
      <p:sp>
        <p:nvSpPr>
          <p:cNvPr id="3" name="İçerik Yer Tutucusu 2"/>
          <p:cNvSpPr>
            <a:spLocks noGrp="1"/>
          </p:cNvSpPr>
          <p:nvPr>
            <p:ph idx="1"/>
          </p:nvPr>
        </p:nvSpPr>
        <p:spPr>
          <a:xfrm>
            <a:off x="1097280" y="1524000"/>
            <a:ext cx="10058400" cy="4345094"/>
          </a:xfrm>
        </p:spPr>
        <p:txBody>
          <a:bodyPr>
            <a:normAutofit lnSpcReduction="10000"/>
          </a:bodyPr>
          <a:lstStyle/>
          <a:p>
            <a:endParaRPr lang="tr-TR" dirty="0"/>
          </a:p>
          <a:p>
            <a:pPr algn="just"/>
            <a:r>
              <a:rPr lang="tr-TR" sz="3200" b="1" dirty="0"/>
              <a:t>MADDE 13 – </a:t>
            </a:r>
            <a:r>
              <a:rPr lang="tr-TR" sz="3200" dirty="0"/>
              <a:t>(1) fiili bir suç oluştursa bile ihlal edilen tedbirin niteliğine ve aykırılığın ağırlığına göre </a:t>
            </a:r>
            <a:r>
              <a:rPr lang="tr-TR" sz="3200" b="1" dirty="0"/>
              <a:t>hâkim kararıyla üç günden on güne kadar zorlama hapsine tabi </a:t>
            </a:r>
            <a:r>
              <a:rPr lang="tr-TR" sz="3200" b="1" dirty="0" smtClean="0"/>
              <a:t>tutulur.</a:t>
            </a:r>
            <a:endParaRPr lang="tr-TR" sz="3200" dirty="0"/>
          </a:p>
          <a:p>
            <a:pPr algn="just"/>
            <a:r>
              <a:rPr lang="tr-TR" sz="3200" dirty="0"/>
              <a:t>∗(2) </a:t>
            </a:r>
            <a:r>
              <a:rPr lang="tr-TR" sz="3200" b="1" dirty="0"/>
              <a:t>her tekrarında</a:t>
            </a:r>
            <a:r>
              <a:rPr lang="tr-TR" sz="3200" dirty="0"/>
              <a:t>, </a:t>
            </a:r>
            <a:r>
              <a:rPr lang="tr-TR" sz="3200" b="1" dirty="0" err="1"/>
              <a:t>onbeş</a:t>
            </a:r>
            <a:r>
              <a:rPr lang="tr-TR" sz="3200" b="1" dirty="0"/>
              <a:t> günden otuz güne kadardır. </a:t>
            </a:r>
            <a:r>
              <a:rPr lang="tr-TR" sz="3200" dirty="0"/>
              <a:t>Z</a:t>
            </a:r>
            <a:r>
              <a:rPr lang="tr-TR" sz="3200" b="1" dirty="0"/>
              <a:t>orlama hapsinin toplam süresi altı ayı geçemez. </a:t>
            </a:r>
            <a:endParaRPr lang="tr-TR" sz="3200" dirty="0"/>
          </a:p>
          <a:p>
            <a:pPr algn="just"/>
            <a:r>
              <a:rPr lang="tr-TR" sz="3200" dirty="0"/>
              <a:t>∗(3) Zorlama hapsine ilişkin kararlar, </a:t>
            </a:r>
            <a:r>
              <a:rPr lang="tr-TR" sz="3200" b="1" dirty="0"/>
              <a:t>Cumhuriyet başsavcılığınca </a:t>
            </a:r>
            <a:r>
              <a:rPr lang="tr-TR" sz="3200" dirty="0"/>
              <a:t>yerine getirilir. </a:t>
            </a:r>
          </a:p>
          <a:p>
            <a:endParaRPr lang="tr-TR" dirty="0"/>
          </a:p>
        </p:txBody>
      </p:sp>
    </p:spTree>
    <p:extLst>
      <p:ext uri="{BB962C8B-B14F-4D97-AF65-F5344CB8AC3E}">
        <p14:creationId xmlns:p14="http://schemas.microsoft.com/office/powerpoint/2010/main" val="36341366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2060"/>
                </a:solidFill>
              </a:rPr>
              <a:t>Şiddet önleme ve izleme merkezlerinin kurulması (ŞÖNİM) </a:t>
            </a:r>
          </a:p>
        </p:txBody>
      </p:sp>
      <p:sp>
        <p:nvSpPr>
          <p:cNvPr id="3" name="İçerik Yer Tutucusu 2"/>
          <p:cNvSpPr>
            <a:spLocks noGrp="1"/>
          </p:cNvSpPr>
          <p:nvPr>
            <p:ph idx="1"/>
          </p:nvPr>
        </p:nvSpPr>
        <p:spPr/>
        <p:txBody>
          <a:bodyPr>
            <a:normAutofit/>
          </a:bodyPr>
          <a:lstStyle/>
          <a:p>
            <a:endParaRPr lang="tr-TR" dirty="0"/>
          </a:p>
          <a:p>
            <a:pPr algn="just"/>
            <a:r>
              <a:rPr lang="tr-TR" sz="3200" b="1" dirty="0">
                <a:solidFill>
                  <a:srgbClr val="C00000"/>
                </a:solidFill>
              </a:rPr>
              <a:t>MADDE 14 </a:t>
            </a:r>
            <a:r>
              <a:rPr lang="tr-TR" sz="3200" b="1" dirty="0"/>
              <a:t>– </a:t>
            </a:r>
            <a:r>
              <a:rPr lang="tr-TR" sz="3200" dirty="0"/>
              <a:t>tedbirlerin etkin olarak uygulanmasına yönelik destek ve izleme hizmetlerinin </a:t>
            </a:r>
            <a:r>
              <a:rPr lang="tr-TR" sz="3200" dirty="0" err="1" smtClean="0"/>
              <a:t>verildiği,tercihen</a:t>
            </a:r>
            <a:r>
              <a:rPr lang="tr-TR" sz="3200" dirty="0" smtClean="0"/>
              <a:t> </a:t>
            </a:r>
            <a:r>
              <a:rPr lang="tr-TR" sz="3200" b="1" dirty="0"/>
              <a:t>kadın personelin </a:t>
            </a:r>
            <a:r>
              <a:rPr lang="tr-TR" sz="3200" dirty="0"/>
              <a:t>istihdam </a:t>
            </a:r>
            <a:r>
              <a:rPr lang="tr-TR" sz="3200" dirty="0" err="1" smtClean="0"/>
              <a:t>edildiği,çalışmalarını</a:t>
            </a:r>
            <a:r>
              <a:rPr lang="tr-TR" sz="3200" dirty="0" smtClean="0"/>
              <a:t> </a:t>
            </a:r>
            <a:r>
              <a:rPr lang="tr-TR" sz="3200" b="1" dirty="0"/>
              <a:t>yedi gün </a:t>
            </a:r>
            <a:r>
              <a:rPr lang="tr-TR" sz="3200" b="1" dirty="0" err="1"/>
              <a:t>yirmidört</a:t>
            </a:r>
            <a:r>
              <a:rPr lang="tr-TR" sz="3200" b="1" dirty="0"/>
              <a:t> saat esasına </a:t>
            </a:r>
            <a:r>
              <a:rPr lang="tr-TR" sz="3200" dirty="0"/>
              <a:t>göre </a:t>
            </a:r>
            <a:r>
              <a:rPr lang="tr-TR" sz="3200" dirty="0" err="1" smtClean="0"/>
              <a:t>yürüten,çalışma</a:t>
            </a:r>
            <a:r>
              <a:rPr lang="tr-TR" sz="3200" dirty="0" smtClean="0"/>
              <a:t> </a:t>
            </a:r>
            <a:r>
              <a:rPr lang="tr-TR" sz="3200" dirty="0"/>
              <a:t>usul ve esasları yönetmelikle belirlenen, şiddet önleme ve izleme merkezlerini kurar </a:t>
            </a:r>
          </a:p>
          <a:p>
            <a:endParaRPr lang="tr-TR" dirty="0"/>
          </a:p>
        </p:txBody>
      </p:sp>
    </p:spTree>
    <p:extLst>
      <p:ext uri="{BB962C8B-B14F-4D97-AF65-F5344CB8AC3E}">
        <p14:creationId xmlns:p14="http://schemas.microsoft.com/office/powerpoint/2010/main" val="36383131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988015"/>
          </a:xfrm>
        </p:spPr>
        <p:txBody>
          <a:bodyPr/>
          <a:lstStyle/>
          <a:p>
            <a:r>
              <a:rPr lang="tr-TR" b="1" dirty="0" err="1">
                <a:solidFill>
                  <a:srgbClr val="002060"/>
                </a:solidFill>
              </a:rPr>
              <a:t>Kurumlararası</a:t>
            </a:r>
            <a:r>
              <a:rPr lang="tr-TR" b="1" dirty="0">
                <a:solidFill>
                  <a:srgbClr val="002060"/>
                </a:solidFill>
              </a:rPr>
              <a:t> koordinasyon ve eğitim </a:t>
            </a:r>
            <a:endParaRPr lang="tr-TR" dirty="0">
              <a:solidFill>
                <a:srgbClr val="002060"/>
              </a:solidFill>
            </a:endParaRPr>
          </a:p>
        </p:txBody>
      </p:sp>
      <p:sp>
        <p:nvSpPr>
          <p:cNvPr id="3" name="İçerik Yer Tutucusu 2"/>
          <p:cNvSpPr>
            <a:spLocks noGrp="1"/>
          </p:cNvSpPr>
          <p:nvPr>
            <p:ph idx="1"/>
          </p:nvPr>
        </p:nvSpPr>
        <p:spPr>
          <a:xfrm>
            <a:off x="609600" y="1399309"/>
            <a:ext cx="11069782" cy="4849091"/>
          </a:xfrm>
        </p:spPr>
        <p:txBody>
          <a:bodyPr>
            <a:normAutofit/>
          </a:bodyPr>
          <a:lstStyle/>
          <a:p>
            <a:endParaRPr lang="tr-TR" dirty="0"/>
          </a:p>
          <a:p>
            <a:pPr algn="just"/>
            <a:r>
              <a:rPr lang="tr-TR" sz="2800" b="1" dirty="0">
                <a:solidFill>
                  <a:srgbClr val="C00000"/>
                </a:solidFill>
              </a:rPr>
              <a:t>MADDE 16 </a:t>
            </a:r>
            <a:r>
              <a:rPr lang="tr-TR" sz="2800" b="1" dirty="0"/>
              <a:t>– </a:t>
            </a:r>
            <a:r>
              <a:rPr lang="tr-TR" sz="2800" dirty="0"/>
              <a:t>(1) kurumlar arası koordinasyon Bakanlık tarafından gerçekleştirilir. </a:t>
            </a:r>
          </a:p>
          <a:p>
            <a:pPr algn="just"/>
            <a:r>
              <a:rPr lang="tr-TR" sz="2800" dirty="0"/>
              <a:t>∗(2) bu Kanunun uygulanmasıyla ilgili olarak kendi görev alanına giren konularda </a:t>
            </a:r>
            <a:r>
              <a:rPr lang="tr-TR" sz="2800" b="1" dirty="0" smtClean="0">
                <a:solidFill>
                  <a:srgbClr val="002060"/>
                </a:solidFill>
              </a:rPr>
              <a:t>Kamu </a:t>
            </a:r>
            <a:r>
              <a:rPr lang="tr-TR" sz="2800" b="1" dirty="0">
                <a:solidFill>
                  <a:srgbClr val="002060"/>
                </a:solidFill>
              </a:rPr>
              <a:t>kurum ve kuruluşları </a:t>
            </a:r>
            <a:r>
              <a:rPr lang="tr-TR" sz="2800" b="1" dirty="0" smtClean="0">
                <a:solidFill>
                  <a:srgbClr val="002060"/>
                </a:solidFill>
              </a:rPr>
              <a:t>gerçek </a:t>
            </a:r>
            <a:r>
              <a:rPr lang="tr-TR" sz="2800" b="1" dirty="0">
                <a:solidFill>
                  <a:srgbClr val="002060"/>
                </a:solidFill>
              </a:rPr>
              <a:t>ve tüzel </a:t>
            </a:r>
            <a:r>
              <a:rPr lang="tr-TR" sz="2800" b="1" dirty="0" err="1" smtClean="0">
                <a:solidFill>
                  <a:srgbClr val="002060"/>
                </a:solidFill>
              </a:rPr>
              <a:t>kişiler</a:t>
            </a:r>
            <a:r>
              <a:rPr lang="tr-TR" sz="2800" dirty="0" err="1" smtClean="0">
                <a:solidFill>
                  <a:srgbClr val="002060"/>
                </a:solidFill>
              </a:rPr>
              <a:t>,</a:t>
            </a:r>
            <a:r>
              <a:rPr lang="tr-TR" sz="2800" dirty="0" err="1" smtClean="0"/>
              <a:t>işbirliği</a:t>
            </a:r>
            <a:r>
              <a:rPr lang="tr-TR" sz="2800" dirty="0" smtClean="0"/>
              <a:t> </a:t>
            </a:r>
            <a:r>
              <a:rPr lang="tr-TR" sz="2800" dirty="0"/>
              <a:t>ve </a:t>
            </a:r>
            <a:r>
              <a:rPr lang="tr-TR" sz="2800" b="1" dirty="0"/>
              <a:t>yardımda bulunmak ve alınan tedbir kararlarını ivedilikle yerine getirmekle yükümlüdür. </a:t>
            </a:r>
            <a:endParaRPr lang="tr-TR" sz="2800" dirty="0"/>
          </a:p>
          <a:p>
            <a:pPr algn="just"/>
            <a:r>
              <a:rPr lang="tr-TR" sz="2800" dirty="0"/>
              <a:t>∗(3) </a:t>
            </a:r>
            <a:r>
              <a:rPr lang="tr-TR" sz="2800" b="1" dirty="0"/>
              <a:t>Türkiye Radyo ve Televizyon Kurumu </a:t>
            </a:r>
            <a:r>
              <a:rPr lang="tr-TR" sz="2800" dirty="0"/>
              <a:t>ile </a:t>
            </a:r>
            <a:r>
              <a:rPr lang="tr-TR" sz="2800" b="1" dirty="0"/>
              <a:t>ulusal, bölgesel ve yerel yayın yapan özel televizyon kuruluşları ve radyolar, </a:t>
            </a:r>
            <a:r>
              <a:rPr lang="tr-TR" sz="2800" dirty="0"/>
              <a:t>ayda en az doksan dakika </a:t>
            </a:r>
            <a:r>
              <a:rPr lang="tr-TR" sz="2800" dirty="0" smtClean="0"/>
              <a:t>∗</a:t>
            </a:r>
            <a:r>
              <a:rPr lang="tr-TR" sz="2800" dirty="0"/>
              <a:t>Bakanlık tarafından hazırlanan ya da hazırlattırılan bilgilendirme materyallerini yayınlamak zorundadır. » </a:t>
            </a:r>
          </a:p>
          <a:p>
            <a:endParaRPr lang="tr-TR" dirty="0"/>
          </a:p>
        </p:txBody>
      </p:sp>
    </p:spTree>
    <p:extLst>
      <p:ext uri="{BB962C8B-B14F-4D97-AF65-F5344CB8AC3E}">
        <p14:creationId xmlns:p14="http://schemas.microsoft.com/office/powerpoint/2010/main" val="39983320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solidFill>
                  <a:srgbClr val="002060"/>
                </a:solidFill>
              </a:rPr>
              <a:t>KURUMLARARASI KORDİNASYON VE EĞİTİM</a:t>
            </a:r>
            <a:endParaRPr lang="tr-TR" sz="4000" b="1" dirty="0">
              <a:solidFill>
                <a:srgbClr val="002060"/>
              </a:solidFill>
            </a:endParaRPr>
          </a:p>
        </p:txBody>
      </p:sp>
      <p:sp>
        <p:nvSpPr>
          <p:cNvPr id="3" name="İçerik Yer Tutucusu 2"/>
          <p:cNvSpPr>
            <a:spLocks noGrp="1"/>
          </p:cNvSpPr>
          <p:nvPr>
            <p:ph idx="1"/>
          </p:nvPr>
        </p:nvSpPr>
        <p:spPr/>
        <p:txBody>
          <a:bodyPr>
            <a:normAutofit/>
          </a:bodyPr>
          <a:lstStyle/>
          <a:p>
            <a:endParaRPr lang="tr-TR" dirty="0"/>
          </a:p>
          <a:p>
            <a:pPr algn="just"/>
            <a:r>
              <a:rPr lang="tr-TR" sz="2800" dirty="0"/>
              <a:t>(4) kamu kurum ve kuruluşlarının personeli Bakanlık görevlilerine yardımcı olurlar. </a:t>
            </a:r>
          </a:p>
          <a:p>
            <a:pPr algn="just"/>
            <a:r>
              <a:rPr lang="tr-TR" sz="2800" dirty="0" smtClean="0"/>
              <a:t>(</a:t>
            </a:r>
            <a:r>
              <a:rPr lang="tr-TR" sz="2800" dirty="0"/>
              <a:t>5) Tüm </a:t>
            </a:r>
            <a:r>
              <a:rPr lang="tr-TR" sz="2800" b="1" dirty="0"/>
              <a:t>kamu kurum ve kuruluşları </a:t>
            </a:r>
            <a:r>
              <a:rPr lang="tr-TR" sz="2800" dirty="0"/>
              <a:t>ile </a:t>
            </a:r>
            <a:r>
              <a:rPr lang="tr-TR" sz="2800" b="1" dirty="0"/>
              <a:t>kamu kurumu niteliğindeki meslek kuruluşları, </a:t>
            </a:r>
            <a:r>
              <a:rPr lang="tr-TR" sz="2800" dirty="0"/>
              <a:t>personel ve üyelerinin Bakanlığın hazırlayıp koordine edeceği, </a:t>
            </a:r>
            <a:r>
              <a:rPr lang="tr-TR" sz="2800" dirty="0" smtClean="0"/>
              <a:t> </a:t>
            </a:r>
            <a:r>
              <a:rPr lang="tr-TR" sz="2800" dirty="0"/>
              <a:t>kadının insan hakları ile kadın erkek eşitliği konusunda </a:t>
            </a:r>
            <a:r>
              <a:rPr lang="tr-TR" sz="2800" b="1" dirty="0"/>
              <a:t>eğitim programlarına katılmasını sağlar. </a:t>
            </a:r>
            <a:endParaRPr lang="tr-TR" sz="2800" dirty="0"/>
          </a:p>
          <a:p>
            <a:pPr algn="just"/>
            <a:r>
              <a:rPr lang="tr-TR" sz="2800" dirty="0" smtClean="0"/>
              <a:t>(</a:t>
            </a:r>
            <a:r>
              <a:rPr lang="tr-TR" sz="2800" dirty="0"/>
              <a:t>6</a:t>
            </a:r>
            <a:r>
              <a:rPr lang="tr-TR" sz="2800" b="1" dirty="0"/>
              <a:t>) İlköğretim ve ortaöğretim müfredatına, kadının insan hakları ve kadın erkek eşitliği konusunda eğitime yönelik dersler konulur. </a:t>
            </a:r>
            <a:endParaRPr lang="tr-TR" sz="2800" b="1" dirty="0" smtClean="0"/>
          </a:p>
          <a:p>
            <a:endParaRPr lang="tr-TR" dirty="0"/>
          </a:p>
          <a:p>
            <a:endParaRPr lang="tr-TR" dirty="0"/>
          </a:p>
        </p:txBody>
      </p:sp>
    </p:spTree>
    <p:extLst>
      <p:ext uri="{BB962C8B-B14F-4D97-AF65-F5344CB8AC3E}">
        <p14:creationId xmlns:p14="http://schemas.microsoft.com/office/powerpoint/2010/main" val="38497493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Geçici maddi yardım yapılması </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algn="just"/>
            <a:r>
              <a:rPr lang="tr-TR" sz="2400" b="1" dirty="0" smtClean="0">
                <a:solidFill>
                  <a:srgbClr val="002060"/>
                </a:solidFill>
              </a:rPr>
              <a:t>MADDE 17</a:t>
            </a:r>
          </a:p>
          <a:p>
            <a:pPr algn="just"/>
            <a:r>
              <a:rPr lang="tr-TR" b="1" dirty="0" smtClean="0"/>
              <a:t> </a:t>
            </a:r>
            <a:r>
              <a:rPr lang="tr-TR" dirty="0"/>
              <a:t>(1) </a:t>
            </a:r>
            <a:r>
              <a:rPr lang="tr-TR" b="1" dirty="0"/>
              <a:t>Bu Kanun hükümlerine göre geçici maddi yardım yapılmasına karar verilmesi halinde, on altı yaşından büyükler için her yıl belirlenen aylık net asgari ücret tutarının otuzda </a:t>
            </a:r>
            <a:r>
              <a:rPr lang="tr-TR" b="1" dirty="0" smtClean="0"/>
              <a:t>biri </a:t>
            </a:r>
            <a:r>
              <a:rPr lang="tr-TR" b="1" dirty="0"/>
              <a:t>oranında günlük ödeme yapılır. </a:t>
            </a:r>
            <a:r>
              <a:rPr lang="tr-TR" dirty="0" smtClean="0"/>
              <a:t>(</a:t>
            </a:r>
            <a:r>
              <a:rPr lang="tr-TR" dirty="0"/>
              <a:t>ilave her bir kişi için bu tutarın yüzde yirmisi oranında ayrıca ödeme yapılır. Günlük ödeme tutarının bir buçuk katını geçemez. Korunan kişilere barınma yeri sağlanması halinde bu fıkrada belirlenen tutarlar yüzde elli oranında azaltılarak uygulanır</a:t>
            </a:r>
            <a:r>
              <a:rPr lang="tr-TR" dirty="0" smtClean="0"/>
              <a:t>.</a:t>
            </a:r>
            <a:endParaRPr lang="tr-TR" dirty="0"/>
          </a:p>
          <a:p>
            <a:pPr algn="just"/>
            <a:r>
              <a:rPr lang="tr-TR" dirty="0"/>
              <a:t>(2</a:t>
            </a:r>
            <a:r>
              <a:rPr lang="tr-TR" b="1" dirty="0"/>
              <a:t>) Bu ödemeler, Bakanlık bütçesine, geçici maddi yardımlar için konulan ödenekten karşılanır</a:t>
            </a:r>
            <a:r>
              <a:rPr lang="tr-TR" b="1" dirty="0" smtClean="0"/>
              <a:t>.</a:t>
            </a:r>
            <a:r>
              <a:rPr lang="tr-TR" dirty="0" smtClean="0"/>
              <a:t>(</a:t>
            </a:r>
            <a:r>
              <a:rPr lang="tr-TR" dirty="0"/>
              <a:t>Yapılan ödemeler, şiddet uygulayandan tebliğ tarihinden itibaren bir ay içinde tahsil edilir. Bu şekilde tahsil edilemeyenler 6183 sayılı Amme Alacaklarının Tahsil Usulü Hakkında Kanun hükümlerine göre ilgili vergi dairesi tarafından takip ve tahsil edilir. </a:t>
            </a:r>
          </a:p>
          <a:p>
            <a:pPr algn="just"/>
            <a:r>
              <a:rPr lang="tr-TR" dirty="0"/>
              <a:t>(3) </a:t>
            </a:r>
            <a:r>
              <a:rPr lang="tr-TR" b="1" dirty="0"/>
              <a:t>Korunan bireyin gerçeğe aykırı beyanda </a:t>
            </a:r>
            <a:r>
              <a:rPr lang="tr-TR" dirty="0"/>
              <a:t>bulunduğunun tespiti halinde yapılan yardımlar, bu kişiden 6183 sayılı Kanun hükümlerine göre tahsil edilir. </a:t>
            </a:r>
          </a:p>
        </p:txBody>
      </p:sp>
    </p:spTree>
    <p:extLst>
      <p:ext uri="{BB962C8B-B14F-4D97-AF65-F5344CB8AC3E}">
        <p14:creationId xmlns:p14="http://schemas.microsoft.com/office/powerpoint/2010/main" val="528238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solidFill>
                  <a:srgbClr val="C00000"/>
                </a:solidFill>
              </a:rPr>
              <a:t>Şiddet Türleri</a:t>
            </a:r>
            <a:endParaRPr lang="tr-TR" sz="4000" b="1" dirty="0">
              <a:solidFill>
                <a:srgbClr val="C00000"/>
              </a:solidFill>
            </a:endParaRPr>
          </a:p>
        </p:txBody>
      </p:sp>
      <p:sp>
        <p:nvSpPr>
          <p:cNvPr id="3" name="İçerik Yer Tutucusu 2"/>
          <p:cNvSpPr>
            <a:spLocks noGrp="1"/>
          </p:cNvSpPr>
          <p:nvPr>
            <p:ph idx="1"/>
          </p:nvPr>
        </p:nvSpPr>
        <p:spPr>
          <a:xfrm>
            <a:off x="1717964" y="1759527"/>
            <a:ext cx="9786648" cy="4151695"/>
          </a:xfrm>
        </p:spPr>
        <p:txBody>
          <a:bodyPr>
            <a:normAutofit/>
          </a:bodyPr>
          <a:lstStyle/>
          <a:p>
            <a:r>
              <a:rPr lang="tr-TR" sz="3200" b="1" dirty="0" smtClean="0"/>
              <a:t>Fiziksel şiddet</a:t>
            </a:r>
          </a:p>
          <a:p>
            <a:r>
              <a:rPr lang="tr-TR" sz="3200" b="1" dirty="0" smtClean="0"/>
              <a:t>Cinsel şiddet</a:t>
            </a:r>
          </a:p>
          <a:p>
            <a:r>
              <a:rPr lang="tr-TR" sz="3200" b="1" dirty="0" smtClean="0"/>
              <a:t>Psikolojik şiddet</a:t>
            </a:r>
          </a:p>
          <a:p>
            <a:r>
              <a:rPr lang="tr-TR" sz="3200" b="1" dirty="0" smtClean="0"/>
              <a:t>Sözlü şiddet</a:t>
            </a:r>
          </a:p>
          <a:p>
            <a:r>
              <a:rPr lang="tr-TR" sz="3200" b="1" dirty="0" smtClean="0"/>
              <a:t>Ekonomik şiddet</a:t>
            </a:r>
          </a:p>
          <a:p>
            <a:r>
              <a:rPr lang="tr-TR" sz="3200" b="1" dirty="0" smtClean="0"/>
              <a:t>Tek taraflı ısrarlı takip</a:t>
            </a:r>
            <a:endParaRPr lang="tr-TR" sz="3200" b="1" dirty="0"/>
          </a:p>
        </p:txBody>
      </p:sp>
    </p:spTree>
    <p:extLst>
      <p:ext uri="{BB962C8B-B14F-4D97-AF65-F5344CB8AC3E}">
        <p14:creationId xmlns:p14="http://schemas.microsoft.com/office/powerpoint/2010/main" val="22807528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
            </a:r>
            <a:br>
              <a:rPr lang="tr-TR" dirty="0"/>
            </a:br>
            <a:r>
              <a:rPr lang="tr-TR" b="1" dirty="0">
                <a:solidFill>
                  <a:srgbClr val="002060"/>
                </a:solidFill>
              </a:rPr>
              <a:t>Nafaka </a:t>
            </a:r>
            <a:br>
              <a:rPr lang="tr-TR" b="1" dirty="0">
                <a:solidFill>
                  <a:srgbClr val="002060"/>
                </a:solidFill>
              </a:rPr>
            </a:br>
            <a:endParaRPr lang="tr-TR" b="1" dirty="0">
              <a:solidFill>
                <a:srgbClr val="002060"/>
              </a:solidFill>
            </a:endParaRPr>
          </a:p>
        </p:txBody>
      </p:sp>
      <p:sp>
        <p:nvSpPr>
          <p:cNvPr id="3" name="İçerik Yer Tutucusu 2"/>
          <p:cNvSpPr>
            <a:spLocks noGrp="1"/>
          </p:cNvSpPr>
          <p:nvPr>
            <p:ph idx="1"/>
          </p:nvPr>
        </p:nvSpPr>
        <p:spPr/>
        <p:txBody>
          <a:bodyPr/>
          <a:lstStyle/>
          <a:p>
            <a:endParaRPr lang="tr-TR" dirty="0"/>
          </a:p>
          <a:p>
            <a:pPr algn="just"/>
            <a:r>
              <a:rPr lang="tr-TR" sz="2800" b="1" dirty="0">
                <a:solidFill>
                  <a:srgbClr val="C00000"/>
                </a:solidFill>
              </a:rPr>
              <a:t>MADDE 18 </a:t>
            </a:r>
            <a:endParaRPr lang="tr-TR" sz="2800" b="1" dirty="0" smtClean="0">
              <a:solidFill>
                <a:srgbClr val="C00000"/>
              </a:solidFill>
            </a:endParaRPr>
          </a:p>
          <a:p>
            <a:pPr algn="just"/>
            <a:r>
              <a:rPr lang="tr-TR" sz="2800" b="1" dirty="0" smtClean="0"/>
              <a:t> </a:t>
            </a:r>
            <a:r>
              <a:rPr lang="tr-TR" sz="2800" dirty="0"/>
              <a:t>(1) </a:t>
            </a:r>
            <a:r>
              <a:rPr lang="tr-TR" sz="2800" b="1" dirty="0"/>
              <a:t>kararın bir örneği, resen nafaka alacaklısının veya borçlusunun yerleşim yeri icra müdürlüğüne gönderilir. </a:t>
            </a:r>
            <a:endParaRPr lang="tr-TR" sz="2800" dirty="0"/>
          </a:p>
          <a:p>
            <a:pPr algn="just"/>
            <a:r>
              <a:rPr lang="tr-TR" sz="2800" dirty="0" smtClean="0"/>
              <a:t>(</a:t>
            </a:r>
            <a:r>
              <a:rPr lang="tr-TR" sz="2800" dirty="0"/>
              <a:t>2) </a:t>
            </a:r>
            <a:r>
              <a:rPr lang="tr-TR" sz="2800" b="1" dirty="0"/>
              <a:t>korunan kişinin başvurusu aranmaksızın nafaka, ilgilinin aylık, maaş ya da ücretinden icra müdürlüğü tarafından tahsil edilir. </a:t>
            </a:r>
            <a:r>
              <a:rPr lang="tr-TR" sz="2800" dirty="0" smtClean="0"/>
              <a:t> </a:t>
            </a:r>
            <a:r>
              <a:rPr lang="tr-TR" sz="2800" dirty="0"/>
              <a:t>İcra müdürlüklerinin nafakanın tahsili işlemlerine ilişkin </a:t>
            </a:r>
            <a:r>
              <a:rPr lang="tr-TR" sz="2800" b="1" dirty="0"/>
              <a:t>posta giderleri </a:t>
            </a:r>
            <a:r>
              <a:rPr lang="tr-TR" sz="2800" dirty="0"/>
              <a:t>Cumhuriyet </a:t>
            </a:r>
            <a:r>
              <a:rPr lang="tr-TR" sz="2800" dirty="0" err="1" smtClean="0"/>
              <a:t>Başsavcılığnın</a:t>
            </a:r>
            <a:r>
              <a:rPr lang="tr-TR" sz="2800" dirty="0" smtClean="0"/>
              <a:t> </a:t>
            </a:r>
            <a:r>
              <a:rPr lang="tr-TR" sz="2800" b="1" dirty="0"/>
              <a:t>suçüstü ödeneğinden </a:t>
            </a:r>
            <a:r>
              <a:rPr lang="tr-TR" sz="2800" dirty="0"/>
              <a:t>karşılanır </a:t>
            </a:r>
          </a:p>
          <a:p>
            <a:endParaRPr lang="tr-TR" dirty="0"/>
          </a:p>
        </p:txBody>
      </p:sp>
    </p:spTree>
    <p:extLst>
      <p:ext uri="{BB962C8B-B14F-4D97-AF65-F5344CB8AC3E}">
        <p14:creationId xmlns:p14="http://schemas.microsoft.com/office/powerpoint/2010/main" val="41978757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91243" y="319854"/>
            <a:ext cx="10058400" cy="1450757"/>
          </a:xfrm>
        </p:spPr>
        <p:txBody>
          <a:bodyPr/>
          <a:lstStyle/>
          <a:p>
            <a:r>
              <a:rPr lang="tr-TR" b="1" dirty="0">
                <a:solidFill>
                  <a:srgbClr val="002060"/>
                </a:solidFill>
              </a:rPr>
              <a:t>Sağlık giderleri </a:t>
            </a:r>
            <a:r>
              <a:rPr lang="tr-TR" dirty="0"/>
              <a:t/>
            </a:r>
            <a:br>
              <a:rPr lang="tr-TR" dirty="0"/>
            </a:br>
            <a:endParaRPr lang="tr-TR" dirty="0"/>
          </a:p>
        </p:txBody>
      </p:sp>
      <p:sp>
        <p:nvSpPr>
          <p:cNvPr id="3" name="İçerik Yer Tutucusu 2"/>
          <p:cNvSpPr>
            <a:spLocks noGrp="1"/>
          </p:cNvSpPr>
          <p:nvPr>
            <p:ph idx="1"/>
          </p:nvPr>
        </p:nvSpPr>
        <p:spPr>
          <a:xfrm>
            <a:off x="1097280" y="1770611"/>
            <a:ext cx="10058400" cy="4023360"/>
          </a:xfrm>
        </p:spPr>
        <p:txBody>
          <a:bodyPr>
            <a:normAutofit lnSpcReduction="10000"/>
          </a:bodyPr>
          <a:lstStyle/>
          <a:p>
            <a:endParaRPr lang="tr-TR" dirty="0"/>
          </a:p>
          <a:p>
            <a:r>
              <a:rPr lang="tr-TR" sz="3200" b="1" dirty="0" smtClean="0"/>
              <a:t>MADDE 19</a:t>
            </a:r>
          </a:p>
          <a:p>
            <a:pPr algn="just"/>
            <a:r>
              <a:rPr lang="tr-TR" b="1" dirty="0" smtClean="0"/>
              <a:t> </a:t>
            </a:r>
            <a:r>
              <a:rPr lang="tr-TR" sz="2800" dirty="0"/>
              <a:t>(1) </a:t>
            </a:r>
            <a:r>
              <a:rPr lang="tr-TR" sz="2800" b="1" dirty="0"/>
              <a:t>genel sağlık sigortalısından çeşitli sebeplerle </a:t>
            </a:r>
            <a:r>
              <a:rPr lang="tr-TR" sz="2800" dirty="0"/>
              <a:t>yararlanamayan </a:t>
            </a:r>
            <a:r>
              <a:rPr lang="tr-TR" sz="2800" dirty="0" smtClean="0"/>
              <a:t> </a:t>
            </a:r>
            <a:r>
              <a:rPr lang="tr-TR" sz="2800" dirty="0"/>
              <a:t>ya da </a:t>
            </a:r>
            <a:r>
              <a:rPr lang="tr-TR" sz="2800" b="1" dirty="0"/>
              <a:t>diğer mevzuat hükümleri gereğince </a:t>
            </a:r>
            <a:r>
              <a:rPr lang="tr-TR" sz="2800" dirty="0"/>
              <a:t>tedavi yardımından yararlanma hakkı bulunmayanlar; SGK kapsamında, gelir testine tabi tutulmaksızın </a:t>
            </a:r>
            <a:r>
              <a:rPr lang="tr-TR" sz="2800" b="1" dirty="0"/>
              <a:t>genel sağlık sigortalısı sayılır. </a:t>
            </a:r>
            <a:endParaRPr lang="tr-TR" sz="2800" dirty="0"/>
          </a:p>
          <a:p>
            <a:pPr algn="just"/>
            <a:r>
              <a:rPr lang="tr-TR" sz="2800" dirty="0" smtClean="0"/>
              <a:t>(</a:t>
            </a:r>
            <a:r>
              <a:rPr lang="tr-TR" sz="2800" dirty="0"/>
              <a:t>2) Genel sağlık sigortası kapsamında karşılanmayan rehabilitasyon hizmetlerine yönelik giderler Bakanlık bütçesinin ilgili tertiplerinden karşılanır. </a:t>
            </a:r>
          </a:p>
          <a:p>
            <a:pPr algn="just"/>
            <a:endParaRPr lang="tr-TR" sz="2800" dirty="0"/>
          </a:p>
        </p:txBody>
      </p:sp>
    </p:spTree>
    <p:extLst>
      <p:ext uri="{BB962C8B-B14F-4D97-AF65-F5344CB8AC3E}">
        <p14:creationId xmlns:p14="http://schemas.microsoft.com/office/powerpoint/2010/main" val="768558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solidFill>
                  <a:srgbClr val="002060"/>
                </a:solidFill>
              </a:rPr>
              <a:t>Harçlar ve masraflardan, vergilerden muafiyet ve davaya katılma </a:t>
            </a:r>
          </a:p>
        </p:txBody>
      </p:sp>
      <p:sp>
        <p:nvSpPr>
          <p:cNvPr id="3" name="İçerik Yer Tutucusu 2"/>
          <p:cNvSpPr>
            <a:spLocks noGrp="1"/>
          </p:cNvSpPr>
          <p:nvPr>
            <p:ph idx="1"/>
          </p:nvPr>
        </p:nvSpPr>
        <p:spPr/>
        <p:txBody>
          <a:bodyPr>
            <a:normAutofit lnSpcReduction="10000"/>
          </a:bodyPr>
          <a:lstStyle/>
          <a:p>
            <a:endParaRPr lang="tr-TR" dirty="0"/>
          </a:p>
          <a:p>
            <a:r>
              <a:rPr lang="tr-TR" sz="3200" b="1" dirty="0">
                <a:solidFill>
                  <a:srgbClr val="002060"/>
                </a:solidFill>
              </a:rPr>
              <a:t>MADDE </a:t>
            </a:r>
            <a:r>
              <a:rPr lang="tr-TR" sz="3200" b="1" dirty="0" smtClean="0">
                <a:solidFill>
                  <a:srgbClr val="002060"/>
                </a:solidFill>
              </a:rPr>
              <a:t>20</a:t>
            </a:r>
          </a:p>
          <a:p>
            <a:pPr algn="just"/>
            <a:r>
              <a:rPr lang="tr-TR" b="1" dirty="0" smtClean="0"/>
              <a:t> </a:t>
            </a:r>
            <a:r>
              <a:rPr lang="tr-TR" sz="3200" dirty="0"/>
              <a:t>(1) Bu Kanun kapsamındaki başvurular ile verilen kararların icra ve infazı için yapılan işlemlerden </a:t>
            </a:r>
            <a:r>
              <a:rPr lang="tr-TR" sz="3200" dirty="0" smtClean="0"/>
              <a:t>∗</a:t>
            </a:r>
            <a:r>
              <a:rPr lang="tr-TR" sz="3200" b="1" dirty="0"/>
              <a:t>yargılama giderleri, </a:t>
            </a:r>
            <a:r>
              <a:rPr lang="it-IT" sz="3200" b="1" dirty="0" smtClean="0"/>
              <a:t>harç</a:t>
            </a:r>
            <a:r>
              <a:rPr lang="it-IT" sz="3200" b="1" dirty="0"/>
              <a:t>, posta </a:t>
            </a:r>
            <a:r>
              <a:rPr lang="it-IT" sz="3200" dirty="0"/>
              <a:t>gideri ve benzeri </a:t>
            </a:r>
            <a:r>
              <a:rPr lang="it-IT" sz="3200" b="1" dirty="0"/>
              <a:t>hiçbir ad altında </a:t>
            </a:r>
            <a:r>
              <a:rPr lang="tr-TR" sz="3200" b="1" dirty="0" smtClean="0"/>
              <a:t>masraf </a:t>
            </a:r>
            <a:r>
              <a:rPr lang="tr-TR" sz="3200" b="1" dirty="0"/>
              <a:t>alınmaz. </a:t>
            </a:r>
            <a:r>
              <a:rPr lang="tr-TR" sz="3200" dirty="0" smtClean="0"/>
              <a:t>Bu </a:t>
            </a:r>
            <a:r>
              <a:rPr lang="tr-TR" sz="3200" dirty="0"/>
              <a:t>Kanunun 17 </a:t>
            </a:r>
            <a:r>
              <a:rPr lang="tr-TR" sz="3200" dirty="0" err="1"/>
              <a:t>nci</a:t>
            </a:r>
            <a:r>
              <a:rPr lang="tr-TR" sz="3200" dirty="0"/>
              <a:t> maddesi uyarınca yapılan ödemeler </a:t>
            </a:r>
            <a:r>
              <a:rPr lang="tr-TR" sz="3200" b="1" dirty="0" smtClean="0"/>
              <a:t>gelir </a:t>
            </a:r>
            <a:r>
              <a:rPr lang="tr-TR" sz="3200" b="1" dirty="0"/>
              <a:t>vergisi </a:t>
            </a:r>
            <a:r>
              <a:rPr lang="tr-TR" sz="3200" dirty="0"/>
              <a:t>ile </a:t>
            </a:r>
            <a:r>
              <a:rPr lang="tr-TR" sz="3200" b="1" dirty="0"/>
              <a:t>veraset ve intikal vergisinden</a:t>
            </a:r>
            <a:r>
              <a:rPr lang="tr-TR" sz="3200" dirty="0"/>
              <a:t>, </a:t>
            </a:r>
            <a:r>
              <a:rPr lang="tr-TR" sz="3200" dirty="0" smtClean="0"/>
              <a:t>bu ödemeler </a:t>
            </a:r>
            <a:r>
              <a:rPr lang="tr-TR" sz="3200" dirty="0"/>
              <a:t>için düzenlenen kâğıtlar ise </a:t>
            </a:r>
            <a:r>
              <a:rPr lang="tr-TR" sz="3200" b="1" dirty="0" smtClean="0"/>
              <a:t>damga </a:t>
            </a:r>
            <a:r>
              <a:rPr lang="tr-TR" sz="3200" b="1" dirty="0"/>
              <a:t>vergisinden </a:t>
            </a:r>
            <a:r>
              <a:rPr lang="tr-TR" sz="3200" dirty="0"/>
              <a:t>muaftır. </a:t>
            </a:r>
          </a:p>
        </p:txBody>
      </p:sp>
    </p:spTree>
    <p:extLst>
      <p:ext uri="{BB962C8B-B14F-4D97-AF65-F5344CB8AC3E}">
        <p14:creationId xmlns:p14="http://schemas.microsoft.com/office/powerpoint/2010/main" val="26085161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2060"/>
                </a:solidFill>
              </a:rPr>
              <a:t>İSTANBUL SÖZLEŞMESİ ÖNEMLİ MADDELER </a:t>
            </a:r>
            <a:endParaRPr lang="tr-TR" dirty="0">
              <a:solidFill>
                <a:srgbClr val="002060"/>
              </a:solidFill>
            </a:endParaRPr>
          </a:p>
        </p:txBody>
      </p:sp>
      <p:sp>
        <p:nvSpPr>
          <p:cNvPr id="3" name="İçerik Yer Tutucusu 2"/>
          <p:cNvSpPr>
            <a:spLocks noGrp="1"/>
          </p:cNvSpPr>
          <p:nvPr>
            <p:ph idx="1"/>
          </p:nvPr>
        </p:nvSpPr>
        <p:spPr/>
        <p:txBody>
          <a:bodyPr>
            <a:noAutofit/>
          </a:bodyPr>
          <a:lstStyle/>
          <a:p>
            <a:pPr algn="just"/>
            <a:r>
              <a:rPr lang="tr-TR" sz="3200" b="1" dirty="0">
                <a:solidFill>
                  <a:srgbClr val="C00000"/>
                </a:solidFill>
              </a:rPr>
              <a:t>MADDE 2. KAPSAM </a:t>
            </a:r>
            <a:r>
              <a:rPr lang="tr-TR" sz="3200" b="1" dirty="0"/>
              <a:t>“….TOPLUMSAL CİNSİYETE DAYALI ŞİDDETİN KADIN MAĞDURLARINI ÖZELLİKLE DİKKATE ALIR” </a:t>
            </a:r>
            <a:r>
              <a:rPr lang="tr-TR" sz="3200" b="1" dirty="0" smtClean="0"/>
              <a:t> </a:t>
            </a:r>
            <a:r>
              <a:rPr lang="tr-TR" sz="3200" b="1" dirty="0">
                <a:solidFill>
                  <a:srgbClr val="C00000"/>
                </a:solidFill>
              </a:rPr>
              <a:t>MADDE 3. TANIMLAR</a:t>
            </a:r>
            <a:r>
              <a:rPr lang="tr-TR" sz="3200" b="1" dirty="0"/>
              <a:t>: EV İÇİ ŞİDDET VE KADINA ŞİDDET AYRI TANIMLANMIŞTIR. • TOPLUMSAL CİNSİYET TANIMININ OLMASI </a:t>
            </a:r>
            <a:endParaRPr lang="tr-TR" sz="3200" b="1" dirty="0" smtClean="0"/>
          </a:p>
          <a:p>
            <a:pPr algn="just"/>
            <a:r>
              <a:rPr lang="tr-TR" sz="3200" b="1" dirty="0" smtClean="0">
                <a:solidFill>
                  <a:srgbClr val="C00000"/>
                </a:solidFill>
              </a:rPr>
              <a:t>MADDE </a:t>
            </a:r>
            <a:r>
              <a:rPr lang="tr-TR" sz="3200" b="1" dirty="0">
                <a:solidFill>
                  <a:srgbClr val="C00000"/>
                </a:solidFill>
              </a:rPr>
              <a:t>4</a:t>
            </a:r>
            <a:r>
              <a:rPr lang="tr-TR" sz="3200" b="1" dirty="0"/>
              <a:t>. GÖÇMEN VE MÜLTECİLERE AİT DÜZENLEMELER. Sözleşme ayrım yapılmaksızın onlara da uygulanır • </a:t>
            </a:r>
            <a:r>
              <a:rPr lang="tr-TR" sz="3200" b="1" dirty="0">
                <a:solidFill>
                  <a:srgbClr val="C00000"/>
                </a:solidFill>
              </a:rPr>
              <a:t>MADDE 5 </a:t>
            </a:r>
            <a:r>
              <a:rPr lang="tr-TR" sz="3200" b="1" dirty="0"/>
              <a:t>TOPLUMSAL CİNSİYETE DAİR DEVLETLERİN POLİTİKALARI. Kadın erkek eşitliği/ kadınları güçlendiren politikalar izlenmesi</a:t>
            </a:r>
            <a:endParaRPr lang="tr-TR" sz="3200" dirty="0"/>
          </a:p>
        </p:txBody>
      </p:sp>
    </p:spTree>
    <p:extLst>
      <p:ext uri="{BB962C8B-B14F-4D97-AF65-F5344CB8AC3E}">
        <p14:creationId xmlns:p14="http://schemas.microsoft.com/office/powerpoint/2010/main" val="6928111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2060"/>
                </a:solidFill>
              </a:rPr>
              <a:t>İSTANBUL SÖZLEŞMESİ ÖNEMLİ MADDELER </a:t>
            </a:r>
            <a:endParaRPr lang="tr-TR" dirty="0"/>
          </a:p>
        </p:txBody>
      </p:sp>
      <p:sp>
        <p:nvSpPr>
          <p:cNvPr id="3" name="İçerik Yer Tutucusu 2"/>
          <p:cNvSpPr>
            <a:spLocks noGrp="1"/>
          </p:cNvSpPr>
          <p:nvPr>
            <p:ph idx="1"/>
          </p:nvPr>
        </p:nvSpPr>
        <p:spPr>
          <a:xfrm>
            <a:off x="584662" y="1901153"/>
            <a:ext cx="10058400" cy="4023360"/>
          </a:xfrm>
        </p:spPr>
        <p:txBody>
          <a:bodyPr>
            <a:noAutofit/>
          </a:bodyPr>
          <a:lstStyle/>
          <a:p>
            <a:pPr algn="just"/>
            <a:r>
              <a:rPr lang="tr-TR" sz="3200" b="1" dirty="0">
                <a:solidFill>
                  <a:srgbClr val="C00000"/>
                </a:solidFill>
              </a:rPr>
              <a:t>MADDE 12. DEVLETLERİN YÜKÜMLÜLÜĞÜ</a:t>
            </a:r>
            <a:r>
              <a:rPr lang="tr-TR" sz="3200" dirty="0"/>
              <a:t>: </a:t>
            </a:r>
            <a:r>
              <a:rPr lang="tr-TR" sz="3200" b="1" dirty="0"/>
              <a:t>ÖNYARGI, ÖRF ve ADET, GELENEK VE HER TÜRLÜ AYRIMCI UYGULAMALARI YOK ETMEK AMACIYLA TOPLUMSAL KALIPLAŞMIŞ ROLLERİN DEĞİŞTİRİLMESİNE YÖNELİK TEDBİRLER MADDE 12. TEDBİRLER KİŞİLERİN ÖZEL İHTİYAÇLARINA YÖNELİK OLUR, MAĞDURUN İNSAN HAKLARI MERKEZLİ. </a:t>
            </a:r>
            <a:endParaRPr lang="tr-TR" sz="3200" b="1" dirty="0" smtClean="0"/>
          </a:p>
          <a:p>
            <a:pPr algn="just"/>
            <a:r>
              <a:rPr lang="tr-TR" sz="3200" b="1" dirty="0" smtClean="0">
                <a:solidFill>
                  <a:srgbClr val="C00000"/>
                </a:solidFill>
              </a:rPr>
              <a:t>MADDE </a:t>
            </a:r>
            <a:r>
              <a:rPr lang="tr-TR" sz="3200" b="1" dirty="0">
                <a:solidFill>
                  <a:srgbClr val="C00000"/>
                </a:solidFill>
              </a:rPr>
              <a:t>16</a:t>
            </a:r>
            <a:r>
              <a:rPr lang="tr-TR" sz="3200" b="1" dirty="0"/>
              <a:t>. CİNSEL SUÇ FAİLLERİNİN TEKRAR SUÇ İŞLEMESİNİ ÖNLEYİCİ TEDBİRLER YÜKÜMÜ </a:t>
            </a:r>
            <a:endParaRPr lang="tr-TR" sz="3200" b="1" dirty="0" smtClean="0"/>
          </a:p>
          <a:p>
            <a:pPr algn="just"/>
            <a:r>
              <a:rPr lang="tr-TR" sz="3200" b="1" dirty="0" smtClean="0">
                <a:solidFill>
                  <a:srgbClr val="C00000"/>
                </a:solidFill>
              </a:rPr>
              <a:t>MADDE </a:t>
            </a:r>
            <a:r>
              <a:rPr lang="tr-TR" sz="3200" b="1" dirty="0">
                <a:solidFill>
                  <a:srgbClr val="C00000"/>
                </a:solidFill>
              </a:rPr>
              <a:t>18</a:t>
            </a:r>
            <a:r>
              <a:rPr lang="tr-TR" sz="3200" b="1" dirty="0"/>
              <a:t>. İKİNCİ MAĞDURİYETİ ÖNLEYİCİ TEDBİRLER</a:t>
            </a:r>
            <a:endParaRPr lang="tr-TR" sz="3200" dirty="0"/>
          </a:p>
        </p:txBody>
      </p:sp>
    </p:spTree>
    <p:extLst>
      <p:ext uri="{BB962C8B-B14F-4D97-AF65-F5344CB8AC3E}">
        <p14:creationId xmlns:p14="http://schemas.microsoft.com/office/powerpoint/2010/main" val="24109110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2060"/>
                </a:solidFill>
              </a:rPr>
              <a:t>İSTANBUL SÖZLEŞMESİ ÖNEMLİ MADDELER </a:t>
            </a:r>
            <a:endParaRPr lang="tr-TR" dirty="0"/>
          </a:p>
        </p:txBody>
      </p:sp>
      <p:sp>
        <p:nvSpPr>
          <p:cNvPr id="3" name="İçerik Yer Tutucusu 2"/>
          <p:cNvSpPr>
            <a:spLocks noGrp="1"/>
          </p:cNvSpPr>
          <p:nvPr>
            <p:ph idx="1"/>
          </p:nvPr>
        </p:nvSpPr>
        <p:spPr/>
        <p:txBody>
          <a:bodyPr>
            <a:normAutofit/>
          </a:bodyPr>
          <a:lstStyle/>
          <a:p>
            <a:pPr algn="just"/>
            <a:r>
              <a:rPr lang="tr-TR" sz="3200" b="1" dirty="0">
                <a:solidFill>
                  <a:srgbClr val="C00000"/>
                </a:solidFill>
              </a:rPr>
              <a:t>MADDE 18</a:t>
            </a:r>
            <a:r>
              <a:rPr lang="tr-TR" sz="3200" dirty="0"/>
              <a:t>. ŞİKAYETE, TANIKLIĞA BAĞLI OLMAMA</a:t>
            </a:r>
            <a:r>
              <a:rPr lang="tr-TR" sz="3200" dirty="0" smtClean="0"/>
              <a:t>,</a:t>
            </a:r>
          </a:p>
          <a:p>
            <a:pPr algn="just"/>
            <a:r>
              <a:rPr lang="tr-TR" sz="3200" b="1" dirty="0" smtClean="0">
                <a:solidFill>
                  <a:srgbClr val="C00000"/>
                </a:solidFill>
              </a:rPr>
              <a:t>MADDE </a:t>
            </a:r>
            <a:r>
              <a:rPr lang="tr-TR" sz="3200" b="1" dirty="0">
                <a:solidFill>
                  <a:srgbClr val="C00000"/>
                </a:solidFill>
              </a:rPr>
              <a:t>25</a:t>
            </a:r>
            <a:r>
              <a:rPr lang="tr-TR" sz="3200" b="1" dirty="0"/>
              <a:t>. CİNSEL ŞİDDET MAĞDURLARINA YÖNELİK KRİZ MERKEZLERİ KURMA</a:t>
            </a:r>
            <a:r>
              <a:rPr lang="tr-TR" sz="3200" b="1" dirty="0" smtClean="0"/>
              <a:t>,</a:t>
            </a:r>
          </a:p>
          <a:p>
            <a:pPr algn="just"/>
            <a:r>
              <a:rPr lang="tr-TR" sz="3200" b="1" dirty="0" smtClean="0">
                <a:solidFill>
                  <a:srgbClr val="C00000"/>
                </a:solidFill>
              </a:rPr>
              <a:t>MADDE </a:t>
            </a:r>
            <a:r>
              <a:rPr lang="tr-TR" sz="3200" b="1" dirty="0">
                <a:solidFill>
                  <a:srgbClr val="C00000"/>
                </a:solidFill>
              </a:rPr>
              <a:t>28</a:t>
            </a:r>
            <a:r>
              <a:rPr lang="tr-TR" sz="3200" b="1" dirty="0"/>
              <a:t>. MESLEK UZMANLARININ (ÖZL.SAĞLIK) BİLDİRİM ENGELLERİNİ ZORLAŞTIRMAMA, KALDIRMA</a:t>
            </a:r>
            <a:r>
              <a:rPr lang="tr-TR" sz="3200" b="1" dirty="0" smtClean="0"/>
              <a:t>, </a:t>
            </a:r>
            <a:r>
              <a:rPr lang="tr-TR" sz="3200" b="1" dirty="0">
                <a:solidFill>
                  <a:srgbClr val="C00000"/>
                </a:solidFill>
              </a:rPr>
              <a:t>MADDE 29</a:t>
            </a:r>
            <a:r>
              <a:rPr lang="tr-TR" sz="3200" b="1" dirty="0"/>
              <a:t>. ÖNLEYİCİ KORUYUCU TEDİRLERİ YERİNE GETİRMEYEN DEVLET MAKAMLARINA YASAL VE DİĞER TEDBİRLERİ uygulama</a:t>
            </a:r>
            <a:endParaRPr lang="tr-TR" sz="3200" dirty="0"/>
          </a:p>
        </p:txBody>
      </p:sp>
    </p:spTree>
    <p:extLst>
      <p:ext uri="{BB962C8B-B14F-4D97-AF65-F5344CB8AC3E}">
        <p14:creationId xmlns:p14="http://schemas.microsoft.com/office/powerpoint/2010/main" val="26156185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2060"/>
                </a:solidFill>
              </a:rPr>
              <a:t>İSTANBUL SÖZLEŞMESİ ÖNEMLİ MADDELER </a:t>
            </a:r>
            <a:endParaRPr lang="tr-TR" dirty="0"/>
          </a:p>
        </p:txBody>
      </p:sp>
      <p:sp>
        <p:nvSpPr>
          <p:cNvPr id="3" name="İçerik Yer Tutucusu 2"/>
          <p:cNvSpPr>
            <a:spLocks noGrp="1"/>
          </p:cNvSpPr>
          <p:nvPr>
            <p:ph idx="1"/>
          </p:nvPr>
        </p:nvSpPr>
        <p:spPr/>
        <p:txBody>
          <a:bodyPr>
            <a:normAutofit fontScale="92500" lnSpcReduction="20000"/>
          </a:bodyPr>
          <a:lstStyle/>
          <a:p>
            <a:endParaRPr lang="tr-TR" dirty="0"/>
          </a:p>
          <a:p>
            <a:pPr algn="just"/>
            <a:r>
              <a:rPr lang="tr-TR" sz="2800" dirty="0">
                <a:solidFill>
                  <a:srgbClr val="C00000"/>
                </a:solidFill>
              </a:rPr>
              <a:t>MADDE 29</a:t>
            </a:r>
            <a:r>
              <a:rPr lang="tr-TR" sz="2800" dirty="0"/>
              <a:t>. ÖNLEYİCİ KORUYUCU TEDİRLERİ YERİNE GETİRMEYEN DEVLET MAKAMLARINA YASAL VE DİĞER TEDBİRLERİ uygulama </a:t>
            </a:r>
          </a:p>
          <a:p>
            <a:pPr algn="just"/>
            <a:r>
              <a:rPr lang="tr-TR" sz="2800" b="1" dirty="0" smtClean="0">
                <a:solidFill>
                  <a:srgbClr val="C00000"/>
                </a:solidFill>
              </a:rPr>
              <a:t>MADDE 30</a:t>
            </a:r>
            <a:r>
              <a:rPr lang="tr-TR" sz="2800" dirty="0" smtClean="0"/>
              <a:t>. </a:t>
            </a:r>
            <a:r>
              <a:rPr lang="tr-TR" sz="2800" dirty="0"/>
              <a:t>BEDENSEL ZARARDA DEVLET TARAFINDAN TANZİM </a:t>
            </a:r>
          </a:p>
          <a:p>
            <a:pPr algn="just"/>
            <a:r>
              <a:rPr lang="tr-TR" sz="2800" b="1" dirty="0" smtClean="0">
                <a:solidFill>
                  <a:srgbClr val="C00000"/>
                </a:solidFill>
              </a:rPr>
              <a:t>MADDE </a:t>
            </a:r>
            <a:r>
              <a:rPr lang="tr-TR" sz="2800" b="1" dirty="0">
                <a:solidFill>
                  <a:srgbClr val="C00000"/>
                </a:solidFill>
              </a:rPr>
              <a:t>31</a:t>
            </a:r>
            <a:r>
              <a:rPr lang="tr-TR" sz="2800" dirty="0"/>
              <a:t>. Güvenli VELAYET VESAYET TEDBİRLERİ </a:t>
            </a:r>
          </a:p>
          <a:p>
            <a:pPr algn="just"/>
            <a:r>
              <a:rPr lang="tr-TR" sz="2800" b="1" dirty="0" smtClean="0">
                <a:solidFill>
                  <a:srgbClr val="C00000"/>
                </a:solidFill>
              </a:rPr>
              <a:t>MADDE </a:t>
            </a:r>
            <a:r>
              <a:rPr lang="tr-TR" sz="2800" b="1" dirty="0">
                <a:solidFill>
                  <a:srgbClr val="C00000"/>
                </a:solidFill>
              </a:rPr>
              <a:t>33-34</a:t>
            </a:r>
            <a:r>
              <a:rPr lang="tr-TR" sz="2800" dirty="0"/>
              <a:t>. ZORLAMA VE TEHDİDİ PSİKOLOJİK BÜTÜNLÜĞÜ BOZAN KASITLI DAVRANIŞ SAYMA </a:t>
            </a:r>
          </a:p>
          <a:p>
            <a:pPr algn="just"/>
            <a:r>
              <a:rPr lang="tr-TR" sz="2800" b="1" dirty="0" smtClean="0">
                <a:solidFill>
                  <a:srgbClr val="C00000"/>
                </a:solidFill>
              </a:rPr>
              <a:t>MADDE </a:t>
            </a:r>
            <a:r>
              <a:rPr lang="tr-TR" sz="2800" b="1" dirty="0">
                <a:solidFill>
                  <a:srgbClr val="C00000"/>
                </a:solidFill>
              </a:rPr>
              <a:t>36. </a:t>
            </a:r>
            <a:r>
              <a:rPr lang="tr-TR" sz="2800" dirty="0"/>
              <a:t>CİNSEL ŞİDDETTE RIZA : ÖZGÜR İRADE İELE GÖNÜLLÜ GÖSTERİLMİŞ OLMASI ŞARTI ( İLGİ: TCK 104 MD.) </a:t>
            </a:r>
          </a:p>
          <a:p>
            <a:pPr algn="just"/>
            <a:r>
              <a:rPr lang="tr-TR" sz="2800" b="1" dirty="0" smtClean="0">
                <a:solidFill>
                  <a:srgbClr val="C00000"/>
                </a:solidFill>
              </a:rPr>
              <a:t>MADDE </a:t>
            </a:r>
            <a:r>
              <a:rPr lang="tr-TR" sz="2800" b="1" dirty="0">
                <a:solidFill>
                  <a:srgbClr val="C00000"/>
                </a:solidFill>
              </a:rPr>
              <a:t>40</a:t>
            </a:r>
            <a:r>
              <a:rPr lang="tr-TR" sz="2800" dirty="0"/>
              <a:t>. CİNSEL TACİZ </a:t>
            </a:r>
          </a:p>
          <a:p>
            <a:pPr algn="just"/>
            <a:endParaRPr lang="tr-TR" sz="2800" dirty="0"/>
          </a:p>
        </p:txBody>
      </p:sp>
    </p:spTree>
    <p:extLst>
      <p:ext uri="{BB962C8B-B14F-4D97-AF65-F5344CB8AC3E}">
        <p14:creationId xmlns:p14="http://schemas.microsoft.com/office/powerpoint/2010/main" val="41578378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63908" y="2133600"/>
            <a:ext cx="7225259" cy="3777622"/>
          </a:xfrm>
        </p:spPr>
        <p:txBody>
          <a:bodyPr>
            <a:normAutofit/>
          </a:bodyPr>
          <a:lstStyle/>
          <a:p>
            <a:pPr algn="ctr"/>
            <a:r>
              <a:rPr lang="tr-TR" sz="6600" b="1" dirty="0" smtClean="0"/>
              <a:t>TEŞEKKÜRLER</a:t>
            </a:r>
            <a:endParaRPr lang="tr-TR" sz="6600" b="1" dirty="0"/>
          </a:p>
        </p:txBody>
      </p:sp>
    </p:spTree>
    <p:extLst>
      <p:ext uri="{BB962C8B-B14F-4D97-AF65-F5344CB8AC3E}">
        <p14:creationId xmlns:p14="http://schemas.microsoft.com/office/powerpoint/2010/main" val="2812122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rPr>
              <a:t>HUKUK BOYUTU</a:t>
            </a:r>
            <a:endParaRPr lang="tr-TR" b="1" dirty="0">
              <a:solidFill>
                <a:srgbClr val="C00000"/>
              </a:solidFill>
            </a:endParaRPr>
          </a:p>
        </p:txBody>
      </p:sp>
      <p:sp>
        <p:nvSpPr>
          <p:cNvPr id="3" name="İçerik Yer Tutucusu 2"/>
          <p:cNvSpPr>
            <a:spLocks noGrp="1"/>
          </p:cNvSpPr>
          <p:nvPr>
            <p:ph idx="1"/>
          </p:nvPr>
        </p:nvSpPr>
        <p:spPr/>
        <p:txBody>
          <a:bodyPr/>
          <a:lstStyle/>
          <a:p>
            <a:endParaRPr lang="tr-TR" dirty="0"/>
          </a:p>
          <a:p>
            <a:r>
              <a:rPr lang="tr-TR" dirty="0"/>
              <a:t> </a:t>
            </a:r>
            <a:r>
              <a:rPr lang="tr-TR" sz="4400" b="1" dirty="0">
                <a:solidFill>
                  <a:srgbClr val="7030A0"/>
                </a:solidFill>
              </a:rPr>
              <a:t>Kadına Yönelik Şiddet ve Aile İçi Şiddetle Mücadelede Kanunlarımızdaki Hukuki Düzenlemeler </a:t>
            </a:r>
          </a:p>
        </p:txBody>
      </p:sp>
    </p:spTree>
    <p:extLst>
      <p:ext uri="{BB962C8B-B14F-4D97-AF65-F5344CB8AC3E}">
        <p14:creationId xmlns:p14="http://schemas.microsoft.com/office/powerpoint/2010/main" val="40160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7280" y="1274618"/>
            <a:ext cx="10041775" cy="4594476"/>
          </a:xfrm>
        </p:spPr>
        <p:txBody>
          <a:bodyPr>
            <a:normAutofit lnSpcReduction="10000"/>
          </a:bodyPr>
          <a:lstStyle/>
          <a:p>
            <a:r>
              <a:rPr lang="tr-TR" sz="4000" b="1" dirty="0"/>
              <a:t>Şiddetle Mücadelede Hukuki Düzenlemeler </a:t>
            </a:r>
          </a:p>
          <a:p>
            <a:pPr algn="just"/>
            <a:r>
              <a:rPr lang="tr-TR" sz="3200" b="1" dirty="0" smtClean="0">
                <a:solidFill>
                  <a:srgbClr val="C00000"/>
                </a:solidFill>
              </a:rPr>
              <a:t>      Kadınlara </a:t>
            </a:r>
            <a:r>
              <a:rPr lang="tr-TR" sz="3200" b="1" dirty="0">
                <a:solidFill>
                  <a:srgbClr val="C00000"/>
                </a:solidFill>
              </a:rPr>
              <a:t>Karşı Her Türlü Ayrımcılığın Kaldırılması Sözleşmesi (1979) </a:t>
            </a:r>
            <a:r>
              <a:rPr lang="tr-TR" sz="3200" b="1" dirty="0" smtClean="0">
                <a:solidFill>
                  <a:srgbClr val="C00000"/>
                </a:solidFill>
              </a:rPr>
              <a:t>CEDAW ’</a:t>
            </a:r>
            <a:r>
              <a:rPr lang="tr-TR" sz="3200" b="1" dirty="0" err="1" smtClean="0">
                <a:solidFill>
                  <a:srgbClr val="C00000"/>
                </a:solidFill>
              </a:rPr>
              <a:t>ın</a:t>
            </a:r>
            <a:r>
              <a:rPr lang="tr-TR" sz="3200" b="1" dirty="0" smtClean="0">
                <a:solidFill>
                  <a:srgbClr val="C00000"/>
                </a:solidFill>
              </a:rPr>
              <a:t> </a:t>
            </a:r>
            <a:r>
              <a:rPr lang="tr-TR" sz="3200" b="1" dirty="0">
                <a:solidFill>
                  <a:srgbClr val="C00000"/>
                </a:solidFill>
              </a:rPr>
              <a:t>hazırlanması aşamasında henüz kadına yönelik şiddet ve ev içi şiddet konusunda farkındalık olmadığından Sözleşmede yer verilmemiştir. </a:t>
            </a:r>
          </a:p>
          <a:p>
            <a:pPr algn="just"/>
            <a:r>
              <a:rPr lang="tr-TR" sz="3200" b="1" dirty="0" smtClean="0">
                <a:solidFill>
                  <a:srgbClr val="C00000"/>
                </a:solidFill>
              </a:rPr>
              <a:t>      İlk </a:t>
            </a:r>
            <a:r>
              <a:rPr lang="tr-TR" sz="3200" b="1" dirty="0">
                <a:solidFill>
                  <a:srgbClr val="C00000"/>
                </a:solidFill>
              </a:rPr>
              <a:t>kez 1993 yılında Uluslararası bir belgede yer verilmiştir. </a:t>
            </a:r>
          </a:p>
          <a:p>
            <a:pPr algn="just"/>
            <a:r>
              <a:rPr lang="tr-TR" sz="3200" b="1" dirty="0">
                <a:solidFill>
                  <a:srgbClr val="C00000"/>
                </a:solidFill>
              </a:rPr>
              <a:t>1993 yılında </a:t>
            </a:r>
            <a:r>
              <a:rPr lang="tr-TR" sz="3200" b="1" dirty="0" smtClean="0">
                <a:solidFill>
                  <a:srgbClr val="C00000"/>
                </a:solidFill>
              </a:rPr>
              <a:t>BM’de </a:t>
            </a:r>
            <a:r>
              <a:rPr lang="tr-TR" sz="3200" b="1" dirty="0">
                <a:solidFill>
                  <a:srgbClr val="C00000"/>
                </a:solidFill>
              </a:rPr>
              <a:t>kabul edilen «Kadına Yönelik Şiddete Son </a:t>
            </a:r>
            <a:r>
              <a:rPr lang="tr-TR" sz="3200" b="1" dirty="0" smtClean="0">
                <a:solidFill>
                  <a:srgbClr val="C00000"/>
                </a:solidFill>
              </a:rPr>
              <a:t>verilmesine </a:t>
            </a:r>
            <a:r>
              <a:rPr lang="tr-TR" sz="3200" b="1" dirty="0">
                <a:solidFill>
                  <a:srgbClr val="C00000"/>
                </a:solidFill>
              </a:rPr>
              <a:t>Dair Bildirge».. </a:t>
            </a:r>
          </a:p>
          <a:p>
            <a:endParaRPr lang="tr-TR" dirty="0"/>
          </a:p>
        </p:txBody>
      </p:sp>
    </p:spTree>
    <p:extLst>
      <p:ext uri="{BB962C8B-B14F-4D97-AF65-F5344CB8AC3E}">
        <p14:creationId xmlns:p14="http://schemas.microsoft.com/office/powerpoint/2010/main" val="2447589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1"/>
            <a:ext cx="10058400" cy="1357744"/>
          </a:xfrm>
        </p:spPr>
        <p:txBody>
          <a:bodyPr/>
          <a:lstStyle/>
          <a:p>
            <a:r>
              <a:rPr lang="tr-TR" b="1" dirty="0">
                <a:solidFill>
                  <a:srgbClr val="002060"/>
                </a:solidFill>
              </a:rPr>
              <a:t>Şiddetle Mücadelede Hukuki Düzenlemeler </a:t>
            </a:r>
          </a:p>
        </p:txBody>
      </p:sp>
      <p:sp>
        <p:nvSpPr>
          <p:cNvPr id="3" name="İçerik Yer Tutucusu 2"/>
          <p:cNvSpPr>
            <a:spLocks noGrp="1"/>
          </p:cNvSpPr>
          <p:nvPr>
            <p:ph idx="1"/>
          </p:nvPr>
        </p:nvSpPr>
        <p:spPr>
          <a:xfrm>
            <a:off x="1097280" y="1246909"/>
            <a:ext cx="10058400" cy="4622185"/>
          </a:xfrm>
        </p:spPr>
        <p:txBody>
          <a:bodyPr>
            <a:noAutofit/>
          </a:bodyPr>
          <a:lstStyle/>
          <a:p>
            <a:pPr algn="just"/>
            <a:r>
              <a:rPr lang="tr-TR" sz="2800" b="1" i="1" u="sng" dirty="0" smtClean="0">
                <a:solidFill>
                  <a:srgbClr val="C00000"/>
                </a:solidFill>
              </a:rPr>
              <a:t>Anayasa </a:t>
            </a:r>
            <a:endParaRPr lang="tr-TR" sz="2800" b="1" u="sng" dirty="0">
              <a:solidFill>
                <a:srgbClr val="C00000"/>
              </a:solidFill>
            </a:endParaRPr>
          </a:p>
          <a:p>
            <a:pPr algn="just"/>
            <a:r>
              <a:rPr lang="tr-TR" u="sng" dirty="0"/>
              <a:t>∗</a:t>
            </a:r>
            <a:r>
              <a:rPr lang="tr-TR" b="1" i="1" u="sng" dirty="0"/>
              <a:t>Medeni Kanun </a:t>
            </a:r>
            <a:endParaRPr lang="tr-TR" u="sng" dirty="0"/>
          </a:p>
          <a:p>
            <a:pPr algn="just"/>
            <a:r>
              <a:rPr lang="tr-TR" u="sng" dirty="0"/>
              <a:t>∗</a:t>
            </a:r>
            <a:r>
              <a:rPr lang="tr-TR" b="1" i="1" u="sng" dirty="0"/>
              <a:t>Türk Ceza Kanun </a:t>
            </a:r>
            <a:endParaRPr lang="tr-TR" u="sng" dirty="0"/>
          </a:p>
          <a:p>
            <a:pPr marL="201168" lvl="1" indent="0" algn="just">
              <a:buNone/>
            </a:pPr>
            <a:r>
              <a:rPr lang="tr-TR" sz="2000" u="sng" dirty="0"/>
              <a:t>∗</a:t>
            </a:r>
            <a:r>
              <a:rPr lang="tr-TR" sz="2000" b="1" i="1" u="sng" dirty="0"/>
              <a:t>İş Kanunu </a:t>
            </a:r>
            <a:endParaRPr lang="tr-TR" sz="2000" u="sng" dirty="0"/>
          </a:p>
          <a:p>
            <a:pPr algn="just"/>
            <a:r>
              <a:rPr lang="tr-TR" u="sng" dirty="0"/>
              <a:t>∗</a:t>
            </a:r>
            <a:r>
              <a:rPr lang="tr-TR" b="1" i="1" u="sng" dirty="0"/>
              <a:t>Borçlar Kanunu </a:t>
            </a:r>
            <a:endParaRPr lang="tr-TR" u="sng" dirty="0"/>
          </a:p>
          <a:p>
            <a:pPr algn="just"/>
            <a:r>
              <a:rPr lang="tr-TR" u="sng" smtClean="0"/>
              <a:t>∗</a:t>
            </a:r>
            <a:r>
              <a:rPr lang="tr-TR" b="1" i="1" u="sng" smtClean="0"/>
              <a:t>4320 </a:t>
            </a:r>
            <a:r>
              <a:rPr lang="tr-TR" b="1" i="1" u="sng" dirty="0"/>
              <a:t>sayılı Kanun </a:t>
            </a:r>
            <a:endParaRPr lang="tr-TR" u="sng" dirty="0"/>
          </a:p>
          <a:p>
            <a:pPr algn="just"/>
            <a:r>
              <a:rPr lang="tr-TR" u="sng" dirty="0"/>
              <a:t>∗ </a:t>
            </a:r>
            <a:r>
              <a:rPr lang="tr-TR" b="1" i="1" u="sng" dirty="0"/>
              <a:t>6284 sayılı Kanun </a:t>
            </a:r>
            <a:endParaRPr lang="tr-TR" u="sng" dirty="0"/>
          </a:p>
          <a:p>
            <a:pPr algn="just"/>
            <a:r>
              <a:rPr lang="tr-TR" b="1" i="1" u="sng" dirty="0"/>
              <a:t>(Ailenin Korunması ve Kadına Karşı Şiddetin Önlenmesine Dair Kanun) </a:t>
            </a:r>
            <a:endParaRPr lang="tr-TR" u="sng" dirty="0"/>
          </a:p>
          <a:p>
            <a:pPr algn="just"/>
            <a:r>
              <a:rPr lang="tr-TR" b="1" i="1" u="sng" dirty="0"/>
              <a:t>Uluslararası Temel </a:t>
            </a:r>
            <a:endParaRPr lang="tr-TR" u="sng" dirty="0"/>
          </a:p>
          <a:p>
            <a:pPr lvl="1" algn="just"/>
            <a:r>
              <a:rPr lang="tr-TR" sz="2000" b="1" i="1" u="sng" dirty="0"/>
              <a:t>Avrupa Konseyi İstanbul Sözleşmesi – 2011 </a:t>
            </a:r>
            <a:endParaRPr lang="tr-TR" sz="2000" u="sng" dirty="0"/>
          </a:p>
          <a:p>
            <a:pPr algn="just"/>
            <a:r>
              <a:rPr lang="tr-TR" b="1" i="1" u="sng" dirty="0"/>
              <a:t>(Kadına Yönelik Şiddet ve Aile İçi Şiddetin Önlenmesi ve Bunlarla Mücadeleye dair Avrupa Konseyi Sözleşmesi ) </a:t>
            </a:r>
            <a:endParaRPr lang="tr-TR" dirty="0"/>
          </a:p>
        </p:txBody>
      </p:sp>
    </p:spTree>
    <p:extLst>
      <p:ext uri="{BB962C8B-B14F-4D97-AF65-F5344CB8AC3E}">
        <p14:creationId xmlns:p14="http://schemas.microsoft.com/office/powerpoint/2010/main" val="1649724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Ekonomik Şiddetle Mücadelede Hukuki Düzenlemeler </a:t>
            </a:r>
          </a:p>
        </p:txBody>
      </p:sp>
      <p:sp>
        <p:nvSpPr>
          <p:cNvPr id="3" name="İçerik Yer Tutucusu 2"/>
          <p:cNvSpPr>
            <a:spLocks noGrp="1"/>
          </p:cNvSpPr>
          <p:nvPr>
            <p:ph idx="1"/>
          </p:nvPr>
        </p:nvSpPr>
        <p:spPr/>
        <p:txBody>
          <a:bodyPr>
            <a:noAutofit/>
          </a:bodyPr>
          <a:lstStyle/>
          <a:p>
            <a:r>
              <a:rPr lang="tr-TR" sz="2800" b="1" dirty="0">
                <a:solidFill>
                  <a:srgbClr val="C00000"/>
                </a:solidFill>
              </a:rPr>
              <a:t>Türk Medeni Kanunu </a:t>
            </a:r>
            <a:endParaRPr lang="tr-TR" sz="2800" dirty="0">
              <a:solidFill>
                <a:srgbClr val="C00000"/>
              </a:solidFill>
            </a:endParaRPr>
          </a:p>
          <a:p>
            <a:r>
              <a:rPr lang="tr-TR" sz="2800" b="1" dirty="0">
                <a:solidFill>
                  <a:srgbClr val="002060"/>
                </a:solidFill>
              </a:rPr>
              <a:t>Eşler birlikte yaşarken </a:t>
            </a:r>
            <a:endParaRPr lang="tr-TR" sz="2800" dirty="0">
              <a:solidFill>
                <a:srgbClr val="002060"/>
              </a:solidFill>
            </a:endParaRPr>
          </a:p>
          <a:p>
            <a:r>
              <a:rPr lang="tr-TR" sz="2800" b="1" dirty="0"/>
              <a:t>MADDE 196.- </a:t>
            </a:r>
            <a:r>
              <a:rPr lang="tr-TR" sz="2800" dirty="0"/>
              <a:t>Eşlerden birinin istemi üzerine hâkim, </a:t>
            </a:r>
            <a:r>
              <a:rPr lang="tr-TR" sz="2800" b="1" dirty="0"/>
              <a:t>ailenin geçimi için her birinin yapacağı parasal katkıyı belirler. </a:t>
            </a:r>
            <a:endParaRPr lang="tr-TR" sz="2800" dirty="0"/>
          </a:p>
          <a:p>
            <a:r>
              <a:rPr lang="tr-TR" sz="2800" b="1" dirty="0">
                <a:solidFill>
                  <a:srgbClr val="C00000"/>
                </a:solidFill>
              </a:rPr>
              <a:t>Birlikte yaşamaya ara verilmesi </a:t>
            </a:r>
            <a:endParaRPr lang="tr-TR" sz="2800" dirty="0">
              <a:solidFill>
                <a:srgbClr val="C00000"/>
              </a:solidFill>
            </a:endParaRPr>
          </a:p>
          <a:p>
            <a:r>
              <a:rPr lang="tr-TR" sz="2800" b="1" dirty="0"/>
              <a:t>MADDE 197.- </a:t>
            </a:r>
            <a:r>
              <a:rPr lang="tr-TR" sz="2800" dirty="0"/>
              <a:t>Birlikte yaşamaya ara verilmesi haklı bir sebebe dayanıyorsa hâkim, </a:t>
            </a:r>
            <a:r>
              <a:rPr lang="tr-TR" sz="2800" b="1" dirty="0"/>
              <a:t>eşlerden birinin istemi üzerine </a:t>
            </a:r>
            <a:r>
              <a:rPr lang="tr-TR" sz="2800" dirty="0"/>
              <a:t>birinin diğerine yapacağı </a:t>
            </a:r>
            <a:r>
              <a:rPr lang="tr-TR" sz="2800" b="1" dirty="0"/>
              <a:t>parasal katkıya, konut ve ev eşyasından yararlanmaya ve eşlerin mallarının yönetimine ilişkin önlemleri alır. </a:t>
            </a:r>
            <a:endParaRPr lang="tr-TR" sz="2800" dirty="0"/>
          </a:p>
        </p:txBody>
      </p:sp>
    </p:spTree>
    <p:extLst>
      <p:ext uri="{BB962C8B-B14F-4D97-AF65-F5344CB8AC3E}">
        <p14:creationId xmlns:p14="http://schemas.microsoft.com/office/powerpoint/2010/main" val="1465121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Ekonomik Şiddetle Mücadelede Hukuki Düzenlemeler </a:t>
            </a:r>
          </a:p>
        </p:txBody>
      </p:sp>
      <p:sp>
        <p:nvSpPr>
          <p:cNvPr id="3" name="İçerik Yer Tutucusu 2"/>
          <p:cNvSpPr>
            <a:spLocks noGrp="1"/>
          </p:cNvSpPr>
          <p:nvPr>
            <p:ph idx="1"/>
          </p:nvPr>
        </p:nvSpPr>
        <p:spPr>
          <a:xfrm>
            <a:off x="1097280" y="1737360"/>
            <a:ext cx="10058400" cy="4131734"/>
          </a:xfrm>
        </p:spPr>
        <p:txBody>
          <a:bodyPr>
            <a:noAutofit/>
          </a:bodyPr>
          <a:lstStyle/>
          <a:p>
            <a:pPr algn="just"/>
            <a:r>
              <a:rPr lang="tr-TR" b="1" dirty="0">
                <a:solidFill>
                  <a:srgbClr val="002060"/>
                </a:solidFill>
              </a:rPr>
              <a:t>Türk Medeni Kanunu </a:t>
            </a:r>
            <a:endParaRPr lang="tr-TR" dirty="0">
              <a:solidFill>
                <a:srgbClr val="002060"/>
              </a:solidFill>
            </a:endParaRPr>
          </a:p>
          <a:p>
            <a:pPr algn="just"/>
            <a:r>
              <a:rPr lang="tr-TR" b="1" i="1" dirty="0">
                <a:solidFill>
                  <a:srgbClr val="C00000"/>
                </a:solidFill>
              </a:rPr>
              <a:t>Borçlulara ait önlemler </a:t>
            </a:r>
            <a:endParaRPr lang="tr-TR" dirty="0">
              <a:solidFill>
                <a:srgbClr val="C00000"/>
              </a:solidFill>
            </a:endParaRPr>
          </a:p>
          <a:p>
            <a:pPr algn="just"/>
            <a:r>
              <a:rPr lang="tr-TR" b="1" dirty="0"/>
              <a:t>MADDE 198.- </a:t>
            </a:r>
            <a:r>
              <a:rPr lang="tr-TR" dirty="0"/>
              <a:t>Eşlerden biri, birliğin giderlerine katılma </a:t>
            </a:r>
          </a:p>
          <a:p>
            <a:pPr algn="just"/>
            <a:r>
              <a:rPr lang="tr-TR" dirty="0"/>
              <a:t>yükümlülüğünü yerine getirmezse, </a:t>
            </a:r>
          </a:p>
          <a:p>
            <a:pPr algn="just"/>
            <a:r>
              <a:rPr lang="tr-TR" dirty="0"/>
              <a:t>hâkim onun </a:t>
            </a:r>
            <a:r>
              <a:rPr lang="tr-TR" b="1" dirty="0"/>
              <a:t>borçlularına, ödemeyi tamamen veya kısmen diğer eşe </a:t>
            </a:r>
            <a:r>
              <a:rPr lang="tr-TR" dirty="0"/>
              <a:t>yapmalarını emredebilir. </a:t>
            </a:r>
          </a:p>
          <a:p>
            <a:pPr algn="just"/>
            <a:r>
              <a:rPr lang="tr-TR" b="1" i="1" dirty="0">
                <a:solidFill>
                  <a:srgbClr val="C00000"/>
                </a:solidFill>
              </a:rPr>
              <a:t>Tasarruf yetkisinin sınırlanması </a:t>
            </a:r>
            <a:endParaRPr lang="tr-TR" dirty="0">
              <a:solidFill>
                <a:srgbClr val="C00000"/>
              </a:solidFill>
            </a:endParaRPr>
          </a:p>
          <a:p>
            <a:pPr algn="just"/>
            <a:r>
              <a:rPr lang="tr-TR" b="1" dirty="0"/>
              <a:t>MADDE 199.- </a:t>
            </a:r>
            <a:r>
              <a:rPr lang="tr-TR" i="1" dirty="0"/>
              <a:t>Ailenin </a:t>
            </a:r>
            <a:r>
              <a:rPr lang="tr-TR" b="1" i="1" dirty="0"/>
              <a:t>ekonomik varlığının korunması </a:t>
            </a:r>
            <a:endParaRPr lang="tr-TR" dirty="0"/>
          </a:p>
          <a:p>
            <a:pPr algn="just"/>
            <a:r>
              <a:rPr lang="tr-TR" dirty="0"/>
              <a:t>veya </a:t>
            </a:r>
            <a:r>
              <a:rPr lang="tr-TR" i="1" dirty="0"/>
              <a:t>evlilik birliğinden doğan </a:t>
            </a:r>
            <a:r>
              <a:rPr lang="tr-TR" b="1" i="1" dirty="0"/>
              <a:t>malî bir yükümlülüğün yerine </a:t>
            </a:r>
            <a:endParaRPr lang="tr-TR" dirty="0"/>
          </a:p>
          <a:p>
            <a:pPr algn="just"/>
            <a:r>
              <a:rPr lang="tr-TR" i="1" dirty="0"/>
              <a:t>getirilmesi gerektirdiği ölçüde</a:t>
            </a:r>
            <a:r>
              <a:rPr lang="tr-TR" dirty="0"/>
              <a:t>, eşlerden birinin istemi üzerine hâkim, </a:t>
            </a:r>
            <a:r>
              <a:rPr lang="tr-TR" i="1" dirty="0"/>
              <a:t>belirleyeceği </a:t>
            </a:r>
            <a:r>
              <a:rPr lang="tr-TR" b="1" i="1" dirty="0"/>
              <a:t>malvarlığı değerleriyle ilgili tasarrufların ancak onun rızasıyla yapılabileceğine </a:t>
            </a:r>
            <a:r>
              <a:rPr lang="tr-TR" dirty="0"/>
              <a:t>karar verebilir. </a:t>
            </a:r>
          </a:p>
        </p:txBody>
      </p:sp>
    </p:spTree>
    <p:extLst>
      <p:ext uri="{BB962C8B-B14F-4D97-AF65-F5344CB8AC3E}">
        <p14:creationId xmlns:p14="http://schemas.microsoft.com/office/powerpoint/2010/main" val="3848284141"/>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555</TotalTime>
  <Words>3137</Words>
  <Application>Microsoft Office PowerPoint</Application>
  <PresentationFormat>Geniş ekran</PresentationFormat>
  <Paragraphs>244</Paragraphs>
  <Slides>47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47</vt:i4>
      </vt:variant>
    </vt:vector>
  </HeadingPairs>
  <TitlesOfParts>
    <vt:vector size="51" baseType="lpstr">
      <vt:lpstr>Calibri</vt:lpstr>
      <vt:lpstr>Calibri Light</vt:lpstr>
      <vt:lpstr>Candara</vt:lpstr>
      <vt:lpstr>Geçmişe bakış</vt:lpstr>
      <vt:lpstr>PowerPoint Sunusu</vt:lpstr>
      <vt:lpstr>   Şiddet, eşit olmayan güç ilişkisinden kaynaklanan toplumsal bir sorundur  </vt:lpstr>
      <vt:lpstr>PowerPoint Sunusu</vt:lpstr>
      <vt:lpstr>Şiddet Türleri</vt:lpstr>
      <vt:lpstr>HUKUK BOYUTU</vt:lpstr>
      <vt:lpstr>PowerPoint Sunusu</vt:lpstr>
      <vt:lpstr>Şiddetle Mücadelede Hukuki Düzenlemeler </vt:lpstr>
      <vt:lpstr>Ekonomik Şiddetle Mücadelede Hukuki Düzenlemeler </vt:lpstr>
      <vt:lpstr>Ekonomik Şiddetle Mücadelede Hukuki Düzenlemeler </vt:lpstr>
      <vt:lpstr>Ekonomik Şiddetle Mücadelede Hukuki Düzenlemeler </vt:lpstr>
      <vt:lpstr>Şiddetle Mücadelede Hukuki Düzenlemeler </vt:lpstr>
      <vt:lpstr>Şiddetle Mücadelede Hukuki Düzenlemeler </vt:lpstr>
      <vt:lpstr>Ailenin Korunmasına Dair ilk Kanun </vt:lpstr>
      <vt:lpstr>Şiddetle Mücadelede Hukuki Düzenlemeler </vt:lpstr>
      <vt:lpstr>Şiddetle Mücadelede Hukuki Düzenlemeler </vt:lpstr>
      <vt:lpstr>Şiddetle Mücadelede Hukuki Düzenlemeler </vt:lpstr>
      <vt:lpstr>Şiddetle Mücadelede Hukuki Düzenlemeler </vt:lpstr>
      <vt:lpstr>Şiddetle Mücadelede Hukuki Düzenlemeler </vt:lpstr>
      <vt:lpstr>6284 sayılı Ailenin Korunmasına ve Kadına Yönelik Şiddetin Önlenmesine Dair Kanun </vt:lpstr>
      <vt:lpstr>6284 sayılı Ailenin Korunmasına ve Kadına Yönelik Şiddetin Önlenmesine Dair Kanun </vt:lpstr>
      <vt:lpstr>6284 sayılı Ailenin Korunmasına ve Kadına Yönelik Şiddetin Önlenmesine Dair Kanun </vt:lpstr>
      <vt:lpstr>6284 sayılı Ailenin Korunmasına ve Kadına Yönelik Şiddetin Önlenmesine Dair Kanun </vt:lpstr>
      <vt:lpstr>6284 sayılı Ailenin Korunmasına ve Kadına Yönelik Şiddetin Önlenmesine Dair Kanun </vt:lpstr>
      <vt:lpstr>6284 sayılı Ailenin Korunmasına ve Kadına Yönelik Şiddetin Önlenmesine Dair Kanun </vt:lpstr>
      <vt:lpstr>6284 sayılı Ailenin Korunmasına ve Kadına Yönelik Şiddetin Önlenmesine Dair Kanun </vt:lpstr>
      <vt:lpstr> Mülki amir tarafından verilecek koruyucu tedbir kararları </vt:lpstr>
      <vt:lpstr>Mülki Amir tarafından verilecek koruyucu tedbir kararları</vt:lpstr>
      <vt:lpstr>Hâkim tarafından verilecek koruyucu tedbir kararları</vt:lpstr>
      <vt:lpstr>Hâkim tarafından verilecek önleyici tedbir kararları</vt:lpstr>
      <vt:lpstr>Hâkim tarafından verilecek önleyici tedbir kararları</vt:lpstr>
      <vt:lpstr>Hâkim tarafından verilecek önleyici tedbir kararları</vt:lpstr>
      <vt:lpstr>Hâkim tarafından verilecek önleyici tedbir kararları</vt:lpstr>
      <vt:lpstr>Tedbir kararlarının bildirimi ve uygulanması </vt:lpstr>
      <vt:lpstr>Geçici barınma imkânı </vt:lpstr>
      <vt:lpstr> Tedbir kararlarına aykırılık  </vt:lpstr>
      <vt:lpstr>Şiddet önleme ve izleme merkezlerinin kurulması (ŞÖNİM) </vt:lpstr>
      <vt:lpstr>Kurumlararası koordinasyon ve eğitim </vt:lpstr>
      <vt:lpstr>KURUMLARARASI KORDİNASYON VE EĞİTİM</vt:lpstr>
      <vt:lpstr>Geçici maddi yardım yapılması  </vt:lpstr>
      <vt:lpstr> Nafaka  </vt:lpstr>
      <vt:lpstr>Sağlık giderleri  </vt:lpstr>
      <vt:lpstr>Harçlar ve masraflardan, vergilerden muafiyet ve davaya katılma </vt:lpstr>
      <vt:lpstr>İSTANBUL SÖZLEŞMESİ ÖNEMLİ MADDELER </vt:lpstr>
      <vt:lpstr>İSTANBUL SÖZLEŞMESİ ÖNEMLİ MADDELER </vt:lpstr>
      <vt:lpstr>İSTANBUL SÖZLEŞMESİ ÖNEMLİ MADDELER </vt:lpstr>
      <vt:lpstr>İSTANBUL SÖZLEŞMESİ ÖNEMLİ MADDELER </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Şiddet Nedir ? Sahip olunan güç veya kudretin, yaralanma ve kayıpla sonlanan veya sonlanma olasılığı yüksek bir biçimde bir başka insana, kendine, bir gruba veya bir topluma karşı tehdit yoluyla ya da bizzat uygulanmasıdır. (WHO,1996)</dc:title>
  <dc:creator>ronaldinho424</dc:creator>
  <cp:lastModifiedBy>ronaldinho424</cp:lastModifiedBy>
  <cp:revision>129</cp:revision>
  <dcterms:created xsi:type="dcterms:W3CDTF">2020-01-06T06:53:45Z</dcterms:created>
  <dcterms:modified xsi:type="dcterms:W3CDTF">2020-11-12T13:25:00Z</dcterms:modified>
</cp:coreProperties>
</file>