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5"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00989BC-CB22-4A44-A033-5B3B35B24422}" type="datetimeFigureOut">
              <a:rPr lang="tr-TR" smtClean="0"/>
              <a:t>3.11.2020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AFE349-1353-44C5-9702-EB58B829D9B4}"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469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fld id="{E00989BC-CB22-4A44-A033-5B3B35B24422}" type="datetimeFigureOut">
              <a:rPr lang="tr-TR" smtClean="0"/>
              <a:t>3.11.2020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FAFE349-1353-44C5-9702-EB58B829D9B4}" type="slidenum">
              <a:rPr lang="tr-TR" smtClean="0"/>
              <a:t>‹#›</a:t>
            </a:fld>
            <a:endParaRPr lang="tr-TR"/>
          </a:p>
        </p:txBody>
      </p:sp>
    </p:spTree>
    <p:extLst>
      <p:ext uri="{BB962C8B-B14F-4D97-AF65-F5344CB8AC3E}">
        <p14:creationId xmlns:p14="http://schemas.microsoft.com/office/powerpoint/2010/main" val="43171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00989BC-CB22-4A44-A033-5B3B35B24422}" type="datetimeFigureOut">
              <a:rPr lang="tr-TR" smtClean="0"/>
              <a:t>3.11.2020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AFE349-1353-44C5-9702-EB58B829D9B4}" type="slidenum">
              <a:rPr lang="tr-TR" smtClean="0"/>
              <a:t>‹#›</a:t>
            </a:fld>
            <a:endParaRPr lang="tr-TR"/>
          </a:p>
        </p:txBody>
      </p:sp>
    </p:spTree>
    <p:extLst>
      <p:ext uri="{BB962C8B-B14F-4D97-AF65-F5344CB8AC3E}">
        <p14:creationId xmlns:p14="http://schemas.microsoft.com/office/powerpoint/2010/main" val="334959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00989BC-CB22-4A44-A033-5B3B35B24422}" type="datetimeFigureOut">
              <a:rPr lang="tr-TR" smtClean="0"/>
              <a:t>3.11.2020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AFE349-1353-44C5-9702-EB58B829D9B4}"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00115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00989BC-CB22-4A44-A033-5B3B35B24422}" type="datetimeFigureOut">
              <a:rPr lang="tr-TR" smtClean="0"/>
              <a:t>3.11.2020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AFE349-1353-44C5-9702-EB58B829D9B4}" type="slidenum">
              <a:rPr lang="tr-TR" smtClean="0"/>
              <a:t>‹#›</a:t>
            </a:fld>
            <a:endParaRPr lang="tr-TR"/>
          </a:p>
        </p:txBody>
      </p:sp>
    </p:spTree>
    <p:extLst>
      <p:ext uri="{BB962C8B-B14F-4D97-AF65-F5344CB8AC3E}">
        <p14:creationId xmlns:p14="http://schemas.microsoft.com/office/powerpoint/2010/main" val="401099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00989BC-CB22-4A44-A033-5B3B35B24422}" type="datetimeFigureOut">
              <a:rPr lang="tr-TR" smtClean="0"/>
              <a:t>3.11.2020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AFE349-1353-44C5-9702-EB58B829D9B4}"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47049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00989BC-CB22-4A44-A033-5B3B35B24422}" type="datetimeFigureOut">
              <a:rPr lang="tr-TR" smtClean="0"/>
              <a:t>3.11.2020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AFE349-1353-44C5-9702-EB58B829D9B4}" type="slidenum">
              <a:rPr lang="tr-TR" smtClean="0"/>
              <a:t>‹#›</a:t>
            </a:fld>
            <a:endParaRPr lang="tr-TR"/>
          </a:p>
        </p:txBody>
      </p:sp>
    </p:spTree>
    <p:extLst>
      <p:ext uri="{BB962C8B-B14F-4D97-AF65-F5344CB8AC3E}">
        <p14:creationId xmlns:p14="http://schemas.microsoft.com/office/powerpoint/2010/main" val="670409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00989BC-CB22-4A44-A033-5B3B35B24422}" type="datetimeFigureOut">
              <a:rPr lang="tr-TR" smtClean="0"/>
              <a:t>3.11.2020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AFE349-1353-44C5-9702-EB58B829D9B4}" type="slidenum">
              <a:rPr lang="tr-TR" smtClean="0"/>
              <a:t>‹#›</a:t>
            </a:fld>
            <a:endParaRPr lang="tr-TR"/>
          </a:p>
        </p:txBody>
      </p:sp>
    </p:spTree>
    <p:extLst>
      <p:ext uri="{BB962C8B-B14F-4D97-AF65-F5344CB8AC3E}">
        <p14:creationId xmlns:p14="http://schemas.microsoft.com/office/powerpoint/2010/main" val="2305226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00989BC-CB22-4A44-A033-5B3B35B24422}" type="datetimeFigureOut">
              <a:rPr lang="tr-TR" smtClean="0"/>
              <a:t>3.11.2020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AFE349-1353-44C5-9702-EB58B829D9B4}" type="slidenum">
              <a:rPr lang="tr-TR" smtClean="0"/>
              <a:t>‹#›</a:t>
            </a:fld>
            <a:endParaRPr lang="tr-TR"/>
          </a:p>
        </p:txBody>
      </p:sp>
    </p:spTree>
    <p:extLst>
      <p:ext uri="{BB962C8B-B14F-4D97-AF65-F5344CB8AC3E}">
        <p14:creationId xmlns:p14="http://schemas.microsoft.com/office/powerpoint/2010/main" val="368115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00989BC-CB22-4A44-A033-5B3B35B24422}" type="datetimeFigureOut">
              <a:rPr lang="tr-TR" smtClean="0"/>
              <a:t>3.11.2020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AFE349-1353-44C5-9702-EB58B829D9B4}" type="slidenum">
              <a:rPr lang="tr-TR" smtClean="0"/>
              <a:t>‹#›</a:t>
            </a:fld>
            <a:endParaRPr lang="tr-TR"/>
          </a:p>
        </p:txBody>
      </p:sp>
    </p:spTree>
    <p:extLst>
      <p:ext uri="{BB962C8B-B14F-4D97-AF65-F5344CB8AC3E}">
        <p14:creationId xmlns:p14="http://schemas.microsoft.com/office/powerpoint/2010/main" val="418139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00989BC-CB22-4A44-A033-5B3B35B24422}" type="datetimeFigureOut">
              <a:rPr lang="tr-TR" smtClean="0"/>
              <a:t>3.11.2020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AFE349-1353-44C5-9702-EB58B829D9B4}" type="slidenum">
              <a:rPr lang="tr-TR" smtClean="0"/>
              <a:t>‹#›</a:t>
            </a:fld>
            <a:endParaRPr lang="tr-TR"/>
          </a:p>
        </p:txBody>
      </p:sp>
    </p:spTree>
    <p:extLst>
      <p:ext uri="{BB962C8B-B14F-4D97-AF65-F5344CB8AC3E}">
        <p14:creationId xmlns:p14="http://schemas.microsoft.com/office/powerpoint/2010/main" val="399316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00989BC-CB22-4A44-A033-5B3B35B24422}" type="datetimeFigureOut">
              <a:rPr lang="tr-TR" smtClean="0"/>
              <a:t>3.11.2020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AFE349-1353-44C5-9702-EB58B829D9B4}" type="slidenum">
              <a:rPr lang="tr-TR" smtClean="0"/>
              <a:t>‹#›</a:t>
            </a:fld>
            <a:endParaRPr lang="tr-TR"/>
          </a:p>
        </p:txBody>
      </p:sp>
    </p:spTree>
    <p:extLst>
      <p:ext uri="{BB962C8B-B14F-4D97-AF65-F5344CB8AC3E}">
        <p14:creationId xmlns:p14="http://schemas.microsoft.com/office/powerpoint/2010/main" val="3101589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00989BC-CB22-4A44-A033-5B3B35B24422}" type="datetimeFigureOut">
              <a:rPr lang="tr-TR" smtClean="0"/>
              <a:t>3.11.2020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FAFE349-1353-44C5-9702-EB58B829D9B4}" type="slidenum">
              <a:rPr lang="tr-TR" smtClean="0"/>
              <a:t>‹#›</a:t>
            </a:fld>
            <a:endParaRPr lang="tr-TR"/>
          </a:p>
        </p:txBody>
      </p:sp>
    </p:spTree>
    <p:extLst>
      <p:ext uri="{BB962C8B-B14F-4D97-AF65-F5344CB8AC3E}">
        <p14:creationId xmlns:p14="http://schemas.microsoft.com/office/powerpoint/2010/main" val="163022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00989BC-CB22-4A44-A033-5B3B35B24422}" type="datetimeFigureOut">
              <a:rPr lang="tr-TR" smtClean="0"/>
              <a:t>3.11.2020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FAFE349-1353-44C5-9702-EB58B829D9B4}" type="slidenum">
              <a:rPr lang="tr-TR" smtClean="0"/>
              <a:t>‹#›</a:t>
            </a:fld>
            <a:endParaRPr lang="tr-TR"/>
          </a:p>
        </p:txBody>
      </p:sp>
    </p:spTree>
    <p:extLst>
      <p:ext uri="{BB962C8B-B14F-4D97-AF65-F5344CB8AC3E}">
        <p14:creationId xmlns:p14="http://schemas.microsoft.com/office/powerpoint/2010/main" val="297670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989BC-CB22-4A44-A033-5B3B35B24422}" type="datetimeFigureOut">
              <a:rPr lang="tr-TR" smtClean="0"/>
              <a:t>3.11.2020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FAFE349-1353-44C5-9702-EB58B829D9B4}" type="slidenum">
              <a:rPr lang="tr-TR" smtClean="0"/>
              <a:t>‹#›</a:t>
            </a:fld>
            <a:endParaRPr lang="tr-TR"/>
          </a:p>
        </p:txBody>
      </p:sp>
    </p:spTree>
    <p:extLst>
      <p:ext uri="{BB962C8B-B14F-4D97-AF65-F5344CB8AC3E}">
        <p14:creationId xmlns:p14="http://schemas.microsoft.com/office/powerpoint/2010/main" val="82408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00989BC-CB22-4A44-A033-5B3B35B24422}" type="datetimeFigureOut">
              <a:rPr lang="tr-TR" smtClean="0"/>
              <a:t>3.11.2020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AFE349-1353-44C5-9702-EB58B829D9B4}" type="slidenum">
              <a:rPr lang="tr-TR" smtClean="0"/>
              <a:t>‹#›</a:t>
            </a:fld>
            <a:endParaRPr lang="tr-TR"/>
          </a:p>
        </p:txBody>
      </p:sp>
    </p:spTree>
    <p:extLst>
      <p:ext uri="{BB962C8B-B14F-4D97-AF65-F5344CB8AC3E}">
        <p14:creationId xmlns:p14="http://schemas.microsoft.com/office/powerpoint/2010/main" val="312678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00989BC-CB22-4A44-A033-5B3B35B24422}" type="datetimeFigureOut">
              <a:rPr lang="tr-TR" smtClean="0"/>
              <a:t>3.11.2020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AFE349-1353-44C5-9702-EB58B829D9B4}" type="slidenum">
              <a:rPr lang="tr-TR" smtClean="0"/>
              <a:t>‹#›</a:t>
            </a:fld>
            <a:endParaRPr lang="tr-TR"/>
          </a:p>
        </p:txBody>
      </p:sp>
    </p:spTree>
    <p:extLst>
      <p:ext uri="{BB962C8B-B14F-4D97-AF65-F5344CB8AC3E}">
        <p14:creationId xmlns:p14="http://schemas.microsoft.com/office/powerpoint/2010/main" val="239074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00989BC-CB22-4A44-A033-5B3B35B24422}" type="datetimeFigureOut">
              <a:rPr lang="tr-TR" smtClean="0"/>
              <a:t>3.11.2020</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FAFE349-1353-44C5-9702-EB58B829D9B4}" type="slidenum">
              <a:rPr lang="tr-TR" smtClean="0"/>
              <a:t>‹#›</a:t>
            </a:fld>
            <a:endParaRPr lang="tr-TR"/>
          </a:p>
        </p:txBody>
      </p:sp>
    </p:spTree>
    <p:extLst>
      <p:ext uri="{BB962C8B-B14F-4D97-AF65-F5344CB8AC3E}">
        <p14:creationId xmlns:p14="http://schemas.microsoft.com/office/powerpoint/2010/main" val="25883029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666206"/>
            <a:ext cx="9144000" cy="3252651"/>
          </a:xfrm>
        </p:spPr>
        <p:txBody>
          <a:bodyPr>
            <a:normAutofit/>
          </a:bodyPr>
          <a:lstStyle/>
          <a:p>
            <a:pPr algn="ctr"/>
            <a:r>
              <a:rPr lang="tr-TR" sz="4800" b="1" dirty="0" smtClean="0"/>
              <a:t>OKUL ÖNCESİ DÖNEMDE BİLİNÇLİ TEKNOLOJİ KULLANIMI </a:t>
            </a:r>
            <a:br>
              <a:rPr lang="tr-TR" sz="4800" b="1" dirty="0" smtClean="0"/>
            </a:br>
            <a:r>
              <a:rPr lang="tr-TR" sz="4800" b="1" dirty="0" smtClean="0"/>
              <a:t>(Öğretmen)</a:t>
            </a:r>
            <a:endParaRPr lang="tr-TR" sz="4800" b="1" dirty="0"/>
          </a:p>
        </p:txBody>
      </p:sp>
    </p:spTree>
    <p:extLst>
      <p:ext uri="{BB962C8B-B14F-4D97-AF65-F5344CB8AC3E}">
        <p14:creationId xmlns:p14="http://schemas.microsoft.com/office/powerpoint/2010/main" val="3459355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87383" y="509451"/>
            <a:ext cx="5643154" cy="6126480"/>
          </a:xfrm>
        </p:spPr>
        <p:txBody>
          <a:bodyPr>
            <a:normAutofit lnSpcReduction="10000"/>
          </a:bodyPr>
          <a:lstStyle/>
          <a:p>
            <a:pPr algn="just">
              <a:lnSpc>
                <a:spcPct val="150000"/>
              </a:lnSpc>
            </a:pPr>
            <a:r>
              <a:rPr lang="tr-TR" b="1" dirty="0" smtClean="0">
                <a:solidFill>
                  <a:schemeClr val="tx1"/>
                </a:solidFill>
              </a:rPr>
              <a:t>	Ayrıca </a:t>
            </a:r>
            <a:r>
              <a:rPr lang="tr-TR" b="1" dirty="0">
                <a:solidFill>
                  <a:schemeClr val="tx1"/>
                </a:solidFill>
              </a:rPr>
              <a:t>ailelerin bazı teknolojilerden ve kullanım şekillerinden haberdar olmamaları </a:t>
            </a:r>
            <a:r>
              <a:rPr lang="tr-TR" b="1" dirty="0" smtClean="0">
                <a:solidFill>
                  <a:schemeClr val="tx1"/>
                </a:solidFill>
              </a:rPr>
              <a:t>ve içeriği </a:t>
            </a:r>
            <a:r>
              <a:rPr lang="tr-TR" b="1" dirty="0">
                <a:solidFill>
                  <a:schemeClr val="tx1"/>
                </a:solidFill>
              </a:rPr>
              <a:t>nasıl denetleyeceklerini bilmemeleri çocukları oyun bağımlılığına iten </a:t>
            </a:r>
            <a:r>
              <a:rPr lang="tr-TR" b="1" dirty="0" smtClean="0">
                <a:solidFill>
                  <a:schemeClr val="tx1"/>
                </a:solidFill>
              </a:rPr>
              <a:t>başat bir </a:t>
            </a:r>
            <a:r>
              <a:rPr lang="tr-TR" b="1" dirty="0">
                <a:solidFill>
                  <a:schemeClr val="tx1"/>
                </a:solidFill>
              </a:rPr>
              <a:t>nedendir. </a:t>
            </a:r>
            <a:endParaRPr lang="tr-TR" b="1" dirty="0" smtClean="0">
              <a:solidFill>
                <a:schemeClr val="tx1"/>
              </a:solidFill>
            </a:endParaRPr>
          </a:p>
          <a:p>
            <a:pPr algn="just">
              <a:lnSpc>
                <a:spcPct val="150000"/>
              </a:lnSpc>
            </a:pPr>
            <a:r>
              <a:rPr lang="tr-TR" b="1" dirty="0">
                <a:solidFill>
                  <a:schemeClr val="tx1"/>
                </a:solidFill>
              </a:rPr>
              <a:t> </a:t>
            </a:r>
            <a:r>
              <a:rPr lang="tr-TR" b="1" dirty="0" smtClean="0">
                <a:solidFill>
                  <a:schemeClr val="tx1"/>
                </a:solidFill>
              </a:rPr>
              <a:t>	Ailelerin </a:t>
            </a:r>
            <a:r>
              <a:rPr lang="tr-TR" b="1" dirty="0">
                <a:solidFill>
                  <a:schemeClr val="tx1"/>
                </a:solidFill>
              </a:rPr>
              <a:t>oyun bağımlılığına yol açan hatalı davranışlarından biri de </a:t>
            </a:r>
            <a:r>
              <a:rPr lang="tr-TR" b="1" dirty="0" smtClean="0">
                <a:solidFill>
                  <a:srgbClr val="C00000"/>
                </a:solidFill>
              </a:rPr>
              <a:t>denetimsizliktir </a:t>
            </a:r>
            <a:r>
              <a:rPr lang="tr-TR" b="1" dirty="0" smtClean="0">
                <a:solidFill>
                  <a:schemeClr val="tx1"/>
                </a:solidFill>
              </a:rPr>
              <a:t>. Ailelerin çocukların </a:t>
            </a:r>
            <a:r>
              <a:rPr lang="tr-TR" b="1" dirty="0">
                <a:solidFill>
                  <a:schemeClr val="tx1"/>
                </a:solidFill>
              </a:rPr>
              <a:t>yaş grubu özelliklerini göz </a:t>
            </a:r>
            <a:r>
              <a:rPr lang="tr-TR" b="1" dirty="0" smtClean="0">
                <a:solidFill>
                  <a:schemeClr val="tx1"/>
                </a:solidFill>
              </a:rPr>
              <a:t>önünde bulundurmayarak </a:t>
            </a:r>
            <a:r>
              <a:rPr lang="tr-TR" b="1" dirty="0">
                <a:solidFill>
                  <a:schemeClr val="tx1"/>
                </a:solidFill>
              </a:rPr>
              <a:t>uygun oyunları çocukları için seçmeyip çocukları kontrolsüz, </a:t>
            </a:r>
            <a:r>
              <a:rPr lang="tr-TR" b="1" dirty="0" smtClean="0">
                <a:solidFill>
                  <a:schemeClr val="tx1"/>
                </a:solidFill>
              </a:rPr>
              <a:t>başıboş bırakmaları</a:t>
            </a:r>
            <a:r>
              <a:rPr lang="tr-TR" b="1" dirty="0">
                <a:solidFill>
                  <a:schemeClr val="tx1"/>
                </a:solidFill>
              </a:rPr>
              <a:t>, takip </a:t>
            </a:r>
            <a:r>
              <a:rPr lang="tr-TR" b="1" dirty="0" smtClean="0">
                <a:solidFill>
                  <a:schemeClr val="tx1"/>
                </a:solidFill>
              </a:rPr>
              <a:t>etmemeleri, bilgisayar </a:t>
            </a:r>
            <a:r>
              <a:rPr lang="tr-TR" b="1" dirty="0">
                <a:solidFill>
                  <a:schemeClr val="tx1"/>
                </a:solidFill>
              </a:rPr>
              <a:t>karşısında çocuğun ne</a:t>
            </a:r>
          </a:p>
          <a:p>
            <a:pPr algn="just">
              <a:lnSpc>
                <a:spcPct val="150000"/>
              </a:lnSpc>
            </a:pPr>
            <a:r>
              <a:rPr lang="tr-TR" b="1" dirty="0">
                <a:solidFill>
                  <a:schemeClr val="tx1"/>
                </a:solidFill>
              </a:rPr>
              <a:t>kadar ve nasıl zaman geçireceği konusunda takipsiz </a:t>
            </a:r>
            <a:r>
              <a:rPr lang="tr-TR" b="1" dirty="0" smtClean="0">
                <a:solidFill>
                  <a:schemeClr val="tx1"/>
                </a:solidFill>
              </a:rPr>
              <a:t>kalmaları, söz </a:t>
            </a:r>
            <a:r>
              <a:rPr lang="tr-TR" b="1" dirty="0">
                <a:solidFill>
                  <a:schemeClr val="tx1"/>
                </a:solidFill>
              </a:rPr>
              <a:t>konusu denetimsizliğe örnek teşkil etmektedir</a:t>
            </a:r>
          </a:p>
        </p:txBody>
      </p:sp>
      <p:pic>
        <p:nvPicPr>
          <p:cNvPr id="2" name="Resim 1"/>
          <p:cNvPicPr>
            <a:picLocks noChangeAspect="1"/>
          </p:cNvPicPr>
          <p:nvPr/>
        </p:nvPicPr>
        <p:blipFill>
          <a:blip r:embed="rId2"/>
          <a:stretch>
            <a:fillRect/>
          </a:stretch>
        </p:blipFill>
        <p:spPr>
          <a:xfrm>
            <a:off x="6692260" y="2521131"/>
            <a:ext cx="4687463" cy="20267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77874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84213" y="809897"/>
            <a:ext cx="5324701" cy="5184503"/>
          </a:xfrm>
        </p:spPr>
        <p:txBody>
          <a:bodyPr>
            <a:normAutofit/>
          </a:bodyPr>
          <a:lstStyle/>
          <a:p>
            <a:pPr algn="just">
              <a:lnSpc>
                <a:spcPct val="150000"/>
              </a:lnSpc>
            </a:pPr>
            <a:r>
              <a:rPr lang="tr-TR" sz="2000" b="1" dirty="0" smtClean="0">
                <a:solidFill>
                  <a:schemeClr val="tx1"/>
                </a:solidFill>
              </a:rPr>
              <a:t>	Okul öncesi öğretmenleri tarafından   ailelere ( bireysel </a:t>
            </a:r>
            <a:r>
              <a:rPr lang="tr-TR" sz="2000" b="1" dirty="0" err="1" smtClean="0">
                <a:solidFill>
                  <a:schemeClr val="tx1"/>
                </a:solidFill>
              </a:rPr>
              <a:t>görüşme,veli</a:t>
            </a:r>
            <a:r>
              <a:rPr lang="tr-TR" sz="2000" b="1" dirty="0" smtClean="0">
                <a:solidFill>
                  <a:schemeClr val="tx1"/>
                </a:solidFill>
              </a:rPr>
              <a:t> </a:t>
            </a:r>
            <a:r>
              <a:rPr lang="tr-TR" sz="2000" b="1" dirty="0" err="1" smtClean="0">
                <a:solidFill>
                  <a:schemeClr val="tx1"/>
                </a:solidFill>
              </a:rPr>
              <a:t>toplantısı,seminer</a:t>
            </a:r>
            <a:r>
              <a:rPr lang="tr-TR" sz="2000" b="1" dirty="0" smtClean="0">
                <a:solidFill>
                  <a:schemeClr val="tx1"/>
                </a:solidFill>
              </a:rPr>
              <a:t> </a:t>
            </a:r>
            <a:r>
              <a:rPr lang="tr-TR" sz="2000" b="1" dirty="0" err="1" smtClean="0">
                <a:solidFill>
                  <a:schemeClr val="tx1"/>
                </a:solidFill>
              </a:rPr>
              <a:t>vb</a:t>
            </a:r>
            <a:r>
              <a:rPr lang="tr-TR" sz="2000" b="1" dirty="0" smtClean="0">
                <a:solidFill>
                  <a:schemeClr val="tx1"/>
                </a:solidFill>
              </a:rPr>
              <a:t> teknikler ) çocukların yaş dönemi özellikleri ,bu dönemdeki fiziksel-duygusal-sosyal ihtiyaçları hakkında bilgi verilip ,ekran başında geçirmeleri gereken maksimum süre hakkında doğru yönlendirme yapılması önem taşımaktadır.</a:t>
            </a:r>
            <a:endParaRPr lang="tr-TR" sz="2000" b="1" dirty="0">
              <a:solidFill>
                <a:schemeClr val="tx1"/>
              </a:solidFill>
            </a:endParaRPr>
          </a:p>
        </p:txBody>
      </p:sp>
      <p:pic>
        <p:nvPicPr>
          <p:cNvPr id="2" name="Resim 1"/>
          <p:cNvPicPr>
            <a:picLocks noChangeAspect="1"/>
          </p:cNvPicPr>
          <p:nvPr/>
        </p:nvPicPr>
        <p:blipFill>
          <a:blip r:embed="rId2"/>
          <a:stretch>
            <a:fillRect/>
          </a:stretch>
        </p:blipFill>
        <p:spPr>
          <a:xfrm>
            <a:off x="7814572" y="3648753"/>
            <a:ext cx="3638510" cy="25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29743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84213" y="1123406"/>
            <a:ext cx="8534400" cy="4870994"/>
          </a:xfrm>
        </p:spPr>
        <p:txBody>
          <a:bodyPr>
            <a:normAutofit/>
          </a:bodyPr>
          <a:lstStyle/>
          <a:p>
            <a:r>
              <a:rPr lang="tr-TR" sz="2400" b="1" dirty="0" smtClean="0">
                <a:solidFill>
                  <a:schemeClr val="tx1"/>
                </a:solidFill>
              </a:rPr>
              <a:t>Kısaca özetlemek gerekirse; </a:t>
            </a:r>
            <a:endParaRPr lang="tr-TR" sz="2400" b="1" dirty="0">
              <a:solidFill>
                <a:schemeClr val="tx1"/>
              </a:solidFill>
            </a:endParaRPr>
          </a:p>
        </p:txBody>
      </p:sp>
      <p:sp>
        <p:nvSpPr>
          <p:cNvPr id="4" name="Dikdörtgen 3"/>
          <p:cNvSpPr/>
          <p:nvPr/>
        </p:nvSpPr>
        <p:spPr>
          <a:xfrm>
            <a:off x="684213" y="1724297"/>
            <a:ext cx="8459787" cy="4247317"/>
          </a:xfrm>
          <a:prstGeom prst="rect">
            <a:avLst/>
          </a:prstGeom>
        </p:spPr>
        <p:txBody>
          <a:bodyPr wrap="square">
            <a:spAutoFit/>
          </a:bodyPr>
          <a:lstStyle/>
          <a:p>
            <a:pPr>
              <a:lnSpc>
                <a:spcPct val="150000"/>
              </a:lnSpc>
            </a:pPr>
            <a:r>
              <a:rPr lang="tr-TR" sz="2000" b="1" dirty="0"/>
              <a:t> Ç</a:t>
            </a:r>
            <a:r>
              <a:rPr lang="tr-TR" sz="2000" b="1" dirty="0" smtClean="0"/>
              <a:t>ocukları </a:t>
            </a:r>
            <a:r>
              <a:rPr lang="tr-TR" sz="2000" b="1" dirty="0"/>
              <a:t>dijital oyun bağımlılığına sürükleyen temel faktörler arasında yer alan aileye ait alt </a:t>
            </a:r>
            <a:r>
              <a:rPr lang="tr-TR" sz="2000" b="1" dirty="0" smtClean="0"/>
              <a:t>temalar,</a:t>
            </a:r>
          </a:p>
          <a:p>
            <a:pPr marL="285750" indent="-285750">
              <a:lnSpc>
                <a:spcPct val="150000"/>
              </a:lnSpc>
              <a:buFont typeface="Arial" panose="020B0604020202020204" pitchFamily="34" charset="0"/>
              <a:buChar char="•"/>
            </a:pPr>
            <a:r>
              <a:rPr lang="tr-TR" sz="2000" b="1" dirty="0" smtClean="0"/>
              <a:t> </a:t>
            </a:r>
            <a:r>
              <a:rPr lang="tr-TR" sz="2000" b="1" dirty="0"/>
              <a:t>yanlış rol model olma</a:t>
            </a:r>
            <a:r>
              <a:rPr lang="tr-TR" sz="2000" b="1" dirty="0" smtClean="0"/>
              <a:t>,</a:t>
            </a:r>
          </a:p>
          <a:p>
            <a:pPr marL="285750" indent="-285750">
              <a:lnSpc>
                <a:spcPct val="150000"/>
              </a:lnSpc>
              <a:buFont typeface="Arial" panose="020B0604020202020204" pitchFamily="34" charset="0"/>
              <a:buChar char="•"/>
            </a:pPr>
            <a:r>
              <a:rPr lang="tr-TR" sz="2000" b="1" dirty="0" smtClean="0"/>
              <a:t>teknolojiye </a:t>
            </a:r>
            <a:r>
              <a:rPr lang="tr-TR" sz="2000" b="1" dirty="0"/>
              <a:t>yanlış rol biçme (teknolojiyi kurtarıcı, susturucu, oyalayıcı, ödül ve </a:t>
            </a:r>
            <a:r>
              <a:rPr lang="tr-TR" sz="2000" b="1" dirty="0" smtClean="0"/>
              <a:t>ceza aracı </a:t>
            </a:r>
            <a:r>
              <a:rPr lang="tr-TR" sz="2000" b="1" dirty="0"/>
              <a:t>olarak görme), </a:t>
            </a:r>
            <a:endParaRPr lang="tr-TR" sz="2000" b="1" dirty="0" smtClean="0"/>
          </a:p>
          <a:p>
            <a:pPr marL="285750" indent="-285750">
              <a:lnSpc>
                <a:spcPct val="150000"/>
              </a:lnSpc>
              <a:buFont typeface="Arial" panose="020B0604020202020204" pitchFamily="34" charset="0"/>
              <a:buChar char="•"/>
            </a:pPr>
            <a:r>
              <a:rPr lang="tr-TR" sz="2000" b="1" dirty="0" smtClean="0"/>
              <a:t>işini </a:t>
            </a:r>
            <a:r>
              <a:rPr lang="tr-TR" sz="2000" b="1" dirty="0"/>
              <a:t>ön plana alıp çocuklarına zaman ayırmama</a:t>
            </a:r>
            <a:r>
              <a:rPr lang="tr-TR" sz="2000" b="1" dirty="0" smtClean="0"/>
              <a:t>,</a:t>
            </a:r>
          </a:p>
          <a:p>
            <a:pPr marL="285750" indent="-285750">
              <a:lnSpc>
                <a:spcPct val="150000"/>
              </a:lnSpc>
              <a:buFont typeface="Arial" panose="020B0604020202020204" pitchFamily="34" charset="0"/>
              <a:buChar char="•"/>
            </a:pPr>
            <a:r>
              <a:rPr lang="tr-TR" sz="2000" b="1" dirty="0" smtClean="0"/>
              <a:t> </a:t>
            </a:r>
            <a:r>
              <a:rPr lang="tr-TR" sz="2000" b="1" dirty="0"/>
              <a:t>bilgi eksikliği</a:t>
            </a:r>
            <a:r>
              <a:rPr lang="tr-TR" sz="2000" b="1" dirty="0" smtClean="0"/>
              <a:t>,</a:t>
            </a:r>
          </a:p>
          <a:p>
            <a:pPr marL="285750" indent="-285750">
              <a:lnSpc>
                <a:spcPct val="150000"/>
              </a:lnSpc>
              <a:buFont typeface="Arial" panose="020B0604020202020204" pitchFamily="34" charset="0"/>
              <a:buChar char="•"/>
            </a:pPr>
            <a:r>
              <a:rPr lang="tr-TR" sz="2000" b="1" dirty="0" smtClean="0"/>
              <a:t>denetimsizlik</a:t>
            </a:r>
            <a:r>
              <a:rPr lang="tr-TR" sz="2000" b="1" dirty="0"/>
              <a:t>, </a:t>
            </a:r>
            <a:endParaRPr lang="tr-TR" sz="2000" b="1" dirty="0" smtClean="0"/>
          </a:p>
          <a:p>
            <a:pPr marL="285750" indent="-285750">
              <a:lnSpc>
                <a:spcPct val="150000"/>
              </a:lnSpc>
              <a:buFont typeface="Arial" panose="020B0604020202020204" pitchFamily="34" charset="0"/>
              <a:buChar char="•"/>
            </a:pPr>
            <a:r>
              <a:rPr lang="tr-TR" sz="2000" b="1" dirty="0" smtClean="0"/>
              <a:t>her </a:t>
            </a:r>
            <a:r>
              <a:rPr lang="tr-TR" sz="2000" b="1" dirty="0"/>
              <a:t>istenileni yapma ve </a:t>
            </a:r>
            <a:r>
              <a:rPr lang="tr-TR" sz="2000" b="1" dirty="0" err="1" smtClean="0"/>
              <a:t>ilgisizlikliktir</a:t>
            </a:r>
            <a:r>
              <a:rPr lang="tr-TR" sz="2000" b="1" dirty="0" smtClean="0"/>
              <a:t>.</a:t>
            </a:r>
            <a:endParaRPr lang="tr-TR" sz="2000" b="1" dirty="0"/>
          </a:p>
        </p:txBody>
      </p:sp>
    </p:spTree>
    <p:extLst>
      <p:ext uri="{BB962C8B-B14F-4D97-AF65-F5344CB8AC3E}">
        <p14:creationId xmlns:p14="http://schemas.microsoft.com/office/powerpoint/2010/main" val="3690163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84212" y="535577"/>
            <a:ext cx="10771913" cy="5458823"/>
          </a:xfrm>
        </p:spPr>
        <p:txBody>
          <a:bodyPr>
            <a:normAutofit/>
          </a:bodyPr>
          <a:lstStyle/>
          <a:p>
            <a:pPr algn="just"/>
            <a:r>
              <a:rPr lang="tr-TR" sz="3200" b="1" dirty="0">
                <a:solidFill>
                  <a:srgbClr val="C00000"/>
                </a:solidFill>
              </a:rPr>
              <a:t>Çocuk : </a:t>
            </a:r>
            <a:r>
              <a:rPr lang="tr-TR" sz="2000" b="1" dirty="0" smtClean="0">
                <a:solidFill>
                  <a:schemeClr val="tx1"/>
                </a:solidFill>
              </a:rPr>
              <a:t>Çocuğun kendisinden kaynaklanan </a:t>
            </a:r>
            <a:r>
              <a:rPr lang="tr-TR" sz="2000" b="1" dirty="0">
                <a:solidFill>
                  <a:schemeClr val="tx1"/>
                </a:solidFill>
              </a:rPr>
              <a:t>faktörler zaman içerisinde çocuğun </a:t>
            </a:r>
            <a:r>
              <a:rPr lang="tr-TR" sz="2000" b="1" dirty="0" smtClean="0">
                <a:solidFill>
                  <a:schemeClr val="tx1"/>
                </a:solidFill>
              </a:rPr>
              <a:t>teknoloji (oyun)  </a:t>
            </a:r>
            <a:r>
              <a:rPr lang="tr-TR" sz="2000" b="1" dirty="0">
                <a:solidFill>
                  <a:schemeClr val="tx1"/>
                </a:solidFill>
              </a:rPr>
              <a:t>bağımlısı olmasına yol açmaktadır. Çocuk faktörü altında ifade edilen ilk tema çocukların hayal </a:t>
            </a:r>
            <a:r>
              <a:rPr lang="tr-TR" sz="2000" b="1" dirty="0" smtClean="0">
                <a:solidFill>
                  <a:schemeClr val="tx1"/>
                </a:solidFill>
              </a:rPr>
              <a:t>dünyalarını bulma </a:t>
            </a:r>
            <a:r>
              <a:rPr lang="tr-TR" sz="2000" b="1" dirty="0">
                <a:solidFill>
                  <a:schemeClr val="tx1"/>
                </a:solidFill>
              </a:rPr>
              <a:t>istekleridir</a:t>
            </a:r>
            <a:r>
              <a:rPr lang="tr-TR" sz="2000" b="1" dirty="0" smtClean="0">
                <a:solidFill>
                  <a:schemeClr val="tx1"/>
                </a:solidFill>
              </a:rPr>
              <a:t>.</a:t>
            </a:r>
          </a:p>
          <a:p>
            <a:pPr algn="just"/>
            <a:r>
              <a:rPr lang="tr-TR" sz="2000" b="1" dirty="0" smtClean="0">
                <a:solidFill>
                  <a:schemeClr val="tx1"/>
                </a:solidFill>
              </a:rPr>
              <a:t>			   Dijital oyunlar </a:t>
            </a:r>
            <a:r>
              <a:rPr lang="tr-TR" sz="2000" b="1" dirty="0">
                <a:solidFill>
                  <a:schemeClr val="tx1"/>
                </a:solidFill>
              </a:rPr>
              <a:t>çocuklar için cazip gelmekte, onların hayal </a:t>
            </a:r>
            <a:r>
              <a:rPr lang="tr-TR" sz="2000" b="1" dirty="0" smtClean="0">
                <a:solidFill>
                  <a:schemeClr val="tx1"/>
                </a:solidFill>
              </a:rPr>
              <a:t>dünyalarına hitap ettiği </a:t>
            </a:r>
            <a:r>
              <a:rPr lang="tr-TR" sz="2000" b="1" dirty="0">
                <a:solidFill>
                  <a:schemeClr val="tx1"/>
                </a:solidFill>
              </a:rPr>
              <a:t>için çocuklar günlerinin çoğunu oyunlar karşısında geçirmektedir</a:t>
            </a:r>
            <a:r>
              <a:rPr lang="tr-TR" sz="2000" b="1" dirty="0" smtClean="0">
                <a:solidFill>
                  <a:schemeClr val="tx1"/>
                </a:solidFill>
              </a:rPr>
              <a:t>.</a:t>
            </a:r>
          </a:p>
          <a:p>
            <a:pPr algn="just"/>
            <a:r>
              <a:rPr lang="tr-TR" sz="2000" b="1" dirty="0" smtClean="0">
                <a:solidFill>
                  <a:schemeClr val="tx1"/>
                </a:solidFill>
              </a:rPr>
              <a:t>			  Çocuklar bu oyunları oynadıklarında </a:t>
            </a:r>
            <a:r>
              <a:rPr lang="tr-TR" sz="2000" b="1" dirty="0">
                <a:solidFill>
                  <a:schemeClr val="tx1"/>
                </a:solidFill>
              </a:rPr>
              <a:t>hayal dünyasına girerler, bu da onların hoşuna gider. Bazı </a:t>
            </a:r>
            <a:r>
              <a:rPr lang="tr-TR" sz="2000" b="1" dirty="0" smtClean="0">
                <a:solidFill>
                  <a:schemeClr val="tx1"/>
                </a:solidFill>
              </a:rPr>
              <a:t>oyunlarda ise </a:t>
            </a:r>
            <a:r>
              <a:rPr lang="tr-TR" sz="2000" b="1" dirty="0">
                <a:solidFill>
                  <a:schemeClr val="tx1"/>
                </a:solidFill>
              </a:rPr>
              <a:t>oyunu kendi isteklerine göre yürütürler, bu da çocukların oyunları zamanla gerçek yaşamından bir parça olarak benimsemesini sağlar ve çocuklar oyun bağımlısı </a:t>
            </a:r>
            <a:r>
              <a:rPr lang="tr-TR" sz="2000" b="1" dirty="0" smtClean="0">
                <a:solidFill>
                  <a:schemeClr val="tx1"/>
                </a:solidFill>
              </a:rPr>
              <a:t>olurlar.</a:t>
            </a:r>
          </a:p>
          <a:p>
            <a:pPr algn="just"/>
            <a:r>
              <a:rPr lang="tr-TR" sz="2000" b="1" dirty="0" smtClean="0">
                <a:solidFill>
                  <a:schemeClr val="tx1"/>
                </a:solidFill>
              </a:rPr>
              <a:t>			   Belirtilen </a:t>
            </a:r>
            <a:r>
              <a:rPr lang="tr-TR" sz="2000" b="1" dirty="0">
                <a:solidFill>
                  <a:schemeClr val="tx1"/>
                </a:solidFill>
              </a:rPr>
              <a:t>süreç, çocukların giderek gerçek ve </a:t>
            </a:r>
            <a:r>
              <a:rPr lang="tr-TR" sz="2000" b="1" dirty="0" smtClean="0">
                <a:solidFill>
                  <a:schemeClr val="tx1"/>
                </a:solidFill>
              </a:rPr>
              <a:t>hayali ayırt </a:t>
            </a:r>
            <a:r>
              <a:rPr lang="tr-TR" sz="2000" b="1" dirty="0">
                <a:solidFill>
                  <a:schemeClr val="tx1"/>
                </a:solidFill>
              </a:rPr>
              <a:t>edemeyecek duruma gelme olasılığını içerdiğinden yetişkinlik </a:t>
            </a:r>
            <a:r>
              <a:rPr lang="tr-TR" sz="2000" b="1" dirty="0" smtClean="0">
                <a:solidFill>
                  <a:schemeClr val="tx1"/>
                </a:solidFill>
              </a:rPr>
              <a:t>yaşantılarında (şiddete </a:t>
            </a:r>
            <a:r>
              <a:rPr lang="tr-TR" sz="2000" b="1" dirty="0">
                <a:solidFill>
                  <a:schemeClr val="tx1"/>
                </a:solidFill>
              </a:rPr>
              <a:t>eğilim, kişilik bozukluğu, intihar gibi) kötü sonuçlar doğurabilecek </a:t>
            </a:r>
            <a:r>
              <a:rPr lang="tr-TR" sz="2000" b="1" dirty="0" smtClean="0">
                <a:solidFill>
                  <a:schemeClr val="tx1"/>
                </a:solidFill>
              </a:rPr>
              <a:t>kadar ciddi </a:t>
            </a:r>
            <a:r>
              <a:rPr lang="tr-TR" sz="2000" b="1" dirty="0">
                <a:solidFill>
                  <a:schemeClr val="tx1"/>
                </a:solidFill>
              </a:rPr>
              <a:t>bir risk de taşımaktadır. </a:t>
            </a:r>
          </a:p>
        </p:txBody>
      </p:sp>
      <p:pic>
        <p:nvPicPr>
          <p:cNvPr id="2" name="Resim 1"/>
          <p:cNvPicPr>
            <a:picLocks noChangeAspect="1"/>
          </p:cNvPicPr>
          <p:nvPr/>
        </p:nvPicPr>
        <p:blipFill>
          <a:blip r:embed="rId2"/>
          <a:stretch>
            <a:fillRect/>
          </a:stretch>
        </p:blipFill>
        <p:spPr>
          <a:xfrm>
            <a:off x="8731975" y="5059680"/>
            <a:ext cx="2724150" cy="1676400"/>
          </a:xfrm>
          <a:prstGeom prst="rect">
            <a:avLst/>
          </a:prstGeom>
        </p:spPr>
      </p:pic>
    </p:spTree>
    <p:extLst>
      <p:ext uri="{BB962C8B-B14F-4D97-AF65-F5344CB8AC3E}">
        <p14:creationId xmlns:p14="http://schemas.microsoft.com/office/powerpoint/2010/main" val="2803875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74320" y="483326"/>
            <a:ext cx="7341326" cy="5511074"/>
          </a:xfrm>
        </p:spPr>
        <p:txBody>
          <a:bodyPr/>
          <a:lstStyle/>
          <a:p>
            <a:pPr algn="just">
              <a:lnSpc>
                <a:spcPct val="150000"/>
              </a:lnSpc>
            </a:pPr>
            <a:r>
              <a:rPr lang="tr-TR" b="1" dirty="0" smtClean="0">
                <a:solidFill>
                  <a:schemeClr val="tx1"/>
                </a:solidFill>
              </a:rPr>
              <a:t>	Okul </a:t>
            </a:r>
            <a:r>
              <a:rPr lang="tr-TR" b="1" dirty="0">
                <a:solidFill>
                  <a:schemeClr val="tx1"/>
                </a:solidFill>
              </a:rPr>
              <a:t>öncesi öğrencilerinin </a:t>
            </a:r>
            <a:r>
              <a:rPr lang="tr-TR" b="1" dirty="0" smtClean="0">
                <a:solidFill>
                  <a:schemeClr val="tx1"/>
                </a:solidFill>
              </a:rPr>
              <a:t>teknoloji (oyun)  </a:t>
            </a:r>
            <a:r>
              <a:rPr lang="tr-TR" b="1" dirty="0">
                <a:solidFill>
                  <a:schemeClr val="tx1"/>
                </a:solidFill>
              </a:rPr>
              <a:t>bağımlısı olma nedeni; </a:t>
            </a:r>
            <a:r>
              <a:rPr lang="tr-TR" b="1" dirty="0" smtClean="0">
                <a:solidFill>
                  <a:schemeClr val="tx1"/>
                </a:solidFill>
              </a:rPr>
              <a:t>beynin oluşumunda </a:t>
            </a:r>
            <a:r>
              <a:rPr lang="tr-TR" b="1" dirty="0">
                <a:solidFill>
                  <a:schemeClr val="tx1"/>
                </a:solidFill>
              </a:rPr>
              <a:t>etkili olan nöronların hızlı gelişimi öğrencinin merak duygusunun gelişimi ile orantılıdır, çevresindeki farklılıkların farkında olması ve ilgi odağının </a:t>
            </a:r>
            <a:r>
              <a:rPr lang="tr-TR" b="1" dirty="0" smtClean="0">
                <a:solidFill>
                  <a:schemeClr val="tx1"/>
                </a:solidFill>
              </a:rPr>
              <a:t>bu farklılıklara </a:t>
            </a:r>
            <a:r>
              <a:rPr lang="tr-TR" b="1" dirty="0">
                <a:solidFill>
                  <a:schemeClr val="tx1"/>
                </a:solidFill>
              </a:rPr>
              <a:t>kaymasıdır. </a:t>
            </a:r>
            <a:r>
              <a:rPr lang="tr-TR" b="1" dirty="0">
                <a:solidFill>
                  <a:srgbClr val="C00000"/>
                </a:solidFill>
              </a:rPr>
              <a:t>Bu farklılık günümüzde </a:t>
            </a:r>
            <a:r>
              <a:rPr lang="tr-TR" b="1" dirty="0" smtClean="0">
                <a:solidFill>
                  <a:srgbClr val="C00000"/>
                </a:solidFill>
              </a:rPr>
              <a:t>teknolojidir</a:t>
            </a:r>
            <a:r>
              <a:rPr lang="tr-TR" b="1" dirty="0" smtClean="0">
                <a:solidFill>
                  <a:schemeClr val="tx1"/>
                </a:solidFill>
              </a:rPr>
              <a:t>.</a:t>
            </a:r>
          </a:p>
          <a:p>
            <a:pPr algn="just">
              <a:lnSpc>
                <a:spcPct val="150000"/>
              </a:lnSpc>
            </a:pPr>
            <a:endParaRPr lang="tr-TR" b="1" dirty="0" smtClean="0">
              <a:solidFill>
                <a:schemeClr val="tx1"/>
              </a:solidFill>
            </a:endParaRPr>
          </a:p>
          <a:p>
            <a:pPr algn="just">
              <a:lnSpc>
                <a:spcPct val="150000"/>
              </a:lnSpc>
            </a:pPr>
            <a:r>
              <a:rPr lang="tr-TR" b="1" dirty="0" smtClean="0">
                <a:solidFill>
                  <a:schemeClr val="tx1"/>
                </a:solidFill>
              </a:rPr>
              <a:t>	Su götürmez bir </a:t>
            </a:r>
            <a:r>
              <a:rPr lang="tr-TR" b="1" dirty="0">
                <a:solidFill>
                  <a:schemeClr val="tx1"/>
                </a:solidFill>
              </a:rPr>
              <a:t>gerçek ki teknoloji her yaş grubunda oldukça ilgi çekicidir. Özellikle ilk </a:t>
            </a:r>
            <a:r>
              <a:rPr lang="tr-TR" b="1" dirty="0" smtClean="0">
                <a:solidFill>
                  <a:schemeClr val="tx1"/>
                </a:solidFill>
              </a:rPr>
              <a:t>gördüğü her </a:t>
            </a:r>
            <a:r>
              <a:rPr lang="tr-TR" b="1" dirty="0">
                <a:solidFill>
                  <a:schemeClr val="tx1"/>
                </a:solidFill>
              </a:rPr>
              <a:t>şeyi merak eden çocuklar için daha da ilginç bir hâle gelir, sürekli maruz </a:t>
            </a:r>
            <a:r>
              <a:rPr lang="tr-TR" b="1" dirty="0" smtClean="0">
                <a:solidFill>
                  <a:schemeClr val="tx1"/>
                </a:solidFill>
              </a:rPr>
              <a:t>kalmak ise </a:t>
            </a:r>
            <a:r>
              <a:rPr lang="tr-TR" b="1" dirty="0">
                <a:solidFill>
                  <a:schemeClr val="tx1"/>
                </a:solidFill>
              </a:rPr>
              <a:t>bağımlılığı </a:t>
            </a:r>
            <a:r>
              <a:rPr lang="tr-TR" b="1" dirty="0" smtClean="0">
                <a:solidFill>
                  <a:schemeClr val="tx1"/>
                </a:solidFill>
              </a:rPr>
              <a:t>getirir.</a:t>
            </a:r>
            <a:endParaRPr lang="tr-TR" b="1" dirty="0">
              <a:solidFill>
                <a:schemeClr val="tx1"/>
              </a:solidFill>
            </a:endParaRPr>
          </a:p>
        </p:txBody>
      </p:sp>
      <p:pic>
        <p:nvPicPr>
          <p:cNvPr id="2" name="Resim 1"/>
          <p:cNvPicPr>
            <a:picLocks noChangeAspect="1"/>
          </p:cNvPicPr>
          <p:nvPr/>
        </p:nvPicPr>
        <p:blipFill>
          <a:blip r:embed="rId2"/>
          <a:stretch>
            <a:fillRect/>
          </a:stretch>
        </p:blipFill>
        <p:spPr>
          <a:xfrm>
            <a:off x="8612232" y="917666"/>
            <a:ext cx="3085715" cy="172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1880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84212" y="718457"/>
            <a:ext cx="10902541" cy="5275943"/>
          </a:xfrm>
        </p:spPr>
        <p:txBody>
          <a:bodyPr>
            <a:normAutofit/>
          </a:bodyPr>
          <a:lstStyle/>
          <a:p>
            <a:pPr algn="just">
              <a:lnSpc>
                <a:spcPct val="150000"/>
              </a:lnSpc>
            </a:pPr>
            <a:r>
              <a:rPr lang="tr-TR" sz="2000" b="1" dirty="0" smtClean="0">
                <a:solidFill>
                  <a:schemeClr val="tx1"/>
                </a:solidFill>
              </a:rPr>
              <a:t>	Oyunlar </a:t>
            </a:r>
            <a:r>
              <a:rPr lang="tr-TR" sz="2000" b="1" dirty="0">
                <a:solidFill>
                  <a:schemeClr val="tx1"/>
                </a:solidFill>
              </a:rPr>
              <a:t>fiziksel anlamda haz duygusu yaratarak beyinde </a:t>
            </a:r>
            <a:r>
              <a:rPr lang="tr-TR" sz="2000" b="1" dirty="0" err="1">
                <a:solidFill>
                  <a:schemeClr val="tx1"/>
                </a:solidFill>
              </a:rPr>
              <a:t>dopamin</a:t>
            </a:r>
            <a:r>
              <a:rPr lang="tr-TR" sz="2000" b="1" dirty="0">
                <a:solidFill>
                  <a:schemeClr val="tx1"/>
                </a:solidFill>
              </a:rPr>
              <a:t> hormonu salgılıyor. Bu hormonda çocuk yaptığından keyif aldıkça ve ödüller arttıkça salgılanma hızlanıyor ve çocuğu oynadığı oyuna karşı bağımlı hâle </a:t>
            </a:r>
            <a:r>
              <a:rPr lang="tr-TR" sz="2000" b="1" dirty="0" smtClean="0">
                <a:solidFill>
                  <a:schemeClr val="tx1"/>
                </a:solidFill>
              </a:rPr>
              <a:t>getiriyor.</a:t>
            </a:r>
          </a:p>
          <a:p>
            <a:pPr algn="just">
              <a:lnSpc>
                <a:spcPct val="150000"/>
              </a:lnSpc>
            </a:pPr>
            <a:r>
              <a:rPr lang="tr-TR" sz="2000" b="1" dirty="0" smtClean="0">
                <a:solidFill>
                  <a:schemeClr val="tx1"/>
                </a:solidFill>
              </a:rPr>
              <a:t>	Ç</a:t>
            </a:r>
            <a:r>
              <a:rPr lang="tr-TR" sz="2000" b="1" dirty="0" smtClean="0">
                <a:solidFill>
                  <a:schemeClr val="tx1"/>
                </a:solidFill>
              </a:rPr>
              <a:t>ocukların </a:t>
            </a:r>
            <a:r>
              <a:rPr lang="tr-TR" sz="2000" b="1" dirty="0">
                <a:solidFill>
                  <a:schemeClr val="tx1"/>
                </a:solidFill>
              </a:rPr>
              <a:t>oyun bağımlısı olmasının altında bazı </a:t>
            </a:r>
            <a:r>
              <a:rPr lang="tr-TR" sz="2000" b="1" dirty="0" err="1">
                <a:solidFill>
                  <a:schemeClr val="tx1"/>
                </a:solidFill>
              </a:rPr>
              <a:t>duyuşsal</a:t>
            </a:r>
            <a:r>
              <a:rPr lang="tr-TR" sz="2000" b="1" dirty="0">
                <a:solidFill>
                  <a:schemeClr val="tx1"/>
                </a:solidFill>
              </a:rPr>
              <a:t> nedenler de yatmaktadır. Bunlardan ilki çocukların bir yere ait olma çabasıdır. Normal hayatta </a:t>
            </a:r>
            <a:r>
              <a:rPr lang="tr-TR" sz="2000" b="1" dirty="0" smtClean="0">
                <a:solidFill>
                  <a:schemeClr val="tx1"/>
                </a:solidFill>
              </a:rPr>
              <a:t>çocuk kendini </a:t>
            </a:r>
            <a:r>
              <a:rPr lang="tr-TR" sz="2000" b="1" dirty="0">
                <a:solidFill>
                  <a:schemeClr val="tx1"/>
                </a:solidFill>
              </a:rPr>
              <a:t>değersiz hissedince bir gruba ait olmaya ihtiyaç duyuyor. Sanal ortamda istedikleri kişi oluyorlar, kolayca iletişim kuruyorlar, tabii ki onların hoşuna </a:t>
            </a:r>
            <a:r>
              <a:rPr lang="tr-TR" sz="2000" b="1" dirty="0" smtClean="0">
                <a:solidFill>
                  <a:schemeClr val="tx1"/>
                </a:solidFill>
              </a:rPr>
              <a:t>gidiyor ve </a:t>
            </a:r>
            <a:r>
              <a:rPr lang="tr-TR" sz="2000" b="1" dirty="0">
                <a:solidFill>
                  <a:schemeClr val="tx1"/>
                </a:solidFill>
              </a:rPr>
              <a:t>devam ettiriyorlar.</a:t>
            </a:r>
          </a:p>
        </p:txBody>
      </p:sp>
    </p:spTree>
    <p:extLst>
      <p:ext uri="{BB962C8B-B14F-4D97-AF65-F5344CB8AC3E}">
        <p14:creationId xmlns:p14="http://schemas.microsoft.com/office/powerpoint/2010/main" val="1384520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84213" y="744583"/>
            <a:ext cx="6591798" cy="5499463"/>
          </a:xfrm>
        </p:spPr>
        <p:txBody>
          <a:bodyPr>
            <a:normAutofit/>
          </a:bodyPr>
          <a:lstStyle/>
          <a:p>
            <a:pPr algn="just">
              <a:lnSpc>
                <a:spcPct val="150000"/>
              </a:lnSpc>
            </a:pPr>
            <a:r>
              <a:rPr lang="tr-TR" b="1" dirty="0" smtClean="0">
                <a:solidFill>
                  <a:schemeClr val="tx1"/>
                </a:solidFill>
              </a:rPr>
              <a:t>	Doğa </a:t>
            </a:r>
            <a:r>
              <a:rPr lang="tr-TR" b="1" dirty="0">
                <a:solidFill>
                  <a:schemeClr val="tx1"/>
                </a:solidFill>
              </a:rPr>
              <a:t>ile temas etmeden ve asosyal bir şekilde büyüyen </a:t>
            </a:r>
            <a:r>
              <a:rPr lang="tr-TR" b="1" dirty="0" smtClean="0">
                <a:solidFill>
                  <a:schemeClr val="tx1"/>
                </a:solidFill>
              </a:rPr>
              <a:t> </a:t>
            </a:r>
            <a:r>
              <a:rPr lang="tr-TR" b="1" dirty="0">
                <a:solidFill>
                  <a:schemeClr val="tx1"/>
                </a:solidFill>
              </a:rPr>
              <a:t>çocuklar, oyun ihtiyacını karşılamak için zamanla sanal oyunlar ile </a:t>
            </a:r>
            <a:r>
              <a:rPr lang="tr-TR" b="1" dirty="0" smtClean="0">
                <a:solidFill>
                  <a:schemeClr val="tx1"/>
                </a:solidFill>
              </a:rPr>
              <a:t>tanışır ve </a:t>
            </a:r>
            <a:r>
              <a:rPr lang="tr-TR" b="1" dirty="0">
                <a:solidFill>
                  <a:schemeClr val="tx1"/>
                </a:solidFill>
              </a:rPr>
              <a:t>bu da çok tehlikeli olan oyun bağımlılığını </a:t>
            </a:r>
            <a:r>
              <a:rPr lang="tr-TR" b="1" dirty="0" smtClean="0">
                <a:solidFill>
                  <a:schemeClr val="tx1"/>
                </a:solidFill>
              </a:rPr>
              <a:t>getirir</a:t>
            </a:r>
            <a:r>
              <a:rPr lang="tr-TR" b="1" dirty="0">
                <a:solidFill>
                  <a:schemeClr val="tx1"/>
                </a:solidFill>
              </a:rPr>
              <a:t>.</a:t>
            </a:r>
          </a:p>
          <a:p>
            <a:pPr algn="just">
              <a:lnSpc>
                <a:spcPct val="150000"/>
              </a:lnSpc>
            </a:pPr>
            <a:r>
              <a:rPr lang="tr-TR" b="1" dirty="0" smtClean="0">
                <a:solidFill>
                  <a:schemeClr val="tx1"/>
                </a:solidFill>
              </a:rPr>
              <a:t>	Çocuğun </a:t>
            </a:r>
            <a:r>
              <a:rPr lang="tr-TR" b="1" dirty="0">
                <a:solidFill>
                  <a:schemeClr val="tx1"/>
                </a:solidFill>
              </a:rPr>
              <a:t>ev dışında bir sosyal hayatı, arkadaş çevresi olmazsa bağımlı </a:t>
            </a:r>
            <a:r>
              <a:rPr lang="tr-TR" b="1" dirty="0" smtClean="0">
                <a:solidFill>
                  <a:schemeClr val="tx1"/>
                </a:solidFill>
              </a:rPr>
              <a:t>olma olasılığı </a:t>
            </a:r>
            <a:r>
              <a:rPr lang="tr-TR" b="1" dirty="0">
                <a:solidFill>
                  <a:schemeClr val="tx1"/>
                </a:solidFill>
              </a:rPr>
              <a:t>çok </a:t>
            </a:r>
            <a:r>
              <a:rPr lang="tr-TR" b="1" dirty="0" smtClean="0">
                <a:solidFill>
                  <a:schemeClr val="tx1"/>
                </a:solidFill>
              </a:rPr>
              <a:t>yüksektir.</a:t>
            </a:r>
          </a:p>
          <a:p>
            <a:pPr algn="just">
              <a:lnSpc>
                <a:spcPct val="150000"/>
              </a:lnSpc>
            </a:pPr>
            <a:r>
              <a:rPr lang="tr-TR" b="1" dirty="0" smtClean="0">
                <a:solidFill>
                  <a:schemeClr val="tx1"/>
                </a:solidFill>
              </a:rPr>
              <a:t>	Kısaca </a:t>
            </a:r>
            <a:r>
              <a:rPr lang="tr-TR" b="1" dirty="0">
                <a:solidFill>
                  <a:schemeClr val="tx1"/>
                </a:solidFill>
              </a:rPr>
              <a:t>özetlemek gerekirse  </a:t>
            </a:r>
            <a:r>
              <a:rPr lang="tr-TR" b="1" dirty="0" smtClean="0">
                <a:solidFill>
                  <a:schemeClr val="tx1"/>
                </a:solidFill>
              </a:rPr>
              <a:t>çocukların </a:t>
            </a:r>
            <a:r>
              <a:rPr lang="tr-TR" b="1" dirty="0">
                <a:solidFill>
                  <a:schemeClr val="tx1"/>
                </a:solidFill>
              </a:rPr>
              <a:t>hayal dünyalarını bulma isteği, </a:t>
            </a:r>
            <a:r>
              <a:rPr lang="tr-TR" b="1" dirty="0" smtClean="0">
                <a:solidFill>
                  <a:schemeClr val="tx1"/>
                </a:solidFill>
              </a:rPr>
              <a:t>dönem özelliği </a:t>
            </a:r>
            <a:r>
              <a:rPr lang="tr-TR" b="1" dirty="0">
                <a:solidFill>
                  <a:schemeClr val="tx1"/>
                </a:solidFill>
              </a:rPr>
              <a:t>(oyun oynamaya düşkünlük, merak gibi), oyunlardan keyif almaları, ait </a:t>
            </a:r>
            <a:r>
              <a:rPr lang="tr-TR" b="1" dirty="0" smtClean="0">
                <a:solidFill>
                  <a:schemeClr val="tx1"/>
                </a:solidFill>
              </a:rPr>
              <a:t>olma çabası</a:t>
            </a:r>
            <a:r>
              <a:rPr lang="tr-TR" b="1" dirty="0">
                <a:solidFill>
                  <a:schemeClr val="tx1"/>
                </a:solidFill>
              </a:rPr>
              <a:t>, asosyal olması ve öz-güven eksikliği gibi nedenler çocukları dijital oyun bağımlılığı riskiyle karşı karşıya bırakmaktadır. </a:t>
            </a:r>
          </a:p>
        </p:txBody>
      </p:sp>
      <p:pic>
        <p:nvPicPr>
          <p:cNvPr id="2" name="Resim 1"/>
          <p:cNvPicPr>
            <a:picLocks noChangeAspect="1"/>
          </p:cNvPicPr>
          <p:nvPr/>
        </p:nvPicPr>
        <p:blipFill>
          <a:blip r:embed="rId2"/>
          <a:stretch>
            <a:fillRect/>
          </a:stretch>
        </p:blipFill>
        <p:spPr>
          <a:xfrm>
            <a:off x="7959353" y="1898032"/>
            <a:ext cx="3980098" cy="3192564"/>
          </a:xfrm>
          <a:prstGeom prst="rect">
            <a:avLst/>
          </a:prstGeom>
        </p:spPr>
      </p:pic>
    </p:spTree>
    <p:extLst>
      <p:ext uri="{BB962C8B-B14F-4D97-AF65-F5344CB8AC3E}">
        <p14:creationId xmlns:p14="http://schemas.microsoft.com/office/powerpoint/2010/main" val="2966681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09006" y="156755"/>
            <a:ext cx="9009607" cy="5837646"/>
          </a:xfrm>
        </p:spPr>
        <p:txBody>
          <a:bodyPr>
            <a:normAutofit/>
          </a:bodyPr>
          <a:lstStyle/>
          <a:p>
            <a:pPr algn="just">
              <a:lnSpc>
                <a:spcPct val="150000"/>
              </a:lnSpc>
            </a:pPr>
            <a:r>
              <a:rPr lang="tr-TR" dirty="0"/>
              <a:t> </a:t>
            </a:r>
            <a:r>
              <a:rPr lang="tr-TR" sz="3200" b="1" dirty="0">
                <a:solidFill>
                  <a:srgbClr val="C00000"/>
                </a:solidFill>
              </a:rPr>
              <a:t>Çevre </a:t>
            </a:r>
            <a:r>
              <a:rPr lang="tr-TR" sz="3200" b="1" dirty="0" smtClean="0">
                <a:solidFill>
                  <a:srgbClr val="C00000"/>
                </a:solidFill>
              </a:rPr>
              <a:t>: </a:t>
            </a:r>
            <a:r>
              <a:rPr lang="tr-TR" sz="2000" b="1" dirty="0" smtClean="0">
                <a:solidFill>
                  <a:schemeClr val="tx1"/>
                </a:solidFill>
              </a:rPr>
              <a:t>Beton </a:t>
            </a:r>
            <a:r>
              <a:rPr lang="tr-TR" sz="2000" b="1" dirty="0">
                <a:solidFill>
                  <a:schemeClr val="tx1"/>
                </a:solidFill>
              </a:rPr>
              <a:t>şehirler olduğu için çocuğun oyun alanı yok, çocuk da sanal ortama bağımlı </a:t>
            </a:r>
            <a:r>
              <a:rPr lang="tr-TR" sz="2000" b="1" dirty="0" smtClean="0">
                <a:solidFill>
                  <a:schemeClr val="tx1"/>
                </a:solidFill>
              </a:rPr>
              <a:t>oluyor. Dış </a:t>
            </a:r>
            <a:r>
              <a:rPr lang="tr-TR" sz="2000" b="1" dirty="0">
                <a:solidFill>
                  <a:schemeClr val="tx1"/>
                </a:solidFill>
              </a:rPr>
              <a:t>ortamda vakit geçirmeyen çocuklar kendine sunulan tablet, telefon gibi teknolojik aletlerin sunduğu sanal dünyaya aşırı derecede </a:t>
            </a:r>
            <a:r>
              <a:rPr lang="tr-TR" sz="2000" b="1" dirty="0" smtClean="0">
                <a:solidFill>
                  <a:schemeClr val="tx1"/>
                </a:solidFill>
              </a:rPr>
              <a:t>bağlanıyor</a:t>
            </a:r>
            <a:r>
              <a:rPr lang="tr-TR" sz="2000" b="1" dirty="0">
                <a:solidFill>
                  <a:schemeClr val="tx1"/>
                </a:solidFill>
              </a:rPr>
              <a:t>.</a:t>
            </a:r>
          </a:p>
          <a:p>
            <a:pPr algn="just">
              <a:lnSpc>
                <a:spcPct val="150000"/>
              </a:lnSpc>
            </a:pPr>
            <a:r>
              <a:rPr lang="tr-TR" sz="2000" b="1" dirty="0" smtClean="0">
                <a:solidFill>
                  <a:schemeClr val="tx1"/>
                </a:solidFill>
              </a:rPr>
              <a:t>			  Günümüzde </a:t>
            </a:r>
            <a:r>
              <a:rPr lang="tr-TR" sz="2000" b="1" dirty="0">
                <a:solidFill>
                  <a:schemeClr val="tx1"/>
                </a:solidFill>
              </a:rPr>
              <a:t>şehirleşmenin artmasıyla doğal çevre tahrip edilmektedir. Bundan en çok etkilenen kesim ise çamura bir kez bile eli değmemiş çocuklardır… Doğa ile temas etmeden ve asosyal bir şekilde büyüyen bu çocuklar, oyun ihtiyacını karşılamak için zamanla </a:t>
            </a:r>
            <a:r>
              <a:rPr lang="tr-TR" sz="2000" b="1" dirty="0" smtClean="0">
                <a:solidFill>
                  <a:schemeClr val="tx1"/>
                </a:solidFill>
              </a:rPr>
              <a:t>sanal  oyunlar </a:t>
            </a:r>
            <a:r>
              <a:rPr lang="tr-TR" sz="2000" b="1" dirty="0">
                <a:solidFill>
                  <a:schemeClr val="tx1"/>
                </a:solidFill>
              </a:rPr>
              <a:t>ile tanışır ve bu da çok tehlikeli olan oyun bağımlılığını getirir. </a:t>
            </a:r>
            <a:endParaRPr lang="tr-TR" sz="1200" b="1" dirty="0">
              <a:solidFill>
                <a:schemeClr val="tx1"/>
              </a:solidFill>
            </a:endParaRPr>
          </a:p>
        </p:txBody>
      </p:sp>
      <p:pic>
        <p:nvPicPr>
          <p:cNvPr id="2" name="Resim 1"/>
          <p:cNvPicPr>
            <a:picLocks noChangeAspect="1"/>
          </p:cNvPicPr>
          <p:nvPr/>
        </p:nvPicPr>
        <p:blipFill>
          <a:blip r:embed="rId2"/>
          <a:stretch>
            <a:fillRect/>
          </a:stretch>
        </p:blipFill>
        <p:spPr>
          <a:xfrm>
            <a:off x="8970646" y="5088390"/>
            <a:ext cx="3028950" cy="1514475"/>
          </a:xfrm>
          <a:prstGeom prst="rect">
            <a:avLst/>
          </a:prstGeom>
        </p:spPr>
      </p:pic>
    </p:spTree>
    <p:extLst>
      <p:ext uri="{BB962C8B-B14F-4D97-AF65-F5344CB8AC3E}">
        <p14:creationId xmlns:p14="http://schemas.microsoft.com/office/powerpoint/2010/main" val="3047387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83326" y="444137"/>
            <a:ext cx="11364685" cy="5550263"/>
          </a:xfrm>
        </p:spPr>
        <p:txBody>
          <a:bodyPr/>
          <a:lstStyle/>
          <a:p>
            <a:pPr algn="just">
              <a:lnSpc>
                <a:spcPct val="150000"/>
              </a:lnSpc>
            </a:pPr>
            <a:r>
              <a:rPr lang="tr-TR" b="1" dirty="0" smtClean="0">
                <a:solidFill>
                  <a:schemeClr val="tx1"/>
                </a:solidFill>
              </a:rPr>
              <a:t>	Genel </a:t>
            </a:r>
            <a:r>
              <a:rPr lang="tr-TR" b="1" dirty="0">
                <a:solidFill>
                  <a:schemeClr val="tx1"/>
                </a:solidFill>
              </a:rPr>
              <a:t>itibarıyla değerlendirildiğinde çevrenin oyun bağımlılığı ile ilişkili temel </a:t>
            </a:r>
            <a:r>
              <a:rPr lang="tr-TR" b="1" dirty="0" smtClean="0">
                <a:solidFill>
                  <a:schemeClr val="tx1"/>
                </a:solidFill>
              </a:rPr>
              <a:t>bir faktör </a:t>
            </a:r>
            <a:r>
              <a:rPr lang="tr-TR" b="1" dirty="0">
                <a:solidFill>
                  <a:schemeClr val="tx1"/>
                </a:solidFill>
              </a:rPr>
              <a:t>olduğu söylenebilir. Bu bağlamda dijital oyun bağımlılığın nedenleri </a:t>
            </a:r>
            <a:r>
              <a:rPr lang="tr-TR" b="1" dirty="0" smtClean="0">
                <a:solidFill>
                  <a:schemeClr val="tx1"/>
                </a:solidFill>
              </a:rPr>
              <a:t>arasında </a:t>
            </a:r>
          </a:p>
          <a:p>
            <a:pPr marL="285750" indent="-285750" algn="just">
              <a:lnSpc>
                <a:spcPct val="150000"/>
              </a:lnSpc>
              <a:buFont typeface="Arial" panose="020B0604020202020204" pitchFamily="34" charset="0"/>
              <a:buChar char="•"/>
            </a:pPr>
            <a:r>
              <a:rPr lang="tr-TR" b="1" dirty="0" smtClean="0">
                <a:solidFill>
                  <a:schemeClr val="tx1"/>
                </a:solidFill>
              </a:rPr>
              <a:t>yanlış </a:t>
            </a:r>
            <a:r>
              <a:rPr lang="tr-TR" b="1" dirty="0">
                <a:solidFill>
                  <a:schemeClr val="tx1"/>
                </a:solidFill>
              </a:rPr>
              <a:t>ve düzensiz şehirleşmeyle gerçekleşen betonlaşma yüzünden çocukların </a:t>
            </a:r>
            <a:r>
              <a:rPr lang="tr-TR" b="1" dirty="0" smtClean="0">
                <a:solidFill>
                  <a:schemeClr val="tx1"/>
                </a:solidFill>
              </a:rPr>
              <a:t>oyun alanlarının </a:t>
            </a:r>
            <a:r>
              <a:rPr lang="tr-TR" b="1" dirty="0">
                <a:solidFill>
                  <a:schemeClr val="tx1"/>
                </a:solidFill>
              </a:rPr>
              <a:t>azalması</a:t>
            </a:r>
            <a:r>
              <a:rPr lang="tr-TR" b="1" dirty="0" smtClean="0">
                <a:solidFill>
                  <a:schemeClr val="tx1"/>
                </a:solidFill>
              </a:rPr>
              <a:t>,</a:t>
            </a:r>
          </a:p>
          <a:p>
            <a:pPr marL="285750" indent="-285750" algn="just">
              <a:lnSpc>
                <a:spcPct val="150000"/>
              </a:lnSpc>
              <a:buFont typeface="Arial" panose="020B0604020202020204" pitchFamily="34" charset="0"/>
              <a:buChar char="•"/>
            </a:pPr>
            <a:r>
              <a:rPr lang="tr-TR" b="1" dirty="0" smtClean="0">
                <a:solidFill>
                  <a:schemeClr val="tx1"/>
                </a:solidFill>
              </a:rPr>
              <a:t> </a:t>
            </a:r>
            <a:r>
              <a:rPr lang="tr-TR" b="1" dirty="0">
                <a:solidFill>
                  <a:schemeClr val="tx1"/>
                </a:solidFill>
              </a:rPr>
              <a:t>sokaklar güvensiz olduğu için çocukların eve hapsolması </a:t>
            </a:r>
            <a:r>
              <a:rPr lang="tr-TR" b="1" dirty="0" smtClean="0">
                <a:solidFill>
                  <a:schemeClr val="tx1"/>
                </a:solidFill>
              </a:rPr>
              <a:t>ve</a:t>
            </a:r>
          </a:p>
          <a:p>
            <a:pPr marL="285750" indent="-285750" algn="just">
              <a:lnSpc>
                <a:spcPct val="150000"/>
              </a:lnSpc>
              <a:buFont typeface="Arial" panose="020B0604020202020204" pitchFamily="34" charset="0"/>
              <a:buChar char="•"/>
            </a:pPr>
            <a:r>
              <a:rPr lang="tr-TR" b="1" dirty="0" smtClean="0">
                <a:solidFill>
                  <a:schemeClr val="tx1"/>
                </a:solidFill>
              </a:rPr>
              <a:t> dijitalleşen </a:t>
            </a:r>
            <a:r>
              <a:rPr lang="tr-TR" b="1" dirty="0">
                <a:solidFill>
                  <a:schemeClr val="tx1"/>
                </a:solidFill>
              </a:rPr>
              <a:t>dünyanın bir getirisi olarak teknolojinin içine doğan çocukların teknolojiden uzak kalamaması sayılabilir. </a:t>
            </a:r>
          </a:p>
        </p:txBody>
      </p:sp>
      <p:pic>
        <p:nvPicPr>
          <p:cNvPr id="2" name="Resim 1"/>
          <p:cNvPicPr>
            <a:picLocks noChangeAspect="1"/>
          </p:cNvPicPr>
          <p:nvPr/>
        </p:nvPicPr>
        <p:blipFill>
          <a:blip r:embed="rId2"/>
          <a:stretch>
            <a:fillRect/>
          </a:stretch>
        </p:blipFill>
        <p:spPr>
          <a:xfrm>
            <a:off x="8408942" y="4840196"/>
            <a:ext cx="3028950" cy="1514475"/>
          </a:xfrm>
          <a:prstGeom prst="rect">
            <a:avLst/>
          </a:prstGeom>
        </p:spPr>
      </p:pic>
    </p:spTree>
    <p:extLst>
      <p:ext uri="{BB962C8B-B14F-4D97-AF65-F5344CB8AC3E}">
        <p14:creationId xmlns:p14="http://schemas.microsoft.com/office/powerpoint/2010/main" val="2697952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84213" y="444137"/>
            <a:ext cx="8534400" cy="5550263"/>
          </a:xfrm>
        </p:spPr>
        <p:txBody>
          <a:bodyPr>
            <a:normAutofit/>
          </a:bodyPr>
          <a:lstStyle/>
          <a:p>
            <a:pPr algn="just">
              <a:lnSpc>
                <a:spcPct val="150000"/>
              </a:lnSpc>
            </a:pPr>
            <a:r>
              <a:rPr lang="tr-TR" sz="3600" b="1" dirty="0">
                <a:solidFill>
                  <a:srgbClr val="C00000"/>
                </a:solidFill>
              </a:rPr>
              <a:t>Oyun :  </a:t>
            </a:r>
            <a:r>
              <a:rPr lang="tr-TR" sz="2000" b="1" dirty="0">
                <a:solidFill>
                  <a:schemeClr val="tx1"/>
                </a:solidFill>
              </a:rPr>
              <a:t>Dijital oyun bağımlılığına etki ettiği </a:t>
            </a:r>
            <a:r>
              <a:rPr lang="tr-TR" sz="2000" b="1" dirty="0" smtClean="0">
                <a:solidFill>
                  <a:schemeClr val="tx1"/>
                </a:solidFill>
              </a:rPr>
              <a:t>belirlenen son </a:t>
            </a:r>
            <a:r>
              <a:rPr lang="tr-TR" sz="2000" b="1" dirty="0">
                <a:solidFill>
                  <a:schemeClr val="tx1"/>
                </a:solidFill>
              </a:rPr>
              <a:t>faktör oyunun kendisidir. Daha açık bir söyleyişle bu oyunların renkli </a:t>
            </a:r>
            <a:r>
              <a:rPr lang="tr-TR" sz="2000" b="1" dirty="0" smtClean="0">
                <a:solidFill>
                  <a:schemeClr val="tx1"/>
                </a:solidFill>
              </a:rPr>
              <a:t>dünyası, grafiklerinin </a:t>
            </a:r>
            <a:r>
              <a:rPr lang="tr-TR" sz="2000" b="1" dirty="0">
                <a:solidFill>
                  <a:schemeClr val="tx1"/>
                </a:solidFill>
              </a:rPr>
              <a:t>ve ses ögelerinin çeşitliliği ve dikkat çekici </a:t>
            </a:r>
            <a:r>
              <a:rPr lang="tr-TR" sz="2000" b="1" dirty="0" smtClean="0">
                <a:solidFill>
                  <a:schemeClr val="tx1"/>
                </a:solidFill>
              </a:rPr>
              <a:t>olması </a:t>
            </a:r>
            <a:r>
              <a:rPr lang="tr-TR" sz="2000" b="1" dirty="0">
                <a:solidFill>
                  <a:schemeClr val="tx1"/>
                </a:solidFill>
              </a:rPr>
              <a:t>çocuklar için </a:t>
            </a:r>
            <a:r>
              <a:rPr lang="tr-TR" sz="2000" b="1" dirty="0" smtClean="0">
                <a:solidFill>
                  <a:schemeClr val="tx1"/>
                </a:solidFill>
              </a:rPr>
              <a:t>oyunları cazip </a:t>
            </a:r>
            <a:r>
              <a:rPr lang="tr-TR" sz="2000" b="1" dirty="0">
                <a:solidFill>
                  <a:schemeClr val="tx1"/>
                </a:solidFill>
              </a:rPr>
              <a:t>hâle </a:t>
            </a:r>
            <a:r>
              <a:rPr lang="tr-TR" sz="2000" b="1" dirty="0" smtClean="0">
                <a:solidFill>
                  <a:schemeClr val="tx1"/>
                </a:solidFill>
              </a:rPr>
              <a:t>getirmektedir.</a:t>
            </a:r>
          </a:p>
          <a:p>
            <a:pPr algn="just">
              <a:lnSpc>
                <a:spcPct val="150000"/>
              </a:lnSpc>
            </a:pPr>
            <a:endParaRPr lang="tr-TR" sz="2000" b="1" dirty="0" smtClean="0">
              <a:solidFill>
                <a:schemeClr val="tx1"/>
              </a:solidFill>
            </a:endParaRPr>
          </a:p>
          <a:p>
            <a:pPr algn="just">
              <a:lnSpc>
                <a:spcPct val="150000"/>
              </a:lnSpc>
            </a:pPr>
            <a:r>
              <a:rPr lang="tr-TR" sz="2000" b="1" dirty="0" smtClean="0">
                <a:solidFill>
                  <a:schemeClr val="tx1"/>
                </a:solidFill>
              </a:rPr>
              <a:t>	Dijital oyunlar</a:t>
            </a:r>
            <a:r>
              <a:rPr lang="tr-TR" sz="2000" b="1" dirty="0">
                <a:solidFill>
                  <a:schemeClr val="tx1"/>
                </a:solidFill>
              </a:rPr>
              <a:t>, fiziksel anlamda haz duygusu yaratarak beyinde </a:t>
            </a:r>
            <a:r>
              <a:rPr lang="tr-TR" sz="2000" b="1" dirty="0" err="1" smtClean="0">
                <a:solidFill>
                  <a:schemeClr val="tx1"/>
                </a:solidFill>
              </a:rPr>
              <a:t>dopamin</a:t>
            </a:r>
            <a:r>
              <a:rPr lang="tr-TR" sz="2000" b="1" dirty="0" smtClean="0">
                <a:solidFill>
                  <a:schemeClr val="tx1"/>
                </a:solidFill>
              </a:rPr>
              <a:t> hormonu </a:t>
            </a:r>
            <a:r>
              <a:rPr lang="tr-TR" sz="2000" b="1" dirty="0">
                <a:solidFill>
                  <a:schemeClr val="tx1"/>
                </a:solidFill>
              </a:rPr>
              <a:t>salgılamayı sağlar. Bu hormonda çocuk </a:t>
            </a:r>
            <a:r>
              <a:rPr lang="tr-TR" sz="2000" b="1" dirty="0" smtClean="0">
                <a:solidFill>
                  <a:schemeClr val="tx1"/>
                </a:solidFill>
              </a:rPr>
              <a:t>yaptığından </a:t>
            </a:r>
            <a:r>
              <a:rPr lang="tr-TR" sz="2000" b="1" dirty="0">
                <a:solidFill>
                  <a:schemeClr val="tx1"/>
                </a:solidFill>
              </a:rPr>
              <a:t>keyif aldıkça ve </a:t>
            </a:r>
            <a:r>
              <a:rPr lang="tr-TR" sz="2000" b="1" dirty="0" smtClean="0">
                <a:solidFill>
                  <a:schemeClr val="tx1"/>
                </a:solidFill>
              </a:rPr>
              <a:t>ödüller arttıkça </a:t>
            </a:r>
            <a:r>
              <a:rPr lang="tr-TR" sz="2000" b="1" dirty="0">
                <a:solidFill>
                  <a:schemeClr val="tx1"/>
                </a:solidFill>
              </a:rPr>
              <a:t>salgılanma hızlanıyor ve çocuğu oynadığı oyuna karşı bağımlı hâle getiriyor.</a:t>
            </a:r>
          </a:p>
        </p:txBody>
      </p:sp>
      <p:pic>
        <p:nvPicPr>
          <p:cNvPr id="2" name="Resim 1"/>
          <p:cNvPicPr>
            <a:picLocks noChangeAspect="1"/>
          </p:cNvPicPr>
          <p:nvPr/>
        </p:nvPicPr>
        <p:blipFill>
          <a:blip r:embed="rId2"/>
          <a:stretch>
            <a:fillRect/>
          </a:stretch>
        </p:blipFill>
        <p:spPr>
          <a:xfrm>
            <a:off x="8505144" y="5088391"/>
            <a:ext cx="3019425" cy="1514475"/>
          </a:xfrm>
          <a:prstGeom prst="rect">
            <a:avLst/>
          </a:prstGeom>
        </p:spPr>
      </p:pic>
    </p:spTree>
    <p:extLst>
      <p:ext uri="{BB962C8B-B14F-4D97-AF65-F5344CB8AC3E}">
        <p14:creationId xmlns:p14="http://schemas.microsoft.com/office/powerpoint/2010/main" val="132462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4211" y="685800"/>
            <a:ext cx="10876417" cy="3615267"/>
          </a:xfrm>
        </p:spPr>
        <p:txBody>
          <a:bodyPr>
            <a:noAutofit/>
          </a:bodyPr>
          <a:lstStyle/>
          <a:p>
            <a:pPr marL="0" indent="0" algn="just">
              <a:lnSpc>
                <a:spcPct val="150000"/>
              </a:lnSpc>
              <a:buNone/>
            </a:pPr>
            <a:r>
              <a:rPr lang="tr-TR" b="1" dirty="0" smtClean="0">
                <a:solidFill>
                  <a:schemeClr val="tx1"/>
                </a:solidFill>
              </a:rPr>
              <a:t>	Çocuklarda bilinçli teknoloji kullanımı konusunda farkındalık yaratma </a:t>
            </a:r>
            <a:r>
              <a:rPr lang="tr-TR" b="1" dirty="0">
                <a:solidFill>
                  <a:schemeClr val="tx1"/>
                </a:solidFill>
              </a:rPr>
              <a:t>ve </a:t>
            </a:r>
            <a:r>
              <a:rPr lang="tr-TR" b="1" dirty="0" smtClean="0">
                <a:solidFill>
                  <a:schemeClr val="tx1"/>
                </a:solidFill>
              </a:rPr>
              <a:t>teknolojinin yanlış kullanılmasına bağlı </a:t>
            </a:r>
            <a:r>
              <a:rPr lang="tr-TR" b="1" dirty="0">
                <a:solidFill>
                  <a:schemeClr val="tx1"/>
                </a:solidFill>
              </a:rPr>
              <a:t>olarak ortaya çıkan risklere yönelik önlemler alma noktasında okul öncesi dönemin şüphesiz en etkili paydaşlarından biri öğretmenlerdir. </a:t>
            </a:r>
            <a:endParaRPr lang="tr-TR" b="1" dirty="0" smtClean="0">
              <a:solidFill>
                <a:schemeClr val="tx1"/>
              </a:solidFill>
            </a:endParaRPr>
          </a:p>
          <a:p>
            <a:pPr marL="0" indent="0" algn="just">
              <a:lnSpc>
                <a:spcPct val="150000"/>
              </a:lnSpc>
              <a:buNone/>
            </a:pPr>
            <a:r>
              <a:rPr lang="tr-TR" b="1" dirty="0" smtClean="0">
                <a:solidFill>
                  <a:schemeClr val="tx1"/>
                </a:solidFill>
              </a:rPr>
              <a:t>	Çocuğa </a:t>
            </a:r>
            <a:r>
              <a:rPr lang="tr-TR" b="1" dirty="0">
                <a:solidFill>
                  <a:schemeClr val="tx1"/>
                </a:solidFill>
              </a:rPr>
              <a:t>erken yaşlarda sağlanacak deneyimler ile çocuğun sosyal ve duygusal yaşantısını </a:t>
            </a:r>
            <a:r>
              <a:rPr lang="tr-TR" b="1" dirty="0" smtClean="0">
                <a:solidFill>
                  <a:schemeClr val="tx1"/>
                </a:solidFill>
              </a:rPr>
              <a:t>da bilinçlendireceği </a:t>
            </a:r>
            <a:r>
              <a:rPr lang="tr-TR" b="1" dirty="0">
                <a:solidFill>
                  <a:schemeClr val="tx1"/>
                </a:solidFill>
              </a:rPr>
              <a:t>düşünüldüğünde, okul öncesi öğretmenlerinin teknolojinin olası risklerine karşı farkındalık düzeylerinin </a:t>
            </a:r>
            <a:r>
              <a:rPr lang="tr-TR" b="1" dirty="0" smtClean="0">
                <a:solidFill>
                  <a:schemeClr val="tx1"/>
                </a:solidFill>
              </a:rPr>
              <a:t>yüksek olması </a:t>
            </a:r>
            <a:r>
              <a:rPr lang="tr-TR" b="1" dirty="0">
                <a:solidFill>
                  <a:schemeClr val="tx1"/>
                </a:solidFill>
              </a:rPr>
              <a:t>çocukların </a:t>
            </a:r>
            <a:r>
              <a:rPr lang="tr-TR" b="1" dirty="0" smtClean="0">
                <a:solidFill>
                  <a:schemeClr val="tx1"/>
                </a:solidFill>
              </a:rPr>
              <a:t>teknolojiyi doğru kullanılması  </a:t>
            </a:r>
            <a:r>
              <a:rPr lang="tr-TR" b="1" dirty="0">
                <a:solidFill>
                  <a:schemeClr val="tx1"/>
                </a:solidFill>
              </a:rPr>
              <a:t>yönünde oldukça önemli bir adım olarak görülmektedir. </a:t>
            </a:r>
          </a:p>
        </p:txBody>
      </p:sp>
      <p:pic>
        <p:nvPicPr>
          <p:cNvPr id="2" name="Resim 1"/>
          <p:cNvPicPr>
            <a:picLocks noChangeAspect="1"/>
          </p:cNvPicPr>
          <p:nvPr/>
        </p:nvPicPr>
        <p:blipFill>
          <a:blip r:embed="rId2"/>
          <a:stretch>
            <a:fillRect/>
          </a:stretch>
        </p:blipFill>
        <p:spPr>
          <a:xfrm>
            <a:off x="4236736" y="4617855"/>
            <a:ext cx="3151692" cy="2052000"/>
          </a:xfrm>
          <a:prstGeom prst="rect">
            <a:avLst/>
          </a:prstGeom>
          <a:ln>
            <a:noFill/>
          </a:ln>
          <a:effectLst>
            <a:softEdge rad="112500"/>
          </a:effectLst>
        </p:spPr>
      </p:pic>
    </p:spTree>
    <p:extLst>
      <p:ext uri="{BB962C8B-B14F-4D97-AF65-F5344CB8AC3E}">
        <p14:creationId xmlns:p14="http://schemas.microsoft.com/office/powerpoint/2010/main" val="1683076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84213" y="757646"/>
            <a:ext cx="10615158" cy="5236754"/>
          </a:xfrm>
        </p:spPr>
        <p:txBody>
          <a:bodyPr>
            <a:normAutofit/>
          </a:bodyPr>
          <a:lstStyle/>
          <a:p>
            <a:r>
              <a:rPr lang="tr-TR" sz="3200" b="1" dirty="0" smtClean="0">
                <a:solidFill>
                  <a:schemeClr val="tx1"/>
                </a:solidFill>
              </a:rPr>
              <a:t>ÖZETLE …..</a:t>
            </a:r>
          </a:p>
          <a:p>
            <a:pPr marL="285750" indent="-285750">
              <a:buFont typeface="Wingdings" panose="05000000000000000000" pitchFamily="2" charset="2"/>
              <a:buChar char="ü"/>
            </a:pPr>
            <a:r>
              <a:rPr lang="tr-TR" sz="3200" b="1" dirty="0" smtClean="0">
                <a:solidFill>
                  <a:schemeClr val="tx1"/>
                </a:solidFill>
              </a:rPr>
              <a:t>Okul öncesi öğretmenlerinin Teknoloji Bağımlılığı-Teknolojinin Bilinçli Kullanımı hakkında doğru bilgiye sahip olmaları</a:t>
            </a:r>
          </a:p>
          <a:p>
            <a:pPr marL="285750" indent="-285750">
              <a:buFont typeface="Wingdings" panose="05000000000000000000" pitchFamily="2" charset="2"/>
              <a:buChar char="ü"/>
            </a:pPr>
            <a:r>
              <a:rPr lang="tr-TR" sz="3200" b="1" dirty="0" smtClean="0">
                <a:solidFill>
                  <a:schemeClr val="tx1"/>
                </a:solidFill>
              </a:rPr>
              <a:t>Öğrencilerine rol model olmaları</a:t>
            </a:r>
          </a:p>
          <a:p>
            <a:pPr marL="285750" indent="-285750">
              <a:buFont typeface="Wingdings" panose="05000000000000000000" pitchFamily="2" charset="2"/>
              <a:buChar char="ü"/>
            </a:pPr>
            <a:r>
              <a:rPr lang="tr-TR" sz="3200" b="1" dirty="0" smtClean="0">
                <a:solidFill>
                  <a:schemeClr val="tx1"/>
                </a:solidFill>
              </a:rPr>
              <a:t>Aile ve çocukla sağlıklı iletişim içinde olmaları </a:t>
            </a:r>
            <a:r>
              <a:rPr lang="tr-TR" sz="3200" b="1" dirty="0" smtClean="0">
                <a:solidFill>
                  <a:schemeClr val="tx1"/>
                </a:solidFill>
              </a:rPr>
              <a:t>bağımlılığın önlenmesi ve bağımlılığa müdahale konusunda önemli faktörlerdir.</a:t>
            </a:r>
            <a:endParaRPr lang="tr-TR" sz="3200" b="1" dirty="0" smtClean="0">
              <a:solidFill>
                <a:schemeClr val="tx1"/>
              </a:solidFill>
            </a:endParaRPr>
          </a:p>
          <a:p>
            <a:pPr marL="285750" indent="-285750">
              <a:buFont typeface="Wingdings" panose="05000000000000000000" pitchFamily="2" charset="2"/>
              <a:buChar char="ü"/>
            </a:pPr>
            <a:endParaRPr lang="tr-TR" sz="3200" b="1" dirty="0" smtClean="0">
              <a:solidFill>
                <a:schemeClr val="tx1"/>
              </a:solidFill>
            </a:endParaRPr>
          </a:p>
          <a:p>
            <a:pPr marL="285750" indent="-285750">
              <a:buFont typeface="Wingdings" panose="05000000000000000000" pitchFamily="2" charset="2"/>
              <a:buChar char="ü"/>
            </a:pPr>
            <a:endParaRPr lang="tr-TR" sz="3200" b="1" dirty="0" smtClean="0">
              <a:solidFill>
                <a:schemeClr val="tx1"/>
              </a:solidFill>
            </a:endParaRPr>
          </a:p>
          <a:p>
            <a:pPr marL="285750" indent="-285750">
              <a:buFont typeface="Wingdings" panose="05000000000000000000" pitchFamily="2" charset="2"/>
              <a:buChar char="ü"/>
            </a:pPr>
            <a:endParaRPr lang="tr-TR" sz="3200" b="1" dirty="0" smtClean="0">
              <a:solidFill>
                <a:schemeClr val="tx1"/>
              </a:solidFill>
            </a:endParaRPr>
          </a:p>
          <a:p>
            <a:pPr marL="285750" indent="-285750">
              <a:buFont typeface="Wingdings" panose="05000000000000000000" pitchFamily="2" charset="2"/>
              <a:buChar char="ü"/>
            </a:pPr>
            <a:endParaRPr lang="tr-TR" sz="3200" b="1" dirty="0">
              <a:solidFill>
                <a:schemeClr val="tx1"/>
              </a:solidFill>
            </a:endParaRPr>
          </a:p>
        </p:txBody>
      </p:sp>
    </p:spTree>
    <p:extLst>
      <p:ext uri="{BB962C8B-B14F-4D97-AF65-F5344CB8AC3E}">
        <p14:creationId xmlns:p14="http://schemas.microsoft.com/office/powerpoint/2010/main" val="2709119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4" name="Dikdörtgen 3"/>
          <p:cNvSpPr/>
          <p:nvPr/>
        </p:nvSpPr>
        <p:spPr>
          <a:xfrm>
            <a:off x="684213" y="391886"/>
            <a:ext cx="10171022" cy="3539430"/>
          </a:xfrm>
          <a:prstGeom prst="rect">
            <a:avLst/>
          </a:prstGeom>
        </p:spPr>
        <p:txBody>
          <a:bodyPr wrap="square">
            <a:spAutoFit/>
          </a:bodyPr>
          <a:lstStyle/>
          <a:p>
            <a:pPr algn="just"/>
            <a:r>
              <a:rPr lang="tr-TR" sz="2800" dirty="0" smtClean="0"/>
              <a:t>	Donanımlı </a:t>
            </a:r>
            <a:r>
              <a:rPr lang="tr-TR" sz="2800" dirty="0"/>
              <a:t>okul öncesi </a:t>
            </a:r>
            <a:r>
              <a:rPr lang="tr-TR" sz="2800" dirty="0" err="1" smtClean="0"/>
              <a:t>öğretmenleri,çocuklara</a:t>
            </a:r>
            <a:r>
              <a:rPr lang="tr-TR" sz="2800" dirty="0" smtClean="0"/>
              <a:t> </a:t>
            </a:r>
            <a:r>
              <a:rPr lang="tr-TR" sz="2800" dirty="0"/>
              <a:t>karşı daha duyarlı ve pozitif bir tutum sergilemekte </a:t>
            </a:r>
            <a:r>
              <a:rPr lang="tr-TR" sz="2800" dirty="0" smtClean="0"/>
              <a:t>, </a:t>
            </a:r>
            <a:r>
              <a:rPr lang="tr-TR" sz="2800" dirty="0"/>
              <a:t>bu durum da çocukların sınıf içi performanslarını </a:t>
            </a:r>
            <a:r>
              <a:rPr lang="tr-TR" sz="2800" dirty="0" smtClean="0"/>
              <a:t>geliştirmektedir. </a:t>
            </a:r>
            <a:r>
              <a:rPr lang="tr-TR" sz="2800" dirty="0"/>
              <a:t>Bu bağıntı, </a:t>
            </a:r>
            <a:r>
              <a:rPr lang="tr-TR" sz="2800" dirty="0" smtClean="0"/>
              <a:t>teknolojinin bilinçli kullanımı </a:t>
            </a:r>
            <a:r>
              <a:rPr lang="tr-TR" sz="2800" dirty="0"/>
              <a:t>noktasında </a:t>
            </a:r>
            <a:r>
              <a:rPr lang="tr-TR" sz="2800" dirty="0" smtClean="0"/>
              <a:t>çocuklara sağlanacak </a:t>
            </a:r>
            <a:r>
              <a:rPr lang="tr-TR" sz="2800" dirty="0"/>
              <a:t>destek uygulamalarında da kullanılabilir. Fakat bunun için öncelikle öğretmenlerin </a:t>
            </a:r>
            <a:r>
              <a:rPr lang="tr-TR" sz="2800" dirty="0" smtClean="0"/>
              <a:t>bilinçli </a:t>
            </a:r>
            <a:r>
              <a:rPr lang="tr-TR" sz="2800" dirty="0" smtClean="0"/>
              <a:t>teknoloji </a:t>
            </a:r>
            <a:r>
              <a:rPr lang="tr-TR" sz="2800" dirty="0" smtClean="0"/>
              <a:t>kullanımı konusunda </a:t>
            </a:r>
            <a:r>
              <a:rPr lang="tr-TR" sz="2800" dirty="0"/>
              <a:t>farkındalık ve yetkinlik kazanmasına ihtiyaç vardır.</a:t>
            </a:r>
          </a:p>
        </p:txBody>
      </p:sp>
      <p:pic>
        <p:nvPicPr>
          <p:cNvPr id="3" name="Resim 2"/>
          <p:cNvPicPr>
            <a:picLocks noChangeAspect="1"/>
          </p:cNvPicPr>
          <p:nvPr/>
        </p:nvPicPr>
        <p:blipFill>
          <a:blip r:embed="rId2"/>
          <a:stretch>
            <a:fillRect/>
          </a:stretch>
        </p:blipFill>
        <p:spPr>
          <a:xfrm>
            <a:off x="8693059" y="4240740"/>
            <a:ext cx="2373770" cy="2196000"/>
          </a:xfrm>
          <a:prstGeom prst="rect">
            <a:avLst/>
          </a:prstGeom>
        </p:spPr>
      </p:pic>
    </p:spTree>
    <p:extLst>
      <p:ext uri="{BB962C8B-B14F-4D97-AF65-F5344CB8AC3E}">
        <p14:creationId xmlns:p14="http://schemas.microsoft.com/office/powerpoint/2010/main" val="365778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6389" y="352698"/>
            <a:ext cx="11299371" cy="5943599"/>
          </a:xfrm>
        </p:spPr>
        <p:txBody>
          <a:bodyPr>
            <a:noAutofit/>
          </a:bodyPr>
          <a:lstStyle/>
          <a:p>
            <a:pPr>
              <a:lnSpc>
                <a:spcPct val="150000"/>
              </a:lnSpc>
            </a:pPr>
            <a:r>
              <a:rPr lang="tr-TR" sz="2000" b="1" cap="none" dirty="0" smtClean="0"/>
              <a:t>	Okul öncesi dönemdeki çocuklar, öğretmenleriyle olan etkileşimlerine akranlarıyla olan etkileşimlerinden daha fazla önem vermektedir. Buna binaen çocuklarla doğru iletişim kurabilecek yeterlik ve konuya yönelik yetkinliğe sahip öğretmenlerin, teknolojinin doğru kullanımı konusunda önemli bir görev üstleneceği kuşkusuzdur.</a:t>
            </a:r>
            <a:br>
              <a:rPr lang="tr-TR" sz="2000" b="1" cap="none" dirty="0" smtClean="0"/>
            </a:br>
            <a:r>
              <a:rPr lang="tr-TR" sz="2000" b="1" cap="none" dirty="0" smtClean="0"/>
              <a:t> Çünkü çocukların tutum ve davranışlarının şekillenmesinde öğretmenlerinin rol</a:t>
            </a:r>
            <a:br>
              <a:rPr lang="tr-TR" sz="2000" b="1" cap="none" dirty="0" smtClean="0"/>
            </a:br>
            <a:r>
              <a:rPr lang="tr-TR" sz="2000" b="1" cap="none" dirty="0" smtClean="0"/>
              <a:t>modelliği başat bir etki yapmaktadır. </a:t>
            </a:r>
            <a:r>
              <a:rPr lang="tr-TR" sz="2000" b="1" cap="none" dirty="0" smtClean="0"/>
              <a:t/>
            </a:r>
            <a:br>
              <a:rPr lang="tr-TR" sz="2000" b="1" cap="none" dirty="0" smtClean="0"/>
            </a:br>
            <a:r>
              <a:rPr lang="tr-TR" sz="2000" b="1" cap="none" dirty="0" smtClean="0"/>
              <a:t/>
            </a:r>
            <a:br>
              <a:rPr lang="tr-TR" sz="2000" b="1" cap="none" dirty="0" smtClean="0"/>
            </a:br>
            <a:r>
              <a:rPr lang="tr-TR" sz="2000" b="1" cap="none" dirty="0" smtClean="0"/>
              <a:t>	Bu itibarla gerektiği gibi rol model olan bir öğretmenin çocukları doğru olana yönlendirebilme gücü, internet bağımlılığı ile mücadele ederken öğretmenin yapacağı görevin önem ve değerini de bir kez daha gözler önüne sermektedir. </a:t>
            </a:r>
            <a:endParaRPr lang="tr-TR" sz="2000" b="1" cap="none" dirty="0"/>
          </a:p>
        </p:txBody>
      </p:sp>
    </p:spTree>
    <p:extLst>
      <p:ext uri="{BB962C8B-B14F-4D97-AF65-F5344CB8AC3E}">
        <p14:creationId xmlns:p14="http://schemas.microsoft.com/office/powerpoint/2010/main" val="274049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266700"/>
            <a:ext cx="12192000" cy="6324600"/>
          </a:xfrm>
          <a:prstGeom prst="rect">
            <a:avLst/>
          </a:prstGeom>
        </p:spPr>
      </p:pic>
    </p:spTree>
    <p:extLst>
      <p:ext uri="{BB962C8B-B14F-4D97-AF65-F5344CB8AC3E}">
        <p14:creationId xmlns:p14="http://schemas.microsoft.com/office/powerpoint/2010/main" val="1007841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74320" y="365760"/>
            <a:ext cx="7576457" cy="5628640"/>
          </a:xfrm>
        </p:spPr>
        <p:txBody>
          <a:bodyPr>
            <a:normAutofit/>
          </a:bodyPr>
          <a:lstStyle/>
          <a:p>
            <a:pPr algn="just">
              <a:lnSpc>
                <a:spcPct val="150000"/>
              </a:lnSpc>
            </a:pPr>
            <a:r>
              <a:rPr lang="tr-TR" sz="2000" b="1" dirty="0" smtClean="0">
                <a:solidFill>
                  <a:schemeClr val="tx1"/>
                </a:solidFill>
              </a:rPr>
              <a:t>	Teknolojik eşyalar (</a:t>
            </a:r>
            <a:r>
              <a:rPr lang="tr-TR" sz="2000" b="1" dirty="0" err="1" smtClean="0">
                <a:solidFill>
                  <a:schemeClr val="tx1"/>
                </a:solidFill>
              </a:rPr>
              <a:t>telefon,tablet,x-box,pc,bilgisayar</a:t>
            </a:r>
            <a:r>
              <a:rPr lang="tr-TR" sz="2000" b="1" dirty="0" smtClean="0">
                <a:solidFill>
                  <a:schemeClr val="tx1"/>
                </a:solidFill>
              </a:rPr>
              <a:t>), </a:t>
            </a:r>
            <a:r>
              <a:rPr lang="tr-TR" sz="2000" b="1" dirty="0">
                <a:solidFill>
                  <a:schemeClr val="tx1"/>
                </a:solidFill>
              </a:rPr>
              <a:t>ergenlik döneminden okul öncesi döneme kadar her yaştan </a:t>
            </a:r>
            <a:r>
              <a:rPr lang="tr-TR" sz="2000" b="1" dirty="0" smtClean="0">
                <a:solidFill>
                  <a:schemeClr val="tx1"/>
                </a:solidFill>
              </a:rPr>
              <a:t>çocuğun kullandığı </a:t>
            </a:r>
            <a:r>
              <a:rPr lang="tr-TR" sz="2000" b="1" dirty="0">
                <a:solidFill>
                  <a:schemeClr val="tx1"/>
                </a:solidFill>
              </a:rPr>
              <a:t>bir eğlence aracı hâline gelmiştir. Ancak çalışmalar, bu oyunların olumlu etkilerinin yanı sıra </a:t>
            </a:r>
            <a:r>
              <a:rPr lang="tr-TR" sz="2000" b="1" dirty="0" smtClean="0">
                <a:solidFill>
                  <a:schemeClr val="tx1"/>
                </a:solidFill>
              </a:rPr>
              <a:t>teknoloji  </a:t>
            </a:r>
            <a:r>
              <a:rPr lang="tr-TR" sz="2000" b="1" dirty="0">
                <a:solidFill>
                  <a:schemeClr val="tx1"/>
                </a:solidFill>
              </a:rPr>
              <a:t>bağımlılığı gibi riskleri de beraberinde getirdiğini, bu </a:t>
            </a:r>
            <a:r>
              <a:rPr lang="tr-TR" sz="2000" b="1" dirty="0" smtClean="0">
                <a:solidFill>
                  <a:schemeClr val="tx1"/>
                </a:solidFill>
              </a:rPr>
              <a:t>risklerin ise </a:t>
            </a:r>
            <a:r>
              <a:rPr lang="tr-TR" sz="2000" b="1" dirty="0">
                <a:solidFill>
                  <a:schemeClr val="tx1"/>
                </a:solidFill>
              </a:rPr>
              <a:t>çocukların ilerleyen yaşlarında fiziksel, ruhsal ve duygusal bakımdan oldukça </a:t>
            </a:r>
            <a:r>
              <a:rPr lang="tr-TR" sz="2000" b="1" dirty="0" smtClean="0">
                <a:solidFill>
                  <a:schemeClr val="tx1"/>
                </a:solidFill>
              </a:rPr>
              <a:t>ciddi sorunlara </a:t>
            </a:r>
            <a:r>
              <a:rPr lang="tr-TR" sz="2000" b="1" dirty="0">
                <a:solidFill>
                  <a:schemeClr val="tx1"/>
                </a:solidFill>
              </a:rPr>
              <a:t>yol açabileceğini göstermektedir. Bundan dolayı okul öncesi </a:t>
            </a:r>
            <a:r>
              <a:rPr lang="tr-TR" sz="2000" b="1" dirty="0" smtClean="0">
                <a:solidFill>
                  <a:schemeClr val="tx1"/>
                </a:solidFill>
              </a:rPr>
              <a:t>öğretmenlerinin teknoloji  </a:t>
            </a:r>
            <a:r>
              <a:rPr lang="tr-TR" sz="2000" b="1" dirty="0">
                <a:solidFill>
                  <a:schemeClr val="tx1"/>
                </a:solidFill>
              </a:rPr>
              <a:t>bağımlılığı konusundaki bilgi ve </a:t>
            </a:r>
            <a:r>
              <a:rPr lang="tr-TR" sz="2000" b="1" dirty="0" smtClean="0">
                <a:solidFill>
                  <a:schemeClr val="tx1"/>
                </a:solidFill>
              </a:rPr>
              <a:t>yetkinliği, </a:t>
            </a:r>
            <a:r>
              <a:rPr lang="tr-TR" sz="2000" b="1" dirty="0">
                <a:solidFill>
                  <a:schemeClr val="tx1"/>
                </a:solidFill>
              </a:rPr>
              <a:t>çocukların </a:t>
            </a:r>
            <a:r>
              <a:rPr lang="tr-TR" sz="2000" b="1" dirty="0" smtClean="0">
                <a:solidFill>
                  <a:schemeClr val="tx1"/>
                </a:solidFill>
              </a:rPr>
              <a:t> bağımlı </a:t>
            </a:r>
            <a:r>
              <a:rPr lang="tr-TR" sz="2000" b="1" dirty="0">
                <a:solidFill>
                  <a:schemeClr val="tx1"/>
                </a:solidFill>
              </a:rPr>
              <a:t>olmalarının önlenmesinde öncelikli bir öneme </a:t>
            </a:r>
            <a:r>
              <a:rPr lang="tr-TR" sz="2000" b="1" dirty="0" smtClean="0">
                <a:solidFill>
                  <a:schemeClr val="tx1"/>
                </a:solidFill>
              </a:rPr>
              <a:t>sahiptir.</a:t>
            </a:r>
            <a:endParaRPr lang="tr-TR" sz="2000" b="1" dirty="0">
              <a:solidFill>
                <a:schemeClr val="tx1"/>
              </a:solidFill>
            </a:endParaRPr>
          </a:p>
        </p:txBody>
      </p:sp>
      <p:pic>
        <p:nvPicPr>
          <p:cNvPr id="2" name="Resim 1"/>
          <p:cNvPicPr>
            <a:picLocks noChangeAspect="1"/>
          </p:cNvPicPr>
          <p:nvPr/>
        </p:nvPicPr>
        <p:blipFill>
          <a:blip r:embed="rId2"/>
          <a:stretch>
            <a:fillRect/>
          </a:stretch>
        </p:blipFill>
        <p:spPr>
          <a:xfrm>
            <a:off x="7942217" y="600892"/>
            <a:ext cx="4153989" cy="4781006"/>
          </a:xfrm>
          <a:prstGeom prst="rect">
            <a:avLst/>
          </a:prstGeom>
        </p:spPr>
      </p:pic>
    </p:spTree>
    <p:extLst>
      <p:ext uri="{BB962C8B-B14F-4D97-AF65-F5344CB8AC3E}">
        <p14:creationId xmlns:p14="http://schemas.microsoft.com/office/powerpoint/2010/main" val="50385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352697" y="352697"/>
            <a:ext cx="7563394" cy="6126480"/>
          </a:xfrm>
        </p:spPr>
        <p:txBody>
          <a:bodyPr/>
          <a:lstStyle/>
          <a:p>
            <a:pPr algn="just">
              <a:lnSpc>
                <a:spcPct val="150000"/>
              </a:lnSpc>
            </a:pPr>
            <a:r>
              <a:rPr lang="tr-TR" b="1" dirty="0" smtClean="0">
                <a:solidFill>
                  <a:schemeClr val="tx1"/>
                </a:solidFill>
              </a:rPr>
              <a:t>	Okul öncesi dönemde çocukların teknolojiyi kullanma amaçları %90 </a:t>
            </a:r>
            <a:r>
              <a:rPr lang="tr-TR" b="1" dirty="0">
                <a:solidFill>
                  <a:schemeClr val="tx1"/>
                </a:solidFill>
              </a:rPr>
              <a:t>oyun amaçlıdır. Çocuklar yetişkinlerden farklı olarak kendilerine mahsus bir hayal dünyasına </a:t>
            </a:r>
            <a:r>
              <a:rPr lang="tr-TR" b="1" dirty="0" smtClean="0">
                <a:solidFill>
                  <a:schemeClr val="tx1"/>
                </a:solidFill>
              </a:rPr>
              <a:t>ve dünyayı </a:t>
            </a:r>
            <a:r>
              <a:rPr lang="tr-TR" b="1" dirty="0">
                <a:solidFill>
                  <a:schemeClr val="tx1"/>
                </a:solidFill>
              </a:rPr>
              <a:t>anlama biçimine sahiptir </a:t>
            </a:r>
            <a:r>
              <a:rPr lang="tr-TR" b="1" dirty="0" smtClean="0">
                <a:solidFill>
                  <a:schemeClr val="tx1"/>
                </a:solidFill>
              </a:rPr>
              <a:t>. </a:t>
            </a:r>
            <a:r>
              <a:rPr lang="tr-TR" b="1" dirty="0">
                <a:solidFill>
                  <a:schemeClr val="tx1"/>
                </a:solidFill>
              </a:rPr>
              <a:t>Buna koşut olarak oyunlardaki </a:t>
            </a:r>
            <a:r>
              <a:rPr lang="tr-TR" b="1" dirty="0" smtClean="0">
                <a:solidFill>
                  <a:schemeClr val="tx1"/>
                </a:solidFill>
              </a:rPr>
              <a:t>mesajları </a:t>
            </a:r>
            <a:r>
              <a:rPr lang="tr-TR" b="1" dirty="0">
                <a:solidFill>
                  <a:schemeClr val="tx1"/>
                </a:solidFill>
              </a:rPr>
              <a:t>doğru anlamaları, onları içselleştirmeleri ve oyun oynama davranışlarını yetişkinler gibi yönetmeleri oldukça zordur</a:t>
            </a:r>
            <a:r>
              <a:rPr lang="tr-TR" b="1" dirty="0" smtClean="0">
                <a:solidFill>
                  <a:schemeClr val="tx1"/>
                </a:solidFill>
              </a:rPr>
              <a:t>.</a:t>
            </a:r>
          </a:p>
          <a:p>
            <a:pPr algn="just">
              <a:lnSpc>
                <a:spcPct val="150000"/>
              </a:lnSpc>
            </a:pPr>
            <a:r>
              <a:rPr lang="tr-TR" b="1" dirty="0">
                <a:solidFill>
                  <a:schemeClr val="tx1"/>
                </a:solidFill>
              </a:rPr>
              <a:t>	</a:t>
            </a:r>
            <a:r>
              <a:rPr lang="tr-TR" b="1" dirty="0" smtClean="0">
                <a:solidFill>
                  <a:schemeClr val="tx1"/>
                </a:solidFill>
              </a:rPr>
              <a:t> </a:t>
            </a:r>
            <a:r>
              <a:rPr lang="tr-TR" b="1" dirty="0">
                <a:solidFill>
                  <a:schemeClr val="tx1"/>
                </a:solidFill>
              </a:rPr>
              <a:t>Bu yüzden kendilerine dijital oyunlar konusunda doğru rol model olup yönlendirecek ve hatta dijital oyun oynama </a:t>
            </a:r>
            <a:r>
              <a:rPr lang="tr-TR" b="1" dirty="0" smtClean="0">
                <a:solidFill>
                  <a:schemeClr val="tx1"/>
                </a:solidFill>
              </a:rPr>
              <a:t>davranışlarını kontrol </a:t>
            </a:r>
            <a:r>
              <a:rPr lang="tr-TR" b="1" dirty="0">
                <a:solidFill>
                  <a:schemeClr val="tx1"/>
                </a:solidFill>
              </a:rPr>
              <a:t>altında tutacak yetişkinlere ihtiyaçları vardır. Özellikle okul öncesi </a:t>
            </a:r>
            <a:r>
              <a:rPr lang="tr-TR" b="1" dirty="0" smtClean="0">
                <a:solidFill>
                  <a:schemeClr val="tx1"/>
                </a:solidFill>
              </a:rPr>
              <a:t>dönemde ebeveyn </a:t>
            </a:r>
            <a:r>
              <a:rPr lang="tr-TR" b="1" dirty="0">
                <a:solidFill>
                  <a:schemeClr val="tx1"/>
                </a:solidFill>
              </a:rPr>
              <a:t>ve öğretmenlerin dijital oyun bağımlılığının engellenmesi ve olası zararlarından çocukların korunması üzerinde anahtar role sahip olduğu düşünülmektedir</a:t>
            </a:r>
          </a:p>
        </p:txBody>
      </p:sp>
      <p:pic>
        <p:nvPicPr>
          <p:cNvPr id="2" name="Resim 1"/>
          <p:cNvPicPr>
            <a:picLocks noChangeAspect="1"/>
          </p:cNvPicPr>
          <p:nvPr/>
        </p:nvPicPr>
        <p:blipFill>
          <a:blip r:embed="rId2"/>
          <a:stretch>
            <a:fillRect/>
          </a:stretch>
        </p:blipFill>
        <p:spPr>
          <a:xfrm>
            <a:off x="8304438" y="2066736"/>
            <a:ext cx="3528000" cy="2698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4291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84212" y="692331"/>
            <a:ext cx="10837227" cy="5302069"/>
          </a:xfrm>
        </p:spPr>
        <p:txBody>
          <a:bodyPr>
            <a:normAutofit/>
          </a:bodyPr>
          <a:lstStyle/>
          <a:p>
            <a:pPr algn="ctr">
              <a:lnSpc>
                <a:spcPct val="150000"/>
              </a:lnSpc>
            </a:pPr>
            <a:r>
              <a:rPr lang="tr-TR" sz="2400" b="1" dirty="0" smtClean="0">
                <a:solidFill>
                  <a:srgbClr val="FF0000"/>
                </a:solidFill>
              </a:rPr>
              <a:t>Ancak dijital </a:t>
            </a:r>
            <a:r>
              <a:rPr lang="tr-TR" sz="2400" b="1" dirty="0">
                <a:solidFill>
                  <a:srgbClr val="FF0000"/>
                </a:solidFill>
              </a:rPr>
              <a:t>oyunlar hakkında iyi bir yönlendirme sağlama ve çocukları kontrol etme gibi engelleyici ya da bağımlılıktan kurtarma gibi müdahale edici önlemlerin alınabilmesi </a:t>
            </a:r>
            <a:r>
              <a:rPr lang="tr-TR" sz="2400" b="1" dirty="0" smtClean="0">
                <a:solidFill>
                  <a:srgbClr val="FF0000"/>
                </a:solidFill>
              </a:rPr>
              <a:t>için sözü </a:t>
            </a:r>
            <a:r>
              <a:rPr lang="tr-TR" sz="2400" b="1" dirty="0">
                <a:solidFill>
                  <a:srgbClr val="FF0000"/>
                </a:solidFill>
              </a:rPr>
              <a:t>geçen paydaşların oyun bağımlılığına dair yeterli bilgiye sahip olması gereklidir.</a:t>
            </a:r>
          </a:p>
          <a:p>
            <a:pPr algn="ctr">
              <a:lnSpc>
                <a:spcPct val="150000"/>
              </a:lnSpc>
            </a:pPr>
            <a:r>
              <a:rPr lang="tr-TR" sz="2400" b="1" dirty="0" smtClean="0">
                <a:solidFill>
                  <a:srgbClr val="FF0000"/>
                </a:solidFill>
              </a:rPr>
              <a:t>	Oyun </a:t>
            </a:r>
            <a:r>
              <a:rPr lang="tr-TR" sz="2400" b="1" dirty="0">
                <a:solidFill>
                  <a:srgbClr val="FF0000"/>
                </a:solidFill>
              </a:rPr>
              <a:t>bağımlılığın olası nedenlerini belirleme, oyun bağımlılığına yol açan değişkenleri ortadan kaldırma yolunda önemli bir ilk adım olarak görülebilir. </a:t>
            </a:r>
          </a:p>
        </p:txBody>
      </p:sp>
    </p:spTree>
    <p:extLst>
      <p:ext uri="{BB962C8B-B14F-4D97-AF65-F5344CB8AC3E}">
        <p14:creationId xmlns:p14="http://schemas.microsoft.com/office/powerpoint/2010/main" val="128573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84212" y="235131"/>
            <a:ext cx="10954793" cy="862149"/>
          </a:xfrm>
        </p:spPr>
        <p:txBody>
          <a:bodyPr>
            <a:normAutofit/>
          </a:bodyPr>
          <a:lstStyle/>
          <a:p>
            <a:pPr algn="ctr"/>
            <a:r>
              <a:rPr lang="tr-TR" sz="3600" b="1" dirty="0">
                <a:solidFill>
                  <a:srgbClr val="FF0000"/>
                </a:solidFill>
              </a:rPr>
              <a:t>Dijital Oyun </a:t>
            </a:r>
            <a:r>
              <a:rPr lang="tr-TR" sz="3600" b="1" dirty="0" smtClean="0">
                <a:solidFill>
                  <a:srgbClr val="FF0000"/>
                </a:solidFill>
              </a:rPr>
              <a:t>Bağımlılığı </a:t>
            </a:r>
            <a:r>
              <a:rPr lang="tr-TR" sz="3600" b="1" dirty="0">
                <a:solidFill>
                  <a:srgbClr val="FF0000"/>
                </a:solidFill>
              </a:rPr>
              <a:t>Nedenleri </a:t>
            </a:r>
            <a:endParaRPr lang="tr-TR" sz="3600" b="1" dirty="0" smtClean="0">
              <a:solidFill>
                <a:srgbClr val="FF0000"/>
              </a:solidFill>
            </a:endParaRPr>
          </a:p>
          <a:p>
            <a:pPr algn="ctr"/>
            <a:endParaRPr lang="tr-TR" sz="3200" b="1" dirty="0">
              <a:solidFill>
                <a:srgbClr val="FF0000"/>
              </a:solidFill>
            </a:endParaRPr>
          </a:p>
        </p:txBody>
      </p:sp>
      <p:sp>
        <p:nvSpPr>
          <p:cNvPr id="5" name="Dikdörtgen 4"/>
          <p:cNvSpPr/>
          <p:nvPr/>
        </p:nvSpPr>
        <p:spPr>
          <a:xfrm>
            <a:off x="684212" y="1397727"/>
            <a:ext cx="10719662" cy="3831818"/>
          </a:xfrm>
          <a:prstGeom prst="rect">
            <a:avLst/>
          </a:prstGeom>
        </p:spPr>
        <p:txBody>
          <a:bodyPr wrap="square">
            <a:spAutoFit/>
          </a:bodyPr>
          <a:lstStyle/>
          <a:p>
            <a:pPr algn="just">
              <a:lnSpc>
                <a:spcPct val="150000"/>
              </a:lnSpc>
            </a:pPr>
            <a:r>
              <a:rPr lang="tr-TR" b="1" dirty="0">
                <a:solidFill>
                  <a:srgbClr val="C00000"/>
                </a:solidFill>
              </a:rPr>
              <a:t> </a:t>
            </a:r>
            <a:r>
              <a:rPr lang="tr-TR" b="1" dirty="0" smtClean="0">
                <a:solidFill>
                  <a:srgbClr val="C00000"/>
                </a:solidFill>
              </a:rPr>
              <a:t>AİLE :   </a:t>
            </a:r>
            <a:r>
              <a:rPr lang="tr-TR" b="1" dirty="0" smtClean="0"/>
              <a:t>Oyun </a:t>
            </a:r>
            <a:r>
              <a:rPr lang="tr-TR" b="1" dirty="0"/>
              <a:t>bağımlılığının nedenlerinden biri ailedir. Çünkü sürekli olarak ailesiyle zaman geçiren çocuklar, rol </a:t>
            </a:r>
            <a:r>
              <a:rPr lang="tr-TR" b="1" dirty="0" smtClean="0"/>
              <a:t>model gördüğü </a:t>
            </a:r>
            <a:r>
              <a:rPr lang="tr-TR" b="1" dirty="0"/>
              <a:t>aile bireylerini belli dönemlerde taklit etme çabası içine girmektedir. </a:t>
            </a:r>
            <a:r>
              <a:rPr lang="tr-TR" b="1" dirty="0" smtClean="0"/>
              <a:t>Bu süreç </a:t>
            </a:r>
            <a:r>
              <a:rPr lang="tr-TR" b="1" dirty="0"/>
              <a:t>zarfında özellikle teknoloji kullanımı bakımından yanlış rol model olan </a:t>
            </a:r>
            <a:r>
              <a:rPr lang="tr-TR" b="1" dirty="0" smtClean="0"/>
              <a:t>aile, çocukların </a:t>
            </a:r>
            <a:r>
              <a:rPr lang="tr-TR" b="1" dirty="0"/>
              <a:t>teknoloji kullanım becerilerini de yanlış </a:t>
            </a:r>
            <a:r>
              <a:rPr lang="tr-TR" b="1" dirty="0" smtClean="0"/>
              <a:t>şekillendirecektir.</a:t>
            </a:r>
          </a:p>
          <a:p>
            <a:pPr algn="just">
              <a:lnSpc>
                <a:spcPct val="150000"/>
              </a:lnSpc>
            </a:pPr>
            <a:r>
              <a:rPr lang="tr-TR" b="1" dirty="0" smtClean="0"/>
              <a:t>		Aile teknolojiyi kurtarıcı</a:t>
            </a:r>
            <a:r>
              <a:rPr lang="tr-TR" b="1" dirty="0"/>
              <a:t>, susturucu, oyalayıcı, ödül ve ceza </a:t>
            </a:r>
            <a:r>
              <a:rPr lang="tr-TR" b="1" dirty="0" smtClean="0"/>
              <a:t>aracı olarak kullanılmaktadır. </a:t>
            </a:r>
            <a:r>
              <a:rPr lang="tr-TR" b="1" dirty="0"/>
              <a:t>Aileler, teknolojiyi öncelikle kurtarıcı </a:t>
            </a:r>
            <a:r>
              <a:rPr lang="tr-TR" b="1" dirty="0" smtClean="0"/>
              <a:t>yani </a:t>
            </a:r>
            <a:r>
              <a:rPr lang="tr-TR" b="1" dirty="0" smtClean="0">
                <a:solidFill>
                  <a:srgbClr val="C00000"/>
                </a:solidFill>
              </a:rPr>
              <a:t>DİJİTAL DADI </a:t>
            </a:r>
            <a:r>
              <a:rPr lang="tr-TR" b="1" dirty="0" smtClean="0"/>
              <a:t>olarak</a:t>
            </a:r>
            <a:endParaRPr lang="tr-TR" b="1" dirty="0"/>
          </a:p>
          <a:p>
            <a:pPr algn="just">
              <a:lnSpc>
                <a:spcPct val="150000"/>
              </a:lnSpc>
            </a:pPr>
            <a:r>
              <a:rPr lang="tr-TR" b="1" dirty="0"/>
              <a:t>kullanmaktadır</a:t>
            </a:r>
            <a:r>
              <a:rPr lang="tr-TR" b="1" dirty="0" smtClean="0"/>
              <a:t>.</a:t>
            </a:r>
          </a:p>
          <a:p>
            <a:pPr algn="just">
              <a:lnSpc>
                <a:spcPct val="150000"/>
              </a:lnSpc>
            </a:pPr>
            <a:r>
              <a:rPr lang="tr-TR" b="1" dirty="0" smtClean="0"/>
              <a:t>		Eve </a:t>
            </a:r>
            <a:r>
              <a:rPr lang="tr-TR" b="1" dirty="0"/>
              <a:t>yorgun </a:t>
            </a:r>
            <a:r>
              <a:rPr lang="tr-TR" b="1" dirty="0" smtClean="0"/>
              <a:t>gelen ya </a:t>
            </a:r>
            <a:r>
              <a:rPr lang="tr-TR" b="1" dirty="0"/>
              <a:t>da çocukları ile o anda ilgilenmek istemeyen aileler, oyunları bir oyalama </a:t>
            </a:r>
            <a:r>
              <a:rPr lang="tr-TR" b="1" dirty="0" smtClean="0"/>
              <a:t>aracı olarak </a:t>
            </a:r>
            <a:r>
              <a:rPr lang="tr-TR" b="1" dirty="0"/>
              <a:t>kullanarak çocuklarını </a:t>
            </a:r>
            <a:r>
              <a:rPr lang="tr-TR" b="1" dirty="0" smtClean="0"/>
              <a:t>teknoloji  </a:t>
            </a:r>
            <a:r>
              <a:rPr lang="tr-TR" b="1" dirty="0"/>
              <a:t>bağımlılığına sürüklemektedir. </a:t>
            </a:r>
          </a:p>
        </p:txBody>
      </p:sp>
    </p:spTree>
    <p:extLst>
      <p:ext uri="{BB962C8B-B14F-4D97-AF65-F5344CB8AC3E}">
        <p14:creationId xmlns:p14="http://schemas.microsoft.com/office/powerpoint/2010/main" val="2533067244"/>
      </p:ext>
    </p:extLst>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186</TotalTime>
  <Words>305</Words>
  <Application>Microsoft Office PowerPoint</Application>
  <PresentationFormat>Geniş ekran</PresentationFormat>
  <Paragraphs>55</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Century Gothic</vt:lpstr>
      <vt:lpstr>Wingdings</vt:lpstr>
      <vt:lpstr>Wingdings 3</vt:lpstr>
      <vt:lpstr>Dilim</vt:lpstr>
      <vt:lpstr>OKUL ÖNCESİ DÖNEMDE BİLİNÇLİ TEKNOLOJİ KULLANIMI  (Öğretmen)</vt:lpstr>
      <vt:lpstr>PowerPoint Sunusu</vt:lpstr>
      <vt:lpstr>   </vt:lpstr>
      <vt:lpstr> Okul öncesi dönemdeki çocuklar, öğretmenleriyle olan etkileşimlerine akranlarıyla olan etkileşimlerinden daha fazla önem vermektedir. Buna binaen çocuklarla doğru iletişim kurabilecek yeterlik ve konuya yönelik yetkinliğe sahip öğretmenlerin, teknolojinin doğru kullanımı konusunda önemli bir görev üstleneceği kuşkusuzdur.  Çünkü çocukların tutum ve davranışlarının şekillenmesinde öğretmenlerinin rol modelliği başat bir etki yapmaktadır.    Bu itibarla gerektiği gibi rol model olan bir öğretmenin çocukları doğru olana yönlendirebilme gücü, internet bağımlılığı ile mücadele ederken öğretmenin yapacağı görevin önem ve değerini de bir kez daha gözler önüne sermektedir.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ÖNCESİ DÖNEMDE BİLİNÇLİ TEKNOLOJİ KULLANIMI  (Öğretmen)</dc:title>
  <dc:creator>ronaldinho424</dc:creator>
  <cp:lastModifiedBy>ronaldinho424</cp:lastModifiedBy>
  <cp:revision>18</cp:revision>
  <dcterms:created xsi:type="dcterms:W3CDTF">2020-11-03T11:00:19Z</dcterms:created>
  <dcterms:modified xsi:type="dcterms:W3CDTF">2020-11-03T20:59:16Z</dcterms:modified>
</cp:coreProperties>
</file>