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67" r:id="rId3"/>
    <p:sldId id="265" r:id="rId4"/>
    <p:sldId id="266" r:id="rId5"/>
    <p:sldId id="285" r:id="rId6"/>
    <p:sldId id="274" r:id="rId7"/>
    <p:sldId id="273" r:id="rId8"/>
    <p:sldId id="268" r:id="rId9"/>
    <p:sldId id="259" r:id="rId10"/>
    <p:sldId id="260" r:id="rId11"/>
    <p:sldId id="257" r:id="rId12"/>
    <p:sldId id="258" r:id="rId13"/>
    <p:sldId id="289" r:id="rId14"/>
    <p:sldId id="269" r:id="rId15"/>
    <p:sldId id="270" r:id="rId16"/>
    <p:sldId id="271" r:id="rId17"/>
    <p:sldId id="272" r:id="rId18"/>
    <p:sldId id="275" r:id="rId19"/>
    <p:sldId id="262" r:id="rId20"/>
    <p:sldId id="264" r:id="rId21"/>
    <p:sldId id="277" r:id="rId22"/>
    <p:sldId id="286" r:id="rId23"/>
    <p:sldId id="278" r:id="rId24"/>
    <p:sldId id="287" r:id="rId25"/>
    <p:sldId id="288" r:id="rId26"/>
    <p:sldId id="280" r:id="rId27"/>
    <p:sldId id="281" r:id="rId28"/>
    <p:sldId id="282" r:id="rId29"/>
    <p:sldId id="284" r:id="rId30"/>
    <p:sldId id="276" r:id="rId31"/>
    <p:sldId id="279" r:id="rId32"/>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592" y="72"/>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44424C-01C1-49BE-87CA-129AA0BCA536}" type="datetimeFigureOut">
              <a:rPr lang="tr-TR" smtClean="0"/>
              <a:pPr/>
              <a:t>5.11.2020</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42291-B3A9-49CA-92CA-3BC9F5D7C27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D642291-B3A9-49CA-92CA-3BC9F5D7C275}"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971550" y="4267200"/>
            <a:ext cx="4800600" cy="21336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93A8CFD9-50B3-4E2A-A8F5-CA62ACE76203}" type="slidenum">
              <a:rPr lang="tr-TR" smtClean="0"/>
              <a:pPr/>
              <a:t>‹#›</a:t>
            </a:fld>
            <a:endParaRPr lang="tr-TR"/>
          </a:p>
        </p:txBody>
      </p:sp>
      <p:sp>
        <p:nvSpPr>
          <p:cNvPr id="7" name="6 Dikdörtgen"/>
          <p:cNvSpPr/>
          <p:nvPr/>
        </p:nvSpPr>
        <p:spPr>
          <a:xfrm>
            <a:off x="47199" y="1932405"/>
            <a:ext cx="6766153" cy="203646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7199" y="1862294"/>
            <a:ext cx="6766153" cy="16077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47199" y="3968865"/>
            <a:ext cx="6766153" cy="1473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342900" y="2007908"/>
            <a:ext cx="6172200" cy="1960033"/>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9"/>
            <a:ext cx="1508760" cy="780203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85800" y="366188"/>
            <a:ext cx="4171950" cy="780203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
        <p:nvSpPr>
          <p:cNvPr id="8" name="7 İçerik Yer Tutucusu"/>
          <p:cNvSpPr>
            <a:spLocks noGrp="1"/>
          </p:cNvSpPr>
          <p:nvPr>
            <p:ph sz="quarter" idx="1"/>
          </p:nvPr>
        </p:nvSpPr>
        <p:spPr>
          <a:xfrm>
            <a:off x="685800" y="1930400"/>
            <a:ext cx="5829300" cy="6096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48985" y="93007"/>
            <a:ext cx="6760029" cy="892293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541735" y="1270001"/>
            <a:ext cx="5829300" cy="1816100"/>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41735" y="3397251"/>
            <a:ext cx="5829300" cy="1784349"/>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5" name="4 Altbilgi Yer Tutucusu"/>
          <p:cNvSpPr>
            <a:spLocks noGrp="1"/>
          </p:cNvSpPr>
          <p:nvPr>
            <p:ph type="ftr" sz="quarter" idx="11"/>
          </p:nvPr>
        </p:nvSpPr>
        <p:spPr>
          <a:xfrm>
            <a:off x="600075" y="8229600"/>
            <a:ext cx="3000375" cy="609600"/>
          </a:xfrm>
        </p:spPr>
        <p:txBody>
          <a:bodyPr/>
          <a:lstStyle/>
          <a:p>
            <a:endParaRPr lang="tr-TR"/>
          </a:p>
        </p:txBody>
      </p:sp>
      <p:sp>
        <p:nvSpPr>
          <p:cNvPr id="7" name="6 Dikdörtgen"/>
          <p:cNvSpPr/>
          <p:nvPr/>
        </p:nvSpPr>
        <p:spPr>
          <a:xfrm flipV="1">
            <a:off x="52060" y="3169107"/>
            <a:ext cx="6760136"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51860" y="3121967"/>
            <a:ext cx="6760336"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1230" y="3291840"/>
            <a:ext cx="6760966" cy="6096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09728" y="8278368"/>
            <a:ext cx="342900" cy="609600"/>
          </a:xfrm>
        </p:spPr>
        <p:txBody>
          <a:bodyPr/>
          <a:lstStyle/>
          <a:p>
            <a:fld id="{93A8CFD9-50B3-4E2A-A8F5-CA62ACE76203}"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
        <p:nvSpPr>
          <p:cNvPr id="9" name="8 İçerik Yer Tutucusu"/>
          <p:cNvSpPr>
            <a:spLocks noGrp="1"/>
          </p:cNvSpPr>
          <p:nvPr>
            <p:ph sz="quarter" idx="1"/>
          </p:nvPr>
        </p:nvSpPr>
        <p:spPr>
          <a:xfrm>
            <a:off x="685800" y="1930400"/>
            <a:ext cx="2811780" cy="6096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3700463" y="1930400"/>
            <a:ext cx="2811780" cy="6096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64067"/>
            <a:ext cx="5829300" cy="1524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714750" y="1930400"/>
            <a:ext cx="2800350" cy="1016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
        <p:nvSpPr>
          <p:cNvPr id="11" name="10 İçerik Yer Tutucusu"/>
          <p:cNvSpPr>
            <a:spLocks noGrp="1"/>
          </p:cNvSpPr>
          <p:nvPr>
            <p:ph sz="half" idx="2"/>
          </p:nvPr>
        </p:nvSpPr>
        <p:spPr>
          <a:xfrm>
            <a:off x="685800" y="2997200"/>
            <a:ext cx="2800350" cy="51816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3714750" y="2997200"/>
            <a:ext cx="2800350" cy="51816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6858000" cy="9144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685800" y="364067"/>
            <a:ext cx="5829300" cy="1524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2133600"/>
            <a:ext cx="1428750" cy="59944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3A8CFD9-50B3-4E2A-A8F5-CA62ACE76203}" type="slidenum">
              <a:rPr lang="tr-TR" smtClean="0"/>
              <a:pPr/>
              <a:t>‹#›</a:t>
            </a:fld>
            <a:endParaRPr lang="tr-TR"/>
          </a:p>
        </p:txBody>
      </p:sp>
      <p:sp>
        <p:nvSpPr>
          <p:cNvPr id="11" name="10 İçerik Yer Tutucusu"/>
          <p:cNvSpPr>
            <a:spLocks noGrp="1"/>
          </p:cNvSpPr>
          <p:nvPr>
            <p:ph sz="quarter" idx="1"/>
          </p:nvPr>
        </p:nvSpPr>
        <p:spPr>
          <a:xfrm>
            <a:off x="2228850" y="2133600"/>
            <a:ext cx="4286250" cy="59944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534067"/>
            <a:ext cx="5486400" cy="696384"/>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85800" y="7261100"/>
            <a:ext cx="5486400" cy="9144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3CAA8F1-71E2-4E46-B5E1-7CE2F3A317A8}" type="datetimeFigureOut">
              <a:rPr lang="tr-TR" smtClean="0"/>
              <a:pPr/>
              <a:t>5.11.2020</a:t>
            </a:fld>
            <a:endParaRPr lang="tr-TR"/>
          </a:p>
        </p:txBody>
      </p:sp>
      <p:sp>
        <p:nvSpPr>
          <p:cNvPr id="6" name="5 Altbilgi Yer Tutucusu"/>
          <p:cNvSpPr>
            <a:spLocks noGrp="1"/>
          </p:cNvSpPr>
          <p:nvPr>
            <p:ph type="ftr" sz="quarter" idx="11"/>
          </p:nvPr>
        </p:nvSpPr>
        <p:spPr>
          <a:xfrm>
            <a:off x="685800" y="8229600"/>
            <a:ext cx="2914650" cy="609600"/>
          </a:xfrm>
        </p:spPr>
        <p:txBody>
          <a:bodyPr/>
          <a:lstStyle/>
          <a:p>
            <a:endParaRPr lang="tr-TR"/>
          </a:p>
        </p:txBody>
      </p:sp>
      <p:sp>
        <p:nvSpPr>
          <p:cNvPr id="7" name="6 Slayt Numarası Yer Tutucusu"/>
          <p:cNvSpPr>
            <a:spLocks noGrp="1"/>
          </p:cNvSpPr>
          <p:nvPr>
            <p:ph type="sldNum" sz="quarter" idx="12"/>
          </p:nvPr>
        </p:nvSpPr>
        <p:spPr>
          <a:xfrm>
            <a:off x="109728" y="8278368"/>
            <a:ext cx="342900" cy="609600"/>
          </a:xfrm>
        </p:spPr>
        <p:txBody>
          <a:bodyPr/>
          <a:lstStyle/>
          <a:p>
            <a:fld id="{93A8CFD9-50B3-4E2A-A8F5-CA62ACE76203}" type="slidenum">
              <a:rPr lang="tr-TR" smtClean="0"/>
              <a:pPr/>
              <a:t>‹#›</a:t>
            </a:fld>
            <a:endParaRPr lang="tr-TR"/>
          </a:p>
        </p:txBody>
      </p:sp>
      <p:sp>
        <p:nvSpPr>
          <p:cNvPr id="11" name="10 Dikdörtgen"/>
          <p:cNvSpPr/>
          <p:nvPr/>
        </p:nvSpPr>
        <p:spPr>
          <a:xfrm flipV="1">
            <a:off x="51230" y="6244740"/>
            <a:ext cx="6755130" cy="12192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51382" y="6200633"/>
            <a:ext cx="6754979" cy="6095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51383" y="6364299"/>
            <a:ext cx="6754978" cy="65076"/>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51231" y="88901"/>
            <a:ext cx="6751405" cy="6108700"/>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6858000" cy="9144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48006" y="93007"/>
            <a:ext cx="6760029" cy="892454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685800" y="366184"/>
            <a:ext cx="5829300" cy="1524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85800" y="1930400"/>
            <a:ext cx="5829300" cy="6096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629150" y="8255000"/>
            <a:ext cx="1857375" cy="635000"/>
          </a:xfrm>
          <a:prstGeom prst="rect">
            <a:avLst/>
          </a:prstGeom>
        </p:spPr>
        <p:txBody>
          <a:bodyPr anchor="ctr" anchorCtr="0"/>
          <a:lstStyle>
            <a:lvl1pPr algn="r" eaLnBrk="1" latinLnBrk="0" hangingPunct="1">
              <a:defRPr kumimoji="0" sz="1400">
                <a:solidFill>
                  <a:schemeClr val="tx2"/>
                </a:solidFill>
              </a:defRPr>
            </a:lvl1pPr>
          </a:lstStyle>
          <a:p>
            <a:fld id="{63CAA8F1-71E2-4E46-B5E1-7CE2F3A317A8}" type="datetimeFigureOut">
              <a:rPr lang="tr-TR" smtClean="0"/>
              <a:pPr/>
              <a:t>5.11.2020</a:t>
            </a:fld>
            <a:endParaRPr lang="tr-TR"/>
          </a:p>
        </p:txBody>
      </p:sp>
      <p:sp>
        <p:nvSpPr>
          <p:cNvPr id="3" name="2 Altbilgi Yer Tutucusu"/>
          <p:cNvSpPr>
            <a:spLocks noGrp="1"/>
          </p:cNvSpPr>
          <p:nvPr>
            <p:ph type="ftr" sz="quarter" idx="3"/>
          </p:nvPr>
        </p:nvSpPr>
        <p:spPr>
          <a:xfrm>
            <a:off x="685800" y="8229600"/>
            <a:ext cx="2971800" cy="6096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09728" y="8280400"/>
            <a:ext cx="342900" cy="6096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3A8CFD9-50B3-4E2A-A8F5-CA62ACE7620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000108" y="5286380"/>
            <a:ext cx="4800600" cy="2133600"/>
          </a:xfrm>
        </p:spPr>
        <p:txBody>
          <a:bodyPr/>
          <a:lstStyle/>
          <a:p>
            <a:r>
              <a:rPr lang="tr-TR" dirty="0" smtClean="0"/>
              <a:t>SEYHAN REHBERLİK VE ARAŞTIRMA </a:t>
            </a:r>
            <a:r>
              <a:rPr lang="tr-TR" dirty="0" smtClean="0"/>
              <a:t>MERKEZİ</a:t>
            </a:r>
            <a:endParaRPr lang="tr-TR" dirty="0" smtClean="0"/>
          </a:p>
        </p:txBody>
      </p:sp>
      <p:sp>
        <p:nvSpPr>
          <p:cNvPr id="2" name="1 Başlık"/>
          <p:cNvSpPr>
            <a:spLocks noGrp="1"/>
          </p:cNvSpPr>
          <p:nvPr>
            <p:ph type="ctrTitle"/>
          </p:nvPr>
        </p:nvSpPr>
        <p:spPr/>
        <p:txBody>
          <a:bodyPr>
            <a:normAutofit fontScale="90000"/>
          </a:bodyPr>
          <a:lstStyle/>
          <a:p>
            <a:r>
              <a:rPr lang="tr-TR" dirty="0" smtClean="0"/>
              <a:t>BİLİNÇLİ TEKNOLOJİ KULLANIMI ÖĞRETMEN </a:t>
            </a:r>
            <a:r>
              <a:rPr lang="tr-TR" dirty="0" smtClean="0"/>
              <a:t>SUNUSU (İLKOKUL)</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elefon.jpg"/>
          <p:cNvPicPr>
            <a:picLocks noGrp="1" noChangeAspect="1"/>
          </p:cNvPicPr>
          <p:nvPr>
            <p:ph sz="quarter" idx="1"/>
          </p:nvPr>
        </p:nvPicPr>
        <p:blipFill>
          <a:blip r:embed="rId2"/>
          <a:stretch>
            <a:fillRect/>
          </a:stretch>
        </p:blipFill>
        <p:spPr>
          <a:xfrm>
            <a:off x="714356" y="1285852"/>
            <a:ext cx="5643601" cy="664373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3200" dirty="0" smtClean="0"/>
              <a:t>Birkaç dakikada bir telefonumu kontrol edip duruyorum.Neden konsantre olamıyorum?</a:t>
            </a:r>
            <a:endParaRPr lang="tr-TR" sz="3200" dirty="0"/>
          </a:p>
        </p:txBody>
      </p:sp>
      <p:sp>
        <p:nvSpPr>
          <p:cNvPr id="3" name="2 İçerik Yer Tutucusu"/>
          <p:cNvSpPr>
            <a:spLocks noGrp="1"/>
          </p:cNvSpPr>
          <p:nvPr>
            <p:ph sz="quarter" idx="1"/>
          </p:nvPr>
        </p:nvSpPr>
        <p:spPr/>
        <p:txBody>
          <a:bodyPr>
            <a:normAutofit fontScale="85000" lnSpcReduction="20000"/>
          </a:bodyPr>
          <a:lstStyle/>
          <a:p>
            <a:r>
              <a:rPr lang="tr-TR" dirty="0" smtClean="0"/>
              <a:t>Diyelim ki mesaj ve fotoğraf aldınız. Bu beynin yenilik merkezini uyarır ve dış kaynaklı </a:t>
            </a:r>
            <a:r>
              <a:rPr lang="tr-TR" dirty="0" err="1" smtClean="0"/>
              <a:t>opioidler</a:t>
            </a:r>
            <a:r>
              <a:rPr lang="tr-TR" dirty="0" smtClean="0"/>
              <a:t> formunda bir ödül hissi yaşarsınız. </a:t>
            </a:r>
          </a:p>
          <a:p>
            <a:r>
              <a:rPr lang="tr-TR" dirty="0" smtClean="0"/>
              <a:t>Gerçekten de bu bulunduğunuz ortam için dikkati canlandırmayı  çok daha zor hale getirecek  anlık keyifli bir etki yaratır.Gelen mesaja cevap verecek veya komik videolar seyredecek olursanız ,ufak bir başarı karşılığında  ana ödül kimyasalı olan </a:t>
            </a:r>
            <a:r>
              <a:rPr lang="tr-TR" dirty="0" err="1" smtClean="0"/>
              <a:t>dopaminden</a:t>
            </a:r>
            <a:r>
              <a:rPr lang="tr-TR" dirty="0" smtClean="0"/>
              <a:t> bir doz daha alırsınız ve belki sosyal açıdan insanlarla bağlantıda olmanın ne kadar muhteşem olduğunu düşündüğünüzde bu doz artabilir de.</a:t>
            </a:r>
          </a:p>
          <a:p>
            <a:r>
              <a:rPr lang="tr-TR" dirty="0" smtClean="0"/>
              <a:t>Telefonlar </a:t>
            </a:r>
            <a:r>
              <a:rPr lang="tr-TR" dirty="0" err="1" smtClean="0"/>
              <a:t>ayrica</a:t>
            </a:r>
            <a:r>
              <a:rPr lang="tr-TR" dirty="0" smtClean="0"/>
              <a:t> garanti değil rastgele ödül sunar  B:F: </a:t>
            </a:r>
            <a:r>
              <a:rPr lang="tr-TR" dirty="0" err="1" smtClean="0"/>
              <a:t>skinner</a:t>
            </a:r>
            <a:r>
              <a:rPr lang="tr-TR" dirty="0" smtClean="0"/>
              <a:t> </a:t>
            </a:r>
            <a:r>
              <a:rPr lang="tr-TR" dirty="0" err="1" smtClean="0"/>
              <a:t>hiçbirşeyin</a:t>
            </a:r>
            <a:r>
              <a:rPr lang="tr-TR" dirty="0" smtClean="0"/>
              <a:t> düzensiz verilen bir ödül kadar dayanılmaz olamayacağını söylemişti.</a:t>
            </a:r>
          </a:p>
          <a:p>
            <a:endParaRPr lang="tr-TR" dirty="0" smtClean="0"/>
          </a:p>
          <a:p>
            <a:r>
              <a:rPr lang="tr-TR" dirty="0" smtClean="0"/>
              <a:t>(mesaj var mı?evet!mesaj var mı?hayır mesaj var mı? mesaj var mı? mesaj var mı? mesaj var mı?)</a:t>
            </a:r>
          </a:p>
          <a:p>
            <a:endParaRPr lang="tr-TR" dirty="0" smtClean="0"/>
          </a:p>
          <a:p>
            <a:pPr>
              <a:buNone/>
            </a:pPr>
            <a:r>
              <a:rPr lang="tr-TR" dirty="0" err="1" smtClean="0"/>
              <a:t>Sarah</a:t>
            </a:r>
            <a:r>
              <a:rPr lang="tr-TR" dirty="0" smtClean="0"/>
              <a:t> </a:t>
            </a:r>
            <a:r>
              <a:rPr lang="tr-TR" dirty="0" err="1" smtClean="0"/>
              <a:t>Tomley</a:t>
            </a:r>
            <a:r>
              <a:rPr lang="tr-TR" dirty="0" smtClean="0"/>
              <a:t>/Freud bu işe ne derdi</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Bizim çocuk teknolojiden iyi anlıyor..</a:t>
            </a:r>
            <a:endParaRPr lang="tr-TR" dirty="0"/>
          </a:p>
        </p:txBody>
      </p:sp>
      <p:sp>
        <p:nvSpPr>
          <p:cNvPr id="5" name="4 İçerik Yer Tutucusu"/>
          <p:cNvSpPr>
            <a:spLocks noGrp="1"/>
          </p:cNvSpPr>
          <p:nvPr>
            <p:ph sz="quarter" idx="1"/>
          </p:nvPr>
        </p:nvSpPr>
        <p:spPr>
          <a:xfrm>
            <a:off x="404664" y="1890184"/>
            <a:ext cx="6110436" cy="6858280"/>
          </a:xfrm>
        </p:spPr>
        <p:txBody>
          <a:bodyPr>
            <a:normAutofit fontScale="62500" lnSpcReduction="20000"/>
          </a:bodyPr>
          <a:lstStyle/>
          <a:p>
            <a:pPr marL="0" indent="0" algn="just">
              <a:buNone/>
            </a:pPr>
            <a:r>
              <a:rPr lang="tr-TR" dirty="0" smtClean="0"/>
              <a:t>*  </a:t>
            </a:r>
            <a:r>
              <a:rPr lang="tr-TR" sz="2700" dirty="0" smtClean="0"/>
              <a:t>New York Üniversitesi Öğretim Üyesi Prof. Dr. Selçuk Şirin, eğitimle      ilgili sorulara verdiği cevapların birinde “Çocuklarımız 21. </a:t>
            </a:r>
            <a:r>
              <a:rPr lang="tr-TR" sz="2700" dirty="0" err="1" smtClean="0"/>
              <a:t>yy’nin</a:t>
            </a:r>
            <a:r>
              <a:rPr lang="tr-TR" sz="2700" dirty="0" smtClean="0"/>
              <a:t> becerilerine sahip değil” demiş. Şundan az çok eminim ki, birçok ebeveyn hem bu ifadeye katılır hem de “Neyse ki benim çocuk hariç” diye düşünür.</a:t>
            </a:r>
          </a:p>
          <a:p>
            <a:pPr algn="just"/>
            <a:r>
              <a:rPr lang="tr-TR" sz="2700" dirty="0" smtClean="0"/>
              <a:t>Çünkü onlara göre, kendi çocukları tableti, telefonu kendilerinden bile hızlı kavramıştır. Okuma yazma öğrenmeden uygulama marketinden oyun indiren ‘dahi çocuk’ hikâyelerine sık sık maruz kalırız. Maşallah çocuklarımız kendilerine sunulan teknolojik aletlerin dilini hepimizden iyi bilmektedir. Al sana 21. yy becerisidir, al sana çağı yakalamaktır. Peki o zaman, Selçuk Şirin hocamız, neden “Çocuklarımız 21. yy becerilerine sahip değil” demiştir? Yoksa çocuğuna tablet, telefon alamayan fakirlerden mi bahsetmektedir?</a:t>
            </a:r>
          </a:p>
          <a:p>
            <a:pPr algn="just"/>
            <a:r>
              <a:rPr lang="tr-TR" sz="2700" dirty="0" smtClean="0"/>
              <a:t>Bu haftaki Köşe Vuruşu’nun konusu, çocuklarımızın teknolojiyle ilişkisi ve medya okuryazarlığı, bu konuda çocuklarımızı bekleyen tehlikeler ve görevlerimiz.</a:t>
            </a:r>
          </a:p>
          <a:p>
            <a:pPr algn="just"/>
            <a:r>
              <a:rPr lang="tr-TR" sz="2700" b="1" dirty="0" smtClean="0"/>
              <a:t>Teknoloji zaten ‘Çocuk bile anlasın’ diye çalışıyor</a:t>
            </a:r>
            <a:r>
              <a:rPr lang="tr-TR" sz="2700" dirty="0" smtClean="0"/>
              <a:t/>
            </a:r>
            <a:br>
              <a:rPr lang="tr-TR" sz="2700" dirty="0" smtClean="0"/>
            </a:br>
            <a:r>
              <a:rPr lang="tr-TR" sz="2700" dirty="0" smtClean="0"/>
              <a:t>İlk önce şuna açıklık getirelim. Selçuk Şirin’in bahsettiği 21. yy becerileri yazının girişinde bahsettiğimiz türden beceriler değil. Eleştirel düşünme, problem çözme gibi daha hayati becerilerden söz ediyor. Bu tespitini de verilere dayandırıyor. Bence, “yapay zekânın” bugünün en prestijli sayılan mesleklerini bile ele geçireceği bir gelecekte ayakta kalmanın kilit kavramları bunlar. Pek çok ebeveynin gurur duyduğu “çocuğum teknolojik aleti benden iyi kullanıyor” meselesiyse zaten bir mühendislik işi. Tüm o uygulamaların bir çocuğun bile kullanılacağı basitliğe indirgenmesi başlı başına bir sektör zaten. Yani atla deve değil. Çocukların zihni daha ileriki yaşlardakiler gibi eski teknolojilerle de kirlenmediği için yeni ve basit bir şeyi çözmeleri saniyeler alıyor. Orası öyle de, çözdükleri evrende onları neler bekliyor?</a:t>
            </a:r>
          </a:p>
          <a:p>
            <a:pPr algn="just"/>
            <a:endParaRPr lang="tr-TR" sz="2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04664" y="611560"/>
            <a:ext cx="6192688" cy="8064896"/>
          </a:xfrm>
        </p:spPr>
        <p:txBody>
          <a:bodyPr>
            <a:noAutofit/>
          </a:bodyPr>
          <a:lstStyle/>
          <a:p>
            <a:r>
              <a:rPr lang="tr-TR" sz="1300" dirty="0"/>
              <a:t>‘Anne günaydın, ben fenomen oldum’</a:t>
            </a:r>
            <a:br>
              <a:rPr lang="tr-TR" sz="1300" dirty="0"/>
            </a:br>
            <a:r>
              <a:rPr lang="tr-TR" sz="1300" dirty="0"/>
              <a:t>Çocukları internette bekleyen bir yığın tehlike var. Ancak önce işin pırıltılı tarafına bakalım. Gerçekten işler yolunda giderse, “tableti saniyeler içinde çözdüğü için gururlandığınız çocuğunuz”, evinizin kirasını ve faturalarını öder hale gelebilir, hatta sizi harçlığa bile bağlayabilir. </a:t>
            </a:r>
            <a:r>
              <a:rPr lang="tr-TR" sz="1300" dirty="0" err="1"/>
              <a:t>Netflix’in</a:t>
            </a:r>
            <a:r>
              <a:rPr lang="tr-TR" sz="1300" dirty="0"/>
              <a:t> </a:t>
            </a:r>
            <a:r>
              <a:rPr lang="tr-TR" sz="1300" dirty="0" err="1"/>
              <a:t>BuzzFeed</a:t>
            </a:r>
            <a:r>
              <a:rPr lang="tr-TR" sz="1300" dirty="0"/>
              <a:t> tarafından hazırlanan </a:t>
            </a:r>
            <a:r>
              <a:rPr lang="tr-TR" sz="1300" dirty="0" err="1"/>
              <a:t>Follow</a:t>
            </a:r>
            <a:r>
              <a:rPr lang="tr-TR" sz="1300" dirty="0"/>
              <a:t> </a:t>
            </a:r>
            <a:r>
              <a:rPr lang="tr-TR" sz="1300" dirty="0" err="1"/>
              <a:t>This</a:t>
            </a:r>
            <a:r>
              <a:rPr lang="tr-TR" sz="1300" dirty="0"/>
              <a:t> belgeselinin “</a:t>
            </a:r>
            <a:r>
              <a:rPr lang="tr-TR" sz="1300" dirty="0" err="1"/>
              <a:t>Teen</a:t>
            </a:r>
            <a:r>
              <a:rPr lang="tr-TR" sz="1300" dirty="0"/>
              <a:t> </a:t>
            </a:r>
            <a:r>
              <a:rPr lang="tr-TR" sz="1300" dirty="0" err="1"/>
              <a:t>Boss</a:t>
            </a:r>
            <a:r>
              <a:rPr lang="tr-TR" sz="1300" dirty="0"/>
              <a:t>” isimli bölümü, böyle çocukları anlatıyor. 13-14 yaşlarında “internet fenomeni” haline gelen çocukların oluşturduğu ekonomi şimdiden milyar dolarlarla ifade ediliyor. Belgesel, çağın ruhuna uygun olarak 18 dk. gibi kısa sürede bu olguyu anlatmaya çalışıyor. Bir yandan çocuklarının ekonomik başarısıyla gururlanan, bir yandan da onları nasıl koruyacağını bilemeyen ebeveynler görüyoruz. Aslında olay televizyonun çocuk starlarının dramlarına benziyor ama bu alan çok daha kontrolsüz. Çünkü, çocuğunuz televizyon starı olana dek, sizin de kontrolünüzde olan pek çok aşamadan geçer ama internette bu iş, siz gece uyurken bile olabilir. Sabah kahvaltısında fenomen starın kaprisleriyle baş etmeye çalışabilirsiniz.</a:t>
            </a:r>
          </a:p>
          <a:p>
            <a:r>
              <a:rPr lang="tr-TR" sz="1300" dirty="0"/>
              <a:t>Bir de fenomene maruz kalmak var</a:t>
            </a:r>
            <a:br>
              <a:rPr lang="tr-TR" sz="1300" dirty="0"/>
            </a:br>
            <a:r>
              <a:rPr lang="tr-TR" sz="1300" dirty="0"/>
              <a:t>Tabii her çocuk için “</a:t>
            </a:r>
            <a:r>
              <a:rPr lang="tr-TR" sz="1300" dirty="0" err="1"/>
              <a:t>fenomen”lik</a:t>
            </a:r>
            <a:r>
              <a:rPr lang="tr-TR" sz="1300" dirty="0"/>
              <a:t> gibi bir ihtimal yok. Çocukların büyük bir çoğunluğu da diğer fenomenlere maruz kalanlardan oluşuyor. Enes Batur isimli </a:t>
            </a:r>
            <a:r>
              <a:rPr lang="tr-TR" sz="1300" dirty="0" err="1"/>
              <a:t>Youtuber</a:t>
            </a:r>
            <a:r>
              <a:rPr lang="tr-TR" sz="1300" dirty="0"/>
              <a:t> bunlardan biri. Geçen yıl Altın Kelebek verilip -çocuklara kötü örnek oluşturan içerikleri yüzünden- geri alınana dek adını duymamıştım. “Oyun videoları” paylaşarak başladığı kariyerini çocuk ve ergenlerin dikkatini çekecek her şey olarak genişletti ve Youtube’da rekor izlenme sayılarına ulaştı. Altın Kelebek’in geri alınmasına yol açan skandaldan sonra da hiç hız kesmedi. Geçen hafta amcasına yaptığı sözde şakayla gündeme geldi. Amcasına “Sen adam olsan, bir işe yarasan en azından karın güzel olur, 200-300 kilo olmaz, salak salak hareket etme. Sen adam mısın?” gibi sözler söyleyip sonunu “şaka </a:t>
            </a:r>
            <a:r>
              <a:rPr lang="tr-TR" sz="1300" dirty="0" err="1"/>
              <a:t>şaka</a:t>
            </a:r>
            <a:r>
              <a:rPr lang="tr-TR" sz="1300" dirty="0"/>
              <a:t>” diye bağlarken, yüz binlerce çocuk ekran başındaydı.</a:t>
            </a:r>
          </a:p>
          <a:p>
            <a:r>
              <a:rPr lang="tr-TR" sz="1300" dirty="0"/>
              <a:t>Yasaklamak çözüm değil</a:t>
            </a:r>
            <a:br>
              <a:rPr lang="tr-TR" sz="1300" dirty="0"/>
            </a:br>
            <a:r>
              <a:rPr lang="tr-TR" sz="1300" dirty="0"/>
              <a:t>Peki çocuklara teknolojiyi yasaklamak bir çözüm mü? Kesinlikle çözüm değil. Ancak ebeveynlerin bu konuda çocuklarının bir adım önünde olması çok önemli. Bu konuda kapsamlı bir dosyaya Türkiye’deki bir online dergi platformu içinde yayınlanan </a:t>
            </a:r>
            <a:r>
              <a:rPr lang="tr-TR" sz="1300" dirty="0" err="1"/>
              <a:t>Shield</a:t>
            </a:r>
            <a:r>
              <a:rPr lang="tr-TR" sz="1300" dirty="0"/>
              <a:t> dergisinin Haziran 2018 sayısında rastladım. Hem Youtube için hem de diğer sosyal platformlar için alınacak birçok tedbir var. Kısıtlı içeriği etkinleştirmekten, ebeveyn kontrol yazılımlarına ve onlarla birlikte sosyal ağlarda vakit geçirmeye kadar bir yazıya sığmayacak kadar çok detay… Elinden tableti, telefonu çekmenin de, eline tableti, telefonu verip bizim çocuk teknoloji </a:t>
            </a:r>
            <a:r>
              <a:rPr lang="tr-TR" sz="1300" dirty="0" err="1"/>
              <a:t>dahisi</a:t>
            </a:r>
            <a:r>
              <a:rPr lang="tr-TR" sz="1300" dirty="0"/>
              <a:t> diye gururlanmanın da işe yaramayacağı açık. Çocuklara iyi bir medya okuryazarlığı eğitimi vermek için önce ebeveynlerin iyi bir medya okuryazarı olması gerekiyor. Maalesef ikisinde de emekliyoruz. Ebeveyn hiç aslını astarını soruşturmadığı sahte haberleri paylaşırken, çocuk da kaldırabileceğinin çok ötesinde içerikle boğuşuyor. Yüksek olasılıkla “Bizim çocuk teknolojiden iyi anlıyor ya” dediğiniz anda tehlike başlıyor.</a:t>
            </a:r>
          </a:p>
          <a:p>
            <a:r>
              <a:rPr lang="tr-TR" sz="1300" dirty="0"/>
              <a:t>Anladığı şey teknoloji değil çünkü.  </a:t>
            </a:r>
          </a:p>
        </p:txBody>
      </p:sp>
    </p:spTree>
    <p:extLst>
      <p:ext uri="{BB962C8B-B14F-4D97-AF65-F5344CB8AC3E}">
        <p14:creationId xmlns:p14="http://schemas.microsoft.com/office/powerpoint/2010/main" val="248440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BAĞIMLILIK</a:t>
            </a:r>
            <a:endParaRPr lang="tr-TR" dirty="0"/>
          </a:p>
        </p:txBody>
      </p:sp>
      <p:pic>
        <p:nvPicPr>
          <p:cNvPr id="4" name="3 İçerik Yer Tutucusu" descr="aliskanlikyapar1.jpg"/>
          <p:cNvPicPr>
            <a:picLocks noGrp="1" noChangeAspect="1"/>
          </p:cNvPicPr>
          <p:nvPr>
            <p:ph sz="quarter" idx="1"/>
          </p:nvPr>
        </p:nvPicPr>
        <p:blipFill>
          <a:blip r:embed="rId2"/>
          <a:stretch>
            <a:fillRect/>
          </a:stretch>
        </p:blipFill>
        <p:spPr>
          <a:xfrm>
            <a:off x="714356" y="2071670"/>
            <a:ext cx="5857916" cy="657229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BAĞIMLILIK</a:t>
            </a:r>
            <a:endParaRPr lang="tr-TR" dirty="0"/>
          </a:p>
        </p:txBody>
      </p:sp>
      <p:pic>
        <p:nvPicPr>
          <p:cNvPr id="4" name="3 İçerik Yer Tutucusu" descr="img_5814f14fa0297_1477767503.jpg"/>
          <p:cNvPicPr>
            <a:picLocks noGrp="1" noChangeAspect="1"/>
          </p:cNvPicPr>
          <p:nvPr>
            <p:ph sz="quarter" idx="1"/>
          </p:nvPr>
        </p:nvPicPr>
        <p:blipFill>
          <a:blip r:embed="rId2"/>
          <a:stretch>
            <a:fillRect/>
          </a:stretch>
        </p:blipFill>
        <p:spPr>
          <a:xfrm>
            <a:off x="642918" y="1930400"/>
            <a:ext cx="5929353" cy="657069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SAĞLIKLI KULLANIM İÇİN</a:t>
            </a:r>
            <a:endParaRPr lang="tr-TR" dirty="0"/>
          </a:p>
        </p:txBody>
      </p:sp>
      <p:sp>
        <p:nvSpPr>
          <p:cNvPr id="5" name="4 İçerik Yer Tutucusu"/>
          <p:cNvSpPr>
            <a:spLocks noGrp="1"/>
          </p:cNvSpPr>
          <p:nvPr>
            <p:ph sz="quarter" idx="1"/>
          </p:nvPr>
        </p:nvSpPr>
        <p:spPr/>
        <p:txBody>
          <a:bodyPr/>
          <a:lstStyle/>
          <a:p>
            <a:r>
              <a:rPr lang="tr-TR" dirty="0" err="1" smtClean="0"/>
              <a:t>Farkedin</a:t>
            </a:r>
            <a:endParaRPr lang="tr-TR" dirty="0" smtClean="0"/>
          </a:p>
          <a:p>
            <a:pPr>
              <a:buNone/>
            </a:pPr>
            <a:endParaRPr lang="tr-TR" dirty="0" smtClean="0"/>
          </a:p>
          <a:p>
            <a:r>
              <a:rPr lang="tr-TR" dirty="0" smtClean="0"/>
              <a:t>Belirleyeceğiniz bir süre için akıllı telefonlarınızı tuşlu telefonlarınızla değiştirin. Ailecek yapacağınız keyifli bir oyuna dönüşebilir</a:t>
            </a:r>
          </a:p>
          <a:p>
            <a:r>
              <a:rPr lang="tr-TR" dirty="0" smtClean="0"/>
              <a:t>Sosyal medya duyurunuzla da herkesi bu farkındalığa davet edebilirsiniz.</a:t>
            </a:r>
            <a:endParaRPr lang="tr-TR" dirty="0"/>
          </a:p>
        </p:txBody>
      </p:sp>
      <p:pic>
        <p:nvPicPr>
          <p:cNvPr id="6" name="3 İçerik Yer Tutucusu" descr="images.jpg"/>
          <p:cNvPicPr>
            <a:picLocks noGrp="1" noChangeAspect="1"/>
          </p:cNvPicPr>
          <p:nvPr>
            <p:ph sz="quarter" idx="1"/>
          </p:nvPr>
        </p:nvPicPr>
        <p:blipFill>
          <a:blip r:embed="rId2"/>
          <a:stretch>
            <a:fillRect/>
          </a:stretch>
        </p:blipFill>
        <p:spPr>
          <a:xfrm>
            <a:off x="571480" y="5715008"/>
            <a:ext cx="4148156" cy="287974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42" y="928662"/>
            <a:ext cx="5829300" cy="1524000"/>
          </a:xfrm>
        </p:spPr>
        <p:txBody>
          <a:bodyPr>
            <a:normAutofit fontScale="90000"/>
          </a:bodyPr>
          <a:lstStyle/>
          <a:p>
            <a:pPr algn="ct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dirty="0" smtClean="0"/>
              <a:t/>
            </a:r>
            <a:br>
              <a:rPr lang="tr-TR" dirty="0" smtClean="0"/>
            </a:br>
            <a:r>
              <a:rPr lang="tr-TR" b="1" dirty="0" smtClean="0"/>
              <a:t> SAĞLIKLI KULLANMADIĞINIZI FARKETTİĞİNİZDE YAPABİLECEKLERİNİZ</a:t>
            </a:r>
            <a:endParaRPr lang="tr-TR" dirty="0"/>
          </a:p>
        </p:txBody>
      </p:sp>
      <p:sp>
        <p:nvSpPr>
          <p:cNvPr id="3" name="2 İçerik Yer Tutucusu"/>
          <p:cNvSpPr>
            <a:spLocks noGrp="1"/>
          </p:cNvSpPr>
          <p:nvPr>
            <p:ph sz="quarter" idx="1"/>
          </p:nvPr>
        </p:nvSpPr>
        <p:spPr>
          <a:xfrm>
            <a:off x="642918" y="2714612"/>
            <a:ext cx="5829300" cy="6096000"/>
          </a:xfrm>
        </p:spPr>
        <p:txBody>
          <a:bodyPr>
            <a:normAutofit/>
          </a:bodyPr>
          <a:lstStyle/>
          <a:p>
            <a:r>
              <a:rPr lang="tr-TR" dirty="0" smtClean="0"/>
              <a:t>internet kullanımını tam zıt saatlere kaydırmak, </a:t>
            </a:r>
          </a:p>
          <a:p>
            <a:r>
              <a:rPr lang="tr-TR" dirty="0" smtClean="0"/>
              <a:t> </a:t>
            </a:r>
            <a:r>
              <a:rPr lang="tr-TR" dirty="0" err="1" smtClean="0"/>
              <a:t>dıș</a:t>
            </a:r>
            <a:r>
              <a:rPr lang="tr-TR" dirty="0" smtClean="0"/>
              <a:t> durdurucular (</a:t>
            </a:r>
            <a:r>
              <a:rPr lang="tr-TR" dirty="0" err="1" smtClean="0"/>
              <a:t>external</a:t>
            </a:r>
            <a:r>
              <a:rPr lang="tr-TR" dirty="0" smtClean="0"/>
              <a:t> </a:t>
            </a:r>
            <a:r>
              <a:rPr lang="tr-TR" dirty="0" err="1" smtClean="0"/>
              <a:t>stoppers</a:t>
            </a:r>
            <a:r>
              <a:rPr lang="tr-TR" dirty="0" smtClean="0"/>
              <a:t>) kullanmak, </a:t>
            </a:r>
          </a:p>
          <a:p>
            <a:r>
              <a:rPr lang="tr-TR" dirty="0" smtClean="0"/>
              <a:t> internet kullanımıyla ilgili hedefler belirlemek,</a:t>
            </a:r>
          </a:p>
          <a:p>
            <a:r>
              <a:rPr lang="tr-TR" dirty="0" smtClean="0"/>
              <a:t>  özellikle belli bir </a:t>
            </a:r>
            <a:r>
              <a:rPr lang="tr-TR" dirty="0" err="1" smtClean="0"/>
              <a:t>ișlevden</a:t>
            </a:r>
            <a:r>
              <a:rPr lang="tr-TR" dirty="0" smtClean="0"/>
              <a:t> uzak durmaya </a:t>
            </a:r>
            <a:r>
              <a:rPr lang="tr-TR" dirty="0" err="1" smtClean="0"/>
              <a:t>çalıșmak</a:t>
            </a:r>
            <a:r>
              <a:rPr lang="tr-TR" dirty="0" smtClean="0"/>
              <a:t>,</a:t>
            </a:r>
          </a:p>
          <a:p>
            <a:r>
              <a:rPr lang="tr-TR" dirty="0" smtClean="0"/>
              <a:t>  hatırlatıcı kartlar kullanmak,</a:t>
            </a:r>
          </a:p>
          <a:p>
            <a:r>
              <a:rPr lang="tr-TR" dirty="0" smtClean="0"/>
              <a:t>  internet yerine yapmak istediklerini not edebileceği </a:t>
            </a:r>
            <a:r>
              <a:rPr lang="tr-TR" dirty="0" err="1" smtClean="0"/>
              <a:t>kișisel</a:t>
            </a:r>
            <a:r>
              <a:rPr lang="tr-TR" dirty="0" smtClean="0"/>
              <a:t> bir defter kullanmak, </a:t>
            </a:r>
          </a:p>
          <a:p>
            <a:r>
              <a:rPr lang="tr-TR" dirty="0" smtClean="0"/>
              <a:t> bir destek grubuna girmek </a:t>
            </a:r>
          </a:p>
          <a:p>
            <a:r>
              <a:rPr lang="tr-TR" dirty="0" smtClean="0"/>
              <a:t> terapi</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Fark edin..</a:t>
            </a:r>
            <a:endParaRPr lang="tr-TR" dirty="0"/>
          </a:p>
        </p:txBody>
      </p:sp>
      <p:sp>
        <p:nvSpPr>
          <p:cNvPr id="3" name="2 İçerik Yer Tutucusu"/>
          <p:cNvSpPr>
            <a:spLocks noGrp="1"/>
          </p:cNvSpPr>
          <p:nvPr>
            <p:ph sz="quarter" idx="1"/>
          </p:nvPr>
        </p:nvSpPr>
        <p:spPr/>
        <p:txBody>
          <a:bodyPr>
            <a:normAutofit lnSpcReduction="10000"/>
          </a:bodyPr>
          <a:lstStyle/>
          <a:p>
            <a:endParaRPr lang="tr-TR" dirty="0" smtClean="0"/>
          </a:p>
          <a:p>
            <a:r>
              <a:rPr lang="tr-TR" dirty="0" smtClean="0"/>
              <a:t>Teknoloji kullanımım Ailemle ,sosyal çevremle ,işimle etkileşimimde engellemelere yol açıyor mu?</a:t>
            </a:r>
          </a:p>
          <a:p>
            <a:endParaRPr lang="tr-TR" dirty="0" smtClean="0"/>
          </a:p>
          <a:p>
            <a:r>
              <a:rPr lang="tr-TR" dirty="0" smtClean="0"/>
              <a:t>(bırak şu telefonu,</a:t>
            </a:r>
            <a:r>
              <a:rPr lang="tr-TR" dirty="0" err="1" smtClean="0"/>
              <a:t>gözgöze</a:t>
            </a:r>
            <a:r>
              <a:rPr lang="tr-TR" dirty="0" smtClean="0"/>
              <a:t> konuşamıyoruz…….?nasıl uyarılar alıyorsunuz?)</a:t>
            </a:r>
          </a:p>
          <a:p>
            <a:endParaRPr lang="tr-TR" dirty="0" smtClean="0"/>
          </a:p>
          <a:p>
            <a:r>
              <a:rPr lang="tr-TR" dirty="0" smtClean="0"/>
              <a:t>Sıklıkla sorumluluklarımı unutuyor muyum?</a:t>
            </a:r>
          </a:p>
          <a:p>
            <a:endParaRPr lang="tr-TR" dirty="0" smtClean="0"/>
          </a:p>
          <a:p>
            <a:r>
              <a:rPr lang="tr-TR" dirty="0" smtClean="0"/>
              <a:t>Sorunlarımdan uzaklaşmak için telefonu açıyor muyum Eskisi gibi kitap okuyor muyum?</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Sanal dünyada </a:t>
            </a:r>
            <a:br>
              <a:rPr lang="tr-TR" dirty="0" smtClean="0"/>
            </a:br>
            <a:r>
              <a:rPr lang="tr-TR" dirty="0" smtClean="0"/>
              <a:t>sanal kimlikler</a:t>
            </a:r>
            <a:endParaRPr lang="tr-TR" dirty="0"/>
          </a:p>
        </p:txBody>
      </p:sp>
      <p:pic>
        <p:nvPicPr>
          <p:cNvPr id="4" name="3 İçerik Yer Tutucusu" descr="indir1.jpg"/>
          <p:cNvPicPr>
            <a:picLocks noGrp="1" noChangeAspect="1"/>
          </p:cNvPicPr>
          <p:nvPr>
            <p:ph sz="quarter" idx="1"/>
          </p:nvPr>
        </p:nvPicPr>
        <p:blipFill>
          <a:blip r:embed="rId2"/>
          <a:stretch>
            <a:fillRect/>
          </a:stretch>
        </p:blipFill>
        <p:spPr>
          <a:xfrm>
            <a:off x="571480" y="4000496"/>
            <a:ext cx="5626843" cy="349456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SAĞLIKLI İNTERNET KULLANIMI</a:t>
            </a:r>
            <a:endParaRPr lang="tr-TR" dirty="0"/>
          </a:p>
        </p:txBody>
      </p:sp>
      <p:pic>
        <p:nvPicPr>
          <p:cNvPr id="5" name="4 İçerik Yer Tutucusu" descr="1393688_532133550196772_2028840736_n.jpg"/>
          <p:cNvPicPr>
            <a:picLocks noGrp="1" noChangeAspect="1"/>
          </p:cNvPicPr>
          <p:nvPr>
            <p:ph sz="quarter" idx="1"/>
          </p:nvPr>
        </p:nvPicPr>
        <p:blipFill>
          <a:blip r:embed="rId2"/>
          <a:stretch>
            <a:fillRect/>
          </a:stretch>
        </p:blipFill>
        <p:spPr>
          <a:xfrm>
            <a:off x="685800" y="2078037"/>
            <a:ext cx="5829300" cy="580072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Sanal kimlik ve ergenler</a:t>
            </a:r>
            <a:endParaRPr lang="tr-TR" dirty="0"/>
          </a:p>
        </p:txBody>
      </p:sp>
      <p:sp>
        <p:nvSpPr>
          <p:cNvPr id="3" name="2 İçerik Yer Tutucusu"/>
          <p:cNvSpPr>
            <a:spLocks noGrp="1"/>
          </p:cNvSpPr>
          <p:nvPr>
            <p:ph sz="quarter" idx="1"/>
          </p:nvPr>
        </p:nvSpPr>
        <p:spPr/>
        <p:txBody>
          <a:bodyPr/>
          <a:lstStyle/>
          <a:p>
            <a:r>
              <a:rPr lang="tr-TR" dirty="0" smtClean="0"/>
              <a:t>Ergenlerin İnternette Kimlik Denemeleri</a:t>
            </a:r>
          </a:p>
          <a:p>
            <a:endParaRPr lang="tr-TR" dirty="0" smtClean="0"/>
          </a:p>
          <a:p>
            <a:r>
              <a:rPr lang="tr-TR" dirty="0" smtClean="0"/>
              <a:t>GERÇEK DÜNYADAN KEYİF ALMAMA</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FENOMENLER</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Fenomenlerden faydalanmak mı</a:t>
            </a:r>
          </a:p>
          <a:p>
            <a:pPr>
              <a:buNone/>
            </a:pPr>
            <a:r>
              <a:rPr lang="tr-TR" dirty="0" smtClean="0"/>
              <a:t> Maruz kalmak mı</a:t>
            </a:r>
          </a:p>
          <a:p>
            <a:r>
              <a:rPr lang="tr-TR" dirty="0" smtClean="0"/>
              <a:t>Onun gibi olma isteği ürün aldırıyor, videoda kullanılan ürünleri temin etmek ilk hedefi haline geliyor (beğendiği hayran olduğu şey?(özgüven ya da başka bir şey ) elde etmesi mümkün değil ama materyalleri elde edebilir.</a:t>
            </a:r>
          </a:p>
          <a:p>
            <a:r>
              <a:rPr lang="tr-TR" dirty="0" smtClean="0"/>
              <a:t>Yemek videoları Makyaj videoları</a:t>
            </a:r>
          </a:p>
          <a:p>
            <a:endParaRPr lang="tr-TR" dirty="0" smtClean="0"/>
          </a:p>
          <a:p>
            <a:r>
              <a:rPr lang="tr-TR" dirty="0" smtClean="0"/>
              <a:t>Fenomenlere nasıl maruz kalıyoruz?</a:t>
            </a:r>
          </a:p>
          <a:p>
            <a:r>
              <a:rPr lang="tr-TR" dirty="0" smtClean="0"/>
              <a:t>Neden fenomenleri izliyor?</a:t>
            </a:r>
          </a:p>
          <a:p>
            <a:pPr>
              <a:buNone/>
            </a:pPr>
            <a:endParaRPr lang="tr-TR" dirty="0" smtClean="0"/>
          </a:p>
          <a:p>
            <a:r>
              <a:rPr lang="tr-TR" dirty="0" smtClean="0"/>
              <a:t>İzlediği kimse birlikte izleyin argo şiddet büyüklenmeyi neden izliyor?neye gülüyor?</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Ne izliyor?aşağıdakilerden en az biri var mI?</a:t>
            </a:r>
          </a:p>
          <a:p>
            <a:endParaRPr lang="tr-TR" dirty="0" smtClean="0"/>
          </a:p>
          <a:p>
            <a:r>
              <a:rPr lang="tr-TR" dirty="0" smtClean="0"/>
              <a:t>Büyüklenme</a:t>
            </a:r>
          </a:p>
          <a:p>
            <a:r>
              <a:rPr lang="tr-TR" dirty="0" smtClean="0"/>
              <a:t>Argo</a:t>
            </a:r>
          </a:p>
          <a:p>
            <a:r>
              <a:rPr lang="tr-TR" dirty="0" smtClean="0"/>
              <a:t>Şiddet</a:t>
            </a:r>
          </a:p>
          <a:p>
            <a:r>
              <a:rPr lang="tr-TR" dirty="0" smtClean="0"/>
              <a:t>Ürün tanıtımı </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FENOMENLER</a:t>
            </a:r>
            <a:endParaRPr lang="tr-TR" dirty="0"/>
          </a:p>
        </p:txBody>
      </p:sp>
      <p:pic>
        <p:nvPicPr>
          <p:cNvPr id="4" name="3 İçerik Yer Tutucusu" descr="fenomen.jpg"/>
          <p:cNvPicPr>
            <a:picLocks noGrp="1" noChangeAspect="1"/>
          </p:cNvPicPr>
          <p:nvPr>
            <p:ph sz="quarter" idx="1"/>
          </p:nvPr>
        </p:nvPicPr>
        <p:blipFill>
          <a:blip r:embed="rId2"/>
          <a:stretch>
            <a:fillRect/>
          </a:stretch>
        </p:blipFill>
        <p:spPr>
          <a:xfrm>
            <a:off x="981075" y="2285984"/>
            <a:ext cx="5238750" cy="578647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SANAL KİMLİKLER</a:t>
            </a:r>
            <a:endParaRPr lang="tr-TR" dirty="0"/>
          </a:p>
        </p:txBody>
      </p:sp>
      <p:sp>
        <p:nvSpPr>
          <p:cNvPr id="3" name="2 İçerik Yer Tutucusu"/>
          <p:cNvSpPr>
            <a:spLocks noGrp="1"/>
          </p:cNvSpPr>
          <p:nvPr>
            <p:ph sz="quarter" idx="1"/>
          </p:nvPr>
        </p:nvSpPr>
        <p:spPr>
          <a:xfrm>
            <a:off x="404664" y="1930400"/>
            <a:ext cx="6110436" cy="6818064"/>
          </a:xfrm>
        </p:spPr>
        <p:txBody>
          <a:bodyPr>
            <a:noAutofit/>
          </a:bodyPr>
          <a:lstStyle/>
          <a:p>
            <a:r>
              <a:rPr lang="tr-TR" sz="1800" dirty="0" smtClean="0"/>
              <a:t>Sanal kimlik, bireyin gerçek yaşamdaki kimlik yapılandırmasının, internet- </a:t>
            </a:r>
            <a:r>
              <a:rPr lang="tr-TR" sz="1800" dirty="0" err="1" smtClean="0"/>
              <a:t>le</a:t>
            </a:r>
            <a:r>
              <a:rPr lang="tr-TR" sz="1800" dirty="0" smtClean="0"/>
              <a:t> birlikte giderek sanallaşan dünyanın dinamiklerine göre yeniden ele alınması sonucu ortaya çıkmış bir kavramdır. Bireyler, internet ortamında kendi bilgile- </a:t>
            </a:r>
            <a:r>
              <a:rPr lang="tr-TR" sz="1800" dirty="0" err="1" smtClean="0"/>
              <a:t>rini</a:t>
            </a:r>
            <a:r>
              <a:rPr lang="tr-TR" sz="1800" dirty="0" smtClean="0"/>
              <a:t> gizleyerek ya da değiştirerek sunabilmek için sanal kimliklere gereksinim duymaktadırlar. Sanal kimlikler ile bireyler gerçek yaşamdaki kimliklerine özgü bilgilerini saklayabilmekte veya sanal ortamlarda kabul görecek şekilde biçimlen- </a:t>
            </a:r>
            <a:r>
              <a:rPr lang="tr-TR" sz="1800" dirty="0" err="1" smtClean="0"/>
              <a:t>dirmektedirler</a:t>
            </a:r>
            <a:r>
              <a:rPr lang="tr-TR" sz="1800" dirty="0" smtClean="0"/>
              <a:t>. Günümüzün popüler sanal ortamlarından sosyal medya, internet kullanıcılarının sosyal gruplarda var olmalarına, diğer kullanıcılarla iletişim ve etkileşime girmelerine ve sanal kimlik oluşturmalarına büyük katkı sağlamaktadır. Sanal kimliğin yarattığı gizlilik ve anonimleşme durumu, sosyal medya ortamla- </a:t>
            </a:r>
            <a:r>
              <a:rPr lang="tr-TR" sz="1800" dirty="0" err="1" smtClean="0"/>
              <a:t>rında</a:t>
            </a:r>
            <a:r>
              <a:rPr lang="tr-TR" sz="1800" dirty="0" smtClean="0"/>
              <a:t> kullanıcıların daha özgür olmalarını ve diledikleri gibi davranmalarını </a:t>
            </a:r>
            <a:r>
              <a:rPr lang="tr-TR" sz="1800" dirty="0" err="1" smtClean="0"/>
              <a:t>des</a:t>
            </a:r>
            <a:r>
              <a:rPr lang="tr-TR" sz="1800" dirty="0" smtClean="0"/>
              <a:t>- </a:t>
            </a:r>
            <a:r>
              <a:rPr lang="tr-TR" sz="1800" dirty="0" err="1" smtClean="0"/>
              <a:t>teklemektediruygulamalı</a:t>
            </a:r>
            <a:r>
              <a:rPr lang="tr-TR" sz="1800" dirty="0" smtClean="0"/>
              <a:t> araştırmalarla bu çalışmada ele alınan bilgilerin desteklenebileceği ve sanal kimli- </a:t>
            </a:r>
            <a:r>
              <a:rPr lang="tr-TR" sz="1800" dirty="0" err="1" smtClean="0"/>
              <a:t>ğe</a:t>
            </a:r>
            <a:r>
              <a:rPr lang="tr-TR" sz="1800" dirty="0" smtClean="0"/>
              <a:t> ilişkin mevcut </a:t>
            </a:r>
            <a:r>
              <a:rPr lang="tr-TR" sz="1800" dirty="0" err="1" smtClean="0"/>
              <a:t>alanyazına</a:t>
            </a:r>
            <a:r>
              <a:rPr lang="tr-TR" sz="1800" dirty="0" smtClean="0"/>
              <a:t> önemli katkılar getirilebileceği düşünülmektedir.</a:t>
            </a:r>
            <a:endParaRPr lang="tr-T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66184"/>
            <a:ext cx="5829300" cy="893448"/>
          </a:xfrm>
        </p:spPr>
        <p:txBody>
          <a:bodyPr/>
          <a:lstStyle/>
          <a:p>
            <a:r>
              <a:rPr lang="tr-TR" dirty="0" smtClean="0"/>
              <a:t>SANAL KİMLİKLER</a:t>
            </a:r>
            <a:endParaRPr lang="tr-TR" dirty="0"/>
          </a:p>
        </p:txBody>
      </p:sp>
      <p:sp>
        <p:nvSpPr>
          <p:cNvPr id="3" name="2 İçerik Yer Tutucusu"/>
          <p:cNvSpPr>
            <a:spLocks noGrp="1"/>
          </p:cNvSpPr>
          <p:nvPr>
            <p:ph sz="quarter" idx="1"/>
          </p:nvPr>
        </p:nvSpPr>
        <p:spPr>
          <a:xfrm>
            <a:off x="685800" y="1259632"/>
            <a:ext cx="5829300" cy="7128792"/>
          </a:xfrm>
        </p:spPr>
        <p:txBody>
          <a:bodyPr>
            <a:normAutofit fontScale="62500" lnSpcReduction="20000"/>
          </a:bodyPr>
          <a:lstStyle/>
          <a:p>
            <a:endParaRPr lang="tr-TR" sz="2800" dirty="0" smtClean="0"/>
          </a:p>
          <a:p>
            <a:endParaRPr lang="tr-TR" sz="2800" dirty="0" smtClean="0"/>
          </a:p>
          <a:p>
            <a:pPr marL="0" indent="0">
              <a:buNone/>
            </a:pPr>
            <a:r>
              <a:rPr lang="tr-TR" sz="2800" dirty="0" smtClean="0"/>
              <a:t>Böylece </a:t>
            </a:r>
            <a:r>
              <a:rPr lang="tr-TR" sz="2800" dirty="0" smtClean="0"/>
              <a:t>bireyler kusursuzlaştırılmış kimlikleriyle sanal ortamlara katılım gösterip diğer kullanıcılarla iletişime girmekte ve sanal ortamların birer üyesi olmaktadırlar. Sanal kimlikler ile sosyal ağlara üye olunması bireylerin sanal ortamlara aidiyet geliştirmesini de sağlamaktadır. Sanal ortamlarda diğer kullanıcılarla yapılan iletişim ile aidiyet veya ayrışma hisseden bireyler sanal ortamlarda sosyalleşme ya da yalnızlaşma süreçlerine doğru yol almaktadırlar. Sosyal ağ kullanıcılarının sanal kimlikleri ile yaptıkları görsel, işitsel ya da </a:t>
            </a:r>
            <a:r>
              <a:rPr lang="tr-TR" sz="2800" dirty="0" err="1" smtClean="0"/>
              <a:t>metinsel</a:t>
            </a:r>
            <a:r>
              <a:rPr lang="tr-TR" sz="2800" dirty="0" smtClean="0"/>
              <a:t> paylaşımların diğer kullanıcılar tarafından beğenilmesi; kullanıcıları daha fazla paylaşım yapmaya motive edebilmektedir. Bu nedenle internet kullanıcıları onay alma gereksinimi nedeniyle sanal kimliklerini oluştururken, gerçek kimliklerinden farklı olarak, idealize edilmiş, kusursuz kimlik tipleri oluşturma eğilimine girebilmektedirler. Kullanıcıların sanal kimlikler yardımıyla farklı kimliklere bürünebilmeleri internet ortamının, özellikle de sosyal ağların, çevrimiçi görünmezlik özelliğini vurgulamaktadır. Bu görünmezlik ile bireyler kendi gerçek kimlikleriyle görünür ya da gizlenmiş bir şekilde sosyal ağları kullanabilmektedir. Böylece çevrimiçi görünmezliğin verdiği güven ile birey kendisine farklı bir yaşam süreci ve farklı bir karakter sunabildiği için toplumun oluşturduğu ahlaki kurallara aykırı bir şekilde davranabilmektedir. Sanal ortamlardaki anonim kimliklerin özgürlük kavramıyla ilişkisi kadar görünürlüğün bireye kazandırdığı sosyal statü de oldukça önemlidir. Bu nedenle anonimliğin kullanıcılara sağladığı özgürlük fırsatlarına rağmen görü- </a:t>
            </a:r>
            <a:r>
              <a:rPr lang="tr-TR" sz="2800" dirty="0" err="1" smtClean="0"/>
              <a:t>nür</a:t>
            </a:r>
            <a:r>
              <a:rPr lang="tr-TR" sz="2800" dirty="0" smtClean="0"/>
              <a:t> ve bilinir kimliklerle sanal ortamlarda bulunmak da bireyler tarafından tercih edilebilmektedir. </a:t>
            </a:r>
            <a:r>
              <a:rPr lang="tr-TR" sz="2800" dirty="0" err="1" smtClean="0"/>
              <a:t>Alanyazından</a:t>
            </a:r>
            <a:r>
              <a:rPr lang="tr-TR" sz="2800" dirty="0" smtClean="0"/>
              <a:t> derlenerek oluşturulan bu çalışma, sanal kimliğe yönelik kuramsal temelli bilgiler içermektedir. </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ÇOCUKLAR İNTERNETİ TEK BAŞINA KULLANAMAZ!</a:t>
            </a:r>
            <a:endParaRPr lang="tr-TR" dirty="0"/>
          </a:p>
        </p:txBody>
      </p:sp>
      <p:pic>
        <p:nvPicPr>
          <p:cNvPr id="4" name="3 İçerik Yer Tutucusu" descr="internet_cocuk.jpg"/>
          <p:cNvPicPr>
            <a:picLocks noGrp="1" noChangeAspect="1"/>
          </p:cNvPicPr>
          <p:nvPr>
            <p:ph sz="quarter" idx="1"/>
          </p:nvPr>
        </p:nvPicPr>
        <p:blipFill>
          <a:blip r:embed="rId2"/>
          <a:stretch>
            <a:fillRect/>
          </a:stretch>
        </p:blipFill>
        <p:spPr>
          <a:xfrm>
            <a:off x="642918" y="2500298"/>
            <a:ext cx="5715040" cy="485778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FENOMEN </a:t>
            </a:r>
            <a:endParaRPr lang="tr-TR" dirty="0"/>
          </a:p>
        </p:txBody>
      </p:sp>
      <p:pic>
        <p:nvPicPr>
          <p:cNvPr id="4" name="3 İçerik Yer Tutucusu" descr="C3ekBghWcAACGzr.jpg"/>
          <p:cNvPicPr>
            <a:picLocks noGrp="1" noChangeAspect="1"/>
          </p:cNvPicPr>
          <p:nvPr>
            <p:ph sz="quarter" idx="1"/>
          </p:nvPr>
        </p:nvPicPr>
        <p:blipFill>
          <a:blip r:embed="rId2"/>
          <a:stretch>
            <a:fillRect/>
          </a:stretch>
        </p:blipFill>
        <p:spPr>
          <a:xfrm>
            <a:off x="685800" y="2105041"/>
            <a:ext cx="5829300" cy="574671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FENOMENLERDEN ETKİLENEN ÇOCUĞUNUZ</a:t>
            </a:r>
            <a:r>
              <a:rPr lang="tr-TR" dirty="0" smtClean="0"/>
              <a:t/>
            </a:r>
            <a:br>
              <a:rPr lang="tr-TR" dirty="0" smtClean="0"/>
            </a:br>
            <a:endParaRPr lang="tr-TR" dirty="0"/>
          </a:p>
        </p:txBody>
      </p:sp>
      <p:sp>
        <p:nvSpPr>
          <p:cNvPr id="3" name="2 İçerik Yer Tutucusu"/>
          <p:cNvSpPr>
            <a:spLocks noGrp="1"/>
          </p:cNvSpPr>
          <p:nvPr>
            <p:ph sz="quarter" idx="1"/>
          </p:nvPr>
        </p:nvSpPr>
        <p:spPr/>
        <p:txBody>
          <a:bodyPr>
            <a:normAutofit fontScale="85000" lnSpcReduction="20000"/>
          </a:bodyPr>
          <a:lstStyle/>
          <a:p>
            <a:r>
              <a:rPr lang="tr-TR" dirty="0" smtClean="0"/>
              <a:t>Asla  kaba dil kullanımına alışmayın,</a:t>
            </a:r>
          </a:p>
          <a:p>
            <a:r>
              <a:rPr lang="tr-TR" dirty="0" smtClean="0"/>
              <a:t>Dönemsel ve geçici olduğunu unutmayın,</a:t>
            </a:r>
          </a:p>
          <a:p>
            <a:r>
              <a:rPr lang="tr-TR" dirty="0" smtClean="0"/>
              <a:t>Evde saygılı güzel bir Türkçe kullanın ve olumlu iletişim yöntemlerini kullanmayı ısrarla bırakmayın.Unutmayın erin neden etkilenirse etkilensin sonunda ilk eğitimine dönecektir. </a:t>
            </a:r>
          </a:p>
          <a:p>
            <a:r>
              <a:rPr lang="tr-TR" dirty="0" smtClean="0"/>
              <a:t>Ebeveynin </a:t>
            </a:r>
            <a:r>
              <a:rPr lang="tr-TR" dirty="0" err="1" smtClean="0"/>
              <a:t>yapacaği</a:t>
            </a:r>
            <a:r>
              <a:rPr lang="tr-TR" dirty="0" smtClean="0"/>
              <a:t> ortam hazırlamak ve kurallar koymaktır.</a:t>
            </a:r>
          </a:p>
          <a:p>
            <a:r>
              <a:rPr lang="tr-TR" dirty="0" smtClean="0"/>
              <a:t>Çocuk internette hazır olmadığı bir şey izlerse ??</a:t>
            </a:r>
          </a:p>
          <a:p>
            <a:r>
              <a:rPr lang="tr-TR" dirty="0" smtClean="0"/>
              <a:t>Anne baba kural koyucu ve ortam hazırlayıcıdır. Telefona eli uzanan ve onunla bir şeyler yapmak isteyen her çocukla kurallar konuşulmalıdır.</a:t>
            </a:r>
          </a:p>
          <a:p>
            <a:r>
              <a:rPr lang="tr-TR" dirty="0" smtClean="0"/>
              <a:t>Kuralları belirlemediyseniz,ortam hazırlamadıysanız yapabileceğiniz bir şey yoktur.</a:t>
            </a:r>
          </a:p>
          <a:p>
            <a:r>
              <a:rPr lang="tr-TR" dirty="0" err="1" smtClean="0"/>
              <a:t>Travmatize</a:t>
            </a:r>
            <a:r>
              <a:rPr lang="tr-TR" dirty="0" smtClean="0"/>
              <a:t> olduğu durumu dinleyin!! İyileşene kadar dinlemeye ve destek olmaya devam edin. Asla kızmayın ve cezalandırmayın çünkü sorumlu sizsiniz.</a:t>
            </a:r>
          </a:p>
          <a:p>
            <a:r>
              <a:rPr lang="tr-TR" dirty="0" smtClean="0"/>
              <a:t>Birini tarif ederken ne diyorlar ?</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Kontrolsüz internetin barındırdığı riskler neler olabilir?</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“Sağlıklı internet kullanımı” </a:t>
            </a:r>
            <a:endParaRPr lang="tr-TR" dirty="0"/>
          </a:p>
        </p:txBody>
      </p:sp>
      <p:sp>
        <p:nvSpPr>
          <p:cNvPr id="3" name="2 İçerik Yer Tutucusu"/>
          <p:cNvSpPr>
            <a:spLocks noGrp="1"/>
          </p:cNvSpPr>
          <p:nvPr>
            <p:ph sz="quarter" idx="1"/>
          </p:nvPr>
        </p:nvSpPr>
        <p:spPr/>
        <p:txBody>
          <a:bodyPr/>
          <a:lstStyle/>
          <a:p>
            <a:pPr>
              <a:buNone/>
            </a:pPr>
            <a:endParaRPr lang="tr-TR" dirty="0" smtClean="0"/>
          </a:p>
          <a:p>
            <a:pPr>
              <a:buNone/>
            </a:pPr>
            <a:r>
              <a:rPr lang="tr-TR" dirty="0" smtClean="0"/>
              <a:t>    Düşünsel, davranışsal herhangi bir rahatsızlık duymaksızın uygun bir zaman diliminde, </a:t>
            </a:r>
            <a:r>
              <a:rPr lang="tr-TR" dirty="0" smtClean="0">
                <a:solidFill>
                  <a:srgbClr val="FF0000"/>
                </a:solidFill>
              </a:rPr>
              <a:t>istenen amaca ulaşmaya yönelik </a:t>
            </a:r>
            <a:r>
              <a:rPr lang="tr-TR" dirty="0" smtClean="0"/>
              <a:t>internet kullanımı olarak tanımlanmaktır.</a:t>
            </a:r>
          </a:p>
          <a:p>
            <a:pPr>
              <a:buNone/>
            </a:pPr>
            <a:r>
              <a:rPr lang="tr-TR" dirty="0" smtClean="0"/>
              <a:t>    </a:t>
            </a:r>
          </a:p>
          <a:p>
            <a:pPr>
              <a:buNone/>
            </a:pPr>
            <a:r>
              <a:rPr lang="tr-TR" dirty="0" smtClean="0"/>
              <a:t>    Sağlıklı internet kullanımı; çocuk ve gençlerin yaşadıkları deneyimlerini yönlendirmelerine, kullanım sürelerini ayarlamalarına ve bilgi toplarken okuma, yazma, seçme, sınıflandırma gibi çeşitli becerilerini kullanmalarına yardımcı olmaktadır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Video oyunları</a:t>
            </a:r>
            <a:endParaRPr lang="tr-TR" dirty="0"/>
          </a:p>
        </p:txBody>
      </p:sp>
      <p:sp>
        <p:nvSpPr>
          <p:cNvPr id="3" name="2 İçerik Yer Tutucusu"/>
          <p:cNvSpPr>
            <a:spLocks noGrp="1"/>
          </p:cNvSpPr>
          <p:nvPr>
            <p:ph sz="quarter" idx="1"/>
          </p:nvPr>
        </p:nvSpPr>
        <p:spPr/>
        <p:txBody>
          <a:bodyPr/>
          <a:lstStyle/>
          <a:p>
            <a:r>
              <a:rPr lang="tr-TR" dirty="0" smtClean="0"/>
              <a:t>İnternet kullanımını takip edin.</a:t>
            </a:r>
          </a:p>
          <a:p>
            <a:r>
              <a:rPr lang="tr-TR" dirty="0" smtClean="0"/>
              <a:t>Çocuklar tek başına internet kullanamaz!!</a:t>
            </a:r>
          </a:p>
          <a:p>
            <a:r>
              <a:rPr lang="tr-TR" dirty="0" smtClean="0"/>
              <a:t> Günlük internet kullanım zamanını birlikte belirleyin</a:t>
            </a:r>
          </a:p>
          <a:p>
            <a:endParaRPr lang="tr-TR" dirty="0" smtClean="0"/>
          </a:p>
          <a:p>
            <a:r>
              <a:rPr lang="tr-TR" dirty="0" smtClean="0"/>
              <a:t>SIKILMASINA İZİN VERİN</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SON OLARAK..</a:t>
            </a:r>
            <a:endParaRPr lang="tr-TR" dirty="0"/>
          </a:p>
        </p:txBody>
      </p:sp>
      <p:pic>
        <p:nvPicPr>
          <p:cNvPr id="4" name="3 İçerik Yer Tutucusu" descr="img_582579dd66885_1478851037.png"/>
          <p:cNvPicPr>
            <a:picLocks noGrp="1" noChangeAspect="1"/>
          </p:cNvPicPr>
          <p:nvPr>
            <p:ph sz="quarter" idx="1"/>
          </p:nvPr>
        </p:nvPicPr>
        <p:blipFill>
          <a:blip r:embed="rId2"/>
          <a:stretch>
            <a:fillRect/>
          </a:stretch>
        </p:blipFill>
        <p:spPr>
          <a:xfrm>
            <a:off x="721098" y="1930400"/>
            <a:ext cx="5758704" cy="6096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TEKNOLOJİYİ NASIL KULLANALIM?</a:t>
            </a:r>
            <a:endParaRPr lang="tr-TR" dirty="0"/>
          </a:p>
        </p:txBody>
      </p:sp>
      <p:pic>
        <p:nvPicPr>
          <p:cNvPr id="4" name="3 İçerik Yer Tutucusu" descr="44_televizyonun-zararlari.gif"/>
          <p:cNvPicPr>
            <a:picLocks noGrp="1" noChangeAspect="1"/>
          </p:cNvPicPr>
          <p:nvPr>
            <p:ph sz="quarter" idx="1"/>
          </p:nvPr>
        </p:nvPicPr>
        <p:blipFill>
          <a:blip r:embed="rId2"/>
          <a:stretch>
            <a:fillRect/>
          </a:stretch>
        </p:blipFill>
        <p:spPr>
          <a:xfrm>
            <a:off x="1004887" y="3192462"/>
            <a:ext cx="5191125" cy="35718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66184"/>
            <a:ext cx="5829300" cy="1757544"/>
          </a:xfrm>
        </p:spPr>
        <p:txBody>
          <a:bodyPr>
            <a:normAutofit fontScale="90000"/>
          </a:bodyPr>
          <a:lstStyle/>
          <a:p>
            <a:r>
              <a:rPr lang="tr-TR" dirty="0" smtClean="0"/>
              <a:t>Sağlıksız kullanım sonucunda görülen davranış bozuklukları</a:t>
            </a:r>
            <a:endParaRPr lang="tr-TR" dirty="0"/>
          </a:p>
        </p:txBody>
      </p:sp>
      <p:sp>
        <p:nvSpPr>
          <p:cNvPr id="3" name="2 İçerik Yer Tutucusu"/>
          <p:cNvSpPr>
            <a:spLocks noGrp="1"/>
          </p:cNvSpPr>
          <p:nvPr>
            <p:ph sz="quarter" idx="1"/>
          </p:nvPr>
        </p:nvSpPr>
        <p:spPr>
          <a:xfrm>
            <a:off x="685800" y="2699792"/>
            <a:ext cx="5829300" cy="5326608"/>
          </a:xfrm>
        </p:spPr>
        <p:txBody>
          <a:bodyPr/>
          <a:lstStyle/>
          <a:p>
            <a:r>
              <a:rPr lang="tr-TR" dirty="0" smtClean="0"/>
              <a:t>kaygı, karşıt gelme davranış bozukluğu, </a:t>
            </a:r>
          </a:p>
          <a:p>
            <a:r>
              <a:rPr lang="tr-TR" dirty="0" smtClean="0"/>
              <a:t>sınır problemleri,</a:t>
            </a:r>
          </a:p>
          <a:p>
            <a:r>
              <a:rPr lang="tr-TR" dirty="0" smtClean="0"/>
              <a:t> dürtüsellik,</a:t>
            </a:r>
          </a:p>
          <a:p>
            <a:r>
              <a:rPr lang="tr-TR" dirty="0" smtClean="0"/>
              <a:t> öğrenmeye isteksizlik, </a:t>
            </a:r>
          </a:p>
          <a:p>
            <a:r>
              <a:rPr lang="tr-TR" dirty="0" smtClean="0"/>
              <a:t>bağımlı olma ve bireysel çalışamama ,</a:t>
            </a:r>
          </a:p>
          <a:p>
            <a:r>
              <a:rPr lang="tr-TR" dirty="0" smtClean="0"/>
              <a:t>olumsuz benlik algısı, </a:t>
            </a:r>
          </a:p>
          <a:p>
            <a:r>
              <a:rPr lang="tr-TR" dirty="0" err="1" smtClean="0"/>
              <a:t>agresyon</a:t>
            </a:r>
            <a:r>
              <a:rPr lang="tr-TR" dirty="0" smtClean="0"/>
              <a:t>,</a:t>
            </a:r>
          </a:p>
          <a:p>
            <a:r>
              <a:rPr lang="tr-TR" dirty="0" smtClean="0"/>
              <a:t> sosyal beceride zorlanma, </a:t>
            </a:r>
          </a:p>
          <a:p>
            <a:r>
              <a:rPr lang="tr-TR" dirty="0" smtClean="0"/>
              <a:t>kendini ifade etmede zorluk, </a:t>
            </a: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Young’un</a:t>
            </a:r>
            <a:r>
              <a:rPr lang="tr-TR" dirty="0" smtClean="0"/>
              <a:t> İnternet Bağımlılığı için Önerdiği Tanı Ölçütleri [</a:t>
            </a:r>
            <a:endParaRPr lang="tr-TR" dirty="0"/>
          </a:p>
        </p:txBody>
      </p:sp>
      <p:sp>
        <p:nvSpPr>
          <p:cNvPr id="3" name="2 İçerik Yer Tutucusu"/>
          <p:cNvSpPr>
            <a:spLocks noGrp="1"/>
          </p:cNvSpPr>
          <p:nvPr>
            <p:ph sz="quarter" idx="1"/>
          </p:nvPr>
        </p:nvSpPr>
        <p:spPr>
          <a:xfrm>
            <a:off x="685800" y="1930400"/>
            <a:ext cx="5829300" cy="6530032"/>
          </a:xfrm>
        </p:spPr>
        <p:txBody>
          <a:bodyPr>
            <a:normAutofit fontScale="77500" lnSpcReduction="20000"/>
          </a:bodyPr>
          <a:lstStyle/>
          <a:p>
            <a:r>
              <a:rPr lang="tr-TR" dirty="0" smtClean="0"/>
              <a:t>1. İnternet ile ilgili </a:t>
            </a:r>
            <a:r>
              <a:rPr lang="tr-TR" dirty="0" smtClean="0"/>
              <a:t>aşırı </a:t>
            </a:r>
            <a:r>
              <a:rPr lang="tr-TR" dirty="0" smtClean="0"/>
              <a:t>zihinsel </a:t>
            </a:r>
            <a:r>
              <a:rPr lang="tr-TR" dirty="0" err="1" smtClean="0"/>
              <a:t>uğraș</a:t>
            </a:r>
            <a:r>
              <a:rPr lang="tr-TR" dirty="0" smtClean="0"/>
              <a:t> (sürekli olarak interneti </a:t>
            </a:r>
            <a:r>
              <a:rPr lang="tr-TR" dirty="0" err="1" smtClean="0"/>
              <a:t>düșünme</a:t>
            </a:r>
            <a:r>
              <a:rPr lang="tr-TR" dirty="0" smtClean="0"/>
              <a:t>, internette yapılan aktivitelerin hayalini kurma, internette yapılması planlanan bir sonraki etkinliği </a:t>
            </a:r>
            <a:r>
              <a:rPr lang="tr-TR" dirty="0" err="1" smtClean="0"/>
              <a:t>düșünme</a:t>
            </a:r>
            <a:r>
              <a:rPr lang="tr-TR" dirty="0" smtClean="0"/>
              <a:t>, vb) </a:t>
            </a:r>
          </a:p>
          <a:p>
            <a:r>
              <a:rPr lang="tr-TR" dirty="0" smtClean="0"/>
              <a:t>2. İstenilen keyfi almak için giderek daha fazla oranda internet kullanma ihtiyacı duyma </a:t>
            </a:r>
          </a:p>
          <a:p>
            <a:r>
              <a:rPr lang="tr-TR" dirty="0" smtClean="0"/>
              <a:t>3. İnterneti kullanımını kontrol etme, azaltma ya da tamamen bırakmaya yönelik </a:t>
            </a:r>
            <a:r>
              <a:rPr lang="tr-TR" dirty="0" err="1" smtClean="0"/>
              <a:t>bașarısız</a:t>
            </a:r>
            <a:r>
              <a:rPr lang="tr-TR" dirty="0" smtClean="0"/>
              <a:t> </a:t>
            </a:r>
            <a:r>
              <a:rPr lang="tr-TR" dirty="0" err="1" smtClean="0"/>
              <a:t>girișimlerin</a:t>
            </a:r>
            <a:r>
              <a:rPr lang="tr-TR" dirty="0" smtClean="0"/>
              <a:t> olması</a:t>
            </a:r>
          </a:p>
          <a:p>
            <a:r>
              <a:rPr lang="tr-TR" dirty="0" smtClean="0"/>
              <a:t> 4. İnternet kullanımının azaltılması ya da tamamen kesilmesi durumunda huzursuzluk, çökkünlük ya da kızgınlık hissedilmesi </a:t>
            </a:r>
            <a:endParaRPr lang="tr-TR" dirty="0" smtClean="0"/>
          </a:p>
          <a:p>
            <a:r>
              <a:rPr lang="tr-TR" dirty="0" smtClean="0"/>
              <a:t>5</a:t>
            </a:r>
            <a:r>
              <a:rPr lang="tr-TR" dirty="0" smtClean="0"/>
              <a:t>. </a:t>
            </a:r>
            <a:r>
              <a:rPr lang="tr-TR" dirty="0" err="1" smtClean="0"/>
              <a:t>Bașlangıçta</a:t>
            </a:r>
            <a:r>
              <a:rPr lang="tr-TR" dirty="0" smtClean="0"/>
              <a:t> planlanandan daha uzun süre internette kalma</a:t>
            </a:r>
          </a:p>
          <a:p>
            <a:r>
              <a:rPr lang="tr-TR" dirty="0" smtClean="0"/>
              <a:t> 6. </a:t>
            </a:r>
            <a:r>
              <a:rPr lang="tr-TR" dirty="0" err="1" smtClean="0"/>
              <a:t>Așırı</a:t>
            </a:r>
            <a:r>
              <a:rPr lang="tr-TR" dirty="0" smtClean="0"/>
              <a:t> internet kullanımı nedeniyle aile, okul, </a:t>
            </a:r>
            <a:r>
              <a:rPr lang="tr-TR" dirty="0" err="1" smtClean="0"/>
              <a:t>iș</a:t>
            </a:r>
            <a:r>
              <a:rPr lang="tr-TR" dirty="0" smtClean="0"/>
              <a:t> ve </a:t>
            </a:r>
            <a:r>
              <a:rPr lang="tr-TR" dirty="0" err="1" smtClean="0"/>
              <a:t>arkadaș</a:t>
            </a:r>
            <a:r>
              <a:rPr lang="tr-TR" dirty="0" smtClean="0"/>
              <a:t> çevresiyle sorunlar </a:t>
            </a:r>
            <a:r>
              <a:rPr lang="tr-TR" dirty="0" err="1" smtClean="0"/>
              <a:t>yașama</a:t>
            </a:r>
            <a:r>
              <a:rPr lang="tr-TR" dirty="0" smtClean="0"/>
              <a:t>, eğitim veya kariyer ile ilgili bir fırsatı tehlikeye atma ya da kaybetme </a:t>
            </a:r>
          </a:p>
          <a:p>
            <a:r>
              <a:rPr lang="tr-TR" dirty="0" smtClean="0"/>
              <a:t>7. </a:t>
            </a:r>
            <a:r>
              <a:rPr lang="tr-TR" dirty="0" err="1" smtClean="0"/>
              <a:t>Bașkalarına</a:t>
            </a:r>
            <a:r>
              <a:rPr lang="tr-TR" dirty="0" smtClean="0"/>
              <a:t> (aile, </a:t>
            </a:r>
            <a:r>
              <a:rPr lang="tr-TR" dirty="0" err="1" smtClean="0"/>
              <a:t>arkadașlar</a:t>
            </a:r>
            <a:r>
              <a:rPr lang="tr-TR" dirty="0" smtClean="0"/>
              <a:t>, terapist, vb) internette kalma süresi ile ilgili yalan söyleme </a:t>
            </a:r>
          </a:p>
          <a:p>
            <a:r>
              <a:rPr lang="tr-TR" dirty="0" smtClean="0"/>
              <a:t>8. İnterneti problemlerden kaçmak veya olumsuz duygulardan (örn: çaresizlik, suçluluk, çökkünlük, kaygı) </a:t>
            </a:r>
            <a:r>
              <a:rPr lang="tr-TR" dirty="0" err="1" smtClean="0"/>
              <a:t>uzaklașmak</a:t>
            </a:r>
            <a:r>
              <a:rPr lang="tr-TR" dirty="0" smtClean="0"/>
              <a:t> için kullanma</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BAĞIMLILIK</a:t>
            </a:r>
            <a:endParaRPr lang="tr-TR" dirty="0"/>
          </a:p>
        </p:txBody>
      </p:sp>
      <p:sp>
        <p:nvSpPr>
          <p:cNvPr id="3" name="2 İçerik Yer Tutucusu"/>
          <p:cNvSpPr>
            <a:spLocks noGrp="1"/>
          </p:cNvSpPr>
          <p:nvPr>
            <p:ph sz="quarter" idx="1"/>
          </p:nvPr>
        </p:nvSpPr>
        <p:spPr/>
        <p:txBody>
          <a:bodyPr>
            <a:normAutofit fontScale="92500" lnSpcReduction="20000"/>
          </a:bodyPr>
          <a:lstStyle/>
          <a:p>
            <a:r>
              <a:rPr lang="tr-TR" dirty="0" smtClean="0"/>
              <a:t>“İnternet bağımlılığı”, “patolojik internet kullanımı</a:t>
            </a:r>
          </a:p>
          <a:p>
            <a:r>
              <a:rPr lang="tr-TR" dirty="0" smtClean="0"/>
              <a:t>NOMOFOBİ (cep tel uzak kalma korkusu)</a:t>
            </a:r>
          </a:p>
          <a:p>
            <a:r>
              <a:rPr lang="tr-TR" dirty="0" smtClean="0"/>
              <a:t>NETLESS FOBİ </a:t>
            </a:r>
            <a:r>
              <a:rPr lang="tr-TR" dirty="0" err="1" smtClean="0"/>
              <a:t>wirelessız</a:t>
            </a:r>
            <a:r>
              <a:rPr lang="tr-TR" dirty="0" smtClean="0"/>
              <a:t> kalma korkusu olarak tanımlanmıştır.</a:t>
            </a:r>
          </a:p>
          <a:p>
            <a:r>
              <a:rPr lang="tr-TR" dirty="0" smtClean="0"/>
              <a:t>“</a:t>
            </a:r>
            <a:r>
              <a:rPr lang="tr-TR" dirty="0" err="1" smtClean="0"/>
              <a:t>așırı</a:t>
            </a:r>
            <a:r>
              <a:rPr lang="tr-TR" dirty="0" smtClean="0"/>
              <a:t> internet kullanımı” ya da “uygun olmayan internet kullanımı”; genel olarak internetin </a:t>
            </a:r>
            <a:r>
              <a:rPr lang="tr-TR" dirty="0" err="1" smtClean="0"/>
              <a:t>așırı</a:t>
            </a:r>
            <a:r>
              <a:rPr lang="tr-TR" dirty="0" smtClean="0"/>
              <a:t> kullanılması isteğinin önüne geçilememesi, internete bağlı olmadan geçirilen zamanın önemini yitirmesi, yoksun kalındığında </a:t>
            </a:r>
            <a:r>
              <a:rPr lang="tr-TR" dirty="0" err="1" smtClean="0"/>
              <a:t>așırı</a:t>
            </a:r>
            <a:r>
              <a:rPr lang="tr-TR" dirty="0" smtClean="0"/>
              <a:t> sinirlilik hali ve saldırganlık olması ve </a:t>
            </a:r>
            <a:r>
              <a:rPr lang="tr-TR" dirty="0" err="1" smtClean="0"/>
              <a:t>kișinin</a:t>
            </a:r>
            <a:r>
              <a:rPr lang="tr-TR" dirty="0" smtClean="0"/>
              <a:t> </a:t>
            </a:r>
            <a:r>
              <a:rPr lang="tr-TR" dirty="0" err="1" smtClean="0"/>
              <a:t>iș</a:t>
            </a:r>
            <a:r>
              <a:rPr lang="tr-TR" dirty="0" smtClean="0"/>
              <a:t>, sosyal ve ailevi hayatının giderek bozulması</a:t>
            </a:r>
          </a:p>
          <a:p>
            <a:r>
              <a:rPr lang="tr-TR" dirty="0" smtClean="0"/>
              <a:t> </a:t>
            </a:r>
          </a:p>
          <a:p>
            <a:r>
              <a:rPr lang="tr-TR" dirty="0" smtClean="0"/>
              <a:t>Teknolojik bağımlılıklar televizyon izleme gibi pasif bir bağımlılık </a:t>
            </a:r>
            <a:r>
              <a:rPr lang="tr-TR" dirty="0" err="1" smtClean="0"/>
              <a:t>șeklinde</a:t>
            </a:r>
            <a:r>
              <a:rPr lang="tr-TR" dirty="0" smtClean="0"/>
              <a:t> olabileceği gibi, bilgisayar oyunları oynama gibi aktif bir bağımlılık </a:t>
            </a:r>
            <a:r>
              <a:rPr lang="tr-TR" dirty="0" err="1" smtClean="0"/>
              <a:t>șeklinde</a:t>
            </a:r>
            <a:r>
              <a:rPr lang="tr-TR" dirty="0" smtClean="0"/>
              <a:t> de olabilir ve genellikle ilgili </a:t>
            </a:r>
            <a:r>
              <a:rPr lang="tr-TR" dirty="0" err="1" smtClean="0"/>
              <a:t>davranıșın</a:t>
            </a:r>
            <a:r>
              <a:rPr lang="tr-TR" dirty="0" smtClean="0"/>
              <a:t> bağımlılık </a:t>
            </a:r>
            <a:r>
              <a:rPr lang="tr-TR" dirty="0" err="1" smtClean="0"/>
              <a:t>olușturucu</a:t>
            </a:r>
            <a:r>
              <a:rPr lang="tr-TR" dirty="0" smtClean="0"/>
              <a:t> uyarıcı ve </a:t>
            </a:r>
            <a:r>
              <a:rPr lang="tr-TR" dirty="0" err="1" smtClean="0"/>
              <a:t>pekiștirici</a:t>
            </a:r>
            <a:r>
              <a:rPr lang="tr-TR" dirty="0" smtClean="0"/>
              <a:t> özellikleri vardır.</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BAĞIMLILIK</a:t>
            </a:r>
            <a:endParaRPr lang="tr-TR" dirty="0"/>
          </a:p>
        </p:txBody>
      </p:sp>
      <p:pic>
        <p:nvPicPr>
          <p:cNvPr id="4" name="3 İçerik Yer Tutucusu" descr="AD-Satirical-Illustrations-Show-Our-Addiction-To-Technology-06.jpg"/>
          <p:cNvPicPr>
            <a:picLocks noGrp="1" noChangeAspect="1"/>
          </p:cNvPicPr>
          <p:nvPr>
            <p:ph sz="quarter" idx="1"/>
          </p:nvPr>
        </p:nvPicPr>
        <p:blipFill>
          <a:blip r:embed="rId2"/>
          <a:stretch>
            <a:fillRect/>
          </a:stretch>
        </p:blipFill>
        <p:spPr>
          <a:xfrm>
            <a:off x="719137" y="2285984"/>
            <a:ext cx="5762625" cy="557216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TELEFON</a:t>
            </a:r>
            <a:endParaRPr lang="tr-TR" dirty="0"/>
          </a:p>
        </p:txBody>
      </p:sp>
      <p:sp>
        <p:nvSpPr>
          <p:cNvPr id="3" name="2 İçerik Yer Tutucusu"/>
          <p:cNvSpPr>
            <a:spLocks noGrp="1"/>
          </p:cNvSpPr>
          <p:nvPr>
            <p:ph sz="quarter" idx="1"/>
          </p:nvPr>
        </p:nvSpPr>
        <p:spPr/>
        <p:txBody>
          <a:bodyPr/>
          <a:lstStyle/>
          <a:p>
            <a:r>
              <a:rPr lang="tr-TR" dirty="0" smtClean="0"/>
              <a:t>Telefon ve bilgi işlem alanındaki gelişmelere göre ev dış bakışlara daha açık görünüyor.</a:t>
            </a:r>
          </a:p>
          <a:p>
            <a:endParaRPr lang="tr-TR" dirty="0" smtClean="0"/>
          </a:p>
          <a:p>
            <a:r>
              <a:rPr lang="tr-TR" dirty="0" smtClean="0"/>
              <a:t>Her yerde ve her an ulaşılabilir olmamızı sağlayan cep telefonu evde saklanma olasılığı  bırakmamakta </a:t>
            </a:r>
          </a:p>
          <a:p>
            <a:endParaRPr lang="tr-TR" dirty="0" smtClean="0"/>
          </a:p>
          <a:p>
            <a:r>
              <a:rPr lang="tr-TR" dirty="0" smtClean="0"/>
              <a:t>Telefonunuzu  nasıl kullanıyorsunuz fark edin</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281</TotalTime>
  <Words>1449</Words>
  <Application>Microsoft Office PowerPoint</Application>
  <PresentationFormat>Ekran Gösterisi (4:3)</PresentationFormat>
  <Paragraphs>133</Paragraphs>
  <Slides>31</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Calibri</vt:lpstr>
      <vt:lpstr>Franklin Gothic Book</vt:lpstr>
      <vt:lpstr>Perpetua</vt:lpstr>
      <vt:lpstr>Wingdings 2</vt:lpstr>
      <vt:lpstr>Hisse Senedi</vt:lpstr>
      <vt:lpstr>BİLİNÇLİ TEKNOLOJİ KULLANIMI ÖĞRETMEN SUNUSU (İLKOKUL)</vt:lpstr>
      <vt:lpstr>SAĞLIKLI İNTERNET KULLANIMI</vt:lpstr>
      <vt:lpstr>“Sağlıklı internet kullanımı” </vt:lpstr>
      <vt:lpstr>TEKNOLOJİYİ NASIL KULLANALIM?</vt:lpstr>
      <vt:lpstr>Sağlıksız kullanım sonucunda görülen davranış bozuklukları</vt:lpstr>
      <vt:lpstr>Young’un İnternet Bağımlılığı için Önerdiği Tanı Ölçütleri [</vt:lpstr>
      <vt:lpstr>BAĞIMLILIK</vt:lpstr>
      <vt:lpstr>BAĞIMLILIK</vt:lpstr>
      <vt:lpstr>TELEFON</vt:lpstr>
      <vt:lpstr>PowerPoint Sunusu</vt:lpstr>
      <vt:lpstr>Birkaç dakikada bir telefonumu kontrol edip duruyorum.Neden konsantre olamıyorum?</vt:lpstr>
      <vt:lpstr>Bizim çocuk teknolojiden iyi anlıyor..</vt:lpstr>
      <vt:lpstr>PowerPoint Sunusu</vt:lpstr>
      <vt:lpstr>BAĞIMLILIK</vt:lpstr>
      <vt:lpstr>BAĞIMLILIK</vt:lpstr>
      <vt:lpstr>SAĞLIKLI KULLANIM İÇİN</vt:lpstr>
      <vt:lpstr>        SAĞLIKLI KULLANMADIĞINIZI FARKETTİĞİNİZDE YAPABİLECEKLERİNİZ</vt:lpstr>
      <vt:lpstr>Fark edin..</vt:lpstr>
      <vt:lpstr>Sanal dünyada  sanal kimlikler</vt:lpstr>
      <vt:lpstr>Sanal kimlik ve ergenler</vt:lpstr>
      <vt:lpstr>FENOMENLER</vt:lpstr>
      <vt:lpstr>PowerPoint Sunusu</vt:lpstr>
      <vt:lpstr>FENOMENLER</vt:lpstr>
      <vt:lpstr>SANAL KİMLİKLER</vt:lpstr>
      <vt:lpstr>SANAL KİMLİKLER</vt:lpstr>
      <vt:lpstr>ÇOCUKLAR İNTERNETİ TEK BAŞINA KULLANAMAZ!</vt:lpstr>
      <vt:lpstr>FENOMEN </vt:lpstr>
      <vt:lpstr>FENOMENLERDEN ETKİLENEN ÇOCUĞUNUZ </vt:lpstr>
      <vt:lpstr>PowerPoint Sunusu</vt:lpstr>
      <vt:lpstr>Video oyunları</vt:lpstr>
      <vt:lpstr>SON OLARAK..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ronaldinho424</cp:lastModifiedBy>
  <cp:revision>28</cp:revision>
  <dcterms:created xsi:type="dcterms:W3CDTF">2019-01-10T11:31:23Z</dcterms:created>
  <dcterms:modified xsi:type="dcterms:W3CDTF">2020-11-05T07:17:31Z</dcterms:modified>
</cp:coreProperties>
</file>