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sldIdLst>
    <p:sldId id="256" r:id="rId2"/>
    <p:sldId id="257" r:id="rId3"/>
    <p:sldId id="258" r:id="rId4"/>
    <p:sldId id="259" r:id="rId5"/>
    <p:sldId id="260"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36B5C77-1FB8-43E5-AC46-697708868BFB}" type="datetimeFigureOut">
              <a:rPr lang="tr-TR" smtClean="0"/>
              <a:t>19.8.2020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1249655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36B5C77-1FB8-43E5-AC46-697708868BFB}" type="datetimeFigureOut">
              <a:rPr lang="tr-TR" smtClean="0"/>
              <a:t>19.8.2020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226090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36B5C77-1FB8-43E5-AC46-697708868BFB}" type="datetimeFigureOut">
              <a:rPr lang="tr-TR" smtClean="0"/>
              <a:t>19.8.2020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7DEEBC-48C9-4BAA-836D-3914F1EF371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6755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36B5C77-1FB8-43E5-AC46-697708868BFB}" type="datetimeFigureOut">
              <a:rPr lang="tr-TR" smtClean="0"/>
              <a:t>19.8.2020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3160423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36B5C77-1FB8-43E5-AC46-697708868BFB}" type="datetimeFigureOut">
              <a:rPr lang="tr-TR" smtClean="0"/>
              <a:t>19.8.2020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7DEEBC-48C9-4BAA-836D-3914F1EF371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62752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36B5C77-1FB8-43E5-AC46-697708868BFB}" type="datetimeFigureOut">
              <a:rPr lang="tr-TR" smtClean="0"/>
              <a:t>19.8.2020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411993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36B5C77-1FB8-43E5-AC46-697708868BFB}" type="datetimeFigureOut">
              <a:rPr lang="tr-TR" smtClean="0"/>
              <a:t>19.8.2020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3957879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36B5C77-1FB8-43E5-AC46-697708868BFB}" type="datetimeFigureOut">
              <a:rPr lang="tr-TR" smtClean="0"/>
              <a:t>19.8.2020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292988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36B5C77-1FB8-43E5-AC46-697708868BFB}" type="datetimeFigureOut">
              <a:rPr lang="tr-TR" smtClean="0"/>
              <a:t>19.8.2020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249190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36B5C77-1FB8-43E5-AC46-697708868BFB}" type="datetimeFigureOut">
              <a:rPr lang="tr-TR" smtClean="0"/>
              <a:t>19.8.2020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2094685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36B5C77-1FB8-43E5-AC46-697708868BFB}" type="datetimeFigureOut">
              <a:rPr lang="tr-TR" smtClean="0"/>
              <a:t>19.8.2020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4121033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36B5C77-1FB8-43E5-AC46-697708868BFB}" type="datetimeFigureOut">
              <a:rPr lang="tr-TR" smtClean="0"/>
              <a:t>19.8.2020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1410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36B5C77-1FB8-43E5-AC46-697708868BFB}" type="datetimeFigureOut">
              <a:rPr lang="tr-TR" smtClean="0"/>
              <a:t>19.8.2020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158231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B5C77-1FB8-43E5-AC46-697708868BFB}" type="datetimeFigureOut">
              <a:rPr lang="tr-TR" smtClean="0"/>
              <a:t>19.8.2020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299635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6B5C77-1FB8-43E5-AC46-697708868BFB}" type="datetimeFigureOut">
              <a:rPr lang="tr-TR" smtClean="0"/>
              <a:t>19.8.2020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2790128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6B5C77-1FB8-43E5-AC46-697708868BFB}" type="datetimeFigureOut">
              <a:rPr lang="tr-TR" smtClean="0"/>
              <a:t>19.8.2020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7DEEBC-48C9-4BAA-836D-3914F1EF3717}" type="slidenum">
              <a:rPr lang="tr-TR" smtClean="0"/>
              <a:t>‹#›</a:t>
            </a:fld>
            <a:endParaRPr lang="tr-TR"/>
          </a:p>
        </p:txBody>
      </p:sp>
    </p:spTree>
    <p:extLst>
      <p:ext uri="{BB962C8B-B14F-4D97-AF65-F5344CB8AC3E}">
        <p14:creationId xmlns:p14="http://schemas.microsoft.com/office/powerpoint/2010/main" val="513772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36B5C77-1FB8-43E5-AC46-697708868BFB}" type="datetimeFigureOut">
              <a:rPr lang="tr-TR" smtClean="0"/>
              <a:t>19.8.2020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B7DEEBC-48C9-4BAA-836D-3914F1EF3717}" type="slidenum">
              <a:rPr lang="tr-TR" smtClean="0"/>
              <a:t>‹#›</a:t>
            </a:fld>
            <a:endParaRPr lang="tr-TR"/>
          </a:p>
        </p:txBody>
      </p:sp>
    </p:spTree>
    <p:extLst>
      <p:ext uri="{BB962C8B-B14F-4D97-AF65-F5344CB8AC3E}">
        <p14:creationId xmlns:p14="http://schemas.microsoft.com/office/powerpoint/2010/main" val="636783534"/>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 id="2147483932" r:id="rId14"/>
    <p:sldLayoutId id="2147483933" r:id="rId15"/>
    <p:sldLayoutId id="21474839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12845" y="2402408"/>
            <a:ext cx="8361229" cy="2098226"/>
          </a:xfrm>
        </p:spPr>
        <p:txBody>
          <a:bodyPr>
            <a:noAutofit/>
          </a:bodyPr>
          <a:lstStyle/>
          <a:p>
            <a:r>
              <a:rPr lang="tr-TR" sz="4800" dirty="0">
                <a:solidFill>
                  <a:schemeClr val="tx1"/>
                </a:solidFill>
              </a:rPr>
              <a:t>COVİD-19’UN </a:t>
            </a:r>
            <a:r>
              <a:rPr lang="tr-TR" sz="4800" dirty="0" smtClean="0">
                <a:solidFill>
                  <a:schemeClr val="tx1"/>
                </a:solidFill>
              </a:rPr>
              <a:t>ÇOCUKLAR ÜZERİNDEKİ </a:t>
            </a:r>
            <a:r>
              <a:rPr lang="tr-TR" sz="4800" dirty="0">
                <a:solidFill>
                  <a:schemeClr val="tx1"/>
                </a:solidFill>
              </a:rPr>
              <a:t>PSİKOSOSYAL </a:t>
            </a:r>
            <a:r>
              <a:rPr lang="tr-TR" sz="4800" dirty="0" smtClean="0">
                <a:solidFill>
                  <a:schemeClr val="tx1"/>
                </a:solidFill>
              </a:rPr>
              <a:t>ETKİLERİ</a:t>
            </a:r>
            <a:endParaRPr lang="tr-TR" sz="4800" dirty="0">
              <a:solidFill>
                <a:schemeClr val="tx1"/>
              </a:solidFill>
            </a:endParaRPr>
          </a:p>
        </p:txBody>
      </p:sp>
      <p:sp>
        <p:nvSpPr>
          <p:cNvPr id="3" name="Alt Başlık 2"/>
          <p:cNvSpPr>
            <a:spLocks noGrp="1"/>
          </p:cNvSpPr>
          <p:nvPr>
            <p:ph type="subTitle" idx="1"/>
          </p:nvPr>
        </p:nvSpPr>
        <p:spPr>
          <a:xfrm>
            <a:off x="1709529" y="5042263"/>
            <a:ext cx="8767860" cy="933993"/>
          </a:xfrm>
        </p:spPr>
        <p:txBody>
          <a:bodyPr>
            <a:normAutofit/>
          </a:bodyPr>
          <a:lstStyle/>
          <a:p>
            <a:r>
              <a:rPr lang="tr-TR" dirty="0" smtClean="0">
                <a:solidFill>
                  <a:schemeClr val="tx1"/>
                </a:solidFill>
              </a:rPr>
              <a:t>Seyhan RAM</a:t>
            </a:r>
          </a:p>
          <a:p>
            <a:r>
              <a:rPr lang="tr-TR" dirty="0" smtClean="0">
                <a:solidFill>
                  <a:schemeClr val="tx1"/>
                </a:solidFill>
              </a:rPr>
              <a:t>Ağustos 2020</a:t>
            </a:r>
            <a:endParaRPr lang="tr-TR" dirty="0">
              <a:solidFill>
                <a:schemeClr val="tx1"/>
              </a:solidFill>
            </a:endParaRPr>
          </a:p>
        </p:txBody>
      </p:sp>
    </p:spTree>
    <p:extLst>
      <p:ext uri="{BB962C8B-B14F-4D97-AF65-F5344CB8AC3E}">
        <p14:creationId xmlns:p14="http://schemas.microsoft.com/office/powerpoint/2010/main" val="3509985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Genel olarak, çocuklar ve gençler, salgın bir hastalık riski gibi zorlu ve kaygı verici bir olayla karşılaştıklarında, yukarıda belirtilen stres tepkilerine benzer çeşitli tepkiler gösterebilirler. Aslında bu tür tepkiler, “anormal bir olaya verilen normal tepkiler” olarak tanımlanır. Ortaya çıkan stres tepkilerinin şiddeti ve yoğunluğu ise çocuktan çocuğa değişiklik gösterebilir. Ancak, çocuğunuzun bu süreçte yaşadığı yoğun stres ve kaygı tepkilerinde zamanla herhangi bir azalma olmuyorsa ya da bu tepkilerin sıklığı ve şiddeti giderek artıyorsa, çocuğunuz için psikolojik yardım almak uygun bir yaklaşım olacaktır. </a:t>
            </a:r>
            <a:endParaRPr lang="tr-TR" dirty="0"/>
          </a:p>
        </p:txBody>
      </p:sp>
    </p:spTree>
    <p:extLst>
      <p:ext uri="{BB962C8B-B14F-4D97-AF65-F5344CB8AC3E}">
        <p14:creationId xmlns:p14="http://schemas.microsoft.com/office/powerpoint/2010/main" val="615528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endParaRPr lang="tr-TR" sz="3600" dirty="0" smtClean="0"/>
          </a:p>
          <a:p>
            <a:pPr marL="0" indent="0" algn="ctr">
              <a:buNone/>
            </a:pPr>
            <a:endParaRPr lang="tr-TR" sz="3600" dirty="0"/>
          </a:p>
          <a:p>
            <a:pPr marL="0" indent="0" algn="ctr">
              <a:buNone/>
            </a:pPr>
            <a:r>
              <a:rPr lang="tr-TR" sz="3600" dirty="0" smtClean="0">
                <a:latin typeface="Bodoni MT Black" panose="02070A03080606020203" pitchFamily="18" charset="0"/>
              </a:rPr>
              <a:t>TEŞEKKÜR EDERİZ…</a:t>
            </a:r>
            <a:endParaRPr lang="tr-TR" sz="3600" dirty="0">
              <a:latin typeface="Bodoni MT Black" panose="02070A03080606020203" pitchFamily="18" charset="0"/>
            </a:endParaRPr>
          </a:p>
        </p:txBody>
      </p:sp>
    </p:spTree>
    <p:extLst>
      <p:ext uri="{BB962C8B-B14F-4D97-AF65-F5344CB8AC3E}">
        <p14:creationId xmlns:p14="http://schemas.microsoft.com/office/powerpoint/2010/main" val="3740355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645919"/>
            <a:ext cx="10515600" cy="4531043"/>
          </a:xfrm>
        </p:spPr>
        <p:txBody>
          <a:bodyPr>
            <a:normAutofit lnSpcReduction="10000"/>
          </a:bodyPr>
          <a:lstStyle/>
          <a:p>
            <a:pPr marL="0" indent="0" algn="just">
              <a:buNone/>
            </a:pPr>
            <a:r>
              <a:rPr lang="tr-TR" sz="2400" dirty="0"/>
              <a:t>Zorlu yaşam olayları karşısında çocukların stres ve kaygı tepkileri göstermesi beklendik bir durumdur. Özellikle tüm dünyada yaşanan </a:t>
            </a:r>
            <a:r>
              <a:rPr lang="tr-TR" sz="2400" dirty="0" err="1"/>
              <a:t>koronavirüs</a:t>
            </a:r>
            <a:r>
              <a:rPr lang="tr-TR" sz="2400" dirty="0"/>
              <a:t> (COVID-19) salgını nedeniyle çocuk ve ergenlerin kendileri, aileleri, arkadaşları, sevdikleri ve yakınları için endişe, kaygı, panik ve korku yaşaması oldukça olağandır. </a:t>
            </a:r>
            <a:endParaRPr lang="tr-TR" sz="2400" dirty="0" smtClean="0"/>
          </a:p>
          <a:p>
            <a:pPr marL="0" indent="0" algn="just">
              <a:buNone/>
            </a:pPr>
            <a:r>
              <a:rPr lang="tr-TR" sz="2400" dirty="0"/>
              <a:t>Bu süreçte çocuk ve ergenler, medya, sosyal medya ya da internet üzerinden bulaşıcı hastalık salgını ile ilgili haberleri izlemekte, tartışmalara kulak misafiri olmakta, alınan önlemleri gözlemlemekte ve ev içindeki değişikliklere tanık olmaktadırlar. Dolayısıyla çocuklar da yetişkinler gibi stres, endişe, korku, şaşkınlık ve üzüntü hissedebilirler. Salgının gerçekleştiği yerden uzakta yaşıyor olsalar bile ya da hastalanma riskleri hiç yoksa bile çocuklarda stres, kaygı ve hatta panik ortaya çıkabilir. </a:t>
            </a:r>
            <a:endParaRPr lang="tr-TR" sz="5400" dirty="0">
              <a:solidFill>
                <a:schemeClr val="tx1"/>
              </a:solidFill>
            </a:endParaRPr>
          </a:p>
        </p:txBody>
      </p:sp>
    </p:spTree>
    <p:extLst>
      <p:ext uri="{BB962C8B-B14F-4D97-AF65-F5344CB8AC3E}">
        <p14:creationId xmlns:p14="http://schemas.microsoft.com/office/powerpoint/2010/main" val="2977592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solidFill>
                <a:schemeClr val="tx1"/>
              </a:solidFill>
            </a:endParaRPr>
          </a:p>
        </p:txBody>
      </p:sp>
      <p:sp>
        <p:nvSpPr>
          <p:cNvPr id="3" name="İçerik Yer Tutucusu 2"/>
          <p:cNvSpPr>
            <a:spLocks noGrp="1"/>
          </p:cNvSpPr>
          <p:nvPr>
            <p:ph idx="1"/>
          </p:nvPr>
        </p:nvSpPr>
        <p:spPr/>
        <p:txBody>
          <a:bodyPr>
            <a:normAutofit fontScale="92500" lnSpcReduction="10000"/>
          </a:bodyPr>
          <a:lstStyle/>
          <a:p>
            <a:pPr marL="0" indent="0" algn="just">
              <a:buNone/>
            </a:pPr>
            <a:r>
              <a:rPr lang="tr-TR" sz="2400" dirty="0">
                <a:solidFill>
                  <a:schemeClr val="tx1"/>
                </a:solidFill>
              </a:rPr>
              <a:t>Gelişimsel özelliklerine bağlı olarak çocuklar kaygı ve strese yetişkinlerden farklı tepkiler verebilirler. Bilişsel (zihinsel) gelişimlerinin devam etmesi, duygularını yönetmeyi tam anlamıyla henüz bilmemeleri, duygularını söze dökme konusundaki sınırlılıklar ya da yaşıtlarından farklı algılanma konusunda duyarlı olmaları nedeniyle çocuklar, yaşadıkları kaygı ve stresi farklı şekillerde yansıtabilirler. Bu nedenle yetişkinler, çocuk ve ergenlerin ne zaman yardıma ihtiyaçları olduğunu anlamakta zorlanabilirler. Aşağıda zorlu yaşam olayları karşısında çocuk ve ergenlerde görülebilecek ortak stres tepkileri sunulmaktadır.</a:t>
            </a:r>
            <a:endParaRPr lang="tr-TR" sz="2800" dirty="0">
              <a:solidFill>
                <a:schemeClr val="tx1"/>
              </a:solidFill>
            </a:endParaRPr>
          </a:p>
        </p:txBody>
      </p:sp>
    </p:spTree>
    <p:extLst>
      <p:ext uri="{BB962C8B-B14F-4D97-AF65-F5344CB8AC3E}">
        <p14:creationId xmlns:p14="http://schemas.microsoft.com/office/powerpoint/2010/main" val="4210685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b="1" dirty="0"/>
              <a:t>5 yaş ve altındaki çocuklar: </a:t>
            </a:r>
            <a:endParaRPr lang="tr-TR" sz="2800" dirty="0"/>
          </a:p>
        </p:txBody>
      </p:sp>
      <p:sp>
        <p:nvSpPr>
          <p:cNvPr id="3" name="İçerik Yer Tutucusu 2"/>
          <p:cNvSpPr>
            <a:spLocks noGrp="1"/>
          </p:cNvSpPr>
          <p:nvPr>
            <p:ph idx="1"/>
          </p:nvPr>
        </p:nvSpPr>
        <p:spPr/>
        <p:txBody>
          <a:bodyPr>
            <a:normAutofit fontScale="92500" lnSpcReduction="10000"/>
          </a:bodyPr>
          <a:lstStyle/>
          <a:p>
            <a:r>
              <a:rPr lang="tr-TR" dirty="0" smtClean="0"/>
              <a:t>Ebeveynlerin </a:t>
            </a:r>
            <a:r>
              <a:rPr lang="tr-TR" dirty="0"/>
              <a:t>yanından hiç ayrılmak istememe </a:t>
            </a:r>
          </a:p>
          <a:p>
            <a:r>
              <a:rPr lang="tr-TR" dirty="0" smtClean="0"/>
              <a:t>Sürekli </a:t>
            </a:r>
            <a:r>
              <a:rPr lang="tr-TR" dirty="0"/>
              <a:t>ağlama ya da ağlamaklı olma </a:t>
            </a:r>
          </a:p>
          <a:p>
            <a:r>
              <a:rPr lang="tr-TR" dirty="0" smtClean="0"/>
              <a:t>Huzursuz</a:t>
            </a:r>
            <a:r>
              <a:rPr lang="tr-TR" dirty="0"/>
              <a:t>, huysuz ve sinirli olma </a:t>
            </a:r>
          </a:p>
          <a:p>
            <a:r>
              <a:rPr lang="tr-TR" dirty="0" smtClean="0"/>
              <a:t>Karın </a:t>
            </a:r>
            <a:r>
              <a:rPr lang="tr-TR" dirty="0"/>
              <a:t>ağrısı ya da baş ağrısı gibi fiziksel şikayetler </a:t>
            </a:r>
          </a:p>
          <a:p>
            <a:r>
              <a:rPr lang="tr-TR" dirty="0" smtClean="0"/>
              <a:t>Yeniden </a:t>
            </a:r>
            <a:r>
              <a:rPr lang="tr-TR" dirty="0"/>
              <a:t>parmak emme ya da geceleri altını ıslatma </a:t>
            </a:r>
          </a:p>
          <a:p>
            <a:r>
              <a:rPr lang="tr-TR" dirty="0" smtClean="0"/>
              <a:t>Aşırı </a:t>
            </a:r>
            <a:r>
              <a:rPr lang="tr-TR" dirty="0"/>
              <a:t>ürkeklik ya da korkuların başlaması (yalnız kalma, karanlık, hayaletler vb.) </a:t>
            </a:r>
          </a:p>
          <a:p>
            <a:r>
              <a:rPr lang="tr-TR" dirty="0" smtClean="0"/>
              <a:t>Oyunlarda </a:t>
            </a:r>
            <a:r>
              <a:rPr lang="tr-TR" dirty="0"/>
              <a:t>sürekli salgın hastalığı canlandırma/yaşama </a:t>
            </a:r>
          </a:p>
          <a:p>
            <a:r>
              <a:rPr lang="tr-TR" dirty="0" smtClean="0"/>
              <a:t>Sürekli </a:t>
            </a:r>
            <a:r>
              <a:rPr lang="tr-TR" dirty="0"/>
              <a:t>salgına dair abartılı hikâyeler anlatma </a:t>
            </a:r>
          </a:p>
          <a:p>
            <a:r>
              <a:rPr lang="tr-TR" dirty="0" smtClean="0"/>
              <a:t>Konuşma zorluğu </a:t>
            </a:r>
            <a:r>
              <a:rPr lang="tr-TR" dirty="0"/>
              <a:t>yaşamaya başlama </a:t>
            </a:r>
          </a:p>
          <a:p>
            <a:r>
              <a:rPr lang="tr-TR" dirty="0" smtClean="0"/>
              <a:t>Öfke </a:t>
            </a:r>
            <a:r>
              <a:rPr lang="tr-TR" dirty="0"/>
              <a:t>nöbetleri geçirme ya da saldırganlık davranışları </a:t>
            </a:r>
          </a:p>
          <a:p>
            <a:pPr marL="0" indent="0">
              <a:buNone/>
            </a:pPr>
            <a:endParaRPr lang="tr-TR" dirty="0"/>
          </a:p>
        </p:txBody>
      </p:sp>
    </p:spTree>
    <p:extLst>
      <p:ext uri="{BB962C8B-B14F-4D97-AF65-F5344CB8AC3E}">
        <p14:creationId xmlns:p14="http://schemas.microsoft.com/office/powerpoint/2010/main" val="2243835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0-2 yaş arası bebekler ve küçük çocuklar, dünyada kötü bir şeyin olmakta olduğunu henüz anlayamazlar, ancak anne-baba ve bakıcılarının üzüntü, stres ve kaygılarını fark ederler. Ebeveynleriyle birlikte benzer duygular yaşamaya ve göstermeye başlayabilirler. Bu dönemdeki çocuklar ayrıca, nedensiz yere ağlama, diğer insanlardan çekinmeye başlama, oyuncaklarıyla oynamama ya da önceden keyif aldıkları aktivitelerden uzaklaşma vb. gibi farklı davranışlar sergileyebilirler. </a:t>
            </a:r>
          </a:p>
          <a:p>
            <a:r>
              <a:rPr lang="tr-TR" dirty="0"/>
              <a:t>3-5 yaş arasındaki çocuklar ise bir salgının olduğunu ve etkilerini genel olarak anlayabilirler. Ancak, yaşlarına özgü çocuk benmerkezciliği ve yüksek hayal gücü nedeniyle, gördüklerini, duyduklarını ve yaşadıklarını abartma eğiliminde olabilirler ve bu süreçten yoğun bir şekilde etkilenebilirler. Yaşadıkları duyguları tam olarak ifade edemeyebilirler. Salgın haberleri yüzünden çok üzülür ya da kaygı yaşarlarsa, değişime uyum sağlamada sorun yaşayabilirler. Kendilerini daha iyi hissetmeleri çoğu zaman çevrelerindeki yetişkinlere bağlıdır. Yetişkinlerin sakin, somut, net, içten tutum ve davranışları arttıkça kendilerini güvende hisseder ve çevrelerine olumlu uyum gösterirler. </a:t>
            </a:r>
            <a:endParaRPr lang="tr-TR" dirty="0"/>
          </a:p>
        </p:txBody>
      </p:sp>
    </p:spTree>
    <p:extLst>
      <p:ext uri="{BB962C8B-B14F-4D97-AF65-F5344CB8AC3E}">
        <p14:creationId xmlns:p14="http://schemas.microsoft.com/office/powerpoint/2010/main" val="1797924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6-11 yaş arasındaki çocuklar: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Dikkatini </a:t>
            </a:r>
            <a:r>
              <a:rPr lang="tr-TR" dirty="0"/>
              <a:t>bir şeye verememe </a:t>
            </a:r>
          </a:p>
          <a:p>
            <a:r>
              <a:rPr lang="tr-TR" dirty="0"/>
              <a:t>Aşırı alıngan, sinirli ya da kavgacı olma </a:t>
            </a:r>
          </a:p>
          <a:p>
            <a:r>
              <a:rPr lang="tr-TR" dirty="0"/>
              <a:t>Herkesten uzaklaşma, içine kapanma </a:t>
            </a:r>
          </a:p>
          <a:p>
            <a:r>
              <a:rPr lang="tr-TR" dirty="0"/>
              <a:t>Kabus görme, uyumak istememe ya da uyku problemleri </a:t>
            </a:r>
          </a:p>
          <a:p>
            <a:r>
              <a:rPr lang="tr-TR" dirty="0"/>
              <a:t>Karın ağrısı ya da baş ağrısı gibi fiziksel şikayetler </a:t>
            </a:r>
          </a:p>
          <a:p>
            <a:r>
              <a:rPr lang="tr-TR" dirty="0"/>
              <a:t>Asılsız korkular geliştirme ve hep bu korkulardan söz etme </a:t>
            </a:r>
          </a:p>
          <a:p>
            <a:r>
              <a:rPr lang="tr-TR" dirty="0"/>
              <a:t>Sevdiği şeylerden artık zevk almama </a:t>
            </a:r>
          </a:p>
          <a:p>
            <a:r>
              <a:rPr lang="tr-TR" dirty="0"/>
              <a:t>Yaşıtlarından daha fazla ya da daha az yemek yeme </a:t>
            </a:r>
          </a:p>
          <a:p>
            <a:pPr marL="0" indent="0">
              <a:buNone/>
            </a:pPr>
            <a:endParaRPr lang="tr-TR" dirty="0"/>
          </a:p>
        </p:txBody>
      </p:sp>
    </p:spTree>
    <p:extLst>
      <p:ext uri="{BB962C8B-B14F-4D97-AF65-F5344CB8AC3E}">
        <p14:creationId xmlns:p14="http://schemas.microsoft.com/office/powerpoint/2010/main" val="2801297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6-11 yaş arası çocuklar bir salgının ne olduğunu ve insanları nasıl etkilendiğini çeşitli yönleriyle somut düzeyde anlayabilirler. Bu nedenle dışarıya çıkmaktan korkabilirler ve arkadaşlarıyla vakit geçirmeyi bırakabilirler. Kendilerinin ya da aile üyelerinden birinin zarar görebileceğine yönelik yoğun endişe yaşayabilirler. Bazı çocuklar herhangi bir neden olmaksızın öfkelenebilir ve saldırganca davranabilirler. Bazı çocuklarda ise </a:t>
            </a:r>
            <a:r>
              <a:rPr lang="tr-TR" dirty="0" err="1"/>
              <a:t>özbakım</a:t>
            </a:r>
            <a:r>
              <a:rPr lang="tr-TR" dirty="0"/>
              <a:t> becerilerinde gerileme olabilir ve ebeveynlerinin kendilerine yemek yedirmesini ya da kıyafetlerini giydirmesini isteyebilirler, yetişkinlerin kendileriyle daha sık ilgilenmesi için ısrarcı olabilirler. </a:t>
            </a:r>
            <a:endParaRPr lang="tr-TR" dirty="0"/>
          </a:p>
        </p:txBody>
      </p:sp>
    </p:spTree>
    <p:extLst>
      <p:ext uri="{BB962C8B-B14F-4D97-AF65-F5344CB8AC3E}">
        <p14:creationId xmlns:p14="http://schemas.microsoft.com/office/powerpoint/2010/main" val="1177121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12-18 yaş arasındaki çocuklar: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Uyku </a:t>
            </a:r>
            <a:r>
              <a:rPr lang="tr-TR" dirty="0"/>
              <a:t>problemleri (uykusuzluk, kabus vb.) yaşama </a:t>
            </a:r>
          </a:p>
          <a:p>
            <a:r>
              <a:rPr lang="tr-TR" dirty="0"/>
              <a:t>Salgın hastalığı hatırlatıcı ortamlardan kaçma </a:t>
            </a:r>
          </a:p>
          <a:p>
            <a:r>
              <a:rPr lang="tr-TR" dirty="0" err="1"/>
              <a:t>Koronavirüs</a:t>
            </a:r>
            <a:r>
              <a:rPr lang="tr-TR" dirty="0"/>
              <a:t> hakkında konuşmaktan kaçınma </a:t>
            </a:r>
          </a:p>
          <a:p>
            <a:r>
              <a:rPr lang="tr-TR" dirty="0"/>
              <a:t>Tütün, alkol ya da madde kullanmaya başlama </a:t>
            </a:r>
          </a:p>
          <a:p>
            <a:r>
              <a:rPr lang="tr-TR" dirty="0"/>
              <a:t>Aile ve arkadaşlardan uzaklaşma, sürekli yalnız kalma </a:t>
            </a:r>
          </a:p>
          <a:p>
            <a:r>
              <a:rPr lang="tr-TR" dirty="0"/>
              <a:t>Aşırı alıngan ya da öfkeli olma </a:t>
            </a:r>
          </a:p>
          <a:p>
            <a:r>
              <a:rPr lang="tr-TR" dirty="0"/>
              <a:t>Sevdiği şeylerden artık zevk almama </a:t>
            </a:r>
          </a:p>
          <a:p>
            <a:r>
              <a:rPr lang="tr-TR" dirty="0"/>
              <a:t>Herkesle kavga etme, sorunlu davranışlar gösterme </a:t>
            </a:r>
          </a:p>
          <a:p>
            <a:pPr marL="0" indent="0">
              <a:buNone/>
            </a:pPr>
            <a:endParaRPr lang="tr-TR" dirty="0"/>
          </a:p>
        </p:txBody>
      </p:sp>
    </p:spTree>
    <p:extLst>
      <p:ext uri="{BB962C8B-B14F-4D97-AF65-F5344CB8AC3E}">
        <p14:creationId xmlns:p14="http://schemas.microsoft.com/office/powerpoint/2010/main" val="3718484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12-18 yaş arasındaki ergenler, içinde bulundukları gelişimsel dönem nedeniyle bazı fiziksel ve duygusal değişimler geçirirler. Bu dönemde, salgına dair kaygı ile başa çıkmak onlar için zor olabilir. Yaşça daha büyük ergenler kendilerine ve ebeveynlerine karşı hiç stres ve kaygı hissetmiyormuş gibi davranabilirler. Sorulara alışıldık bir şekilde sadece “iyiyim” diyerek yanıt verebilirler, hatta üzüldüklerinde bile sessiz kalabilirler. Bazı ergenler fiziksel ağrı ya da sancılardan şikâyet edebilirler çünkü onları duygusal olarak gerçekten neyin rahatsız ettiğini belirleyemezler. Ayrıca salgın endişesi nedeniyle bazı fiziksel sıkıntılar yaşayabilirler. Bazıları ise evde ya da sosyal ortamlarda kurallara uymakta çeşitli sorunlar yaşayabilirler. Bir kısım gençte ise tütün, alkol ya da uyuşturucu madde kullanımı gibi riskli davranışlar gözlemlenebilir.</a:t>
            </a:r>
            <a:endParaRPr lang="tr-TR" dirty="0"/>
          </a:p>
        </p:txBody>
      </p:sp>
    </p:spTree>
    <p:extLst>
      <p:ext uri="{BB962C8B-B14F-4D97-AF65-F5344CB8AC3E}">
        <p14:creationId xmlns:p14="http://schemas.microsoft.com/office/powerpoint/2010/main" val="866153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71</TotalTime>
  <Words>876</Words>
  <Application>Microsoft Office PowerPoint</Application>
  <PresentationFormat>Geniş ekran</PresentationFormat>
  <Paragraphs>43</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Bodoni MT Black</vt:lpstr>
      <vt:lpstr>Century Gothic</vt:lpstr>
      <vt:lpstr>Wingdings 3</vt:lpstr>
      <vt:lpstr>Duman</vt:lpstr>
      <vt:lpstr>COVİD-19’UN ÇOCUKLAR ÜZERİNDEKİ PSİKOSOSYAL ETKİLERİ</vt:lpstr>
      <vt:lpstr>PowerPoint Sunusu</vt:lpstr>
      <vt:lpstr>PowerPoint Sunusu</vt:lpstr>
      <vt:lpstr>5 yaş ve altındaki çocuklar: </vt:lpstr>
      <vt:lpstr>PowerPoint Sunusu</vt:lpstr>
      <vt:lpstr>6-11 yaş arasındaki çocuklar:  </vt:lpstr>
      <vt:lpstr>PowerPoint Sunusu</vt:lpstr>
      <vt:lpstr>12-18 yaş arasındaki çocuklar:  </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COVİD-19’UN ÇOCUKLAR ÜZERİNDEKİ PSİKOSOSYAL ETKİLERİ VE ÇOCUKLARIN RUH SAĞLIĞINI KORUMADA AİLELERE DÜŞEN ROLLER</dc:title>
  <dc:creator>ronaldinho424</dc:creator>
  <cp:lastModifiedBy>ronaldinho424</cp:lastModifiedBy>
  <cp:revision>7</cp:revision>
  <dcterms:created xsi:type="dcterms:W3CDTF">2020-08-19T10:20:54Z</dcterms:created>
  <dcterms:modified xsi:type="dcterms:W3CDTF">2020-08-19T12:33:27Z</dcterms:modified>
</cp:coreProperties>
</file>