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105"/>
  </p:notesMasterIdLst>
  <p:sldIdLst>
    <p:sldId id="308"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329" r:id="rId19"/>
    <p:sldId id="330" r:id="rId20"/>
    <p:sldId id="331" r:id="rId21"/>
    <p:sldId id="332" r:id="rId22"/>
    <p:sldId id="270" r:id="rId23"/>
    <p:sldId id="271" r:id="rId24"/>
    <p:sldId id="272" r:id="rId25"/>
    <p:sldId id="273" r:id="rId26"/>
    <p:sldId id="274" r:id="rId27"/>
    <p:sldId id="275" r:id="rId28"/>
    <p:sldId id="319" r:id="rId29"/>
    <p:sldId id="280" r:id="rId30"/>
    <p:sldId id="277" r:id="rId31"/>
    <p:sldId id="278" r:id="rId32"/>
    <p:sldId id="279" r:id="rId33"/>
    <p:sldId id="341" r:id="rId34"/>
    <p:sldId id="340" r:id="rId35"/>
    <p:sldId id="342" r:id="rId36"/>
    <p:sldId id="343" r:id="rId37"/>
    <p:sldId id="344" r:id="rId38"/>
    <p:sldId id="371" r:id="rId39"/>
    <p:sldId id="345" r:id="rId40"/>
    <p:sldId id="372" r:id="rId41"/>
    <p:sldId id="346" r:id="rId42"/>
    <p:sldId id="347" r:id="rId43"/>
    <p:sldId id="348" r:id="rId44"/>
    <p:sldId id="373"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09" r:id="rId67"/>
    <p:sldId id="310" r:id="rId68"/>
    <p:sldId id="311" r:id="rId69"/>
    <p:sldId id="312" r:id="rId70"/>
    <p:sldId id="313" r:id="rId71"/>
    <p:sldId id="314" r:id="rId72"/>
    <p:sldId id="315" r:id="rId73"/>
    <p:sldId id="316" r:id="rId74"/>
    <p:sldId id="317" r:id="rId75"/>
    <p:sldId id="318" r:id="rId76"/>
    <p:sldId id="285" r:id="rId77"/>
    <p:sldId id="286" r:id="rId78"/>
    <p:sldId id="287" r:id="rId79"/>
    <p:sldId id="288" r:id="rId80"/>
    <p:sldId id="289" r:id="rId81"/>
    <p:sldId id="290" r:id="rId82"/>
    <p:sldId id="291" r:id="rId83"/>
    <p:sldId id="292" r:id="rId84"/>
    <p:sldId id="293" r:id="rId85"/>
    <p:sldId id="294" r:id="rId86"/>
    <p:sldId id="295" r:id="rId87"/>
    <p:sldId id="296" r:id="rId88"/>
    <p:sldId id="297" r:id="rId89"/>
    <p:sldId id="298" r:id="rId90"/>
    <p:sldId id="299" r:id="rId91"/>
    <p:sldId id="300" r:id="rId92"/>
    <p:sldId id="301" r:id="rId93"/>
    <p:sldId id="302" r:id="rId94"/>
    <p:sldId id="303" r:id="rId95"/>
    <p:sldId id="304" r:id="rId96"/>
    <p:sldId id="305" r:id="rId97"/>
    <p:sldId id="306" r:id="rId98"/>
    <p:sldId id="307" r:id="rId99"/>
    <p:sldId id="334" r:id="rId100"/>
    <p:sldId id="335" r:id="rId101"/>
    <p:sldId id="337" r:id="rId102"/>
    <p:sldId id="339" r:id="rId103"/>
    <p:sldId id="370" r:id="rId104"/>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viewProps" Target="view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360" cap="sq">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68611"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68612"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5124" name="Rectangle 4"/>
          <p:cNvSpPr>
            <a:spLocks noGrp="1" noChangeArrowheads="1"/>
          </p:cNvSpPr>
          <p:nvPr>
            <p:ph type="dt"/>
          </p:nvPr>
        </p:nvSpPr>
        <p:spPr bwMode="auto">
          <a:xfrm>
            <a:off x="3884613" y="0"/>
            <a:ext cx="2968625" cy="454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itchFamily="32" charset="0"/>
                <a:ea typeface="Microsoft YaHei" charset="-122"/>
              </a:defRPr>
            </a:lvl1pPr>
          </a:lstStyle>
          <a:p>
            <a:pPr>
              <a:defRPr/>
            </a:pPr>
            <a:endParaRPr lang="tr-TR" altLang="tr-TR"/>
          </a:p>
        </p:txBody>
      </p:sp>
      <p:sp>
        <p:nvSpPr>
          <p:cNvPr id="68614" name="Rectangle 5"/>
          <p:cNvSpPr>
            <a:spLocks noGrp="1" noRot="1" noChangeAspect="1" noChangeArrowheads="1"/>
          </p:cNvSpPr>
          <p:nvPr>
            <p:ph type="sldImg"/>
          </p:nvPr>
        </p:nvSpPr>
        <p:spPr bwMode="auto">
          <a:xfrm>
            <a:off x="1143000" y="685800"/>
            <a:ext cx="4568825" cy="3425825"/>
          </a:xfrm>
          <a:prstGeom prst="rect">
            <a:avLst/>
          </a:prstGeom>
          <a:noFill/>
          <a:ln w="12600" cap="sq">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5126" name="Rectangle 6"/>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tr-TR" altLang="tr-TR" noProof="0" smtClean="0"/>
          </a:p>
        </p:txBody>
      </p:sp>
      <p:sp>
        <p:nvSpPr>
          <p:cNvPr id="68616" name="Text Box 7"/>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5128" name="Rectangle 8"/>
          <p:cNvSpPr>
            <a:spLocks noGrp="1" noChangeArrowheads="1"/>
          </p:cNvSpPr>
          <p:nvPr>
            <p:ph type="sldNum"/>
          </p:nvPr>
        </p:nvSpPr>
        <p:spPr bwMode="auto">
          <a:xfrm>
            <a:off x="3884613" y="8685213"/>
            <a:ext cx="2968625" cy="454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anose="020F0502020204030204" pitchFamily="34" charset="0"/>
              </a:defRPr>
            </a:lvl1pPr>
          </a:lstStyle>
          <a:p>
            <a:fld id="{18904895-D4F3-4DED-8D44-99C3296863D3}" type="slidenum">
              <a:rPr lang="tr-TR" altLang="tr-TR"/>
              <a:pPr/>
              <a:t>‹#›</a:t>
            </a:fld>
            <a:endParaRPr lang="tr-TR" altLang="tr-TR"/>
          </a:p>
        </p:txBody>
      </p:sp>
    </p:spTree>
    <p:extLst>
      <p:ext uri="{BB962C8B-B14F-4D97-AF65-F5344CB8AC3E}">
        <p14:creationId xmlns:p14="http://schemas.microsoft.com/office/powerpoint/2010/main" xmlns="" val="256576373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53ADA005-5033-40A7-A2E8-33F6A1724D08}" type="slidenum">
              <a:rPr lang="tr-TR" altLang="tr-TR">
                <a:latin typeface="Calibri" panose="020F0502020204030204" pitchFamily="34" charset="0"/>
              </a:rPr>
              <a:pPr eaLnBrk="1" hangingPunct="1">
                <a:spcBef>
                  <a:spcPct val="0"/>
                </a:spcBef>
              </a:pPr>
              <a:t>2</a:t>
            </a:fld>
            <a:endParaRPr lang="tr-TR" altLang="tr-TR">
              <a:latin typeface="Calibri" panose="020F0502020204030204" pitchFamily="34" charset="0"/>
            </a:endParaRPr>
          </a:p>
        </p:txBody>
      </p:sp>
      <p:sp>
        <p:nvSpPr>
          <p:cNvPr id="6963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963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821957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CB597DCC-941C-4DC5-9BC0-A69CA26DFB4D}" type="slidenum">
              <a:rPr lang="tr-TR" altLang="tr-TR">
                <a:latin typeface="Calibri" panose="020F0502020204030204" pitchFamily="34" charset="0"/>
              </a:rPr>
              <a:pPr eaLnBrk="1" hangingPunct="1">
                <a:spcBef>
                  <a:spcPct val="0"/>
                </a:spcBef>
              </a:pPr>
              <a:t>11</a:t>
            </a:fld>
            <a:endParaRPr lang="tr-TR" altLang="tr-TR">
              <a:latin typeface="Calibri" panose="020F0502020204030204" pitchFamily="34" charset="0"/>
            </a:endParaRPr>
          </a:p>
        </p:txBody>
      </p:sp>
      <p:sp>
        <p:nvSpPr>
          <p:cNvPr id="7885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885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407128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1B0FAEEC-A83C-4310-85C5-A54B3CDB30FE}" type="slidenum">
              <a:rPr lang="tr-TR" altLang="tr-TR">
                <a:latin typeface="Calibri" panose="020F0502020204030204" pitchFamily="34" charset="0"/>
              </a:rPr>
              <a:pPr eaLnBrk="1" hangingPunct="1">
                <a:spcBef>
                  <a:spcPct val="0"/>
                </a:spcBef>
              </a:pPr>
              <a:t>12</a:t>
            </a:fld>
            <a:endParaRPr lang="tr-TR" altLang="tr-TR">
              <a:latin typeface="Calibri" panose="020F0502020204030204" pitchFamily="34" charset="0"/>
            </a:endParaRPr>
          </a:p>
        </p:txBody>
      </p:sp>
      <p:sp>
        <p:nvSpPr>
          <p:cNvPr id="7987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987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577811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46BB483E-2800-4A60-A01D-4CFC9888F964}" type="slidenum">
              <a:rPr lang="tr-TR" altLang="tr-TR">
                <a:latin typeface="Calibri" panose="020F0502020204030204" pitchFamily="34" charset="0"/>
              </a:rPr>
              <a:pPr eaLnBrk="1" hangingPunct="1">
                <a:spcBef>
                  <a:spcPct val="0"/>
                </a:spcBef>
              </a:pPr>
              <a:t>13</a:t>
            </a:fld>
            <a:endParaRPr lang="tr-TR" altLang="tr-TR">
              <a:latin typeface="Calibri" panose="020F0502020204030204" pitchFamily="34" charset="0"/>
            </a:endParaRPr>
          </a:p>
        </p:txBody>
      </p:sp>
      <p:sp>
        <p:nvSpPr>
          <p:cNvPr id="8089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090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12232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A3940DBF-90EE-4BC0-A474-D6109160EC55}" type="slidenum">
              <a:rPr lang="tr-TR" altLang="tr-TR">
                <a:latin typeface="Calibri" panose="020F0502020204030204" pitchFamily="34" charset="0"/>
              </a:rPr>
              <a:pPr eaLnBrk="1" hangingPunct="1">
                <a:spcBef>
                  <a:spcPct val="0"/>
                </a:spcBef>
              </a:pPr>
              <a:t>14</a:t>
            </a:fld>
            <a:endParaRPr lang="tr-TR" altLang="tr-TR">
              <a:latin typeface="Calibri" panose="020F0502020204030204" pitchFamily="34" charset="0"/>
            </a:endParaRPr>
          </a:p>
        </p:txBody>
      </p:sp>
      <p:sp>
        <p:nvSpPr>
          <p:cNvPr id="8192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192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58413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B5C63F1-4A53-44E6-834B-C6D978C75249}" type="slidenum">
              <a:rPr lang="tr-TR" altLang="tr-TR">
                <a:latin typeface="Calibri" panose="020F0502020204030204" pitchFamily="34" charset="0"/>
              </a:rPr>
              <a:pPr eaLnBrk="1" hangingPunct="1">
                <a:spcBef>
                  <a:spcPct val="0"/>
                </a:spcBef>
              </a:pPr>
              <a:t>19</a:t>
            </a:fld>
            <a:endParaRPr lang="tr-TR" altLang="tr-TR">
              <a:latin typeface="Calibri" panose="020F0502020204030204" pitchFamily="34" charset="0"/>
            </a:endParaRPr>
          </a:p>
        </p:txBody>
      </p:sp>
      <p:sp>
        <p:nvSpPr>
          <p:cNvPr id="8294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2948"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smtClean="0">
                <a:latin typeface="Calibri" panose="020F0502020204030204" pitchFamily="34" charset="0"/>
                <a:ea typeface="Microsoft YaHei" panose="020B0503020204020204" pitchFamily="34" charset="-122"/>
              </a:rPr>
              <a:t>Ayhan ın etkin dinleme oyunu-ek 6</a:t>
            </a:r>
          </a:p>
        </p:txBody>
      </p:sp>
      <p:sp>
        <p:nvSpPr>
          <p:cNvPr id="8294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D5759E9-1613-4A45-B972-25BDE5765D4F}" type="slidenum">
              <a:rPr lang="tr-TR" altLang="tr-TR">
                <a:latin typeface="Calibri" panose="020F0502020204030204" pitchFamily="34" charset="0"/>
              </a:rPr>
              <a:pPr algn="r" eaLnBrk="1" hangingPunct="1">
                <a:spcBef>
                  <a:spcPct val="0"/>
                </a:spcBef>
                <a:buClrTx/>
                <a:buFontTx/>
                <a:buNone/>
              </a:pPr>
              <a:t>19</a:t>
            </a:fld>
            <a:endParaRPr lang="tr-TR" altLang="tr-TR">
              <a:latin typeface="Calibri" panose="020F0502020204030204" pitchFamily="34" charset="0"/>
            </a:endParaRPr>
          </a:p>
        </p:txBody>
      </p:sp>
    </p:spTree>
    <p:extLst>
      <p:ext uri="{BB962C8B-B14F-4D97-AF65-F5344CB8AC3E}">
        <p14:creationId xmlns:p14="http://schemas.microsoft.com/office/powerpoint/2010/main" xmlns="" val="3252151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43C628F5-73FE-4ADC-B6B0-69DF55F66EFD}" type="slidenum">
              <a:rPr lang="tr-TR" altLang="tr-TR">
                <a:latin typeface="Calibri" panose="020F0502020204030204" pitchFamily="34" charset="0"/>
              </a:rPr>
              <a:pPr eaLnBrk="1" hangingPunct="1">
                <a:spcBef>
                  <a:spcPct val="0"/>
                </a:spcBef>
              </a:pPr>
              <a:t>20</a:t>
            </a:fld>
            <a:endParaRPr lang="tr-TR" altLang="tr-TR">
              <a:latin typeface="Calibri" panose="020F0502020204030204" pitchFamily="34" charset="0"/>
            </a:endParaRPr>
          </a:p>
        </p:txBody>
      </p:sp>
      <p:sp>
        <p:nvSpPr>
          <p:cNvPr id="8397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3972"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b="1" i="1" smtClean="0">
                <a:latin typeface="Calibri" panose="020F0502020204030204" pitchFamily="34" charset="0"/>
                <a:ea typeface="Microsoft YaHei" panose="020B0503020204020204" pitchFamily="34" charset="-122"/>
              </a:rPr>
              <a:t>-</a:t>
            </a:r>
            <a:r>
              <a:rPr lang="tr-TR" altLang="tr-TR" smtClean="0">
                <a:latin typeface="Calibri" panose="020F0502020204030204" pitchFamily="34" charset="0"/>
                <a:ea typeface="Microsoft YaHei" panose="020B0503020204020204" pitchFamily="34" charset="-122"/>
              </a:rPr>
              <a:t> </a:t>
            </a:r>
            <a:r>
              <a:rPr lang="tr-TR" altLang="tr-TR" b="1" i="1" smtClean="0">
                <a:latin typeface="Calibri" panose="020F0502020204030204" pitchFamily="34" charset="0"/>
                <a:ea typeface="Microsoft YaHei" panose="020B0503020204020204" pitchFamily="34" charset="-122"/>
              </a:rPr>
              <a:t>İlişkiyi başlatabilme ihtiyacı :</a:t>
            </a:r>
            <a:r>
              <a:rPr lang="tr-TR" altLang="tr-TR" b="1" smtClean="0">
                <a:latin typeface="Calibri" panose="020F0502020204030204" pitchFamily="34" charset="0"/>
                <a:ea typeface="Microsoft YaHei" panose="020B0503020204020204" pitchFamily="34" charset="-122"/>
              </a:rPr>
              <a:t> </a:t>
            </a:r>
            <a:r>
              <a:rPr lang="tr-TR" altLang="tr-TR" smtClean="0">
                <a:latin typeface="Calibri" panose="020F0502020204030204" pitchFamily="34" charset="0"/>
                <a:ea typeface="Microsoft YaHei" panose="020B0503020204020204" pitchFamily="34" charset="-122"/>
              </a:rPr>
              <a:t>Günlük hayatta yaptığımız törensel davranışlar(merhaba, güle güle vb…)    Kültürel entellektüel düzey, çevre etkilidir.</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smtClean="0">
                <a:latin typeface="Calibri" panose="020F0502020204030204" pitchFamily="34" charset="0"/>
                <a:ea typeface="Microsoft YaHei" panose="020B0503020204020204" pitchFamily="34" charset="-122"/>
              </a:rPr>
              <a:t>Bu törensel davranışlara saygı göstermeyenler sorun yaşar.</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smtClean="0">
                <a:latin typeface="Calibri" panose="020F0502020204030204" pitchFamily="34" charset="0"/>
                <a:ea typeface="Microsoft YaHei" panose="020B0503020204020204" pitchFamily="34" charset="-122"/>
              </a:rPr>
              <a:t>Bunları yaşamak ihtiyaçtır.</a:t>
            </a:r>
          </a:p>
        </p:txBody>
      </p:sp>
    </p:spTree>
    <p:extLst>
      <p:ext uri="{BB962C8B-B14F-4D97-AF65-F5344CB8AC3E}">
        <p14:creationId xmlns:p14="http://schemas.microsoft.com/office/powerpoint/2010/main" xmlns="" val="4024356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9C49E51-6339-40F3-9617-A0FC2F27C851}" type="slidenum">
              <a:rPr lang="tr-TR" altLang="tr-TR">
                <a:latin typeface="Calibri" panose="020F0502020204030204" pitchFamily="34" charset="0"/>
              </a:rPr>
              <a:pPr eaLnBrk="1" hangingPunct="1">
                <a:spcBef>
                  <a:spcPct val="0"/>
                </a:spcBef>
              </a:pPr>
              <a:t>21</a:t>
            </a:fld>
            <a:endParaRPr lang="tr-TR" altLang="tr-TR">
              <a:latin typeface="Calibri" panose="020F0502020204030204" pitchFamily="34" charset="0"/>
            </a:endParaRPr>
          </a:p>
        </p:txBody>
      </p:sp>
      <p:sp>
        <p:nvSpPr>
          <p:cNvPr id="8499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4996"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b="1" i="1" smtClean="0">
                <a:latin typeface="Calibri" panose="020F0502020204030204" pitchFamily="34" charset="0"/>
                <a:ea typeface="Microsoft YaHei" panose="020B0503020204020204" pitchFamily="34" charset="-122"/>
              </a:rPr>
              <a:t>- Birlikte eğlenebilme ihtiyacı</a:t>
            </a:r>
            <a:r>
              <a:rPr lang="tr-TR" altLang="tr-TR" smtClean="0">
                <a:latin typeface="Calibri" panose="020F0502020204030204" pitchFamily="34" charset="0"/>
                <a:ea typeface="Microsoft YaHei" panose="020B0503020204020204" pitchFamily="34" charset="-122"/>
              </a:rPr>
              <a:t> </a:t>
            </a:r>
            <a:r>
              <a:rPr lang="tr-TR" altLang="tr-TR" b="1" i="1" smtClean="0">
                <a:latin typeface="Calibri" panose="020F0502020204030204" pitchFamily="34" charset="0"/>
                <a:ea typeface="Microsoft YaHei" panose="020B0503020204020204" pitchFamily="34" charset="-122"/>
              </a:rPr>
              <a:t>:</a:t>
            </a:r>
            <a:r>
              <a:rPr lang="tr-TR" altLang="tr-TR" b="1" smtClean="0">
                <a:latin typeface="Calibri" panose="020F0502020204030204" pitchFamily="34" charset="0"/>
                <a:ea typeface="Microsoft YaHei" panose="020B0503020204020204" pitchFamily="34" charset="-122"/>
              </a:rPr>
              <a:t> </a:t>
            </a:r>
            <a:r>
              <a:rPr lang="tr-TR" altLang="tr-TR" smtClean="0">
                <a:latin typeface="Calibri" panose="020F0502020204030204" pitchFamily="34" charset="0"/>
                <a:ea typeface="Microsoft YaHei" panose="020B0503020204020204" pitchFamily="34" charset="-122"/>
              </a:rPr>
              <a:t>Günlük olağan konuşmalar. Karar alınmaz. Derinlemesine analiz yapılmaz. Vakit geçirme, sosyal ilişki kurmamıza ve yeni insanlar tanımamıza yarar. </a:t>
            </a:r>
          </a:p>
        </p:txBody>
      </p:sp>
    </p:spTree>
    <p:extLst>
      <p:ext uri="{BB962C8B-B14F-4D97-AF65-F5344CB8AC3E}">
        <p14:creationId xmlns:p14="http://schemas.microsoft.com/office/powerpoint/2010/main" xmlns="" val="1781943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CDC69CFC-0289-47CE-939F-FF13456893D9}" type="slidenum">
              <a:rPr lang="tr-TR" altLang="tr-TR">
                <a:latin typeface="Calibri" panose="020F0502020204030204" pitchFamily="34" charset="0"/>
              </a:rPr>
              <a:pPr eaLnBrk="1" hangingPunct="1">
                <a:spcBef>
                  <a:spcPct val="0"/>
                </a:spcBef>
              </a:pPr>
              <a:t>22</a:t>
            </a:fld>
            <a:endParaRPr lang="tr-TR" altLang="tr-TR">
              <a:latin typeface="Calibri" panose="020F0502020204030204" pitchFamily="34" charset="0"/>
            </a:endParaRPr>
          </a:p>
        </p:txBody>
      </p:sp>
      <p:sp>
        <p:nvSpPr>
          <p:cNvPr id="8601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602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830458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97B4F699-A307-4EAA-9A0C-DBA384E58B45}" type="slidenum">
              <a:rPr lang="tr-TR" altLang="tr-TR">
                <a:latin typeface="Calibri" panose="020F0502020204030204" pitchFamily="34" charset="0"/>
              </a:rPr>
              <a:pPr eaLnBrk="1" hangingPunct="1">
                <a:spcBef>
                  <a:spcPct val="0"/>
                </a:spcBef>
              </a:pPr>
              <a:t>23</a:t>
            </a:fld>
            <a:endParaRPr lang="tr-TR" altLang="tr-TR">
              <a:latin typeface="Calibri" panose="020F0502020204030204" pitchFamily="34" charset="0"/>
            </a:endParaRPr>
          </a:p>
        </p:txBody>
      </p:sp>
      <p:sp>
        <p:nvSpPr>
          <p:cNvPr id="8704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704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11282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D5CCEF67-6F94-4315-9DB6-3391E01D4C3F}" type="slidenum">
              <a:rPr lang="tr-TR" altLang="tr-TR">
                <a:latin typeface="Calibri" panose="020F0502020204030204" pitchFamily="34" charset="0"/>
              </a:rPr>
              <a:pPr eaLnBrk="1" hangingPunct="1">
                <a:spcBef>
                  <a:spcPct val="0"/>
                </a:spcBef>
              </a:pPr>
              <a:t>24</a:t>
            </a:fld>
            <a:endParaRPr lang="tr-TR" altLang="tr-TR">
              <a:latin typeface="Calibri" panose="020F0502020204030204" pitchFamily="34" charset="0"/>
            </a:endParaRPr>
          </a:p>
        </p:txBody>
      </p:sp>
      <p:sp>
        <p:nvSpPr>
          <p:cNvPr id="8806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80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31326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84D4A7D9-301D-4172-A9AD-0EFAE9523F13}" type="slidenum">
              <a:rPr lang="tr-TR" altLang="tr-TR">
                <a:latin typeface="Calibri" panose="020F0502020204030204" pitchFamily="34" charset="0"/>
              </a:rPr>
              <a:pPr eaLnBrk="1" hangingPunct="1">
                <a:spcBef>
                  <a:spcPct val="0"/>
                </a:spcBef>
              </a:pPr>
              <a:t>3</a:t>
            </a:fld>
            <a:endParaRPr lang="tr-TR" altLang="tr-TR">
              <a:latin typeface="Calibri" panose="020F0502020204030204" pitchFamily="34" charset="0"/>
            </a:endParaRPr>
          </a:p>
        </p:txBody>
      </p:sp>
      <p:sp>
        <p:nvSpPr>
          <p:cNvPr id="7065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066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358218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5A2E0523-505B-40EB-AC83-94DEB5006F25}" type="slidenum">
              <a:rPr lang="tr-TR" altLang="tr-TR">
                <a:latin typeface="Calibri" panose="020F0502020204030204" pitchFamily="34" charset="0"/>
              </a:rPr>
              <a:pPr eaLnBrk="1" hangingPunct="1">
                <a:spcBef>
                  <a:spcPct val="0"/>
                </a:spcBef>
              </a:pPr>
              <a:t>26</a:t>
            </a:fld>
            <a:endParaRPr lang="tr-TR" altLang="tr-TR">
              <a:latin typeface="Calibri" panose="020F0502020204030204" pitchFamily="34" charset="0"/>
            </a:endParaRPr>
          </a:p>
        </p:txBody>
      </p:sp>
      <p:sp>
        <p:nvSpPr>
          <p:cNvPr id="9216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216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352833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A5160787-0B34-4698-9C9E-79B33303027A}" type="slidenum">
              <a:rPr lang="tr-TR" altLang="tr-TR">
                <a:latin typeface="Calibri" panose="020F0502020204030204" pitchFamily="34" charset="0"/>
              </a:rPr>
              <a:pPr eaLnBrk="1" hangingPunct="1">
                <a:spcBef>
                  <a:spcPct val="0"/>
                </a:spcBef>
              </a:pPr>
              <a:t>27</a:t>
            </a:fld>
            <a:endParaRPr lang="tr-TR" altLang="tr-TR">
              <a:latin typeface="Calibri" panose="020F0502020204030204" pitchFamily="34" charset="0"/>
            </a:endParaRPr>
          </a:p>
        </p:txBody>
      </p:sp>
      <p:sp>
        <p:nvSpPr>
          <p:cNvPr id="8909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909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177178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C9725D8C-81DD-4C2F-8699-EEEC4CC15B1B}" type="slidenum">
              <a:rPr lang="tr-TR" altLang="tr-TR">
                <a:latin typeface="Calibri" panose="020F0502020204030204" pitchFamily="34" charset="0"/>
              </a:rPr>
              <a:pPr eaLnBrk="1" hangingPunct="1">
                <a:spcBef>
                  <a:spcPct val="0"/>
                </a:spcBef>
              </a:pPr>
              <a:t>28</a:t>
            </a:fld>
            <a:endParaRPr lang="tr-TR" altLang="tr-TR">
              <a:latin typeface="Calibri" panose="020F0502020204030204" pitchFamily="34" charset="0"/>
            </a:endParaRPr>
          </a:p>
        </p:txBody>
      </p:sp>
      <p:sp>
        <p:nvSpPr>
          <p:cNvPr id="9011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01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005347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C8887A4C-BE29-4805-BDE0-F1641B379C4B}" type="slidenum">
              <a:rPr lang="tr-TR" altLang="tr-TR">
                <a:latin typeface="Calibri" panose="020F0502020204030204" pitchFamily="34" charset="0"/>
              </a:rPr>
              <a:pPr eaLnBrk="1" hangingPunct="1">
                <a:spcBef>
                  <a:spcPct val="0"/>
                </a:spcBef>
              </a:pPr>
              <a:t>29</a:t>
            </a:fld>
            <a:endParaRPr lang="tr-TR" altLang="tr-TR">
              <a:latin typeface="Calibri" panose="020F0502020204030204" pitchFamily="34" charset="0"/>
            </a:endParaRPr>
          </a:p>
        </p:txBody>
      </p:sp>
      <p:sp>
        <p:nvSpPr>
          <p:cNvPr id="9113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114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903505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2FF7720-828B-4290-AB90-97DCD299364D}" type="slidenum">
              <a:rPr lang="tr-TR" altLang="tr-TR">
                <a:latin typeface="Calibri" panose="020F0502020204030204" pitchFamily="34" charset="0"/>
              </a:rPr>
              <a:pPr eaLnBrk="1" hangingPunct="1">
                <a:spcBef>
                  <a:spcPct val="0"/>
                </a:spcBef>
              </a:pPr>
              <a:t>73</a:t>
            </a:fld>
            <a:endParaRPr lang="tr-TR" altLang="tr-TR">
              <a:latin typeface="Calibri" panose="020F0502020204030204" pitchFamily="34" charset="0"/>
            </a:endParaRPr>
          </a:p>
        </p:txBody>
      </p:sp>
      <p:sp>
        <p:nvSpPr>
          <p:cNvPr id="9625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626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779421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75F0F822-9599-4B8E-B59D-816C2F87C71A}" type="slidenum">
              <a:rPr lang="tr-TR" altLang="tr-TR">
                <a:latin typeface="Calibri" panose="020F0502020204030204" pitchFamily="34" charset="0"/>
              </a:rPr>
              <a:pPr eaLnBrk="1" hangingPunct="1">
                <a:spcBef>
                  <a:spcPct val="0"/>
                </a:spcBef>
              </a:pPr>
              <a:t>74</a:t>
            </a:fld>
            <a:endParaRPr lang="tr-TR" altLang="tr-TR">
              <a:latin typeface="Calibri" panose="020F0502020204030204" pitchFamily="34" charset="0"/>
            </a:endParaRPr>
          </a:p>
        </p:txBody>
      </p:sp>
      <p:sp>
        <p:nvSpPr>
          <p:cNvPr id="9728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728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154611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FEF40DD-055A-4152-BB83-B6C1020424BA}" type="slidenum">
              <a:rPr lang="tr-TR" altLang="tr-TR">
                <a:latin typeface="Calibri" panose="020F0502020204030204" pitchFamily="34" charset="0"/>
              </a:rPr>
              <a:pPr eaLnBrk="1" hangingPunct="1">
                <a:spcBef>
                  <a:spcPct val="0"/>
                </a:spcBef>
              </a:pPr>
              <a:t>75</a:t>
            </a:fld>
            <a:endParaRPr lang="tr-TR" altLang="tr-TR">
              <a:latin typeface="Calibri" panose="020F0502020204030204" pitchFamily="34" charset="0"/>
            </a:endParaRPr>
          </a:p>
        </p:txBody>
      </p:sp>
      <p:sp>
        <p:nvSpPr>
          <p:cNvPr id="9830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83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920835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57B3D5C3-CF7E-485F-B648-F62F6B87E52C}" type="slidenum">
              <a:rPr lang="tr-TR" altLang="tr-TR">
                <a:latin typeface="Calibri" panose="020F0502020204030204" pitchFamily="34" charset="0"/>
              </a:rPr>
              <a:pPr eaLnBrk="1" hangingPunct="1">
                <a:spcBef>
                  <a:spcPct val="0"/>
                </a:spcBef>
              </a:pPr>
              <a:t>76</a:t>
            </a:fld>
            <a:endParaRPr lang="tr-TR" altLang="tr-TR">
              <a:latin typeface="Calibri" panose="020F0502020204030204" pitchFamily="34" charset="0"/>
            </a:endParaRPr>
          </a:p>
        </p:txBody>
      </p:sp>
      <p:sp>
        <p:nvSpPr>
          <p:cNvPr id="9933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933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273172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0603DF41-A4B3-4492-AA69-54767ABC01CA}" type="slidenum">
              <a:rPr lang="tr-TR" altLang="tr-TR">
                <a:latin typeface="Calibri" panose="020F0502020204030204" pitchFamily="34" charset="0"/>
              </a:rPr>
              <a:pPr eaLnBrk="1" hangingPunct="1">
                <a:spcBef>
                  <a:spcPct val="0"/>
                </a:spcBef>
              </a:pPr>
              <a:t>77</a:t>
            </a:fld>
            <a:endParaRPr lang="tr-TR" altLang="tr-TR">
              <a:latin typeface="Calibri" panose="020F0502020204030204" pitchFamily="34" charset="0"/>
            </a:endParaRPr>
          </a:p>
        </p:txBody>
      </p:sp>
      <p:sp>
        <p:nvSpPr>
          <p:cNvPr id="10035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035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249061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B566C90-D4EF-4764-B384-D897E2C782D8}" type="slidenum">
              <a:rPr lang="tr-TR" altLang="tr-TR">
                <a:latin typeface="Calibri" panose="020F0502020204030204" pitchFamily="34" charset="0"/>
              </a:rPr>
              <a:pPr eaLnBrk="1" hangingPunct="1">
                <a:spcBef>
                  <a:spcPct val="0"/>
                </a:spcBef>
              </a:pPr>
              <a:t>78</a:t>
            </a:fld>
            <a:endParaRPr lang="tr-TR" altLang="tr-TR">
              <a:latin typeface="Calibri" panose="020F0502020204030204" pitchFamily="34" charset="0"/>
            </a:endParaRPr>
          </a:p>
        </p:txBody>
      </p:sp>
      <p:sp>
        <p:nvSpPr>
          <p:cNvPr id="10137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138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02024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323D5038-AAB6-4C43-BC16-211787C604FC}" type="slidenum">
              <a:rPr lang="tr-TR" altLang="tr-TR">
                <a:latin typeface="Calibri" panose="020F0502020204030204" pitchFamily="34" charset="0"/>
              </a:rPr>
              <a:pPr eaLnBrk="1" hangingPunct="1">
                <a:spcBef>
                  <a:spcPct val="0"/>
                </a:spcBef>
              </a:pPr>
              <a:t>4</a:t>
            </a:fld>
            <a:endParaRPr lang="tr-TR" altLang="tr-TR">
              <a:latin typeface="Calibri" panose="020F0502020204030204" pitchFamily="34" charset="0"/>
            </a:endParaRPr>
          </a:p>
        </p:txBody>
      </p:sp>
      <p:sp>
        <p:nvSpPr>
          <p:cNvPr id="7168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168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720446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69068A66-ED56-444A-B4FD-9E52A9877967}" type="slidenum">
              <a:rPr lang="tr-TR" altLang="tr-TR">
                <a:latin typeface="Calibri" panose="020F0502020204030204" pitchFamily="34" charset="0"/>
              </a:rPr>
              <a:pPr eaLnBrk="1" hangingPunct="1">
                <a:spcBef>
                  <a:spcPct val="0"/>
                </a:spcBef>
              </a:pPr>
              <a:t>79</a:t>
            </a:fld>
            <a:endParaRPr lang="tr-TR" altLang="tr-TR">
              <a:latin typeface="Calibri" panose="020F0502020204030204" pitchFamily="34" charset="0"/>
            </a:endParaRPr>
          </a:p>
        </p:txBody>
      </p:sp>
      <p:sp>
        <p:nvSpPr>
          <p:cNvPr id="10240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24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548741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610A80FF-B025-4C06-B993-79B8F740F895}" type="slidenum">
              <a:rPr lang="tr-TR" altLang="tr-TR">
                <a:latin typeface="Calibri" panose="020F0502020204030204" pitchFamily="34" charset="0"/>
              </a:rPr>
              <a:pPr eaLnBrk="1" hangingPunct="1">
                <a:spcBef>
                  <a:spcPct val="0"/>
                </a:spcBef>
              </a:pPr>
              <a:t>80</a:t>
            </a:fld>
            <a:endParaRPr lang="tr-TR" altLang="tr-TR">
              <a:latin typeface="Calibri" panose="020F0502020204030204" pitchFamily="34" charset="0"/>
            </a:endParaRPr>
          </a:p>
        </p:txBody>
      </p:sp>
      <p:sp>
        <p:nvSpPr>
          <p:cNvPr id="10342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342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615633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39BA6FD5-76C1-4147-8C7A-3197CF4D1A62}" type="slidenum">
              <a:rPr lang="tr-TR" altLang="tr-TR">
                <a:latin typeface="Calibri" panose="020F0502020204030204" pitchFamily="34" charset="0"/>
              </a:rPr>
              <a:pPr eaLnBrk="1" hangingPunct="1">
                <a:spcBef>
                  <a:spcPct val="0"/>
                </a:spcBef>
              </a:pPr>
              <a:t>81</a:t>
            </a:fld>
            <a:endParaRPr lang="tr-TR" altLang="tr-TR">
              <a:latin typeface="Calibri" panose="020F0502020204030204" pitchFamily="34" charset="0"/>
            </a:endParaRPr>
          </a:p>
        </p:txBody>
      </p:sp>
      <p:sp>
        <p:nvSpPr>
          <p:cNvPr id="10445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445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073445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E8EC42D3-3B04-4B0B-B23B-B406E02AB1C9}" type="slidenum">
              <a:rPr lang="tr-TR" altLang="tr-TR">
                <a:latin typeface="Calibri" panose="020F0502020204030204" pitchFamily="34" charset="0"/>
              </a:rPr>
              <a:pPr eaLnBrk="1" hangingPunct="1">
                <a:spcBef>
                  <a:spcPct val="0"/>
                </a:spcBef>
              </a:pPr>
              <a:t>82</a:t>
            </a:fld>
            <a:endParaRPr lang="tr-TR" altLang="tr-TR">
              <a:latin typeface="Calibri" panose="020F0502020204030204" pitchFamily="34" charset="0"/>
            </a:endParaRPr>
          </a:p>
        </p:txBody>
      </p:sp>
      <p:sp>
        <p:nvSpPr>
          <p:cNvPr id="10547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547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872718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E52CD38E-7655-465C-8886-7416D3AB1D24}" type="slidenum">
              <a:rPr lang="tr-TR" altLang="tr-TR">
                <a:latin typeface="Calibri" panose="020F0502020204030204" pitchFamily="34" charset="0"/>
              </a:rPr>
              <a:pPr eaLnBrk="1" hangingPunct="1">
                <a:spcBef>
                  <a:spcPct val="0"/>
                </a:spcBef>
              </a:pPr>
              <a:t>83</a:t>
            </a:fld>
            <a:endParaRPr lang="tr-TR" altLang="tr-TR">
              <a:latin typeface="Calibri" panose="020F0502020204030204" pitchFamily="34" charset="0"/>
            </a:endParaRPr>
          </a:p>
        </p:txBody>
      </p:sp>
      <p:sp>
        <p:nvSpPr>
          <p:cNvPr id="10649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650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501349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ABF6EF6-A11E-4909-8713-BF4D3C601B4F}" type="slidenum">
              <a:rPr lang="tr-TR" altLang="tr-TR">
                <a:latin typeface="Calibri" panose="020F0502020204030204" pitchFamily="34" charset="0"/>
              </a:rPr>
              <a:pPr eaLnBrk="1" hangingPunct="1">
                <a:spcBef>
                  <a:spcPct val="0"/>
                </a:spcBef>
              </a:pPr>
              <a:t>84</a:t>
            </a:fld>
            <a:endParaRPr lang="tr-TR" altLang="tr-TR">
              <a:latin typeface="Calibri" panose="020F0502020204030204" pitchFamily="34" charset="0"/>
            </a:endParaRPr>
          </a:p>
        </p:txBody>
      </p:sp>
      <p:sp>
        <p:nvSpPr>
          <p:cNvPr id="10752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752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495290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971ABD75-BDC1-43A6-936F-14E6A1A6B939}" type="slidenum">
              <a:rPr lang="tr-TR" altLang="tr-TR">
                <a:latin typeface="Calibri" panose="020F0502020204030204" pitchFamily="34" charset="0"/>
              </a:rPr>
              <a:pPr eaLnBrk="1" hangingPunct="1">
                <a:spcBef>
                  <a:spcPct val="0"/>
                </a:spcBef>
              </a:pPr>
              <a:t>85</a:t>
            </a:fld>
            <a:endParaRPr lang="tr-TR" altLang="tr-TR">
              <a:latin typeface="Calibri" panose="020F0502020204030204" pitchFamily="34" charset="0"/>
            </a:endParaRPr>
          </a:p>
        </p:txBody>
      </p:sp>
      <p:sp>
        <p:nvSpPr>
          <p:cNvPr id="10854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854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368574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D700E7A4-8F6E-45F1-A4C3-4F99CDB39C61}" type="slidenum">
              <a:rPr lang="tr-TR" altLang="tr-TR">
                <a:latin typeface="Calibri" panose="020F0502020204030204" pitchFamily="34" charset="0"/>
              </a:rPr>
              <a:pPr eaLnBrk="1" hangingPunct="1">
                <a:spcBef>
                  <a:spcPct val="0"/>
                </a:spcBef>
              </a:pPr>
              <a:t>86</a:t>
            </a:fld>
            <a:endParaRPr lang="tr-TR" altLang="tr-TR">
              <a:latin typeface="Calibri" panose="020F0502020204030204" pitchFamily="34" charset="0"/>
            </a:endParaRPr>
          </a:p>
        </p:txBody>
      </p:sp>
      <p:sp>
        <p:nvSpPr>
          <p:cNvPr id="10957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957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737627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9A2CE03C-385C-48C1-987F-EE2268692BF7}" type="slidenum">
              <a:rPr lang="tr-TR" altLang="tr-TR">
                <a:latin typeface="Calibri" panose="020F0502020204030204" pitchFamily="34" charset="0"/>
              </a:rPr>
              <a:pPr eaLnBrk="1" hangingPunct="1">
                <a:spcBef>
                  <a:spcPct val="0"/>
                </a:spcBef>
              </a:pPr>
              <a:t>87</a:t>
            </a:fld>
            <a:endParaRPr lang="tr-TR" altLang="tr-TR">
              <a:latin typeface="Calibri" panose="020F0502020204030204" pitchFamily="34" charset="0"/>
            </a:endParaRPr>
          </a:p>
        </p:txBody>
      </p:sp>
      <p:sp>
        <p:nvSpPr>
          <p:cNvPr id="11059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059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313480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042D0BE2-1DAB-4738-A48D-98E3DDBCED15}" type="slidenum">
              <a:rPr lang="tr-TR" altLang="tr-TR">
                <a:latin typeface="Calibri" panose="020F0502020204030204" pitchFamily="34" charset="0"/>
              </a:rPr>
              <a:pPr eaLnBrk="1" hangingPunct="1">
                <a:spcBef>
                  <a:spcPct val="0"/>
                </a:spcBef>
              </a:pPr>
              <a:t>88</a:t>
            </a:fld>
            <a:endParaRPr lang="tr-TR" altLang="tr-TR">
              <a:latin typeface="Calibri" panose="020F0502020204030204" pitchFamily="34" charset="0"/>
            </a:endParaRPr>
          </a:p>
        </p:txBody>
      </p:sp>
      <p:sp>
        <p:nvSpPr>
          <p:cNvPr id="11161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162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89279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33282124-B91A-44D9-A939-AA9831B257F2}" type="slidenum">
              <a:rPr lang="tr-TR" altLang="tr-TR">
                <a:latin typeface="Calibri" panose="020F0502020204030204" pitchFamily="34" charset="0"/>
              </a:rPr>
              <a:pPr eaLnBrk="1" hangingPunct="1">
                <a:spcBef>
                  <a:spcPct val="0"/>
                </a:spcBef>
              </a:pPr>
              <a:t>5</a:t>
            </a:fld>
            <a:endParaRPr lang="tr-TR" altLang="tr-TR">
              <a:latin typeface="Calibri" panose="020F0502020204030204" pitchFamily="34" charset="0"/>
            </a:endParaRPr>
          </a:p>
        </p:txBody>
      </p:sp>
      <p:sp>
        <p:nvSpPr>
          <p:cNvPr id="7270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481900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575F44A7-7503-4405-BA24-EED0D4BA8187}" type="slidenum">
              <a:rPr lang="tr-TR" altLang="tr-TR">
                <a:latin typeface="Calibri" panose="020F0502020204030204" pitchFamily="34" charset="0"/>
              </a:rPr>
              <a:pPr eaLnBrk="1" hangingPunct="1">
                <a:spcBef>
                  <a:spcPct val="0"/>
                </a:spcBef>
              </a:pPr>
              <a:t>89</a:t>
            </a:fld>
            <a:endParaRPr lang="tr-TR" altLang="tr-TR">
              <a:latin typeface="Calibri" panose="020F0502020204030204" pitchFamily="34" charset="0"/>
            </a:endParaRPr>
          </a:p>
        </p:txBody>
      </p:sp>
      <p:sp>
        <p:nvSpPr>
          <p:cNvPr id="11264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264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4230554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131E2FF4-3C02-4FC2-A23D-87F9B880EBB7}" type="slidenum">
              <a:rPr lang="tr-TR" altLang="tr-TR">
                <a:latin typeface="Calibri" panose="020F0502020204030204" pitchFamily="34" charset="0"/>
              </a:rPr>
              <a:pPr eaLnBrk="1" hangingPunct="1">
                <a:spcBef>
                  <a:spcPct val="0"/>
                </a:spcBef>
              </a:pPr>
              <a:t>90</a:t>
            </a:fld>
            <a:endParaRPr lang="tr-TR" altLang="tr-TR">
              <a:latin typeface="Calibri" panose="020F0502020204030204" pitchFamily="34" charset="0"/>
            </a:endParaRPr>
          </a:p>
        </p:txBody>
      </p:sp>
      <p:sp>
        <p:nvSpPr>
          <p:cNvPr id="11366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36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342496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1B56D690-6133-41E4-8F9A-6A2674BD4231}" type="slidenum">
              <a:rPr lang="tr-TR" altLang="tr-TR">
                <a:latin typeface="Calibri" panose="020F0502020204030204" pitchFamily="34" charset="0"/>
              </a:rPr>
              <a:pPr eaLnBrk="1" hangingPunct="1">
                <a:spcBef>
                  <a:spcPct val="0"/>
                </a:spcBef>
              </a:pPr>
              <a:t>91</a:t>
            </a:fld>
            <a:endParaRPr lang="tr-TR" altLang="tr-TR">
              <a:latin typeface="Calibri" panose="020F0502020204030204" pitchFamily="34" charset="0"/>
            </a:endParaRPr>
          </a:p>
        </p:txBody>
      </p:sp>
      <p:sp>
        <p:nvSpPr>
          <p:cNvPr id="11469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469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861177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B0E14D4C-BD24-4298-9B01-FF7664098D3B}" type="slidenum">
              <a:rPr lang="tr-TR" altLang="tr-TR">
                <a:latin typeface="Calibri" panose="020F0502020204030204" pitchFamily="34" charset="0"/>
              </a:rPr>
              <a:pPr eaLnBrk="1" hangingPunct="1">
                <a:spcBef>
                  <a:spcPct val="0"/>
                </a:spcBef>
              </a:pPr>
              <a:t>92</a:t>
            </a:fld>
            <a:endParaRPr lang="tr-TR" altLang="tr-TR">
              <a:latin typeface="Calibri" panose="020F0502020204030204" pitchFamily="34" charset="0"/>
            </a:endParaRPr>
          </a:p>
        </p:txBody>
      </p:sp>
      <p:sp>
        <p:nvSpPr>
          <p:cNvPr id="11571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57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896168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F47F1792-767F-401A-B740-A55DF4399C5A}" type="slidenum">
              <a:rPr lang="tr-TR" altLang="tr-TR">
                <a:latin typeface="Calibri" panose="020F0502020204030204" pitchFamily="34" charset="0"/>
              </a:rPr>
              <a:pPr eaLnBrk="1" hangingPunct="1">
                <a:spcBef>
                  <a:spcPct val="0"/>
                </a:spcBef>
              </a:pPr>
              <a:t>93</a:t>
            </a:fld>
            <a:endParaRPr lang="tr-TR" altLang="tr-TR">
              <a:latin typeface="Calibri" panose="020F0502020204030204" pitchFamily="34" charset="0"/>
            </a:endParaRPr>
          </a:p>
        </p:txBody>
      </p:sp>
      <p:sp>
        <p:nvSpPr>
          <p:cNvPr id="11673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674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4215868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A6616873-7AD0-4AD6-8865-4D23116F0DF3}" type="slidenum">
              <a:rPr lang="tr-TR" altLang="tr-TR">
                <a:latin typeface="Calibri" panose="020F0502020204030204" pitchFamily="34" charset="0"/>
              </a:rPr>
              <a:pPr eaLnBrk="1" hangingPunct="1">
                <a:spcBef>
                  <a:spcPct val="0"/>
                </a:spcBef>
              </a:pPr>
              <a:t>94</a:t>
            </a:fld>
            <a:endParaRPr lang="tr-TR" altLang="tr-TR">
              <a:latin typeface="Calibri" panose="020F0502020204030204" pitchFamily="34" charset="0"/>
            </a:endParaRPr>
          </a:p>
        </p:txBody>
      </p:sp>
      <p:sp>
        <p:nvSpPr>
          <p:cNvPr id="11776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776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953257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A8CF065-62B1-4C5A-80C4-370CD9FCA312}" type="slidenum">
              <a:rPr lang="tr-TR" altLang="tr-TR">
                <a:latin typeface="Calibri" panose="020F0502020204030204" pitchFamily="34" charset="0"/>
              </a:rPr>
              <a:pPr eaLnBrk="1" hangingPunct="1">
                <a:spcBef>
                  <a:spcPct val="0"/>
                </a:spcBef>
              </a:pPr>
              <a:t>95</a:t>
            </a:fld>
            <a:endParaRPr lang="tr-TR" altLang="tr-TR">
              <a:latin typeface="Calibri" panose="020F0502020204030204" pitchFamily="34" charset="0"/>
            </a:endParaRPr>
          </a:p>
        </p:txBody>
      </p:sp>
      <p:sp>
        <p:nvSpPr>
          <p:cNvPr id="11878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878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00657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63EFCC1C-C9CB-4D94-A0A0-71A1B055DBBC}" type="slidenum">
              <a:rPr lang="tr-TR" altLang="tr-TR">
                <a:latin typeface="Calibri" panose="020F0502020204030204" pitchFamily="34" charset="0"/>
              </a:rPr>
              <a:pPr eaLnBrk="1" hangingPunct="1">
                <a:spcBef>
                  <a:spcPct val="0"/>
                </a:spcBef>
              </a:pPr>
              <a:t>6</a:t>
            </a:fld>
            <a:endParaRPr lang="tr-TR" altLang="tr-TR">
              <a:latin typeface="Calibri" panose="020F0502020204030204" pitchFamily="34" charset="0"/>
            </a:endParaRPr>
          </a:p>
        </p:txBody>
      </p:sp>
      <p:sp>
        <p:nvSpPr>
          <p:cNvPr id="7373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36259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6D2397FB-2A90-49EA-8E0A-C27C1E146978}" type="slidenum">
              <a:rPr lang="tr-TR" altLang="tr-TR">
                <a:latin typeface="Calibri" panose="020F0502020204030204" pitchFamily="34" charset="0"/>
              </a:rPr>
              <a:pPr eaLnBrk="1" hangingPunct="1">
                <a:spcBef>
                  <a:spcPct val="0"/>
                </a:spcBef>
              </a:pPr>
              <a:t>7</a:t>
            </a:fld>
            <a:endParaRPr lang="tr-TR" altLang="tr-TR">
              <a:latin typeface="Calibri" panose="020F0502020204030204" pitchFamily="34" charset="0"/>
            </a:endParaRPr>
          </a:p>
        </p:txBody>
      </p:sp>
      <p:sp>
        <p:nvSpPr>
          <p:cNvPr id="7475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475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805415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D118BCB5-0640-4FD4-A9FF-AF8AD1F108E0}" type="slidenum">
              <a:rPr lang="tr-TR" altLang="tr-TR">
                <a:latin typeface="Calibri" panose="020F0502020204030204" pitchFamily="34" charset="0"/>
              </a:rPr>
              <a:pPr eaLnBrk="1" hangingPunct="1">
                <a:spcBef>
                  <a:spcPct val="0"/>
                </a:spcBef>
              </a:pPr>
              <a:t>8</a:t>
            </a:fld>
            <a:endParaRPr lang="tr-TR" altLang="tr-TR">
              <a:latin typeface="Calibri" panose="020F0502020204030204" pitchFamily="34" charset="0"/>
            </a:endParaRPr>
          </a:p>
        </p:txBody>
      </p:sp>
      <p:sp>
        <p:nvSpPr>
          <p:cNvPr id="7577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578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64516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C3A333F2-12C8-4968-941B-7E477E8FAFE8}" type="slidenum">
              <a:rPr lang="tr-TR" altLang="tr-TR">
                <a:latin typeface="Calibri" panose="020F0502020204030204" pitchFamily="34" charset="0"/>
              </a:rPr>
              <a:pPr eaLnBrk="1" hangingPunct="1">
                <a:spcBef>
                  <a:spcPct val="0"/>
                </a:spcBef>
              </a:pPr>
              <a:t>9</a:t>
            </a:fld>
            <a:endParaRPr lang="tr-TR" altLang="tr-TR">
              <a:latin typeface="Calibri" panose="020F0502020204030204" pitchFamily="34" charset="0"/>
            </a:endParaRPr>
          </a:p>
        </p:txBody>
      </p:sp>
      <p:sp>
        <p:nvSpPr>
          <p:cNvPr id="7680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912841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F43F5CB2-674A-4512-A62F-8118D21B5A69}" type="slidenum">
              <a:rPr lang="tr-TR" altLang="tr-TR">
                <a:latin typeface="Calibri" panose="020F0502020204030204" pitchFamily="34" charset="0"/>
              </a:rPr>
              <a:pPr eaLnBrk="1" hangingPunct="1">
                <a:spcBef>
                  <a:spcPct val="0"/>
                </a:spcBef>
              </a:pPr>
              <a:t>10</a:t>
            </a:fld>
            <a:endParaRPr lang="tr-TR" altLang="tr-TR">
              <a:latin typeface="Calibri" panose="020F0502020204030204" pitchFamily="34" charset="0"/>
            </a:endParaRPr>
          </a:p>
        </p:txBody>
      </p:sp>
      <p:sp>
        <p:nvSpPr>
          <p:cNvPr id="7782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782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73355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5"/>
          <p:cNvSpPr>
            <a:spLocks noGrp="1" noChangeArrowheads="1"/>
          </p:cNvSpPr>
          <p:nvPr>
            <p:ph type="dt" idx="10"/>
          </p:nvPr>
        </p:nvSpPr>
        <p:spPr>
          <a:ln/>
        </p:spPr>
        <p:txBody>
          <a:bodyPr/>
          <a:lstStyle>
            <a:lvl1pPr>
              <a:defRPr/>
            </a:lvl1pPr>
          </a:lstStyle>
          <a:p>
            <a:pPr>
              <a:defRPr/>
            </a:pPr>
            <a:endParaRPr lang="tr-TR" altLang="tr-TR"/>
          </a:p>
        </p:txBody>
      </p:sp>
      <p:sp>
        <p:nvSpPr>
          <p:cNvPr id="5" name="Rectangle 7"/>
          <p:cNvSpPr>
            <a:spLocks noGrp="1" noChangeArrowheads="1"/>
          </p:cNvSpPr>
          <p:nvPr>
            <p:ph type="sldNum" idx="11"/>
          </p:nvPr>
        </p:nvSpPr>
        <p:spPr>
          <a:ln/>
        </p:spPr>
        <p:txBody>
          <a:bodyPr/>
          <a:lstStyle>
            <a:lvl1pPr>
              <a:defRPr/>
            </a:lvl1pPr>
          </a:lstStyle>
          <a:p>
            <a:fld id="{40C6CF3E-D16A-40C0-B96E-7892AE6C2DF8}" type="slidenum">
              <a:rPr lang="tr-TR" altLang="tr-TR"/>
              <a:pPr/>
              <a:t>‹#›</a:t>
            </a:fld>
            <a:endParaRPr lang="tr-TR" altLang="tr-TR"/>
          </a:p>
        </p:txBody>
      </p:sp>
    </p:spTree>
    <p:extLst>
      <p:ext uri="{BB962C8B-B14F-4D97-AF65-F5344CB8AC3E}">
        <p14:creationId xmlns:p14="http://schemas.microsoft.com/office/powerpoint/2010/main" xmlns="" val="365937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idx="10"/>
          </p:nvPr>
        </p:nvSpPr>
        <p:spPr>
          <a:ln/>
        </p:spPr>
        <p:txBody>
          <a:bodyPr/>
          <a:lstStyle>
            <a:lvl1pPr>
              <a:defRPr/>
            </a:lvl1pPr>
          </a:lstStyle>
          <a:p>
            <a:pPr>
              <a:defRPr/>
            </a:pPr>
            <a:endParaRPr lang="tr-TR" altLang="tr-TR"/>
          </a:p>
        </p:txBody>
      </p:sp>
      <p:sp>
        <p:nvSpPr>
          <p:cNvPr id="5" name="Rectangle 7"/>
          <p:cNvSpPr>
            <a:spLocks noGrp="1" noChangeArrowheads="1"/>
          </p:cNvSpPr>
          <p:nvPr>
            <p:ph type="sldNum" idx="11"/>
          </p:nvPr>
        </p:nvSpPr>
        <p:spPr>
          <a:ln/>
        </p:spPr>
        <p:txBody>
          <a:bodyPr/>
          <a:lstStyle>
            <a:lvl1pPr>
              <a:defRPr/>
            </a:lvl1pPr>
          </a:lstStyle>
          <a:p>
            <a:fld id="{2A452E5B-AFDD-4391-AFEB-0FE424993CB9}" type="slidenum">
              <a:rPr lang="tr-TR" altLang="tr-TR"/>
              <a:pPr/>
              <a:t>‹#›</a:t>
            </a:fld>
            <a:endParaRPr lang="tr-TR" altLang="tr-TR"/>
          </a:p>
        </p:txBody>
      </p:sp>
    </p:spTree>
    <p:extLst>
      <p:ext uri="{BB962C8B-B14F-4D97-AF65-F5344CB8AC3E}">
        <p14:creationId xmlns:p14="http://schemas.microsoft.com/office/powerpoint/2010/main" xmlns="" val="149879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7813" y="704850"/>
            <a:ext cx="2055812" cy="5616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704850"/>
            <a:ext cx="6018213" cy="5616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idx="10"/>
          </p:nvPr>
        </p:nvSpPr>
        <p:spPr>
          <a:ln/>
        </p:spPr>
        <p:txBody>
          <a:bodyPr/>
          <a:lstStyle>
            <a:lvl1pPr>
              <a:defRPr/>
            </a:lvl1pPr>
          </a:lstStyle>
          <a:p>
            <a:pPr>
              <a:defRPr/>
            </a:pPr>
            <a:endParaRPr lang="tr-TR" altLang="tr-TR"/>
          </a:p>
        </p:txBody>
      </p:sp>
      <p:sp>
        <p:nvSpPr>
          <p:cNvPr id="5" name="Rectangle 7"/>
          <p:cNvSpPr>
            <a:spLocks noGrp="1" noChangeArrowheads="1"/>
          </p:cNvSpPr>
          <p:nvPr>
            <p:ph type="sldNum" idx="11"/>
          </p:nvPr>
        </p:nvSpPr>
        <p:spPr>
          <a:ln/>
        </p:spPr>
        <p:txBody>
          <a:bodyPr/>
          <a:lstStyle>
            <a:lvl1pPr>
              <a:defRPr/>
            </a:lvl1pPr>
          </a:lstStyle>
          <a:p>
            <a:fld id="{DA934EA5-96FF-4D81-8EDE-A106721A3B7F}" type="slidenum">
              <a:rPr lang="tr-TR" altLang="tr-TR"/>
              <a:pPr/>
              <a:t>‹#›</a:t>
            </a:fld>
            <a:endParaRPr lang="tr-TR" altLang="tr-TR"/>
          </a:p>
        </p:txBody>
      </p:sp>
    </p:spTree>
    <p:extLst>
      <p:ext uri="{BB962C8B-B14F-4D97-AF65-F5344CB8AC3E}">
        <p14:creationId xmlns:p14="http://schemas.microsoft.com/office/powerpoint/2010/main" xmlns="" val="1524595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01625" y="228601"/>
            <a:ext cx="8510588" cy="1325563"/>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01626" y="1676400"/>
            <a:ext cx="4194175" cy="21351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76400"/>
            <a:ext cx="4194175" cy="21351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01626" y="3963989"/>
            <a:ext cx="4194175" cy="2135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3963989"/>
            <a:ext cx="4194175" cy="2135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xfrm>
            <a:off x="5715000" y="6305551"/>
            <a:ext cx="2895600" cy="476250"/>
          </a:xfrm>
          <a:prstGeom prst="rect">
            <a:avLst/>
          </a:prstGeom>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290FC279-1079-4D7C-B1FC-496B39413F16}" type="slidenum">
              <a:rPr lang="tr-TR"/>
              <a:pPr>
                <a:defRPr/>
              </a:pPr>
              <a:t>‹#›</a:t>
            </a:fld>
            <a:endParaRPr lang="tr-TR"/>
          </a:p>
        </p:txBody>
      </p:sp>
    </p:spTree>
    <p:extLst>
      <p:ext uri="{BB962C8B-B14F-4D97-AF65-F5344CB8AC3E}">
        <p14:creationId xmlns:p14="http://schemas.microsoft.com/office/powerpoint/2010/main" xmlns="" val="4048067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tr-TR" altLang="tr-TR"/>
          </a:p>
        </p:txBody>
      </p:sp>
      <p:sp>
        <p:nvSpPr>
          <p:cNvPr id="6" name="Altbilgi Yer Tutucusu 5"/>
          <p:cNvSpPr>
            <a:spLocks noGrp="1"/>
          </p:cNvSpPr>
          <p:nvPr>
            <p:ph type="ftr" sz="quarter" idx="11"/>
          </p:nvPr>
        </p:nvSpPr>
        <p:spPr>
          <a:xfrm>
            <a:off x="3124200" y="6245225"/>
            <a:ext cx="2895600" cy="476250"/>
          </a:xfrm>
          <a:prstGeom prst="rect">
            <a:avLst/>
          </a:prstGeom>
        </p:spPr>
        <p:txBody>
          <a:bodyPr/>
          <a:lstStyle>
            <a:lvl1pPr>
              <a:defRPr/>
            </a:lvl1pPr>
          </a:lstStyle>
          <a:p>
            <a:endParaRPr lang="tr-TR" altLang="tr-T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F743BFB9-6E71-4B66-A0CD-D30103894C64}" type="slidenum">
              <a:rPr lang="tr-TR" altLang="tr-TR"/>
              <a:pPr/>
              <a:t>‹#›</a:t>
            </a:fld>
            <a:endParaRPr lang="tr-TR" altLang="tr-TR"/>
          </a:p>
        </p:txBody>
      </p:sp>
    </p:spTree>
    <p:extLst>
      <p:ext uri="{BB962C8B-B14F-4D97-AF65-F5344CB8AC3E}">
        <p14:creationId xmlns:p14="http://schemas.microsoft.com/office/powerpoint/2010/main" xmlns="" val="2707507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457200" y="6245225"/>
            <a:ext cx="2133600" cy="476250"/>
          </a:xfrm>
        </p:spPr>
        <p:txBody>
          <a:bodyPr/>
          <a:lstStyle>
            <a:lvl1pPr>
              <a:defRPr/>
            </a:lvl1pPr>
          </a:lstStyle>
          <a:p>
            <a:endParaRPr lang="tr-TR" altLang="tr-TR"/>
          </a:p>
        </p:txBody>
      </p:sp>
      <p:sp>
        <p:nvSpPr>
          <p:cNvPr id="7" name="Altbilgi Yer Tutucusu 6"/>
          <p:cNvSpPr>
            <a:spLocks noGrp="1"/>
          </p:cNvSpPr>
          <p:nvPr>
            <p:ph type="ftr" sz="quarter" idx="11"/>
          </p:nvPr>
        </p:nvSpPr>
        <p:spPr>
          <a:xfrm>
            <a:off x="3124200" y="6245225"/>
            <a:ext cx="2895600" cy="476250"/>
          </a:xfrm>
          <a:prstGeom prst="rect">
            <a:avLst/>
          </a:prstGeom>
        </p:spPr>
        <p:txBody>
          <a:bodyPr/>
          <a:lstStyle>
            <a:lvl1pPr>
              <a:defRPr/>
            </a:lvl1pPr>
          </a:lstStyle>
          <a:p>
            <a:endParaRPr lang="tr-TR" altLang="tr-TR"/>
          </a:p>
        </p:txBody>
      </p:sp>
      <p:sp>
        <p:nvSpPr>
          <p:cNvPr id="8" name="Slayt Numarası Yer Tutucusu 7"/>
          <p:cNvSpPr>
            <a:spLocks noGrp="1"/>
          </p:cNvSpPr>
          <p:nvPr>
            <p:ph type="sldNum" sz="quarter" idx="12"/>
          </p:nvPr>
        </p:nvSpPr>
        <p:spPr>
          <a:xfrm>
            <a:off x="6553200" y="6245225"/>
            <a:ext cx="2133600" cy="476250"/>
          </a:xfrm>
        </p:spPr>
        <p:txBody>
          <a:bodyPr/>
          <a:lstStyle>
            <a:lvl1pPr>
              <a:defRPr/>
            </a:lvl1pPr>
          </a:lstStyle>
          <a:p>
            <a:fld id="{BD12EA0C-0FA1-4C48-88A8-3912B5198640}" type="slidenum">
              <a:rPr lang="tr-TR" altLang="tr-TR"/>
              <a:pPr/>
              <a:t>‹#›</a:t>
            </a:fld>
            <a:endParaRPr lang="tr-TR" altLang="tr-TR"/>
          </a:p>
        </p:txBody>
      </p:sp>
    </p:spTree>
    <p:extLst>
      <p:ext uri="{BB962C8B-B14F-4D97-AF65-F5344CB8AC3E}">
        <p14:creationId xmlns:p14="http://schemas.microsoft.com/office/powerpoint/2010/main" xmlns="" val="233343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4238B762-F2C1-4A2F-AF73-5E2EF96BDD7A}" type="slidenum">
              <a:rPr lang="tr-TR" altLang="tr-TR"/>
              <a:pPr/>
              <a:t>‹#›</a:t>
            </a:fld>
            <a:endParaRPr lang="tr-TR" altLang="tr-TR"/>
          </a:p>
        </p:txBody>
      </p:sp>
    </p:spTree>
    <p:extLst>
      <p:ext uri="{BB962C8B-B14F-4D97-AF65-F5344CB8AC3E}">
        <p14:creationId xmlns:p14="http://schemas.microsoft.com/office/powerpoint/2010/main" xmlns="" val="25531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A66FDA9C-41E0-42B6-B94A-8DF1D85F520D}" type="slidenum">
              <a:rPr lang="tr-TR" altLang="tr-TR"/>
              <a:pPr/>
              <a:t>‹#›</a:t>
            </a:fld>
            <a:endParaRPr lang="tr-TR" altLang="tr-TR"/>
          </a:p>
        </p:txBody>
      </p:sp>
    </p:spTree>
    <p:extLst>
      <p:ext uri="{BB962C8B-B14F-4D97-AF65-F5344CB8AC3E}">
        <p14:creationId xmlns:p14="http://schemas.microsoft.com/office/powerpoint/2010/main" xmlns="" val="3911904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391C6B6D-DFC0-4752-A0C7-814E29A5A0AE}" type="slidenum">
              <a:rPr lang="tr-TR" altLang="tr-TR"/>
              <a:pPr/>
              <a:t>‹#›</a:t>
            </a:fld>
            <a:endParaRPr lang="tr-TR" altLang="tr-TR"/>
          </a:p>
        </p:txBody>
      </p:sp>
    </p:spTree>
    <p:extLst>
      <p:ext uri="{BB962C8B-B14F-4D97-AF65-F5344CB8AC3E}">
        <p14:creationId xmlns:p14="http://schemas.microsoft.com/office/powerpoint/2010/main" xmlns="" val="2052729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35163"/>
            <a:ext cx="4037013"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6613" y="1935163"/>
            <a:ext cx="4037012"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2"/>
          <p:cNvSpPr>
            <a:spLocks noGrp="1" noChangeArrowheads="1"/>
          </p:cNvSpPr>
          <p:nvPr>
            <p:ph type="dt" idx="10"/>
          </p:nvPr>
        </p:nvSpPr>
        <p:spPr>
          <a:ln/>
        </p:spPr>
        <p:txBody>
          <a:bodyPr/>
          <a:lstStyle>
            <a:lvl1pPr>
              <a:defRPr/>
            </a:lvl1pPr>
          </a:lstStyle>
          <a:p>
            <a:pPr>
              <a:defRPr/>
            </a:pPr>
            <a:endParaRPr lang="tr-TR" altLang="tr-TR"/>
          </a:p>
        </p:txBody>
      </p:sp>
      <p:sp>
        <p:nvSpPr>
          <p:cNvPr id="6" name="Rectangle 14"/>
          <p:cNvSpPr>
            <a:spLocks noGrp="1" noChangeArrowheads="1"/>
          </p:cNvSpPr>
          <p:nvPr>
            <p:ph type="sldNum" idx="11"/>
          </p:nvPr>
        </p:nvSpPr>
        <p:spPr>
          <a:ln/>
        </p:spPr>
        <p:txBody>
          <a:bodyPr/>
          <a:lstStyle>
            <a:lvl1pPr>
              <a:defRPr/>
            </a:lvl1pPr>
          </a:lstStyle>
          <a:p>
            <a:fld id="{3C6BBA3B-4311-437F-A40D-33D4EE0C5EF3}" type="slidenum">
              <a:rPr lang="tr-TR" altLang="tr-TR"/>
              <a:pPr/>
              <a:t>‹#›</a:t>
            </a:fld>
            <a:endParaRPr lang="tr-TR" altLang="tr-TR"/>
          </a:p>
        </p:txBody>
      </p:sp>
    </p:spTree>
    <p:extLst>
      <p:ext uri="{BB962C8B-B14F-4D97-AF65-F5344CB8AC3E}">
        <p14:creationId xmlns:p14="http://schemas.microsoft.com/office/powerpoint/2010/main" xmlns="" val="3623636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2"/>
          <p:cNvSpPr>
            <a:spLocks noGrp="1" noChangeArrowheads="1"/>
          </p:cNvSpPr>
          <p:nvPr>
            <p:ph type="dt" idx="10"/>
          </p:nvPr>
        </p:nvSpPr>
        <p:spPr>
          <a:ln/>
        </p:spPr>
        <p:txBody>
          <a:bodyPr/>
          <a:lstStyle>
            <a:lvl1pPr>
              <a:defRPr/>
            </a:lvl1pPr>
          </a:lstStyle>
          <a:p>
            <a:pPr>
              <a:defRPr/>
            </a:pPr>
            <a:endParaRPr lang="tr-TR" altLang="tr-TR"/>
          </a:p>
        </p:txBody>
      </p:sp>
      <p:sp>
        <p:nvSpPr>
          <p:cNvPr id="8" name="Rectangle 14"/>
          <p:cNvSpPr>
            <a:spLocks noGrp="1" noChangeArrowheads="1"/>
          </p:cNvSpPr>
          <p:nvPr>
            <p:ph type="sldNum" idx="11"/>
          </p:nvPr>
        </p:nvSpPr>
        <p:spPr>
          <a:ln/>
        </p:spPr>
        <p:txBody>
          <a:bodyPr/>
          <a:lstStyle>
            <a:lvl1pPr>
              <a:defRPr/>
            </a:lvl1pPr>
          </a:lstStyle>
          <a:p>
            <a:fld id="{0FCD905C-BA7E-41FE-8946-1BDADBF08779}" type="slidenum">
              <a:rPr lang="tr-TR" altLang="tr-TR"/>
              <a:pPr/>
              <a:t>‹#›</a:t>
            </a:fld>
            <a:endParaRPr lang="tr-TR" altLang="tr-TR"/>
          </a:p>
        </p:txBody>
      </p:sp>
    </p:spTree>
    <p:extLst>
      <p:ext uri="{BB962C8B-B14F-4D97-AF65-F5344CB8AC3E}">
        <p14:creationId xmlns:p14="http://schemas.microsoft.com/office/powerpoint/2010/main" xmlns="" val="130456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idx="10"/>
          </p:nvPr>
        </p:nvSpPr>
        <p:spPr>
          <a:ln/>
        </p:spPr>
        <p:txBody>
          <a:bodyPr/>
          <a:lstStyle>
            <a:lvl1pPr>
              <a:defRPr/>
            </a:lvl1pPr>
          </a:lstStyle>
          <a:p>
            <a:pPr>
              <a:defRPr/>
            </a:pPr>
            <a:endParaRPr lang="tr-TR" altLang="tr-TR"/>
          </a:p>
        </p:txBody>
      </p:sp>
      <p:sp>
        <p:nvSpPr>
          <p:cNvPr id="5" name="Rectangle 7"/>
          <p:cNvSpPr>
            <a:spLocks noGrp="1" noChangeArrowheads="1"/>
          </p:cNvSpPr>
          <p:nvPr>
            <p:ph type="sldNum" idx="11"/>
          </p:nvPr>
        </p:nvSpPr>
        <p:spPr>
          <a:ln/>
        </p:spPr>
        <p:txBody>
          <a:bodyPr/>
          <a:lstStyle>
            <a:lvl1pPr>
              <a:defRPr/>
            </a:lvl1pPr>
          </a:lstStyle>
          <a:p>
            <a:fld id="{625C33D1-03CC-4418-B282-1598D34F85AB}" type="slidenum">
              <a:rPr lang="tr-TR" altLang="tr-TR"/>
              <a:pPr/>
              <a:t>‹#›</a:t>
            </a:fld>
            <a:endParaRPr lang="tr-TR" altLang="tr-TR"/>
          </a:p>
        </p:txBody>
      </p:sp>
    </p:spTree>
    <p:extLst>
      <p:ext uri="{BB962C8B-B14F-4D97-AF65-F5344CB8AC3E}">
        <p14:creationId xmlns:p14="http://schemas.microsoft.com/office/powerpoint/2010/main" xmlns="" val="3920154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12"/>
          <p:cNvSpPr>
            <a:spLocks noGrp="1" noChangeArrowheads="1"/>
          </p:cNvSpPr>
          <p:nvPr>
            <p:ph type="dt" idx="10"/>
          </p:nvPr>
        </p:nvSpPr>
        <p:spPr>
          <a:ln/>
        </p:spPr>
        <p:txBody>
          <a:bodyPr/>
          <a:lstStyle>
            <a:lvl1pPr>
              <a:defRPr/>
            </a:lvl1pPr>
          </a:lstStyle>
          <a:p>
            <a:pPr>
              <a:defRPr/>
            </a:pPr>
            <a:endParaRPr lang="tr-TR" altLang="tr-TR"/>
          </a:p>
        </p:txBody>
      </p:sp>
      <p:sp>
        <p:nvSpPr>
          <p:cNvPr id="4" name="Rectangle 14"/>
          <p:cNvSpPr>
            <a:spLocks noGrp="1" noChangeArrowheads="1"/>
          </p:cNvSpPr>
          <p:nvPr>
            <p:ph type="sldNum" idx="11"/>
          </p:nvPr>
        </p:nvSpPr>
        <p:spPr>
          <a:ln/>
        </p:spPr>
        <p:txBody>
          <a:bodyPr/>
          <a:lstStyle>
            <a:lvl1pPr>
              <a:defRPr/>
            </a:lvl1pPr>
          </a:lstStyle>
          <a:p>
            <a:fld id="{A28039B1-CEC1-4558-A918-DA2E5FA9AA88}" type="slidenum">
              <a:rPr lang="tr-TR" altLang="tr-TR"/>
              <a:pPr/>
              <a:t>‹#›</a:t>
            </a:fld>
            <a:endParaRPr lang="tr-TR" altLang="tr-TR"/>
          </a:p>
        </p:txBody>
      </p:sp>
    </p:spTree>
    <p:extLst>
      <p:ext uri="{BB962C8B-B14F-4D97-AF65-F5344CB8AC3E}">
        <p14:creationId xmlns:p14="http://schemas.microsoft.com/office/powerpoint/2010/main" xmlns="" val="1647923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2"/>
          <p:cNvSpPr>
            <a:spLocks noGrp="1" noChangeArrowheads="1"/>
          </p:cNvSpPr>
          <p:nvPr>
            <p:ph type="dt" idx="10"/>
          </p:nvPr>
        </p:nvSpPr>
        <p:spPr>
          <a:ln/>
        </p:spPr>
        <p:txBody>
          <a:bodyPr/>
          <a:lstStyle>
            <a:lvl1pPr>
              <a:defRPr/>
            </a:lvl1pPr>
          </a:lstStyle>
          <a:p>
            <a:pPr>
              <a:defRPr/>
            </a:pPr>
            <a:endParaRPr lang="tr-TR" altLang="tr-TR"/>
          </a:p>
        </p:txBody>
      </p:sp>
      <p:sp>
        <p:nvSpPr>
          <p:cNvPr id="3" name="Rectangle 14"/>
          <p:cNvSpPr>
            <a:spLocks noGrp="1" noChangeArrowheads="1"/>
          </p:cNvSpPr>
          <p:nvPr>
            <p:ph type="sldNum" idx="11"/>
          </p:nvPr>
        </p:nvSpPr>
        <p:spPr>
          <a:ln/>
        </p:spPr>
        <p:txBody>
          <a:bodyPr/>
          <a:lstStyle>
            <a:lvl1pPr>
              <a:defRPr/>
            </a:lvl1pPr>
          </a:lstStyle>
          <a:p>
            <a:fld id="{896055E2-7CCF-442C-90EC-1DBE86F676DF}" type="slidenum">
              <a:rPr lang="tr-TR" altLang="tr-TR"/>
              <a:pPr/>
              <a:t>‹#›</a:t>
            </a:fld>
            <a:endParaRPr lang="tr-TR" altLang="tr-TR"/>
          </a:p>
        </p:txBody>
      </p:sp>
    </p:spTree>
    <p:extLst>
      <p:ext uri="{BB962C8B-B14F-4D97-AF65-F5344CB8AC3E}">
        <p14:creationId xmlns:p14="http://schemas.microsoft.com/office/powerpoint/2010/main" xmlns="" val="2937765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idx="10"/>
          </p:nvPr>
        </p:nvSpPr>
        <p:spPr>
          <a:ln/>
        </p:spPr>
        <p:txBody>
          <a:bodyPr/>
          <a:lstStyle>
            <a:lvl1pPr>
              <a:defRPr/>
            </a:lvl1pPr>
          </a:lstStyle>
          <a:p>
            <a:pPr>
              <a:defRPr/>
            </a:pPr>
            <a:endParaRPr lang="tr-TR" altLang="tr-TR"/>
          </a:p>
        </p:txBody>
      </p:sp>
      <p:sp>
        <p:nvSpPr>
          <p:cNvPr id="6" name="Rectangle 14"/>
          <p:cNvSpPr>
            <a:spLocks noGrp="1" noChangeArrowheads="1"/>
          </p:cNvSpPr>
          <p:nvPr>
            <p:ph type="sldNum" idx="11"/>
          </p:nvPr>
        </p:nvSpPr>
        <p:spPr>
          <a:ln/>
        </p:spPr>
        <p:txBody>
          <a:bodyPr/>
          <a:lstStyle>
            <a:lvl1pPr>
              <a:defRPr/>
            </a:lvl1pPr>
          </a:lstStyle>
          <a:p>
            <a:fld id="{F40A2192-07FA-4926-A4DE-D6A9330A74B9}" type="slidenum">
              <a:rPr lang="tr-TR" altLang="tr-TR"/>
              <a:pPr/>
              <a:t>‹#›</a:t>
            </a:fld>
            <a:endParaRPr lang="tr-TR" altLang="tr-TR"/>
          </a:p>
        </p:txBody>
      </p:sp>
    </p:spTree>
    <p:extLst>
      <p:ext uri="{BB962C8B-B14F-4D97-AF65-F5344CB8AC3E}">
        <p14:creationId xmlns:p14="http://schemas.microsoft.com/office/powerpoint/2010/main" xmlns="" val="1052276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idx="10"/>
          </p:nvPr>
        </p:nvSpPr>
        <p:spPr>
          <a:ln/>
        </p:spPr>
        <p:txBody>
          <a:bodyPr/>
          <a:lstStyle>
            <a:lvl1pPr>
              <a:defRPr/>
            </a:lvl1pPr>
          </a:lstStyle>
          <a:p>
            <a:pPr>
              <a:defRPr/>
            </a:pPr>
            <a:endParaRPr lang="tr-TR" altLang="tr-TR"/>
          </a:p>
        </p:txBody>
      </p:sp>
      <p:sp>
        <p:nvSpPr>
          <p:cNvPr id="6" name="Rectangle 14"/>
          <p:cNvSpPr>
            <a:spLocks noGrp="1" noChangeArrowheads="1"/>
          </p:cNvSpPr>
          <p:nvPr>
            <p:ph type="sldNum" idx="11"/>
          </p:nvPr>
        </p:nvSpPr>
        <p:spPr>
          <a:ln/>
        </p:spPr>
        <p:txBody>
          <a:bodyPr/>
          <a:lstStyle>
            <a:lvl1pPr>
              <a:defRPr/>
            </a:lvl1pPr>
          </a:lstStyle>
          <a:p>
            <a:fld id="{451E4CD7-DFA1-49DF-AD21-A3BA1E7C32F8}" type="slidenum">
              <a:rPr lang="tr-TR" altLang="tr-TR"/>
              <a:pPr/>
              <a:t>‹#›</a:t>
            </a:fld>
            <a:endParaRPr lang="tr-TR" altLang="tr-TR"/>
          </a:p>
        </p:txBody>
      </p:sp>
    </p:spTree>
    <p:extLst>
      <p:ext uri="{BB962C8B-B14F-4D97-AF65-F5344CB8AC3E}">
        <p14:creationId xmlns:p14="http://schemas.microsoft.com/office/powerpoint/2010/main" xmlns="" val="3907710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925F0541-7C9B-43F9-915A-EACB0C0F6246}" type="slidenum">
              <a:rPr lang="tr-TR" altLang="tr-TR"/>
              <a:pPr/>
              <a:t>‹#›</a:t>
            </a:fld>
            <a:endParaRPr lang="tr-TR" altLang="tr-TR"/>
          </a:p>
        </p:txBody>
      </p:sp>
    </p:spTree>
    <p:extLst>
      <p:ext uri="{BB962C8B-B14F-4D97-AF65-F5344CB8AC3E}">
        <p14:creationId xmlns:p14="http://schemas.microsoft.com/office/powerpoint/2010/main" xmlns="" val="581086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7813" y="704850"/>
            <a:ext cx="2055812" cy="5616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704850"/>
            <a:ext cx="6018213" cy="5616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FDADF895-5269-473F-B0C5-F540573A8627}" type="slidenum">
              <a:rPr lang="tr-TR" altLang="tr-TR"/>
              <a:pPr/>
              <a:t>‹#›</a:t>
            </a:fld>
            <a:endParaRPr lang="tr-TR" altLang="tr-TR"/>
          </a:p>
        </p:txBody>
      </p:sp>
    </p:spTree>
    <p:extLst>
      <p:ext uri="{BB962C8B-B14F-4D97-AF65-F5344CB8AC3E}">
        <p14:creationId xmlns:p14="http://schemas.microsoft.com/office/powerpoint/2010/main" xmlns="" val="409390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1E9FBC53-4F08-4AEA-9300-19688F2ADCCD}" type="slidenum">
              <a:rPr lang="tr-TR" altLang="tr-TR"/>
              <a:pPr/>
              <a:t>‹#›</a:t>
            </a:fld>
            <a:endParaRPr lang="tr-TR" altLang="tr-TR"/>
          </a:p>
        </p:txBody>
      </p:sp>
    </p:spTree>
    <p:extLst>
      <p:ext uri="{BB962C8B-B14F-4D97-AF65-F5344CB8AC3E}">
        <p14:creationId xmlns:p14="http://schemas.microsoft.com/office/powerpoint/2010/main" xmlns="" val="415798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68C37350-B422-424F-94C1-F8D57E648645}" type="slidenum">
              <a:rPr lang="tr-TR" altLang="tr-TR"/>
              <a:pPr/>
              <a:t>‹#›</a:t>
            </a:fld>
            <a:endParaRPr lang="tr-TR" altLang="tr-TR"/>
          </a:p>
        </p:txBody>
      </p:sp>
    </p:spTree>
    <p:extLst>
      <p:ext uri="{BB962C8B-B14F-4D97-AF65-F5344CB8AC3E}">
        <p14:creationId xmlns:p14="http://schemas.microsoft.com/office/powerpoint/2010/main" xmlns="" val="2457302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32428A49-294D-4B7E-8AE8-70C96BD059D3}" type="slidenum">
              <a:rPr lang="tr-TR" altLang="tr-TR"/>
              <a:pPr/>
              <a:t>‹#›</a:t>
            </a:fld>
            <a:endParaRPr lang="tr-TR" altLang="tr-TR"/>
          </a:p>
        </p:txBody>
      </p:sp>
    </p:spTree>
    <p:extLst>
      <p:ext uri="{BB962C8B-B14F-4D97-AF65-F5344CB8AC3E}">
        <p14:creationId xmlns:p14="http://schemas.microsoft.com/office/powerpoint/2010/main" xmlns="" val="3647170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35163"/>
            <a:ext cx="4037013"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6613" y="1935163"/>
            <a:ext cx="4037012"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2"/>
          <p:cNvSpPr>
            <a:spLocks noGrp="1" noChangeArrowheads="1"/>
          </p:cNvSpPr>
          <p:nvPr>
            <p:ph type="dt" idx="10"/>
          </p:nvPr>
        </p:nvSpPr>
        <p:spPr>
          <a:ln/>
        </p:spPr>
        <p:txBody>
          <a:bodyPr/>
          <a:lstStyle>
            <a:lvl1pPr>
              <a:defRPr/>
            </a:lvl1pPr>
          </a:lstStyle>
          <a:p>
            <a:pPr>
              <a:defRPr/>
            </a:pPr>
            <a:endParaRPr lang="tr-TR" altLang="tr-TR"/>
          </a:p>
        </p:txBody>
      </p:sp>
      <p:sp>
        <p:nvSpPr>
          <p:cNvPr id="6" name="Rectangle 14"/>
          <p:cNvSpPr>
            <a:spLocks noGrp="1" noChangeArrowheads="1"/>
          </p:cNvSpPr>
          <p:nvPr>
            <p:ph type="sldNum" idx="11"/>
          </p:nvPr>
        </p:nvSpPr>
        <p:spPr>
          <a:ln/>
        </p:spPr>
        <p:txBody>
          <a:bodyPr/>
          <a:lstStyle>
            <a:lvl1pPr>
              <a:defRPr/>
            </a:lvl1pPr>
          </a:lstStyle>
          <a:p>
            <a:fld id="{E8B341EE-4243-4BE7-A259-728AA9684CA9}" type="slidenum">
              <a:rPr lang="tr-TR" altLang="tr-TR"/>
              <a:pPr/>
              <a:t>‹#›</a:t>
            </a:fld>
            <a:endParaRPr lang="tr-TR" altLang="tr-TR"/>
          </a:p>
        </p:txBody>
      </p:sp>
    </p:spTree>
    <p:extLst>
      <p:ext uri="{BB962C8B-B14F-4D97-AF65-F5344CB8AC3E}">
        <p14:creationId xmlns:p14="http://schemas.microsoft.com/office/powerpoint/2010/main" xmlns="" val="371448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dt" idx="10"/>
          </p:nvPr>
        </p:nvSpPr>
        <p:spPr>
          <a:ln/>
        </p:spPr>
        <p:txBody>
          <a:bodyPr/>
          <a:lstStyle>
            <a:lvl1pPr>
              <a:defRPr/>
            </a:lvl1pPr>
          </a:lstStyle>
          <a:p>
            <a:pPr>
              <a:defRPr/>
            </a:pPr>
            <a:endParaRPr lang="tr-TR" altLang="tr-TR"/>
          </a:p>
        </p:txBody>
      </p:sp>
      <p:sp>
        <p:nvSpPr>
          <p:cNvPr id="5" name="Rectangle 7"/>
          <p:cNvSpPr>
            <a:spLocks noGrp="1" noChangeArrowheads="1"/>
          </p:cNvSpPr>
          <p:nvPr>
            <p:ph type="sldNum" idx="11"/>
          </p:nvPr>
        </p:nvSpPr>
        <p:spPr>
          <a:ln/>
        </p:spPr>
        <p:txBody>
          <a:bodyPr/>
          <a:lstStyle>
            <a:lvl1pPr>
              <a:defRPr/>
            </a:lvl1pPr>
          </a:lstStyle>
          <a:p>
            <a:fld id="{1EDD9805-8D30-4EEC-B9FB-EE8A062FDF17}" type="slidenum">
              <a:rPr lang="tr-TR" altLang="tr-TR"/>
              <a:pPr/>
              <a:t>‹#›</a:t>
            </a:fld>
            <a:endParaRPr lang="tr-TR" altLang="tr-TR"/>
          </a:p>
        </p:txBody>
      </p:sp>
    </p:spTree>
    <p:extLst>
      <p:ext uri="{BB962C8B-B14F-4D97-AF65-F5344CB8AC3E}">
        <p14:creationId xmlns:p14="http://schemas.microsoft.com/office/powerpoint/2010/main" xmlns="" val="1879020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2"/>
          <p:cNvSpPr>
            <a:spLocks noGrp="1" noChangeArrowheads="1"/>
          </p:cNvSpPr>
          <p:nvPr>
            <p:ph type="dt" idx="10"/>
          </p:nvPr>
        </p:nvSpPr>
        <p:spPr>
          <a:ln/>
        </p:spPr>
        <p:txBody>
          <a:bodyPr/>
          <a:lstStyle>
            <a:lvl1pPr>
              <a:defRPr/>
            </a:lvl1pPr>
          </a:lstStyle>
          <a:p>
            <a:pPr>
              <a:defRPr/>
            </a:pPr>
            <a:endParaRPr lang="tr-TR" altLang="tr-TR"/>
          </a:p>
        </p:txBody>
      </p:sp>
      <p:sp>
        <p:nvSpPr>
          <p:cNvPr id="8" name="Rectangle 14"/>
          <p:cNvSpPr>
            <a:spLocks noGrp="1" noChangeArrowheads="1"/>
          </p:cNvSpPr>
          <p:nvPr>
            <p:ph type="sldNum" idx="11"/>
          </p:nvPr>
        </p:nvSpPr>
        <p:spPr>
          <a:ln/>
        </p:spPr>
        <p:txBody>
          <a:bodyPr/>
          <a:lstStyle>
            <a:lvl1pPr>
              <a:defRPr/>
            </a:lvl1pPr>
          </a:lstStyle>
          <a:p>
            <a:fld id="{107310B5-08CB-45CA-BBF8-8D1A0B88B519}" type="slidenum">
              <a:rPr lang="tr-TR" altLang="tr-TR"/>
              <a:pPr/>
              <a:t>‹#›</a:t>
            </a:fld>
            <a:endParaRPr lang="tr-TR" altLang="tr-TR"/>
          </a:p>
        </p:txBody>
      </p:sp>
    </p:spTree>
    <p:extLst>
      <p:ext uri="{BB962C8B-B14F-4D97-AF65-F5344CB8AC3E}">
        <p14:creationId xmlns:p14="http://schemas.microsoft.com/office/powerpoint/2010/main" xmlns="" val="190559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12"/>
          <p:cNvSpPr>
            <a:spLocks noGrp="1" noChangeArrowheads="1"/>
          </p:cNvSpPr>
          <p:nvPr>
            <p:ph type="dt" idx="10"/>
          </p:nvPr>
        </p:nvSpPr>
        <p:spPr>
          <a:ln/>
        </p:spPr>
        <p:txBody>
          <a:bodyPr/>
          <a:lstStyle>
            <a:lvl1pPr>
              <a:defRPr/>
            </a:lvl1pPr>
          </a:lstStyle>
          <a:p>
            <a:pPr>
              <a:defRPr/>
            </a:pPr>
            <a:endParaRPr lang="tr-TR" altLang="tr-TR"/>
          </a:p>
        </p:txBody>
      </p:sp>
      <p:sp>
        <p:nvSpPr>
          <p:cNvPr id="4" name="Rectangle 14"/>
          <p:cNvSpPr>
            <a:spLocks noGrp="1" noChangeArrowheads="1"/>
          </p:cNvSpPr>
          <p:nvPr>
            <p:ph type="sldNum" idx="11"/>
          </p:nvPr>
        </p:nvSpPr>
        <p:spPr>
          <a:ln/>
        </p:spPr>
        <p:txBody>
          <a:bodyPr/>
          <a:lstStyle>
            <a:lvl1pPr>
              <a:defRPr/>
            </a:lvl1pPr>
          </a:lstStyle>
          <a:p>
            <a:fld id="{2CC86135-20DD-4F40-B0E9-F65BF82C86CA}" type="slidenum">
              <a:rPr lang="tr-TR" altLang="tr-TR"/>
              <a:pPr/>
              <a:t>‹#›</a:t>
            </a:fld>
            <a:endParaRPr lang="tr-TR" altLang="tr-TR"/>
          </a:p>
        </p:txBody>
      </p:sp>
    </p:spTree>
    <p:extLst>
      <p:ext uri="{BB962C8B-B14F-4D97-AF65-F5344CB8AC3E}">
        <p14:creationId xmlns:p14="http://schemas.microsoft.com/office/powerpoint/2010/main" xmlns="" val="2737552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2"/>
          <p:cNvSpPr>
            <a:spLocks noGrp="1" noChangeArrowheads="1"/>
          </p:cNvSpPr>
          <p:nvPr>
            <p:ph type="dt" idx="10"/>
          </p:nvPr>
        </p:nvSpPr>
        <p:spPr>
          <a:ln/>
        </p:spPr>
        <p:txBody>
          <a:bodyPr/>
          <a:lstStyle>
            <a:lvl1pPr>
              <a:defRPr/>
            </a:lvl1pPr>
          </a:lstStyle>
          <a:p>
            <a:pPr>
              <a:defRPr/>
            </a:pPr>
            <a:endParaRPr lang="tr-TR" altLang="tr-TR"/>
          </a:p>
        </p:txBody>
      </p:sp>
      <p:sp>
        <p:nvSpPr>
          <p:cNvPr id="3" name="Rectangle 14"/>
          <p:cNvSpPr>
            <a:spLocks noGrp="1" noChangeArrowheads="1"/>
          </p:cNvSpPr>
          <p:nvPr>
            <p:ph type="sldNum" idx="11"/>
          </p:nvPr>
        </p:nvSpPr>
        <p:spPr>
          <a:ln/>
        </p:spPr>
        <p:txBody>
          <a:bodyPr/>
          <a:lstStyle>
            <a:lvl1pPr>
              <a:defRPr/>
            </a:lvl1pPr>
          </a:lstStyle>
          <a:p>
            <a:fld id="{DFFA31DF-C8FC-4BC9-86C0-B8AAD4576C9A}" type="slidenum">
              <a:rPr lang="tr-TR" altLang="tr-TR"/>
              <a:pPr/>
              <a:t>‹#›</a:t>
            </a:fld>
            <a:endParaRPr lang="tr-TR" altLang="tr-TR"/>
          </a:p>
        </p:txBody>
      </p:sp>
    </p:spTree>
    <p:extLst>
      <p:ext uri="{BB962C8B-B14F-4D97-AF65-F5344CB8AC3E}">
        <p14:creationId xmlns:p14="http://schemas.microsoft.com/office/powerpoint/2010/main" xmlns="" val="1564167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idx="10"/>
          </p:nvPr>
        </p:nvSpPr>
        <p:spPr>
          <a:ln/>
        </p:spPr>
        <p:txBody>
          <a:bodyPr/>
          <a:lstStyle>
            <a:lvl1pPr>
              <a:defRPr/>
            </a:lvl1pPr>
          </a:lstStyle>
          <a:p>
            <a:pPr>
              <a:defRPr/>
            </a:pPr>
            <a:endParaRPr lang="tr-TR" altLang="tr-TR"/>
          </a:p>
        </p:txBody>
      </p:sp>
      <p:sp>
        <p:nvSpPr>
          <p:cNvPr id="6" name="Rectangle 14"/>
          <p:cNvSpPr>
            <a:spLocks noGrp="1" noChangeArrowheads="1"/>
          </p:cNvSpPr>
          <p:nvPr>
            <p:ph type="sldNum" idx="11"/>
          </p:nvPr>
        </p:nvSpPr>
        <p:spPr>
          <a:ln/>
        </p:spPr>
        <p:txBody>
          <a:bodyPr/>
          <a:lstStyle>
            <a:lvl1pPr>
              <a:defRPr/>
            </a:lvl1pPr>
          </a:lstStyle>
          <a:p>
            <a:fld id="{ADBDB9C7-F645-433F-A564-0A4E79BC43BD}" type="slidenum">
              <a:rPr lang="tr-TR" altLang="tr-TR"/>
              <a:pPr/>
              <a:t>‹#›</a:t>
            </a:fld>
            <a:endParaRPr lang="tr-TR" altLang="tr-TR"/>
          </a:p>
        </p:txBody>
      </p:sp>
    </p:spTree>
    <p:extLst>
      <p:ext uri="{BB962C8B-B14F-4D97-AF65-F5344CB8AC3E}">
        <p14:creationId xmlns:p14="http://schemas.microsoft.com/office/powerpoint/2010/main" xmlns="" val="4253752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idx="10"/>
          </p:nvPr>
        </p:nvSpPr>
        <p:spPr>
          <a:ln/>
        </p:spPr>
        <p:txBody>
          <a:bodyPr/>
          <a:lstStyle>
            <a:lvl1pPr>
              <a:defRPr/>
            </a:lvl1pPr>
          </a:lstStyle>
          <a:p>
            <a:pPr>
              <a:defRPr/>
            </a:pPr>
            <a:endParaRPr lang="tr-TR" altLang="tr-TR"/>
          </a:p>
        </p:txBody>
      </p:sp>
      <p:sp>
        <p:nvSpPr>
          <p:cNvPr id="6" name="Rectangle 14"/>
          <p:cNvSpPr>
            <a:spLocks noGrp="1" noChangeArrowheads="1"/>
          </p:cNvSpPr>
          <p:nvPr>
            <p:ph type="sldNum" idx="11"/>
          </p:nvPr>
        </p:nvSpPr>
        <p:spPr>
          <a:ln/>
        </p:spPr>
        <p:txBody>
          <a:bodyPr/>
          <a:lstStyle>
            <a:lvl1pPr>
              <a:defRPr/>
            </a:lvl1pPr>
          </a:lstStyle>
          <a:p>
            <a:fld id="{D55286F4-32C7-4D36-9BC5-EF239F9C1895}" type="slidenum">
              <a:rPr lang="tr-TR" altLang="tr-TR"/>
              <a:pPr/>
              <a:t>‹#›</a:t>
            </a:fld>
            <a:endParaRPr lang="tr-TR" altLang="tr-TR"/>
          </a:p>
        </p:txBody>
      </p:sp>
    </p:spTree>
    <p:extLst>
      <p:ext uri="{BB962C8B-B14F-4D97-AF65-F5344CB8AC3E}">
        <p14:creationId xmlns:p14="http://schemas.microsoft.com/office/powerpoint/2010/main" xmlns="" val="3680991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C4D5E9B1-B078-4A1F-A40B-C163B0BD9B5A}" type="slidenum">
              <a:rPr lang="tr-TR" altLang="tr-TR"/>
              <a:pPr/>
              <a:t>‹#›</a:t>
            </a:fld>
            <a:endParaRPr lang="tr-TR" altLang="tr-TR"/>
          </a:p>
        </p:txBody>
      </p:sp>
    </p:spTree>
    <p:extLst>
      <p:ext uri="{BB962C8B-B14F-4D97-AF65-F5344CB8AC3E}">
        <p14:creationId xmlns:p14="http://schemas.microsoft.com/office/powerpoint/2010/main" xmlns="" val="3110132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7813" y="704850"/>
            <a:ext cx="2055812" cy="5616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704850"/>
            <a:ext cx="6018213" cy="5616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80D81F50-BF3A-41B1-B224-ADEF6E2D0189}" type="slidenum">
              <a:rPr lang="tr-TR" altLang="tr-TR"/>
              <a:pPr/>
              <a:t>‹#›</a:t>
            </a:fld>
            <a:endParaRPr lang="tr-TR" altLang="tr-TR"/>
          </a:p>
        </p:txBody>
      </p:sp>
    </p:spTree>
    <p:extLst>
      <p:ext uri="{BB962C8B-B14F-4D97-AF65-F5344CB8AC3E}">
        <p14:creationId xmlns:p14="http://schemas.microsoft.com/office/powerpoint/2010/main" xmlns="" val="1503821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7"/>
          <p:cNvSpPr>
            <a:spLocks noGrp="1" noChangeArrowheads="1"/>
          </p:cNvSpPr>
          <p:nvPr>
            <p:ph type="dt" idx="10"/>
          </p:nvPr>
        </p:nvSpPr>
        <p:spPr>
          <a:ln/>
        </p:spPr>
        <p:txBody>
          <a:bodyPr/>
          <a:lstStyle>
            <a:lvl1pPr>
              <a:defRPr/>
            </a:lvl1pPr>
          </a:lstStyle>
          <a:p>
            <a:pPr>
              <a:defRPr/>
            </a:pPr>
            <a:endParaRPr lang="tr-TR" altLang="tr-TR"/>
          </a:p>
        </p:txBody>
      </p:sp>
      <p:sp>
        <p:nvSpPr>
          <p:cNvPr id="5" name="Rectangle 9"/>
          <p:cNvSpPr>
            <a:spLocks noGrp="1" noChangeArrowheads="1"/>
          </p:cNvSpPr>
          <p:nvPr>
            <p:ph type="sldNum" idx="11"/>
          </p:nvPr>
        </p:nvSpPr>
        <p:spPr>
          <a:ln/>
        </p:spPr>
        <p:txBody>
          <a:bodyPr/>
          <a:lstStyle>
            <a:lvl1pPr>
              <a:defRPr/>
            </a:lvl1pPr>
          </a:lstStyle>
          <a:p>
            <a:fld id="{F6C77546-EC89-48FE-8D27-6960BDC5F987}" type="slidenum">
              <a:rPr lang="tr-TR" altLang="tr-TR"/>
              <a:pPr/>
              <a:t>‹#›</a:t>
            </a:fld>
            <a:endParaRPr lang="tr-TR" altLang="tr-TR"/>
          </a:p>
        </p:txBody>
      </p:sp>
    </p:spTree>
    <p:extLst>
      <p:ext uri="{BB962C8B-B14F-4D97-AF65-F5344CB8AC3E}">
        <p14:creationId xmlns:p14="http://schemas.microsoft.com/office/powerpoint/2010/main" xmlns="" val="2253813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idx="10"/>
          </p:nvPr>
        </p:nvSpPr>
        <p:spPr>
          <a:ln/>
        </p:spPr>
        <p:txBody>
          <a:bodyPr/>
          <a:lstStyle>
            <a:lvl1pPr>
              <a:defRPr/>
            </a:lvl1pPr>
          </a:lstStyle>
          <a:p>
            <a:pPr>
              <a:defRPr/>
            </a:pPr>
            <a:endParaRPr lang="tr-TR" altLang="tr-TR"/>
          </a:p>
        </p:txBody>
      </p:sp>
      <p:sp>
        <p:nvSpPr>
          <p:cNvPr id="5" name="Rectangle 9"/>
          <p:cNvSpPr>
            <a:spLocks noGrp="1" noChangeArrowheads="1"/>
          </p:cNvSpPr>
          <p:nvPr>
            <p:ph type="sldNum" idx="11"/>
          </p:nvPr>
        </p:nvSpPr>
        <p:spPr>
          <a:ln/>
        </p:spPr>
        <p:txBody>
          <a:bodyPr/>
          <a:lstStyle>
            <a:lvl1pPr>
              <a:defRPr/>
            </a:lvl1pPr>
          </a:lstStyle>
          <a:p>
            <a:fld id="{0837468F-AEBD-4AC2-B157-7A9F6A3870C2}" type="slidenum">
              <a:rPr lang="tr-TR" altLang="tr-TR"/>
              <a:pPr/>
              <a:t>‹#›</a:t>
            </a:fld>
            <a:endParaRPr lang="tr-TR" altLang="tr-TR"/>
          </a:p>
        </p:txBody>
      </p:sp>
    </p:spTree>
    <p:extLst>
      <p:ext uri="{BB962C8B-B14F-4D97-AF65-F5344CB8AC3E}">
        <p14:creationId xmlns:p14="http://schemas.microsoft.com/office/powerpoint/2010/main" xmlns="" val="3877803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7"/>
          <p:cNvSpPr>
            <a:spLocks noGrp="1" noChangeArrowheads="1"/>
          </p:cNvSpPr>
          <p:nvPr>
            <p:ph type="dt" idx="10"/>
          </p:nvPr>
        </p:nvSpPr>
        <p:spPr>
          <a:ln/>
        </p:spPr>
        <p:txBody>
          <a:bodyPr/>
          <a:lstStyle>
            <a:lvl1pPr>
              <a:defRPr/>
            </a:lvl1pPr>
          </a:lstStyle>
          <a:p>
            <a:pPr>
              <a:defRPr/>
            </a:pPr>
            <a:endParaRPr lang="tr-TR" altLang="tr-TR"/>
          </a:p>
        </p:txBody>
      </p:sp>
      <p:sp>
        <p:nvSpPr>
          <p:cNvPr id="5" name="Rectangle 9"/>
          <p:cNvSpPr>
            <a:spLocks noGrp="1" noChangeArrowheads="1"/>
          </p:cNvSpPr>
          <p:nvPr>
            <p:ph type="sldNum" idx="11"/>
          </p:nvPr>
        </p:nvSpPr>
        <p:spPr>
          <a:ln/>
        </p:spPr>
        <p:txBody>
          <a:bodyPr/>
          <a:lstStyle>
            <a:lvl1pPr>
              <a:defRPr/>
            </a:lvl1pPr>
          </a:lstStyle>
          <a:p>
            <a:fld id="{BDA84B4E-79C1-4BE2-877F-05F09E1E2D74}" type="slidenum">
              <a:rPr lang="tr-TR" altLang="tr-TR"/>
              <a:pPr/>
              <a:t>‹#›</a:t>
            </a:fld>
            <a:endParaRPr lang="tr-TR" altLang="tr-TR"/>
          </a:p>
        </p:txBody>
      </p:sp>
    </p:spTree>
    <p:extLst>
      <p:ext uri="{BB962C8B-B14F-4D97-AF65-F5344CB8AC3E}">
        <p14:creationId xmlns:p14="http://schemas.microsoft.com/office/powerpoint/2010/main" xmlns="" val="421816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35163"/>
            <a:ext cx="4037013"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6613" y="1935163"/>
            <a:ext cx="4037012"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idx="10"/>
          </p:nvPr>
        </p:nvSpPr>
        <p:spPr>
          <a:ln/>
        </p:spPr>
        <p:txBody>
          <a:bodyPr/>
          <a:lstStyle>
            <a:lvl1pPr>
              <a:defRPr/>
            </a:lvl1pPr>
          </a:lstStyle>
          <a:p>
            <a:pPr>
              <a:defRPr/>
            </a:pPr>
            <a:endParaRPr lang="tr-TR" altLang="tr-TR"/>
          </a:p>
        </p:txBody>
      </p:sp>
      <p:sp>
        <p:nvSpPr>
          <p:cNvPr id="6" name="Rectangle 7"/>
          <p:cNvSpPr>
            <a:spLocks noGrp="1" noChangeArrowheads="1"/>
          </p:cNvSpPr>
          <p:nvPr>
            <p:ph type="sldNum" idx="11"/>
          </p:nvPr>
        </p:nvSpPr>
        <p:spPr>
          <a:ln/>
        </p:spPr>
        <p:txBody>
          <a:bodyPr/>
          <a:lstStyle>
            <a:lvl1pPr>
              <a:defRPr/>
            </a:lvl1pPr>
          </a:lstStyle>
          <a:p>
            <a:fld id="{2C55A853-0991-4034-9090-10071FC98201}" type="slidenum">
              <a:rPr lang="tr-TR" altLang="tr-TR"/>
              <a:pPr/>
              <a:t>‹#›</a:t>
            </a:fld>
            <a:endParaRPr lang="tr-TR" altLang="tr-TR"/>
          </a:p>
        </p:txBody>
      </p:sp>
    </p:spTree>
    <p:extLst>
      <p:ext uri="{BB962C8B-B14F-4D97-AF65-F5344CB8AC3E}">
        <p14:creationId xmlns:p14="http://schemas.microsoft.com/office/powerpoint/2010/main" xmlns="" val="842063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35163"/>
            <a:ext cx="4037013"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6613" y="1935163"/>
            <a:ext cx="4037012"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idx="10"/>
          </p:nvPr>
        </p:nvSpPr>
        <p:spPr>
          <a:ln/>
        </p:spPr>
        <p:txBody>
          <a:bodyPr/>
          <a:lstStyle>
            <a:lvl1pPr>
              <a:defRPr/>
            </a:lvl1pPr>
          </a:lstStyle>
          <a:p>
            <a:pPr>
              <a:defRPr/>
            </a:pPr>
            <a:endParaRPr lang="tr-TR" altLang="tr-TR"/>
          </a:p>
        </p:txBody>
      </p:sp>
      <p:sp>
        <p:nvSpPr>
          <p:cNvPr id="6" name="Rectangle 9"/>
          <p:cNvSpPr>
            <a:spLocks noGrp="1" noChangeArrowheads="1"/>
          </p:cNvSpPr>
          <p:nvPr>
            <p:ph type="sldNum" idx="11"/>
          </p:nvPr>
        </p:nvSpPr>
        <p:spPr>
          <a:ln/>
        </p:spPr>
        <p:txBody>
          <a:bodyPr/>
          <a:lstStyle>
            <a:lvl1pPr>
              <a:defRPr/>
            </a:lvl1pPr>
          </a:lstStyle>
          <a:p>
            <a:fld id="{690484D3-AB8A-490A-BDE3-9C09304861D9}" type="slidenum">
              <a:rPr lang="tr-TR" altLang="tr-TR"/>
              <a:pPr/>
              <a:t>‹#›</a:t>
            </a:fld>
            <a:endParaRPr lang="tr-TR" altLang="tr-TR"/>
          </a:p>
        </p:txBody>
      </p:sp>
    </p:spTree>
    <p:extLst>
      <p:ext uri="{BB962C8B-B14F-4D97-AF65-F5344CB8AC3E}">
        <p14:creationId xmlns:p14="http://schemas.microsoft.com/office/powerpoint/2010/main" xmlns="" val="2988155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7"/>
          <p:cNvSpPr>
            <a:spLocks noGrp="1" noChangeArrowheads="1"/>
          </p:cNvSpPr>
          <p:nvPr>
            <p:ph type="dt" idx="10"/>
          </p:nvPr>
        </p:nvSpPr>
        <p:spPr>
          <a:ln/>
        </p:spPr>
        <p:txBody>
          <a:bodyPr/>
          <a:lstStyle>
            <a:lvl1pPr>
              <a:defRPr/>
            </a:lvl1pPr>
          </a:lstStyle>
          <a:p>
            <a:pPr>
              <a:defRPr/>
            </a:pPr>
            <a:endParaRPr lang="tr-TR" altLang="tr-TR"/>
          </a:p>
        </p:txBody>
      </p:sp>
      <p:sp>
        <p:nvSpPr>
          <p:cNvPr id="8" name="Rectangle 9"/>
          <p:cNvSpPr>
            <a:spLocks noGrp="1" noChangeArrowheads="1"/>
          </p:cNvSpPr>
          <p:nvPr>
            <p:ph type="sldNum" idx="11"/>
          </p:nvPr>
        </p:nvSpPr>
        <p:spPr>
          <a:ln/>
        </p:spPr>
        <p:txBody>
          <a:bodyPr/>
          <a:lstStyle>
            <a:lvl1pPr>
              <a:defRPr/>
            </a:lvl1pPr>
          </a:lstStyle>
          <a:p>
            <a:fld id="{8142F741-727A-44D1-AC70-1282B6B9B548}" type="slidenum">
              <a:rPr lang="tr-TR" altLang="tr-TR"/>
              <a:pPr/>
              <a:t>‹#›</a:t>
            </a:fld>
            <a:endParaRPr lang="tr-TR" altLang="tr-TR"/>
          </a:p>
        </p:txBody>
      </p:sp>
    </p:spTree>
    <p:extLst>
      <p:ext uri="{BB962C8B-B14F-4D97-AF65-F5344CB8AC3E}">
        <p14:creationId xmlns:p14="http://schemas.microsoft.com/office/powerpoint/2010/main" xmlns="" val="2345845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7"/>
          <p:cNvSpPr>
            <a:spLocks noGrp="1" noChangeArrowheads="1"/>
          </p:cNvSpPr>
          <p:nvPr>
            <p:ph type="dt" idx="10"/>
          </p:nvPr>
        </p:nvSpPr>
        <p:spPr>
          <a:ln/>
        </p:spPr>
        <p:txBody>
          <a:bodyPr/>
          <a:lstStyle>
            <a:lvl1pPr>
              <a:defRPr/>
            </a:lvl1pPr>
          </a:lstStyle>
          <a:p>
            <a:pPr>
              <a:defRPr/>
            </a:pPr>
            <a:endParaRPr lang="tr-TR" altLang="tr-TR"/>
          </a:p>
        </p:txBody>
      </p:sp>
      <p:sp>
        <p:nvSpPr>
          <p:cNvPr id="4" name="Rectangle 9"/>
          <p:cNvSpPr>
            <a:spLocks noGrp="1" noChangeArrowheads="1"/>
          </p:cNvSpPr>
          <p:nvPr>
            <p:ph type="sldNum" idx="11"/>
          </p:nvPr>
        </p:nvSpPr>
        <p:spPr>
          <a:ln/>
        </p:spPr>
        <p:txBody>
          <a:bodyPr/>
          <a:lstStyle>
            <a:lvl1pPr>
              <a:defRPr/>
            </a:lvl1pPr>
          </a:lstStyle>
          <a:p>
            <a:fld id="{982CF76C-F957-4E80-B16A-93EFA8AFB528}" type="slidenum">
              <a:rPr lang="tr-TR" altLang="tr-TR"/>
              <a:pPr/>
              <a:t>‹#›</a:t>
            </a:fld>
            <a:endParaRPr lang="tr-TR" altLang="tr-TR"/>
          </a:p>
        </p:txBody>
      </p:sp>
    </p:spTree>
    <p:extLst>
      <p:ext uri="{BB962C8B-B14F-4D97-AF65-F5344CB8AC3E}">
        <p14:creationId xmlns:p14="http://schemas.microsoft.com/office/powerpoint/2010/main" xmlns="" val="4174660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tr-TR" altLang="tr-TR"/>
          </a:p>
        </p:txBody>
      </p:sp>
      <p:sp>
        <p:nvSpPr>
          <p:cNvPr id="3" name="Rectangle 9"/>
          <p:cNvSpPr>
            <a:spLocks noGrp="1" noChangeArrowheads="1"/>
          </p:cNvSpPr>
          <p:nvPr>
            <p:ph type="sldNum" idx="11"/>
          </p:nvPr>
        </p:nvSpPr>
        <p:spPr>
          <a:ln/>
        </p:spPr>
        <p:txBody>
          <a:bodyPr/>
          <a:lstStyle>
            <a:lvl1pPr>
              <a:defRPr/>
            </a:lvl1pPr>
          </a:lstStyle>
          <a:p>
            <a:fld id="{C6E3E017-3C92-4B16-A4CC-7382717558C8}" type="slidenum">
              <a:rPr lang="tr-TR" altLang="tr-TR"/>
              <a:pPr/>
              <a:t>‹#›</a:t>
            </a:fld>
            <a:endParaRPr lang="tr-TR" altLang="tr-TR"/>
          </a:p>
        </p:txBody>
      </p:sp>
    </p:spTree>
    <p:extLst>
      <p:ext uri="{BB962C8B-B14F-4D97-AF65-F5344CB8AC3E}">
        <p14:creationId xmlns:p14="http://schemas.microsoft.com/office/powerpoint/2010/main" xmlns="" val="34686075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idx="10"/>
          </p:nvPr>
        </p:nvSpPr>
        <p:spPr>
          <a:ln/>
        </p:spPr>
        <p:txBody>
          <a:bodyPr/>
          <a:lstStyle>
            <a:lvl1pPr>
              <a:defRPr/>
            </a:lvl1pPr>
          </a:lstStyle>
          <a:p>
            <a:pPr>
              <a:defRPr/>
            </a:pPr>
            <a:endParaRPr lang="tr-TR" altLang="tr-TR"/>
          </a:p>
        </p:txBody>
      </p:sp>
      <p:sp>
        <p:nvSpPr>
          <p:cNvPr id="6" name="Rectangle 9"/>
          <p:cNvSpPr>
            <a:spLocks noGrp="1" noChangeArrowheads="1"/>
          </p:cNvSpPr>
          <p:nvPr>
            <p:ph type="sldNum" idx="11"/>
          </p:nvPr>
        </p:nvSpPr>
        <p:spPr>
          <a:ln/>
        </p:spPr>
        <p:txBody>
          <a:bodyPr/>
          <a:lstStyle>
            <a:lvl1pPr>
              <a:defRPr/>
            </a:lvl1pPr>
          </a:lstStyle>
          <a:p>
            <a:fld id="{A259B613-1694-4C3F-BB1E-09AA9B128FEE}" type="slidenum">
              <a:rPr lang="tr-TR" altLang="tr-TR"/>
              <a:pPr/>
              <a:t>‹#›</a:t>
            </a:fld>
            <a:endParaRPr lang="tr-TR" altLang="tr-TR"/>
          </a:p>
        </p:txBody>
      </p:sp>
    </p:spTree>
    <p:extLst>
      <p:ext uri="{BB962C8B-B14F-4D97-AF65-F5344CB8AC3E}">
        <p14:creationId xmlns:p14="http://schemas.microsoft.com/office/powerpoint/2010/main" xmlns="" val="1729165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idx="10"/>
          </p:nvPr>
        </p:nvSpPr>
        <p:spPr>
          <a:ln/>
        </p:spPr>
        <p:txBody>
          <a:bodyPr/>
          <a:lstStyle>
            <a:lvl1pPr>
              <a:defRPr/>
            </a:lvl1pPr>
          </a:lstStyle>
          <a:p>
            <a:pPr>
              <a:defRPr/>
            </a:pPr>
            <a:endParaRPr lang="tr-TR" altLang="tr-TR"/>
          </a:p>
        </p:txBody>
      </p:sp>
      <p:sp>
        <p:nvSpPr>
          <p:cNvPr id="6" name="Rectangle 9"/>
          <p:cNvSpPr>
            <a:spLocks noGrp="1" noChangeArrowheads="1"/>
          </p:cNvSpPr>
          <p:nvPr>
            <p:ph type="sldNum" idx="11"/>
          </p:nvPr>
        </p:nvSpPr>
        <p:spPr>
          <a:ln/>
        </p:spPr>
        <p:txBody>
          <a:bodyPr/>
          <a:lstStyle>
            <a:lvl1pPr>
              <a:defRPr/>
            </a:lvl1pPr>
          </a:lstStyle>
          <a:p>
            <a:fld id="{66EC6505-B60F-4376-A287-B71860BC372E}" type="slidenum">
              <a:rPr lang="tr-TR" altLang="tr-TR"/>
              <a:pPr/>
              <a:t>‹#›</a:t>
            </a:fld>
            <a:endParaRPr lang="tr-TR" altLang="tr-TR"/>
          </a:p>
        </p:txBody>
      </p:sp>
    </p:spTree>
    <p:extLst>
      <p:ext uri="{BB962C8B-B14F-4D97-AF65-F5344CB8AC3E}">
        <p14:creationId xmlns:p14="http://schemas.microsoft.com/office/powerpoint/2010/main" xmlns="" val="402186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idx="10"/>
          </p:nvPr>
        </p:nvSpPr>
        <p:spPr>
          <a:ln/>
        </p:spPr>
        <p:txBody>
          <a:bodyPr/>
          <a:lstStyle>
            <a:lvl1pPr>
              <a:defRPr/>
            </a:lvl1pPr>
          </a:lstStyle>
          <a:p>
            <a:pPr>
              <a:defRPr/>
            </a:pPr>
            <a:endParaRPr lang="tr-TR" altLang="tr-TR"/>
          </a:p>
        </p:txBody>
      </p:sp>
      <p:sp>
        <p:nvSpPr>
          <p:cNvPr id="5" name="Rectangle 9"/>
          <p:cNvSpPr>
            <a:spLocks noGrp="1" noChangeArrowheads="1"/>
          </p:cNvSpPr>
          <p:nvPr>
            <p:ph type="sldNum" idx="11"/>
          </p:nvPr>
        </p:nvSpPr>
        <p:spPr>
          <a:ln/>
        </p:spPr>
        <p:txBody>
          <a:bodyPr/>
          <a:lstStyle>
            <a:lvl1pPr>
              <a:defRPr/>
            </a:lvl1pPr>
          </a:lstStyle>
          <a:p>
            <a:fld id="{19B18D59-1669-4522-B01A-3CD53A4E8C28}" type="slidenum">
              <a:rPr lang="tr-TR" altLang="tr-TR"/>
              <a:pPr/>
              <a:t>‹#›</a:t>
            </a:fld>
            <a:endParaRPr lang="tr-TR" altLang="tr-TR"/>
          </a:p>
        </p:txBody>
      </p:sp>
    </p:spTree>
    <p:extLst>
      <p:ext uri="{BB962C8B-B14F-4D97-AF65-F5344CB8AC3E}">
        <p14:creationId xmlns:p14="http://schemas.microsoft.com/office/powerpoint/2010/main" xmlns="" val="2113151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7813" y="704850"/>
            <a:ext cx="2055812" cy="5616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704850"/>
            <a:ext cx="6018213" cy="5616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idx="10"/>
          </p:nvPr>
        </p:nvSpPr>
        <p:spPr>
          <a:ln/>
        </p:spPr>
        <p:txBody>
          <a:bodyPr/>
          <a:lstStyle>
            <a:lvl1pPr>
              <a:defRPr/>
            </a:lvl1pPr>
          </a:lstStyle>
          <a:p>
            <a:pPr>
              <a:defRPr/>
            </a:pPr>
            <a:endParaRPr lang="tr-TR" altLang="tr-TR"/>
          </a:p>
        </p:txBody>
      </p:sp>
      <p:sp>
        <p:nvSpPr>
          <p:cNvPr id="5" name="Rectangle 9"/>
          <p:cNvSpPr>
            <a:spLocks noGrp="1" noChangeArrowheads="1"/>
          </p:cNvSpPr>
          <p:nvPr>
            <p:ph type="sldNum" idx="11"/>
          </p:nvPr>
        </p:nvSpPr>
        <p:spPr>
          <a:ln/>
        </p:spPr>
        <p:txBody>
          <a:bodyPr/>
          <a:lstStyle>
            <a:lvl1pPr>
              <a:defRPr/>
            </a:lvl1pPr>
          </a:lstStyle>
          <a:p>
            <a:fld id="{DDB2C3DB-A3DC-43F9-9BFA-3F4C5BA9DE97}" type="slidenum">
              <a:rPr lang="tr-TR" altLang="tr-TR"/>
              <a:pPr/>
              <a:t>‹#›</a:t>
            </a:fld>
            <a:endParaRPr lang="tr-TR" altLang="tr-TR"/>
          </a:p>
        </p:txBody>
      </p:sp>
    </p:spTree>
    <p:extLst>
      <p:ext uri="{BB962C8B-B14F-4D97-AF65-F5344CB8AC3E}">
        <p14:creationId xmlns:p14="http://schemas.microsoft.com/office/powerpoint/2010/main" xmlns="" val="351639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idx="10"/>
          </p:nvPr>
        </p:nvSpPr>
        <p:spPr>
          <a:ln/>
        </p:spPr>
        <p:txBody>
          <a:bodyPr/>
          <a:lstStyle>
            <a:lvl1pPr>
              <a:defRPr/>
            </a:lvl1pPr>
          </a:lstStyle>
          <a:p>
            <a:pPr>
              <a:defRPr/>
            </a:pPr>
            <a:endParaRPr lang="tr-TR" altLang="tr-TR"/>
          </a:p>
        </p:txBody>
      </p:sp>
      <p:sp>
        <p:nvSpPr>
          <p:cNvPr id="8" name="Rectangle 7"/>
          <p:cNvSpPr>
            <a:spLocks noGrp="1" noChangeArrowheads="1"/>
          </p:cNvSpPr>
          <p:nvPr>
            <p:ph type="sldNum" idx="11"/>
          </p:nvPr>
        </p:nvSpPr>
        <p:spPr>
          <a:ln/>
        </p:spPr>
        <p:txBody>
          <a:bodyPr/>
          <a:lstStyle>
            <a:lvl1pPr>
              <a:defRPr/>
            </a:lvl1pPr>
          </a:lstStyle>
          <a:p>
            <a:fld id="{A637D1CB-E312-4B0C-A968-4E28AB382234}" type="slidenum">
              <a:rPr lang="tr-TR" altLang="tr-TR"/>
              <a:pPr/>
              <a:t>‹#›</a:t>
            </a:fld>
            <a:endParaRPr lang="tr-TR" altLang="tr-TR"/>
          </a:p>
        </p:txBody>
      </p:sp>
    </p:spTree>
    <p:extLst>
      <p:ext uri="{BB962C8B-B14F-4D97-AF65-F5344CB8AC3E}">
        <p14:creationId xmlns:p14="http://schemas.microsoft.com/office/powerpoint/2010/main" xmlns="" val="200197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dt" idx="10"/>
          </p:nvPr>
        </p:nvSpPr>
        <p:spPr>
          <a:ln/>
        </p:spPr>
        <p:txBody>
          <a:bodyPr/>
          <a:lstStyle>
            <a:lvl1pPr>
              <a:defRPr/>
            </a:lvl1pPr>
          </a:lstStyle>
          <a:p>
            <a:pPr>
              <a:defRPr/>
            </a:pPr>
            <a:endParaRPr lang="tr-TR" altLang="tr-TR"/>
          </a:p>
        </p:txBody>
      </p:sp>
      <p:sp>
        <p:nvSpPr>
          <p:cNvPr id="4" name="Rectangle 7"/>
          <p:cNvSpPr>
            <a:spLocks noGrp="1" noChangeArrowheads="1"/>
          </p:cNvSpPr>
          <p:nvPr>
            <p:ph type="sldNum" idx="11"/>
          </p:nvPr>
        </p:nvSpPr>
        <p:spPr>
          <a:ln/>
        </p:spPr>
        <p:txBody>
          <a:bodyPr/>
          <a:lstStyle>
            <a:lvl1pPr>
              <a:defRPr/>
            </a:lvl1pPr>
          </a:lstStyle>
          <a:p>
            <a:fld id="{7D753BD2-AEF1-4235-91DD-6DB827AB3D6D}" type="slidenum">
              <a:rPr lang="tr-TR" altLang="tr-TR"/>
              <a:pPr/>
              <a:t>‹#›</a:t>
            </a:fld>
            <a:endParaRPr lang="tr-TR" altLang="tr-TR"/>
          </a:p>
        </p:txBody>
      </p:sp>
    </p:spTree>
    <p:extLst>
      <p:ext uri="{BB962C8B-B14F-4D97-AF65-F5344CB8AC3E}">
        <p14:creationId xmlns:p14="http://schemas.microsoft.com/office/powerpoint/2010/main" xmlns="" val="242236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tr-TR" altLang="tr-TR"/>
          </a:p>
        </p:txBody>
      </p:sp>
      <p:sp>
        <p:nvSpPr>
          <p:cNvPr id="3" name="Rectangle 7"/>
          <p:cNvSpPr>
            <a:spLocks noGrp="1" noChangeArrowheads="1"/>
          </p:cNvSpPr>
          <p:nvPr>
            <p:ph type="sldNum" idx="11"/>
          </p:nvPr>
        </p:nvSpPr>
        <p:spPr>
          <a:ln/>
        </p:spPr>
        <p:txBody>
          <a:bodyPr/>
          <a:lstStyle>
            <a:lvl1pPr>
              <a:defRPr/>
            </a:lvl1pPr>
          </a:lstStyle>
          <a:p>
            <a:fld id="{BCB85E44-0C59-4D82-9400-BE657AAC98C1}" type="slidenum">
              <a:rPr lang="tr-TR" altLang="tr-TR"/>
              <a:pPr/>
              <a:t>‹#›</a:t>
            </a:fld>
            <a:endParaRPr lang="tr-TR" altLang="tr-TR"/>
          </a:p>
        </p:txBody>
      </p:sp>
    </p:spTree>
    <p:extLst>
      <p:ext uri="{BB962C8B-B14F-4D97-AF65-F5344CB8AC3E}">
        <p14:creationId xmlns:p14="http://schemas.microsoft.com/office/powerpoint/2010/main" xmlns="" val="382205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idx="10"/>
          </p:nvPr>
        </p:nvSpPr>
        <p:spPr>
          <a:ln/>
        </p:spPr>
        <p:txBody>
          <a:bodyPr/>
          <a:lstStyle>
            <a:lvl1pPr>
              <a:defRPr/>
            </a:lvl1pPr>
          </a:lstStyle>
          <a:p>
            <a:pPr>
              <a:defRPr/>
            </a:pPr>
            <a:endParaRPr lang="tr-TR" altLang="tr-TR"/>
          </a:p>
        </p:txBody>
      </p:sp>
      <p:sp>
        <p:nvSpPr>
          <p:cNvPr id="6" name="Rectangle 7"/>
          <p:cNvSpPr>
            <a:spLocks noGrp="1" noChangeArrowheads="1"/>
          </p:cNvSpPr>
          <p:nvPr>
            <p:ph type="sldNum" idx="11"/>
          </p:nvPr>
        </p:nvSpPr>
        <p:spPr>
          <a:ln/>
        </p:spPr>
        <p:txBody>
          <a:bodyPr/>
          <a:lstStyle>
            <a:lvl1pPr>
              <a:defRPr/>
            </a:lvl1pPr>
          </a:lstStyle>
          <a:p>
            <a:fld id="{79E2CF24-D12C-4703-8D52-1B1092253DFD}" type="slidenum">
              <a:rPr lang="tr-TR" altLang="tr-TR"/>
              <a:pPr/>
              <a:t>‹#›</a:t>
            </a:fld>
            <a:endParaRPr lang="tr-TR" altLang="tr-TR"/>
          </a:p>
        </p:txBody>
      </p:sp>
    </p:spTree>
    <p:extLst>
      <p:ext uri="{BB962C8B-B14F-4D97-AF65-F5344CB8AC3E}">
        <p14:creationId xmlns:p14="http://schemas.microsoft.com/office/powerpoint/2010/main" xmlns="" val="3861913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idx="10"/>
          </p:nvPr>
        </p:nvSpPr>
        <p:spPr>
          <a:ln/>
        </p:spPr>
        <p:txBody>
          <a:bodyPr/>
          <a:lstStyle>
            <a:lvl1pPr>
              <a:defRPr/>
            </a:lvl1pPr>
          </a:lstStyle>
          <a:p>
            <a:pPr>
              <a:defRPr/>
            </a:pPr>
            <a:endParaRPr lang="tr-TR" altLang="tr-TR"/>
          </a:p>
        </p:txBody>
      </p:sp>
      <p:sp>
        <p:nvSpPr>
          <p:cNvPr id="6" name="Rectangle 7"/>
          <p:cNvSpPr>
            <a:spLocks noGrp="1" noChangeArrowheads="1"/>
          </p:cNvSpPr>
          <p:nvPr>
            <p:ph type="sldNum" idx="11"/>
          </p:nvPr>
        </p:nvSpPr>
        <p:spPr>
          <a:ln/>
        </p:spPr>
        <p:txBody>
          <a:bodyPr/>
          <a:lstStyle>
            <a:lvl1pPr>
              <a:defRPr/>
            </a:lvl1pPr>
          </a:lstStyle>
          <a:p>
            <a:fld id="{0626DEC2-92EF-44FB-95ED-7C8DC74E309F}" type="slidenum">
              <a:rPr lang="tr-TR" altLang="tr-TR"/>
              <a:pPr/>
              <a:t>‹#›</a:t>
            </a:fld>
            <a:endParaRPr lang="tr-TR" altLang="tr-TR"/>
          </a:p>
        </p:txBody>
      </p:sp>
    </p:spTree>
    <p:extLst>
      <p:ext uri="{BB962C8B-B14F-4D97-AF65-F5344CB8AC3E}">
        <p14:creationId xmlns:p14="http://schemas.microsoft.com/office/powerpoint/2010/main" xmlns="" val="108672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Freeform 1"/>
          <p:cNvSpPr>
            <a:spLocks noChangeArrowheads="1"/>
          </p:cNvSpPr>
          <p:nvPr/>
        </p:nvSpPr>
        <p:spPr bwMode="auto">
          <a:xfrm>
            <a:off x="-9525" y="-7938"/>
            <a:ext cx="9163050" cy="1041401"/>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6999"/>
                </a:srgbClr>
              </a:gs>
              <a:gs pos="100000">
                <a:srgbClr val="00EBF8">
                  <a:alpha val="56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sp>
        <p:nvSpPr>
          <p:cNvPr id="1027" name="Freeform 2"/>
          <p:cNvSpPr>
            <a:spLocks noChangeArrowheads="1"/>
          </p:cNvSpPr>
          <p:nvPr/>
        </p:nvSpPr>
        <p:spPr bwMode="auto">
          <a:xfrm>
            <a:off x="4381500" y="-7938"/>
            <a:ext cx="4762500" cy="638176"/>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6999"/>
                </a:srgbClr>
              </a:gs>
              <a:gs pos="100000">
                <a:srgbClr val="009BE5">
                  <a:alpha val="31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sp>
        <p:nvSpPr>
          <p:cNvPr id="1028" name="Rectangle 3"/>
          <p:cNvSpPr>
            <a:spLocks noGrp="1" noChangeArrowheads="1"/>
          </p:cNvSpPr>
          <p:nvPr>
            <p:ph type="title"/>
          </p:nvPr>
        </p:nvSpPr>
        <p:spPr bwMode="auto">
          <a:xfrm>
            <a:off x="457200" y="704850"/>
            <a:ext cx="8226425" cy="1139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6800" rIns="0" bIns="0" numCol="1" anchor="b" anchorCtr="0" compatLnSpc="1">
            <a:prstTxWarp prst="textNoShape">
              <a:avLst/>
            </a:prstTxWarp>
          </a:bodyPr>
          <a:lstStyle/>
          <a:p>
            <a:pPr lvl="0"/>
            <a:r>
              <a:rPr lang="en-GB" altLang="tr-TR" smtClean="0"/>
              <a:t>Başlık metni biçimini düzenlemek için tıklayın</a:t>
            </a:r>
          </a:p>
        </p:txBody>
      </p:sp>
      <p:sp>
        <p:nvSpPr>
          <p:cNvPr id="1029" name="Rectangle 4"/>
          <p:cNvSpPr>
            <a:spLocks noGrp="1" noChangeArrowheads="1"/>
          </p:cNvSpPr>
          <p:nvPr>
            <p:ph type="body" idx="1"/>
          </p:nvPr>
        </p:nvSpPr>
        <p:spPr bwMode="auto">
          <a:xfrm>
            <a:off x="457200" y="1935163"/>
            <a:ext cx="8226425" cy="438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r-TR" smtClean="0"/>
              <a:t>Anahat metni biçimini düzenlemek için tıklayın</a:t>
            </a:r>
          </a:p>
          <a:p>
            <a:pPr lvl="1"/>
            <a:r>
              <a:rPr lang="en-GB" altLang="tr-TR" smtClean="0"/>
              <a:t>İkinci Anahat Düzeyi</a:t>
            </a:r>
          </a:p>
          <a:p>
            <a:pPr lvl="2"/>
            <a:r>
              <a:rPr lang="en-GB" altLang="tr-TR" smtClean="0"/>
              <a:t>Üçüncü Anahat Düzeyi</a:t>
            </a:r>
          </a:p>
          <a:p>
            <a:pPr lvl="3"/>
            <a:r>
              <a:rPr lang="en-GB" altLang="tr-TR" smtClean="0"/>
              <a:t>Dördüncü Anahat Düzeyi</a:t>
            </a:r>
          </a:p>
          <a:p>
            <a:pPr lvl="4"/>
            <a:r>
              <a:rPr lang="en-GB" altLang="tr-TR" smtClean="0"/>
              <a:t>Beşinci Anahat Düzeyi</a:t>
            </a:r>
          </a:p>
          <a:p>
            <a:pPr lvl="4"/>
            <a:r>
              <a:rPr lang="en-GB" altLang="tr-TR" smtClean="0"/>
              <a:t>Altıncı Anahat Düzeyi</a:t>
            </a:r>
          </a:p>
          <a:p>
            <a:pPr lvl="4"/>
            <a:r>
              <a:rPr lang="en-GB" altLang="tr-TR" smtClean="0"/>
              <a:t>Yedinci Anahat Düzeyi</a:t>
            </a:r>
          </a:p>
          <a:p>
            <a:pPr lvl="4"/>
            <a:r>
              <a:rPr lang="en-GB" altLang="tr-TR" smtClean="0"/>
              <a:t>Sekizinci Anahat Düzeyi</a:t>
            </a:r>
          </a:p>
          <a:p>
            <a:pPr lvl="4"/>
            <a:r>
              <a:rPr lang="en-GB" altLang="tr-TR" smtClean="0"/>
              <a:t>Dokuzuncu Anahat Düzeyi</a:t>
            </a:r>
          </a:p>
        </p:txBody>
      </p:sp>
      <p:sp>
        <p:nvSpPr>
          <p:cNvPr id="2" name="Rectangle 5"/>
          <p:cNvSpPr>
            <a:spLocks noGrp="1" noChangeArrowheads="1"/>
          </p:cNvSpPr>
          <p:nvPr>
            <p:ph type="dt"/>
          </p:nvPr>
        </p:nvSpPr>
        <p:spPr bwMode="auto">
          <a:xfrm>
            <a:off x="457200" y="6356350"/>
            <a:ext cx="21304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stStyle>
          <a:p>
            <a:pPr>
              <a:defRPr/>
            </a:pPr>
            <a:endParaRPr lang="tr-TR" altLang="tr-TR"/>
          </a:p>
        </p:txBody>
      </p:sp>
      <p:sp>
        <p:nvSpPr>
          <p:cNvPr id="1031" name="Text Box 6"/>
          <p:cNvSpPr txBox="1">
            <a:spLocks noChangeArrowheads="1"/>
          </p:cNvSpPr>
          <p:nvPr/>
        </p:nvSpPr>
        <p:spPr bwMode="auto">
          <a:xfrm>
            <a:off x="2667000" y="6356350"/>
            <a:ext cx="33528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3" name="Rectangle 7"/>
          <p:cNvSpPr>
            <a:spLocks noGrp="1" noChangeArrowheads="1"/>
          </p:cNvSpPr>
          <p:nvPr>
            <p:ph type="sldNum"/>
          </p:nvPr>
        </p:nvSpPr>
        <p:spPr bwMode="auto">
          <a:xfrm>
            <a:off x="7924800" y="6356350"/>
            <a:ext cx="7588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A139907C-6032-4CFA-9DD8-63BB03A15972}" type="slidenum">
              <a:rPr lang="tr-TR" altLang="tr-TR"/>
              <a:pPr/>
              <a:t>‹#›</a:t>
            </a:fld>
            <a:endParaRPr lang="tr-TR" altLang="tr-TR"/>
          </a:p>
        </p:txBody>
      </p:sp>
      <p:grpSp>
        <p:nvGrpSpPr>
          <p:cNvPr id="1033" name="Group 8"/>
          <p:cNvGrpSpPr>
            <a:grpSpLocks/>
          </p:cNvGrpSpPr>
          <p:nvPr/>
        </p:nvGrpSpPr>
        <p:grpSpPr bwMode="auto">
          <a:xfrm>
            <a:off x="-19050" y="203200"/>
            <a:ext cx="9177338" cy="644525"/>
            <a:chOff x="-12" y="128"/>
            <a:chExt cx="5781" cy="406"/>
          </a:xfrm>
        </p:grpSpPr>
        <p:grpSp>
          <p:nvGrpSpPr>
            <p:cNvPr id="1034" name="Group 9"/>
            <p:cNvGrpSpPr>
              <a:grpSpLocks/>
            </p:cNvGrpSpPr>
            <p:nvPr/>
          </p:nvGrpSpPr>
          <p:grpSpPr bwMode="auto">
            <a:xfrm>
              <a:off x="-12" y="128"/>
              <a:ext cx="5766" cy="406"/>
              <a:chOff x="-12" y="128"/>
              <a:chExt cx="5766" cy="406"/>
            </a:xfrm>
          </p:grpSpPr>
          <p:pic>
            <p:nvPicPr>
              <p:cNvPr id="1038" name="Picture 10"/>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2" y="128"/>
                <a:ext cx="5752" cy="40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39" name="Text Box 11"/>
              <p:cNvSpPr txBox="1">
                <a:spLocks noChangeArrowheads="1"/>
              </p:cNvSpPr>
              <p:nvPr/>
            </p:nvSpPr>
            <p:spPr bwMode="auto">
              <a:xfrm rot="-180000">
                <a:off x="-12" y="302"/>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grpSp>
        <p:grpSp>
          <p:nvGrpSpPr>
            <p:cNvPr id="1035" name="Group 12"/>
            <p:cNvGrpSpPr>
              <a:grpSpLocks/>
            </p:cNvGrpSpPr>
            <p:nvPr/>
          </p:nvGrpSpPr>
          <p:grpSpPr bwMode="auto">
            <a:xfrm>
              <a:off x="-12" y="156"/>
              <a:ext cx="5781" cy="352"/>
              <a:chOff x="-12" y="156"/>
              <a:chExt cx="5781" cy="352"/>
            </a:xfrm>
          </p:grpSpPr>
          <p:pic>
            <p:nvPicPr>
              <p:cNvPr id="1036" name="Picture 13"/>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2" y="156"/>
                <a:ext cx="5771" cy="35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37" name="Text Box 14"/>
              <p:cNvSpPr txBox="1">
                <a:spLocks noChangeArrowheads="1"/>
              </p:cNvSpPr>
              <p:nvPr/>
            </p:nvSpPr>
            <p:spPr bwMode="auto">
              <a:xfrm rot="-180000">
                <a:off x="-12" y="330"/>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gr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97" r:id="rId12"/>
    <p:sldLayoutId id="2147483698" r:id="rId13"/>
    <p:sldLayoutId id="2147483699" r:id="rId14"/>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Freeform 1"/>
          <p:cNvSpPr>
            <a:spLocks noChangeArrowheads="1"/>
          </p:cNvSpPr>
          <p:nvPr/>
        </p:nvSpPr>
        <p:spPr bwMode="auto">
          <a:xfrm>
            <a:off x="-9525" y="-7938"/>
            <a:ext cx="9163050" cy="1041401"/>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6999"/>
                </a:srgbClr>
              </a:gs>
              <a:gs pos="100000">
                <a:srgbClr val="00EBF8">
                  <a:alpha val="56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sp>
        <p:nvSpPr>
          <p:cNvPr id="2051" name="Freeform 2"/>
          <p:cNvSpPr>
            <a:spLocks noChangeArrowheads="1"/>
          </p:cNvSpPr>
          <p:nvPr/>
        </p:nvSpPr>
        <p:spPr bwMode="auto">
          <a:xfrm>
            <a:off x="4381500" y="-7938"/>
            <a:ext cx="4762500" cy="638176"/>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6999"/>
                </a:srgbClr>
              </a:gs>
              <a:gs pos="100000">
                <a:srgbClr val="009BE5">
                  <a:alpha val="31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grpSp>
        <p:nvGrpSpPr>
          <p:cNvPr id="2052" name="Group 3"/>
          <p:cNvGrpSpPr>
            <a:grpSpLocks/>
          </p:cNvGrpSpPr>
          <p:nvPr/>
        </p:nvGrpSpPr>
        <p:grpSpPr bwMode="auto">
          <a:xfrm>
            <a:off x="-19050" y="203200"/>
            <a:ext cx="9177338" cy="644525"/>
            <a:chOff x="-12" y="128"/>
            <a:chExt cx="5781" cy="406"/>
          </a:xfrm>
        </p:grpSpPr>
        <p:grpSp>
          <p:nvGrpSpPr>
            <p:cNvPr id="2058" name="Group 4"/>
            <p:cNvGrpSpPr>
              <a:grpSpLocks/>
            </p:cNvGrpSpPr>
            <p:nvPr/>
          </p:nvGrpSpPr>
          <p:grpSpPr bwMode="auto">
            <a:xfrm>
              <a:off x="-12" y="128"/>
              <a:ext cx="5766" cy="406"/>
              <a:chOff x="-12" y="128"/>
              <a:chExt cx="5766" cy="406"/>
            </a:xfrm>
          </p:grpSpPr>
          <p:pic>
            <p:nvPicPr>
              <p:cNvPr id="2"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 y="128"/>
                <a:ext cx="5752" cy="40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63" name="Text Box 6"/>
              <p:cNvSpPr txBox="1">
                <a:spLocks noChangeArrowheads="1"/>
              </p:cNvSpPr>
              <p:nvPr/>
            </p:nvSpPr>
            <p:spPr bwMode="auto">
              <a:xfrm rot="-180000">
                <a:off x="-12" y="302"/>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grpSp>
        <p:grpSp>
          <p:nvGrpSpPr>
            <p:cNvPr id="2059" name="Group 7"/>
            <p:cNvGrpSpPr>
              <a:grpSpLocks/>
            </p:cNvGrpSpPr>
            <p:nvPr/>
          </p:nvGrpSpPr>
          <p:grpSpPr bwMode="auto">
            <a:xfrm>
              <a:off x="-12" y="156"/>
              <a:ext cx="5781" cy="352"/>
              <a:chOff x="-12" y="156"/>
              <a:chExt cx="5781" cy="352"/>
            </a:xfrm>
          </p:grpSpPr>
          <p:pic>
            <p:nvPicPr>
              <p:cNvPr id="3" name="Picture 8"/>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 y="156"/>
                <a:ext cx="5771" cy="35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61" name="Text Box 9"/>
              <p:cNvSpPr txBox="1">
                <a:spLocks noChangeArrowheads="1"/>
              </p:cNvSpPr>
              <p:nvPr/>
            </p:nvSpPr>
            <p:spPr bwMode="auto">
              <a:xfrm rot="-180000">
                <a:off x="-12" y="330"/>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grpSp>
      </p:grpSp>
      <p:sp>
        <p:nvSpPr>
          <p:cNvPr id="2053" name="Rectangle 10"/>
          <p:cNvSpPr>
            <a:spLocks noGrp="1" noChangeArrowheads="1"/>
          </p:cNvSpPr>
          <p:nvPr>
            <p:ph type="title"/>
          </p:nvPr>
        </p:nvSpPr>
        <p:spPr bwMode="auto">
          <a:xfrm>
            <a:off x="457200" y="704850"/>
            <a:ext cx="8226425" cy="1139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6800" rIns="0" bIns="0" numCol="1" anchor="b" anchorCtr="0" compatLnSpc="1">
            <a:prstTxWarp prst="textNoShape">
              <a:avLst/>
            </a:prstTxWarp>
          </a:bodyPr>
          <a:lstStyle/>
          <a:p>
            <a:pPr lvl="0"/>
            <a:r>
              <a:rPr lang="en-GB" altLang="tr-TR" smtClean="0"/>
              <a:t>Başlık metni biçimini düzenlemek için tıklayın</a:t>
            </a:r>
          </a:p>
        </p:txBody>
      </p:sp>
      <p:sp>
        <p:nvSpPr>
          <p:cNvPr id="2054" name="Rectangle 11"/>
          <p:cNvSpPr>
            <a:spLocks noGrp="1" noChangeArrowheads="1"/>
          </p:cNvSpPr>
          <p:nvPr>
            <p:ph type="body" idx="1"/>
          </p:nvPr>
        </p:nvSpPr>
        <p:spPr bwMode="auto">
          <a:xfrm>
            <a:off x="457200" y="1935163"/>
            <a:ext cx="8226425" cy="438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r-TR" smtClean="0"/>
              <a:t>Anahat metni biçimini düzenlemek için tıklayın</a:t>
            </a:r>
          </a:p>
          <a:p>
            <a:pPr lvl="1"/>
            <a:r>
              <a:rPr lang="en-GB" altLang="tr-TR" smtClean="0"/>
              <a:t>İkinci Anahat Düzeyi</a:t>
            </a:r>
          </a:p>
          <a:p>
            <a:pPr lvl="2"/>
            <a:r>
              <a:rPr lang="en-GB" altLang="tr-TR" smtClean="0"/>
              <a:t>Üçüncü Anahat Düzeyi</a:t>
            </a:r>
          </a:p>
          <a:p>
            <a:pPr lvl="3"/>
            <a:r>
              <a:rPr lang="en-GB" altLang="tr-TR" smtClean="0"/>
              <a:t>Dördüncü Anahat Düzeyi</a:t>
            </a:r>
          </a:p>
          <a:p>
            <a:pPr lvl="4"/>
            <a:r>
              <a:rPr lang="en-GB" altLang="tr-TR" smtClean="0"/>
              <a:t>Beşinci Anahat Düzeyi</a:t>
            </a:r>
          </a:p>
          <a:p>
            <a:pPr lvl="4"/>
            <a:r>
              <a:rPr lang="en-GB" altLang="tr-TR" smtClean="0"/>
              <a:t>Altıncı Anahat Düzeyi</a:t>
            </a:r>
          </a:p>
          <a:p>
            <a:pPr lvl="4"/>
            <a:r>
              <a:rPr lang="en-GB" altLang="tr-TR" smtClean="0"/>
              <a:t>Yedinci Anahat Düzeyi</a:t>
            </a:r>
          </a:p>
          <a:p>
            <a:pPr lvl="4"/>
            <a:r>
              <a:rPr lang="en-GB" altLang="tr-TR" smtClean="0"/>
              <a:t>Sekizinci Anahat Düzeyi</a:t>
            </a:r>
          </a:p>
          <a:p>
            <a:pPr lvl="4"/>
            <a:r>
              <a:rPr lang="en-GB" altLang="tr-TR" smtClean="0"/>
              <a:t>Dokuzuncu Anahat Düzeyi</a:t>
            </a:r>
          </a:p>
        </p:txBody>
      </p:sp>
      <p:sp>
        <p:nvSpPr>
          <p:cNvPr id="2060" name="Rectangle 12"/>
          <p:cNvSpPr>
            <a:spLocks noGrp="1" noChangeArrowheads="1"/>
          </p:cNvSpPr>
          <p:nvPr>
            <p:ph type="dt"/>
          </p:nvPr>
        </p:nvSpPr>
        <p:spPr bwMode="auto">
          <a:xfrm>
            <a:off x="457200" y="6356350"/>
            <a:ext cx="21304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723900" algn="l"/>
                <a:tab pos="1447800" algn="l"/>
              </a:tabLst>
              <a:defRPr sz="1200">
                <a:solidFill>
                  <a:srgbClr val="D1EAEE"/>
                </a:solidFill>
                <a:latin typeface="+mn-lt"/>
                <a:ea typeface="Microsoft YaHei" charset="-122"/>
              </a:defRPr>
            </a:lvl1pPr>
          </a:lstStyle>
          <a:p>
            <a:pPr>
              <a:defRPr/>
            </a:pPr>
            <a:endParaRPr lang="tr-TR" altLang="tr-TR"/>
          </a:p>
        </p:txBody>
      </p:sp>
      <p:sp>
        <p:nvSpPr>
          <p:cNvPr id="2056" name="Text Box 13"/>
          <p:cNvSpPr txBox="1">
            <a:spLocks noChangeArrowheads="1"/>
          </p:cNvSpPr>
          <p:nvPr/>
        </p:nvSpPr>
        <p:spPr bwMode="auto">
          <a:xfrm>
            <a:off x="2667000" y="6356350"/>
            <a:ext cx="33528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2062" name="Rectangle 14"/>
          <p:cNvSpPr>
            <a:spLocks noGrp="1" noChangeArrowheads="1"/>
          </p:cNvSpPr>
          <p:nvPr>
            <p:ph type="sldNum"/>
          </p:nvPr>
        </p:nvSpPr>
        <p:spPr bwMode="auto">
          <a:xfrm>
            <a:off x="7924800" y="6356350"/>
            <a:ext cx="7588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723900" algn="l"/>
              </a:tabLst>
              <a:defRPr sz="1200">
                <a:solidFill>
                  <a:srgbClr val="D1EAEE"/>
                </a:solidFill>
                <a:latin typeface="Constantia" panose="02030602050306030303" pitchFamily="18" charset="0"/>
              </a:defRPr>
            </a:lvl1pPr>
          </a:lstStyle>
          <a:p>
            <a:fld id="{E3D7092A-4FAF-49F3-A639-5715817739DB}"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anose="02020603050405020304" pitchFamily="18" charset="0"/>
        <a:defRPr sz="2100">
          <a:solidFill>
            <a:srgbClr val="FFFFFF"/>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Freeform 1"/>
          <p:cNvSpPr>
            <a:spLocks noChangeArrowheads="1"/>
          </p:cNvSpPr>
          <p:nvPr/>
        </p:nvSpPr>
        <p:spPr bwMode="auto">
          <a:xfrm>
            <a:off x="-9525" y="-7938"/>
            <a:ext cx="9163050" cy="1041401"/>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6999"/>
                </a:srgbClr>
              </a:gs>
              <a:gs pos="100000">
                <a:srgbClr val="00EBF8">
                  <a:alpha val="56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sp>
        <p:nvSpPr>
          <p:cNvPr id="3075" name="Freeform 2"/>
          <p:cNvSpPr>
            <a:spLocks noChangeArrowheads="1"/>
          </p:cNvSpPr>
          <p:nvPr/>
        </p:nvSpPr>
        <p:spPr bwMode="auto">
          <a:xfrm>
            <a:off x="4381500" y="-7938"/>
            <a:ext cx="4762500" cy="638176"/>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6999"/>
                </a:srgbClr>
              </a:gs>
              <a:gs pos="100000">
                <a:srgbClr val="009BE5">
                  <a:alpha val="31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grpSp>
        <p:nvGrpSpPr>
          <p:cNvPr id="3076" name="Group 3"/>
          <p:cNvGrpSpPr>
            <a:grpSpLocks/>
          </p:cNvGrpSpPr>
          <p:nvPr/>
        </p:nvGrpSpPr>
        <p:grpSpPr bwMode="auto">
          <a:xfrm>
            <a:off x="-19050" y="203200"/>
            <a:ext cx="9177338" cy="644525"/>
            <a:chOff x="-12" y="128"/>
            <a:chExt cx="5781" cy="406"/>
          </a:xfrm>
        </p:grpSpPr>
        <p:grpSp>
          <p:nvGrpSpPr>
            <p:cNvPr id="3082" name="Group 4"/>
            <p:cNvGrpSpPr>
              <a:grpSpLocks/>
            </p:cNvGrpSpPr>
            <p:nvPr/>
          </p:nvGrpSpPr>
          <p:grpSpPr bwMode="auto">
            <a:xfrm>
              <a:off x="-12" y="128"/>
              <a:ext cx="5766" cy="406"/>
              <a:chOff x="-12" y="128"/>
              <a:chExt cx="5766" cy="406"/>
            </a:xfrm>
          </p:grpSpPr>
          <p:pic>
            <p:nvPicPr>
              <p:cNvPr id="2"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 y="128"/>
                <a:ext cx="5752" cy="40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87" name="Text Box 6"/>
              <p:cNvSpPr txBox="1">
                <a:spLocks noChangeArrowheads="1"/>
              </p:cNvSpPr>
              <p:nvPr/>
            </p:nvSpPr>
            <p:spPr bwMode="auto">
              <a:xfrm rot="-180000">
                <a:off x="-12" y="302"/>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grpSp>
        <p:grpSp>
          <p:nvGrpSpPr>
            <p:cNvPr id="3083" name="Group 7"/>
            <p:cNvGrpSpPr>
              <a:grpSpLocks/>
            </p:cNvGrpSpPr>
            <p:nvPr/>
          </p:nvGrpSpPr>
          <p:grpSpPr bwMode="auto">
            <a:xfrm>
              <a:off x="-12" y="156"/>
              <a:ext cx="5781" cy="352"/>
              <a:chOff x="-12" y="156"/>
              <a:chExt cx="5781" cy="352"/>
            </a:xfrm>
          </p:grpSpPr>
          <p:pic>
            <p:nvPicPr>
              <p:cNvPr id="3" name="Picture 8"/>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 y="156"/>
                <a:ext cx="5771" cy="35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85" name="Text Box 9"/>
              <p:cNvSpPr txBox="1">
                <a:spLocks noChangeArrowheads="1"/>
              </p:cNvSpPr>
              <p:nvPr/>
            </p:nvSpPr>
            <p:spPr bwMode="auto">
              <a:xfrm rot="-180000">
                <a:off x="-12" y="330"/>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grpSp>
      </p:grpSp>
      <p:sp>
        <p:nvSpPr>
          <p:cNvPr id="3077" name="Rectangle 10"/>
          <p:cNvSpPr>
            <a:spLocks noGrp="1" noChangeArrowheads="1"/>
          </p:cNvSpPr>
          <p:nvPr>
            <p:ph type="title"/>
          </p:nvPr>
        </p:nvSpPr>
        <p:spPr bwMode="auto">
          <a:xfrm>
            <a:off x="457200" y="704850"/>
            <a:ext cx="8226425" cy="1139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6800" rIns="0" bIns="0" numCol="1" anchor="b" anchorCtr="0" compatLnSpc="1">
            <a:prstTxWarp prst="textNoShape">
              <a:avLst/>
            </a:prstTxWarp>
          </a:bodyPr>
          <a:lstStyle/>
          <a:p>
            <a:pPr lvl="0"/>
            <a:r>
              <a:rPr lang="en-GB" altLang="tr-TR" smtClean="0"/>
              <a:t>Başlık metni biçimini düzenlemek için tıklayın</a:t>
            </a:r>
          </a:p>
        </p:txBody>
      </p:sp>
      <p:sp>
        <p:nvSpPr>
          <p:cNvPr id="3078" name="Rectangle 11"/>
          <p:cNvSpPr>
            <a:spLocks noGrp="1" noChangeArrowheads="1"/>
          </p:cNvSpPr>
          <p:nvPr>
            <p:ph type="body" idx="1"/>
          </p:nvPr>
        </p:nvSpPr>
        <p:spPr bwMode="auto">
          <a:xfrm>
            <a:off x="457200" y="1935163"/>
            <a:ext cx="8226425" cy="438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r-TR" smtClean="0"/>
              <a:t>Anahat metni biçimini düzenlemek için tıklayın</a:t>
            </a:r>
          </a:p>
          <a:p>
            <a:pPr lvl="1"/>
            <a:r>
              <a:rPr lang="en-GB" altLang="tr-TR" smtClean="0"/>
              <a:t>İkinci Anahat Düzeyi</a:t>
            </a:r>
          </a:p>
          <a:p>
            <a:pPr lvl="2"/>
            <a:r>
              <a:rPr lang="en-GB" altLang="tr-TR" smtClean="0"/>
              <a:t>Üçüncü Anahat Düzeyi</a:t>
            </a:r>
          </a:p>
          <a:p>
            <a:pPr lvl="3"/>
            <a:r>
              <a:rPr lang="en-GB" altLang="tr-TR" smtClean="0"/>
              <a:t>Dördüncü Anahat Düzeyi</a:t>
            </a:r>
          </a:p>
          <a:p>
            <a:pPr lvl="4"/>
            <a:r>
              <a:rPr lang="en-GB" altLang="tr-TR" smtClean="0"/>
              <a:t>Beşinci Anahat Düzeyi</a:t>
            </a:r>
          </a:p>
          <a:p>
            <a:pPr lvl="4"/>
            <a:r>
              <a:rPr lang="en-GB" altLang="tr-TR" smtClean="0"/>
              <a:t>Altıncı Anahat Düzeyi</a:t>
            </a:r>
          </a:p>
          <a:p>
            <a:pPr lvl="4"/>
            <a:r>
              <a:rPr lang="en-GB" altLang="tr-TR" smtClean="0"/>
              <a:t>Yedinci Anahat Düzeyi</a:t>
            </a:r>
          </a:p>
          <a:p>
            <a:pPr lvl="4"/>
            <a:r>
              <a:rPr lang="en-GB" altLang="tr-TR" smtClean="0"/>
              <a:t>Sekizinci Anahat Düzeyi</a:t>
            </a:r>
          </a:p>
          <a:p>
            <a:pPr lvl="4"/>
            <a:r>
              <a:rPr lang="en-GB" altLang="tr-TR" smtClean="0"/>
              <a:t>Dokuzuncu Anahat Düzeyi</a:t>
            </a:r>
          </a:p>
        </p:txBody>
      </p:sp>
      <p:sp>
        <p:nvSpPr>
          <p:cNvPr id="3084" name="Rectangle 12"/>
          <p:cNvSpPr>
            <a:spLocks noGrp="1" noChangeArrowheads="1"/>
          </p:cNvSpPr>
          <p:nvPr>
            <p:ph type="dt"/>
          </p:nvPr>
        </p:nvSpPr>
        <p:spPr bwMode="auto">
          <a:xfrm>
            <a:off x="457200" y="6356350"/>
            <a:ext cx="21304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723900" algn="l"/>
                <a:tab pos="1447800" algn="l"/>
              </a:tabLst>
              <a:defRPr sz="1200">
                <a:solidFill>
                  <a:srgbClr val="D1EAEE"/>
                </a:solidFill>
                <a:latin typeface="+mn-lt"/>
                <a:ea typeface="Microsoft YaHei" charset="-122"/>
              </a:defRPr>
            </a:lvl1pPr>
          </a:lstStyle>
          <a:p>
            <a:pPr>
              <a:defRPr/>
            </a:pPr>
            <a:endParaRPr lang="tr-TR" altLang="tr-TR"/>
          </a:p>
        </p:txBody>
      </p:sp>
      <p:sp>
        <p:nvSpPr>
          <p:cNvPr id="3080" name="Text Box 13"/>
          <p:cNvSpPr txBox="1">
            <a:spLocks noChangeArrowheads="1"/>
          </p:cNvSpPr>
          <p:nvPr/>
        </p:nvSpPr>
        <p:spPr bwMode="auto">
          <a:xfrm>
            <a:off x="2667000" y="6356350"/>
            <a:ext cx="33528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3086" name="Rectangle 14"/>
          <p:cNvSpPr>
            <a:spLocks noGrp="1" noChangeArrowheads="1"/>
          </p:cNvSpPr>
          <p:nvPr>
            <p:ph type="sldNum"/>
          </p:nvPr>
        </p:nvSpPr>
        <p:spPr bwMode="auto">
          <a:xfrm>
            <a:off x="7924800" y="6356350"/>
            <a:ext cx="7588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723900" algn="l"/>
              </a:tabLst>
              <a:defRPr sz="1200">
                <a:solidFill>
                  <a:srgbClr val="D1EAEE"/>
                </a:solidFill>
                <a:latin typeface="Constantia" panose="02030602050306030303" pitchFamily="18" charset="0"/>
              </a:defRPr>
            </a:lvl1pPr>
          </a:lstStyle>
          <a:p>
            <a:fld id="{40F023B9-682B-49BC-B95B-4E33831C6578}"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anose="02020603050405020304" pitchFamily="18" charset="0"/>
        <a:defRPr sz="2100">
          <a:solidFill>
            <a:srgbClr val="FFFFFF"/>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Freeform 1"/>
          <p:cNvSpPr>
            <a:spLocks noChangeArrowheads="1"/>
          </p:cNvSpPr>
          <p:nvPr/>
        </p:nvSpPr>
        <p:spPr bwMode="auto">
          <a:xfrm rot="420000" flipV="1">
            <a:off x="3163888"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240" cap="rnd">
            <a:solidFill>
              <a:srgbClr val="C0C0C0"/>
            </a:solidFill>
            <a:round/>
            <a:headEnd/>
            <a:tailEnd/>
          </a:ln>
          <a:effectLst>
            <a:outerShdw dist="153753" dir="2700000" algn="ctr" rotWithShape="0">
              <a:srgbClr val="000000">
                <a:alpha val="25040"/>
              </a:srgbClr>
            </a:outerShdw>
          </a:effectLst>
        </p:spPr>
        <p:txBody>
          <a:bodyPr wrap="none" anchor="ctr"/>
          <a:lstStyle/>
          <a:p>
            <a:endParaRPr lang="tr-TR"/>
          </a:p>
        </p:txBody>
      </p:sp>
      <p:sp>
        <p:nvSpPr>
          <p:cNvPr id="4099" name="AutoShape 2"/>
          <p:cNvSpPr>
            <a:spLocks noChangeArrowheads="1"/>
          </p:cNvSpPr>
          <p:nvPr/>
        </p:nvSpPr>
        <p:spPr bwMode="auto">
          <a:xfrm rot="420000" flipV="1">
            <a:off x="8001000" y="5359400"/>
            <a:ext cx="155575" cy="155575"/>
          </a:xfrm>
          <a:prstGeom prst="rtTriangle">
            <a:avLst/>
          </a:prstGeom>
          <a:solidFill>
            <a:srgbClr val="FFFFFF"/>
          </a:solidFill>
          <a:ln w="12600" cap="sq">
            <a:solidFill>
              <a:srgbClr val="FFFFFF"/>
            </a:solidFill>
            <a:bevel/>
            <a:headEnd/>
            <a:tailEnd/>
          </a:ln>
          <a:effectLst>
            <a:outerShdw dist="6194" dir="12932261" algn="ctr" rotWithShape="0">
              <a:srgbClr val="000000">
                <a:alpha val="47028"/>
              </a:srgbClr>
            </a:outerShdw>
          </a:effectLst>
        </p:spPr>
        <p:txBody>
          <a:bodyPr wrap="none" anchor="ctr"/>
          <a:lstStyle/>
          <a:p>
            <a:endParaRPr lang="tr-TR" altLang="tr-TR"/>
          </a:p>
        </p:txBody>
      </p:sp>
      <p:sp>
        <p:nvSpPr>
          <p:cNvPr id="4100" name="Freeform 3"/>
          <p:cNvSpPr>
            <a:spLocks noChangeArrowheads="1"/>
          </p:cNvSpPr>
          <p:nvPr/>
        </p:nvSpPr>
        <p:spPr bwMode="auto">
          <a:xfrm flipV="1">
            <a:off x="-9525" y="5815013"/>
            <a:ext cx="9163050" cy="1041400"/>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6999"/>
                </a:srgbClr>
              </a:gs>
              <a:gs pos="100000">
                <a:srgbClr val="00EBF8">
                  <a:alpha val="56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sp>
        <p:nvSpPr>
          <p:cNvPr id="4101" name="Freeform 4"/>
          <p:cNvSpPr>
            <a:spLocks noChangeArrowheads="1"/>
          </p:cNvSpPr>
          <p:nvPr/>
        </p:nvSpPr>
        <p:spPr bwMode="auto">
          <a:xfrm flipV="1">
            <a:off x="4381500" y="6218238"/>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6999"/>
                </a:srgbClr>
              </a:gs>
              <a:gs pos="100000">
                <a:srgbClr val="009BE5">
                  <a:alpha val="31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sp>
        <p:nvSpPr>
          <p:cNvPr id="4102" name="Rectangle 5"/>
          <p:cNvSpPr>
            <a:spLocks noGrp="1" noChangeArrowheads="1"/>
          </p:cNvSpPr>
          <p:nvPr>
            <p:ph type="title"/>
          </p:nvPr>
        </p:nvSpPr>
        <p:spPr bwMode="auto">
          <a:xfrm>
            <a:off x="457200" y="704850"/>
            <a:ext cx="8226425" cy="1139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6800" rIns="0" bIns="0" numCol="1" anchor="b" anchorCtr="0" compatLnSpc="1">
            <a:prstTxWarp prst="textNoShape">
              <a:avLst/>
            </a:prstTxWarp>
          </a:bodyPr>
          <a:lstStyle/>
          <a:p>
            <a:pPr lvl="0"/>
            <a:r>
              <a:rPr lang="en-GB" altLang="tr-TR" smtClean="0"/>
              <a:t>Başlık metni biçimini düzenlemek için tıklayın</a:t>
            </a:r>
          </a:p>
        </p:txBody>
      </p:sp>
      <p:sp>
        <p:nvSpPr>
          <p:cNvPr id="4103" name="Rectangle 6"/>
          <p:cNvSpPr>
            <a:spLocks noGrp="1" noChangeArrowheads="1"/>
          </p:cNvSpPr>
          <p:nvPr>
            <p:ph type="body" idx="1"/>
          </p:nvPr>
        </p:nvSpPr>
        <p:spPr bwMode="auto">
          <a:xfrm>
            <a:off x="457200" y="1935163"/>
            <a:ext cx="8226425" cy="438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r-TR" smtClean="0"/>
              <a:t>Anahat metni biçimini düzenlemek için tıklayın</a:t>
            </a:r>
          </a:p>
          <a:p>
            <a:pPr lvl="1"/>
            <a:r>
              <a:rPr lang="en-GB" altLang="tr-TR" smtClean="0"/>
              <a:t>İkinci Anahat Düzeyi</a:t>
            </a:r>
          </a:p>
          <a:p>
            <a:pPr lvl="2"/>
            <a:r>
              <a:rPr lang="en-GB" altLang="tr-TR" smtClean="0"/>
              <a:t>Üçüncü Anahat Düzeyi</a:t>
            </a:r>
          </a:p>
          <a:p>
            <a:pPr lvl="3"/>
            <a:r>
              <a:rPr lang="en-GB" altLang="tr-TR" smtClean="0"/>
              <a:t>Dördüncü Anahat Düzeyi</a:t>
            </a:r>
          </a:p>
          <a:p>
            <a:pPr lvl="4"/>
            <a:r>
              <a:rPr lang="en-GB" altLang="tr-TR" smtClean="0"/>
              <a:t>Beşinci Anahat Düzeyi</a:t>
            </a:r>
          </a:p>
          <a:p>
            <a:pPr lvl="4"/>
            <a:r>
              <a:rPr lang="en-GB" altLang="tr-TR" smtClean="0"/>
              <a:t>Altıncı Anahat Düzeyi</a:t>
            </a:r>
          </a:p>
          <a:p>
            <a:pPr lvl="4"/>
            <a:r>
              <a:rPr lang="en-GB" altLang="tr-TR" smtClean="0"/>
              <a:t>Yedinci Anahat Düzeyi</a:t>
            </a:r>
          </a:p>
          <a:p>
            <a:pPr lvl="4"/>
            <a:r>
              <a:rPr lang="en-GB" altLang="tr-TR" smtClean="0"/>
              <a:t>Sekizinci Anahat Düzeyi</a:t>
            </a:r>
          </a:p>
          <a:p>
            <a:pPr lvl="4"/>
            <a:r>
              <a:rPr lang="en-GB" altLang="tr-TR" smtClean="0"/>
              <a:t>Dokuzuncu Anahat Düzeyi</a:t>
            </a:r>
          </a:p>
        </p:txBody>
      </p:sp>
      <p:sp>
        <p:nvSpPr>
          <p:cNvPr id="2" name="Rectangle 7"/>
          <p:cNvSpPr>
            <a:spLocks noGrp="1" noChangeArrowheads="1"/>
          </p:cNvSpPr>
          <p:nvPr>
            <p:ph type="dt"/>
          </p:nvPr>
        </p:nvSpPr>
        <p:spPr bwMode="auto">
          <a:xfrm>
            <a:off x="457200" y="6356350"/>
            <a:ext cx="21304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723900" algn="l"/>
                <a:tab pos="1447800" algn="l"/>
              </a:tabLst>
              <a:defRPr sz="1200">
                <a:solidFill>
                  <a:srgbClr val="045C75"/>
                </a:solidFill>
                <a:latin typeface="+mn-lt"/>
                <a:ea typeface="Microsoft YaHei" charset="-122"/>
              </a:defRPr>
            </a:lvl1pPr>
          </a:lstStyle>
          <a:p>
            <a:pPr>
              <a:defRPr/>
            </a:pPr>
            <a:endParaRPr lang="tr-TR" altLang="tr-TR"/>
          </a:p>
        </p:txBody>
      </p:sp>
      <p:sp>
        <p:nvSpPr>
          <p:cNvPr id="4105" name="Text Box 8"/>
          <p:cNvSpPr txBox="1">
            <a:spLocks noChangeArrowheads="1"/>
          </p:cNvSpPr>
          <p:nvPr/>
        </p:nvSpPr>
        <p:spPr bwMode="auto">
          <a:xfrm>
            <a:off x="2667000" y="6356350"/>
            <a:ext cx="33528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3" name="Rectangle 9"/>
          <p:cNvSpPr>
            <a:spLocks noGrp="1" noChangeArrowheads="1"/>
          </p:cNvSpPr>
          <p:nvPr>
            <p:ph type="sldNum"/>
          </p:nvPr>
        </p:nvSpPr>
        <p:spPr bwMode="auto">
          <a:xfrm>
            <a:off x="8077200" y="6356350"/>
            <a:ext cx="6064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defRPr sz="1200">
                <a:solidFill>
                  <a:srgbClr val="045C75"/>
                </a:solidFill>
                <a:latin typeface="Constantia" panose="02030602050306030303" pitchFamily="18" charset="0"/>
              </a:defRPr>
            </a:lvl1pPr>
          </a:lstStyle>
          <a:p>
            <a:fld id="{836492C5-D136-427E-9F7F-F626D123ABAF}"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e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6.wmf"/><Relationship Id="rId4" Type="http://schemas.openxmlformats.org/officeDocument/2006/relationships/image" Target="../media/image45.png"/></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0.wmf"/></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980728"/>
            <a:ext cx="8226425" cy="5409600"/>
          </a:xfrm>
        </p:spPr>
        <p:txBody>
          <a:bodyPr/>
          <a:lstStyle/>
          <a:p>
            <a:pPr algn="ctr"/>
            <a:r>
              <a:rPr lang="tr-TR" sz="5400" b="1" dirty="0" smtClean="0">
                <a:solidFill>
                  <a:schemeClr val="accent2">
                    <a:lumMod val="75000"/>
                  </a:schemeClr>
                </a:solidFill>
              </a:rPr>
              <a:t>AİLE EĞİTİMİ SEMİNERİ </a:t>
            </a:r>
          </a:p>
          <a:p>
            <a:pPr algn="ctr"/>
            <a:endParaRPr lang="tr-TR" sz="1600" b="1" dirty="0" smtClean="0">
              <a:solidFill>
                <a:schemeClr val="accent2">
                  <a:lumMod val="75000"/>
                </a:schemeClr>
              </a:solidFill>
            </a:endParaRPr>
          </a:p>
          <a:p>
            <a:pPr algn="ctr"/>
            <a:r>
              <a:rPr lang="tr-TR" sz="5400" b="1" dirty="0" smtClean="0">
                <a:solidFill>
                  <a:schemeClr val="accent2">
                    <a:lumMod val="75000"/>
                  </a:schemeClr>
                </a:solidFill>
              </a:rPr>
              <a:t>ANAOKULU</a:t>
            </a:r>
            <a:endParaRPr lang="tr-TR" sz="5400" b="1" dirty="0">
              <a:solidFill>
                <a:schemeClr val="accent2">
                  <a:lumMod val="75000"/>
                </a:schemeClr>
              </a:solidFill>
            </a:endParaRPr>
          </a:p>
        </p:txBody>
      </p:sp>
      <p:pic>
        <p:nvPicPr>
          <p:cNvPr id="1026" name="Picture 2" descr="C:\Users\Selçuk SONER\Desktop\4825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3129618"/>
            <a:ext cx="4392488" cy="27453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87338" y="720725"/>
            <a:ext cx="8423275" cy="5740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ts val="700"/>
              </a:spcBef>
              <a:buClrTx/>
              <a:buFontTx/>
              <a:buNone/>
            </a:pPr>
            <a:r>
              <a:rPr lang="tr-TR" altLang="tr-TR" sz="2800" b="1">
                <a:latin typeface="Comic Sans MS" panose="030F0702030302020204" pitchFamily="66" charset="0"/>
              </a:rPr>
              <a:t>ÇOCUK ÜZERİNDEKİ ETKİSİ</a:t>
            </a:r>
          </a:p>
          <a:p>
            <a:pPr eaLnBrk="1" hangingPunct="1">
              <a:spcBef>
                <a:spcPts val="700"/>
              </a:spcBef>
              <a:buClrTx/>
              <a:buFontTx/>
              <a:buNone/>
            </a:pPr>
            <a:endParaRPr lang="tr-TR" altLang="tr-TR" sz="2800">
              <a:latin typeface="Comic Sans MS" panose="030F0702030302020204" pitchFamily="66" charset="0"/>
            </a:endParaRPr>
          </a:p>
          <a:p>
            <a:pPr eaLnBrk="1" hangingPunct="1">
              <a:spcBef>
                <a:spcPts val="700"/>
              </a:spcBef>
              <a:buClrTx/>
              <a:buFontTx/>
              <a:buNone/>
            </a:pPr>
            <a:r>
              <a:rPr lang="tr-TR" altLang="tr-TR" sz="2800">
                <a:latin typeface="Comic Sans MS" panose="030F0702030302020204" pitchFamily="66" charset="0"/>
              </a:rPr>
              <a:t>* Aşırı koruyucu olan ailelerde yetişen çocuklar bağımlı, kendine güveni olmayan, duygusal problemleri olan bir kişi olabilir.</a:t>
            </a:r>
          </a:p>
          <a:p>
            <a:pPr eaLnBrk="1" hangingPunct="1">
              <a:spcBef>
                <a:spcPts val="700"/>
              </a:spcBef>
              <a:buClrTx/>
              <a:buFontTx/>
              <a:buNone/>
            </a:pPr>
            <a:r>
              <a:rPr lang="tr-TR" altLang="tr-TR" sz="2800">
                <a:latin typeface="Comic Sans MS" panose="030F0702030302020204" pitchFamily="66" charset="0"/>
              </a:rPr>
              <a:t>* Çocuk aşırı duygusal olur.</a:t>
            </a:r>
          </a:p>
          <a:p>
            <a:pPr eaLnBrk="1" hangingPunct="1">
              <a:spcBef>
                <a:spcPts val="700"/>
              </a:spcBef>
              <a:buClrTx/>
              <a:buFontTx/>
              <a:buNone/>
            </a:pPr>
            <a:r>
              <a:rPr lang="tr-TR" altLang="tr-TR" sz="2800">
                <a:latin typeface="Comic Sans MS" panose="030F0702030302020204" pitchFamily="66" charset="0"/>
              </a:rPr>
              <a:t>* İleri yaşlarda bile etrafına bağımlı olur.</a:t>
            </a:r>
          </a:p>
          <a:p>
            <a:pPr eaLnBrk="1" hangingPunct="1">
              <a:spcBef>
                <a:spcPts val="700"/>
              </a:spcBef>
              <a:buClrTx/>
              <a:buFontTx/>
              <a:buNone/>
            </a:pPr>
            <a:r>
              <a:rPr lang="tr-TR" altLang="tr-TR" sz="2800">
                <a:latin typeface="Comic Sans MS" panose="030F0702030302020204" pitchFamily="66" charset="0"/>
              </a:rPr>
              <a:t>* Toplum içinde kendi başına iş yapma cesaretini bulamaz.</a:t>
            </a:r>
          </a:p>
          <a:p>
            <a:pPr eaLnBrk="1" hangingPunct="1">
              <a:spcBef>
                <a:spcPts val="700"/>
              </a:spcBef>
              <a:buClrTx/>
              <a:buFontTx/>
              <a:buNone/>
            </a:pPr>
            <a:r>
              <a:rPr lang="tr-TR" altLang="tr-TR" sz="2800">
                <a:latin typeface="Comic Sans MS" panose="030F0702030302020204" pitchFamily="66" charset="0"/>
              </a:rPr>
              <a:t>* Çocuk anne babasından ayrı kalamaz ileri yaşlarda bile sürekli anne babasının yanında olmak ister.</a:t>
            </a:r>
          </a:p>
        </p:txBody>
      </p:sp>
      <p:pic>
        <p:nvPicPr>
          <p:cNvPr id="1433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92950" y="2519363"/>
            <a:ext cx="2051050" cy="16557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0825" y="4868863"/>
            <a:ext cx="8229600" cy="1143000"/>
          </a:xfrm>
        </p:spPr>
        <p:txBody>
          <a:bodyPr/>
          <a:lstStyle/>
          <a:p>
            <a:r>
              <a:rPr lang="tr-TR" altLang="tr-TR" sz="4000"/>
              <a:t>Çocuklarınızla sağlıklı, mutlu yaşamlar……..</a:t>
            </a:r>
          </a:p>
        </p:txBody>
      </p:sp>
      <p:sp>
        <p:nvSpPr>
          <p:cNvPr id="52227" name="Rectangle 3"/>
          <p:cNvSpPr>
            <a:spLocks noGrp="1" noChangeArrowheads="1"/>
          </p:cNvSpPr>
          <p:nvPr>
            <p:ph type="body" idx="1"/>
          </p:nvPr>
        </p:nvSpPr>
        <p:spPr>
          <a:xfrm>
            <a:off x="457200" y="1600200"/>
            <a:ext cx="8229600" cy="4781550"/>
          </a:xfrm>
        </p:spPr>
        <p:txBody>
          <a:bodyPr/>
          <a:lstStyle/>
          <a:p>
            <a:pPr>
              <a:buFontTx/>
              <a:buNone/>
            </a:pPr>
            <a:r>
              <a:rPr lang="tr-TR" altLang="tr-TR"/>
              <a:t> </a:t>
            </a:r>
            <a:endParaRPr lang="tr-TR" altLang="tr-TR" sz="4000"/>
          </a:p>
        </p:txBody>
      </p:sp>
      <p:pic>
        <p:nvPicPr>
          <p:cNvPr id="52228" name="Picture 4" descr="Anne-Cocuk-Tablolari-38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350" y="260350"/>
            <a:ext cx="5256213" cy="3600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3858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31800" y="1042988"/>
            <a:ext cx="8280400" cy="5437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447675" indent="-377825" eaLnBrk="0" hangingPunct="0">
              <a:spcBef>
                <a:spcPts val="65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ts val="600"/>
              </a:spcBef>
              <a:buClrTx/>
              <a:buFontTx/>
              <a:buNone/>
            </a:pPr>
            <a:r>
              <a:rPr lang="tr-TR" altLang="tr-TR" sz="2800" b="1">
                <a:latin typeface="Comic Sans MS" panose="030F0702030302020204" pitchFamily="66" charset="0"/>
              </a:rPr>
              <a:t>TUTARSIZ AİLE TUTUMU</a:t>
            </a:r>
          </a:p>
          <a:p>
            <a:pPr algn="ctr" eaLnBrk="1" hangingPunct="1">
              <a:spcBef>
                <a:spcPts val="600"/>
              </a:spcBef>
              <a:buClrTx/>
              <a:buFontTx/>
              <a:buNone/>
            </a:pPr>
            <a:endParaRPr lang="tr-TR" altLang="tr-TR" sz="2400" b="1">
              <a:latin typeface="Comic Sans MS" panose="030F0702030302020204" pitchFamily="66" charset="0"/>
            </a:endParaRPr>
          </a:p>
          <a:p>
            <a:pPr algn="ctr" eaLnBrk="1" hangingPunct="1">
              <a:spcBef>
                <a:spcPts val="600"/>
              </a:spcBef>
              <a:buClrTx/>
              <a:buFontTx/>
              <a:buNone/>
            </a:pPr>
            <a:r>
              <a:rPr lang="tr-TR" altLang="tr-TR" sz="2400" b="1">
                <a:latin typeface="Comic Sans MS" panose="030F0702030302020204" pitchFamily="66" charset="0"/>
              </a:rPr>
              <a:t>KARAKTERİSTİK ÖZELLİKLERİ:</a:t>
            </a:r>
          </a:p>
          <a:p>
            <a:pPr eaLnBrk="1" hangingPunct="1">
              <a:spcBef>
                <a:spcPts val="600"/>
              </a:spcBef>
              <a:buClrTx/>
              <a:buFontTx/>
              <a:buNone/>
            </a:pPr>
            <a:r>
              <a:rPr lang="tr-TR" altLang="tr-TR" sz="2400">
                <a:latin typeface="Comic Sans MS" panose="030F0702030302020204" pitchFamily="66" charset="0"/>
              </a:rPr>
              <a:t>* Bu tutumda, bir çocuğa annenin ayrı, babanın ayrı bir tutum izlemesi söz konusudur.</a:t>
            </a:r>
          </a:p>
          <a:p>
            <a:pPr eaLnBrk="1" hangingPunct="1">
              <a:spcBef>
                <a:spcPts val="600"/>
              </a:spcBef>
              <a:buClrTx/>
              <a:buFontTx/>
              <a:buNone/>
            </a:pPr>
            <a:r>
              <a:rPr lang="tr-TR" altLang="tr-TR" sz="2400">
                <a:latin typeface="Comic Sans MS" panose="030F0702030302020204" pitchFamily="66" charset="0"/>
              </a:rPr>
              <a:t>* Anne ve babanın tutumları arasında da farklılıklar vardır.</a:t>
            </a:r>
          </a:p>
          <a:p>
            <a:pPr eaLnBrk="1" hangingPunct="1">
              <a:spcBef>
                <a:spcPts val="600"/>
              </a:spcBef>
              <a:buClrTx/>
              <a:buFontTx/>
              <a:buNone/>
            </a:pPr>
            <a:r>
              <a:rPr lang="tr-TR" altLang="tr-TR" sz="2400">
                <a:latin typeface="Comic Sans MS" panose="030F0702030302020204" pitchFamily="66" charset="0"/>
              </a:rPr>
              <a:t>* Genellikle genç ebeveynlerde ve ilk çocuğun yetiştirilmesinde görülür.</a:t>
            </a:r>
          </a:p>
          <a:p>
            <a:pPr eaLnBrk="1" hangingPunct="1">
              <a:spcBef>
                <a:spcPts val="600"/>
              </a:spcBef>
              <a:buClrTx/>
              <a:buFontTx/>
              <a:buNone/>
            </a:pPr>
            <a:r>
              <a:rPr lang="tr-TR" altLang="tr-TR" sz="2400">
                <a:latin typeface="Comic Sans MS" panose="030F0702030302020204" pitchFamily="66" charset="0"/>
              </a:rPr>
              <a:t>* Eşlerin çocuk yetiştirmeye farklı bakmaları ve bunu çocuğa yansıtmaları temel sebeptir.</a:t>
            </a:r>
          </a:p>
          <a:p>
            <a:pPr eaLnBrk="1" hangingPunct="1">
              <a:spcBef>
                <a:spcPts val="600"/>
              </a:spcBef>
              <a:buClrTx/>
              <a:buFontTx/>
              <a:buNone/>
            </a:pPr>
            <a:r>
              <a:rPr lang="tr-TR" altLang="tr-TR" sz="2400">
                <a:latin typeface="Comic Sans MS" panose="030F0702030302020204" pitchFamily="66" charset="0"/>
              </a:rPr>
              <a:t>* Baba otoriter ve baskıcı iken anne koruyucu bir tavır sergilerse bu da çocuğa yansırsa tutarsız aile oluşur.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15900" y="887413"/>
            <a:ext cx="8567738" cy="53038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ts val="700"/>
              </a:spcBef>
              <a:buClrTx/>
              <a:buFontTx/>
              <a:buNone/>
            </a:pPr>
            <a:r>
              <a:rPr lang="tr-TR" altLang="tr-TR" sz="2800" b="1">
                <a:latin typeface="Comic Sans MS" panose="030F0702030302020204" pitchFamily="66" charset="0"/>
              </a:rPr>
              <a:t>ÇOCUK ÜZERİNDEKİ ETKİSİ</a:t>
            </a:r>
          </a:p>
          <a:p>
            <a:pPr eaLnBrk="1" hangingPunct="1">
              <a:spcBef>
                <a:spcPts val="700"/>
              </a:spcBef>
              <a:buClrTx/>
              <a:buFontTx/>
              <a:buNone/>
            </a:pPr>
            <a:r>
              <a:rPr lang="tr-TR" altLang="tr-TR" sz="2800" b="1">
                <a:latin typeface="Comic Sans MS" panose="030F0702030302020204" pitchFamily="66" charset="0"/>
              </a:rPr>
              <a:t>*</a:t>
            </a:r>
            <a:r>
              <a:rPr lang="tr-TR" altLang="tr-TR" sz="2800">
                <a:latin typeface="Comic Sans MS" panose="030F0702030302020204" pitchFamily="66" charset="0"/>
              </a:rPr>
              <a:t> Çocuk inatçı, asi ve hırçın olabileceği gibi içine kapalı ve pısırıkta olabilir.</a:t>
            </a:r>
          </a:p>
          <a:p>
            <a:pPr eaLnBrk="1" hangingPunct="1">
              <a:spcBef>
                <a:spcPts val="700"/>
              </a:spcBef>
              <a:buClrTx/>
              <a:buFontTx/>
              <a:buNone/>
            </a:pPr>
            <a:r>
              <a:rPr lang="tr-TR" altLang="tr-TR" sz="2800">
                <a:latin typeface="Comic Sans MS" panose="030F0702030302020204" pitchFamily="66" charset="0"/>
              </a:rPr>
              <a:t>* Çevrelerine karşı güvensiz, şüpheci ve kararsız bir kişilik yapısı geliştirebilir.</a:t>
            </a:r>
          </a:p>
          <a:p>
            <a:pPr eaLnBrk="1" hangingPunct="1">
              <a:spcBef>
                <a:spcPts val="700"/>
              </a:spcBef>
              <a:buClrTx/>
              <a:buFontTx/>
              <a:buNone/>
            </a:pPr>
            <a:r>
              <a:rPr lang="tr-TR" altLang="tr-TR" sz="2800">
                <a:latin typeface="Comic Sans MS" panose="030F0702030302020204" pitchFamily="66" charset="0"/>
              </a:rPr>
              <a:t>* Çocukta dikkat eksikliği olabilir.</a:t>
            </a:r>
          </a:p>
          <a:p>
            <a:pPr eaLnBrk="1" hangingPunct="1">
              <a:spcBef>
                <a:spcPts val="700"/>
              </a:spcBef>
              <a:buClrTx/>
              <a:buFontTx/>
              <a:buNone/>
            </a:pPr>
            <a:r>
              <a:rPr lang="tr-TR" altLang="tr-TR" sz="2800">
                <a:latin typeface="Comic Sans MS" panose="030F0702030302020204" pitchFamily="66" charset="0"/>
              </a:rPr>
              <a:t>*Çocukta yalan söyleme gibi hastalıklar başlayabilir.</a:t>
            </a:r>
          </a:p>
          <a:p>
            <a:pPr eaLnBrk="1" hangingPunct="1">
              <a:spcBef>
                <a:spcPts val="700"/>
              </a:spcBef>
              <a:buClrTx/>
              <a:buFontTx/>
              <a:buNone/>
            </a:pPr>
            <a:r>
              <a:rPr lang="tr-TR" altLang="tr-TR" sz="2800">
                <a:latin typeface="Comic Sans MS" panose="030F0702030302020204" pitchFamily="66" charset="0"/>
              </a:rPr>
              <a:t>* Çocuk anne veya babadan birisine çok yaklaşırken diğerinden uzaklaşabilir.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360363" y="431800"/>
            <a:ext cx="8496300" cy="60118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447675" indent="-377825">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1pPr>
            <a:lvl2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2pPr>
            <a:lvl3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3pPr>
            <a:lvl4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4pPr>
            <a:lvl5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9pPr>
          </a:lstStyle>
          <a:p>
            <a:pPr algn="ctr">
              <a:spcBef>
                <a:spcPts val="750"/>
              </a:spcBef>
              <a:buClrTx/>
              <a:buFontTx/>
              <a:buNone/>
              <a:defRPr/>
            </a:pPr>
            <a:r>
              <a:rPr lang="tr-TR" altLang="tr-TR" sz="2400" b="1" smtClean="0">
                <a:latin typeface="Comic Sans MS" pitchFamily="64" charset="0"/>
              </a:rPr>
              <a:t>DEMOKRATİK (OLUMLU) AİLE TUTUMU</a:t>
            </a:r>
          </a:p>
          <a:p>
            <a:pPr algn="ctr">
              <a:spcBef>
                <a:spcPts val="750"/>
              </a:spcBef>
              <a:buClrTx/>
              <a:buFontTx/>
              <a:buNone/>
              <a:defRPr/>
            </a:pPr>
            <a:r>
              <a:rPr lang="tr-TR" altLang="tr-TR" sz="2200" b="1" smtClean="0">
                <a:latin typeface="Comic Sans MS" pitchFamily="64" charset="0"/>
              </a:rPr>
              <a:t>KARAKTERİSTİK ÖZELLİKLERİ</a:t>
            </a:r>
            <a:r>
              <a:rPr lang="tr-TR" altLang="tr-TR" sz="2200" smtClean="0">
                <a:latin typeface="Comic Sans MS" pitchFamily="64" charset="0"/>
              </a:rPr>
              <a:t>:</a:t>
            </a:r>
          </a:p>
          <a:p>
            <a:pPr>
              <a:spcBef>
                <a:spcPts val="450"/>
              </a:spcBef>
              <a:buClrTx/>
              <a:buFontTx/>
              <a:buNone/>
              <a:defRPr/>
            </a:pPr>
            <a:r>
              <a:rPr lang="tr-TR" altLang="tr-TR" smtClean="0">
                <a:latin typeface="Comic Sans MS" pitchFamily="64" charset="0"/>
              </a:rPr>
              <a:t>* Bu aile tutumu sevgiyi ve eğitimdeki disiplini dengeli bir şekilde barındıran ve çocuğun temel ihtiyaçlarını en olumlu şekilde karşılayan tutumdur.</a:t>
            </a:r>
          </a:p>
          <a:p>
            <a:pPr>
              <a:spcBef>
                <a:spcPts val="450"/>
              </a:spcBef>
              <a:buClrTx/>
              <a:buFontTx/>
              <a:buNone/>
              <a:defRPr/>
            </a:pPr>
            <a:r>
              <a:rPr lang="tr-TR" altLang="tr-TR" smtClean="0">
                <a:latin typeface="Comic Sans MS" pitchFamily="64" charset="0"/>
              </a:rPr>
              <a:t>* Çocuk anne-baba kadar ailenin değerli bir üyesidir. </a:t>
            </a:r>
          </a:p>
          <a:p>
            <a:pPr>
              <a:spcBef>
                <a:spcPts val="450"/>
              </a:spcBef>
              <a:buClrTx/>
              <a:buFontTx/>
              <a:buNone/>
              <a:defRPr/>
            </a:pPr>
            <a:r>
              <a:rPr lang="tr-TR" altLang="tr-TR" smtClean="0">
                <a:latin typeface="Comic Sans MS" pitchFamily="64" charset="0"/>
              </a:rPr>
              <a:t>* Yeterli sevgi ve şefkat görür. Aile çocuğa rehberlik yapar. Ancak karar çocuğa aittir.</a:t>
            </a:r>
          </a:p>
          <a:p>
            <a:pPr>
              <a:spcBef>
                <a:spcPts val="500"/>
              </a:spcBef>
              <a:buClrTx/>
              <a:buFontTx/>
              <a:buNone/>
              <a:defRPr/>
            </a:pPr>
            <a:r>
              <a:rPr lang="tr-TR" altLang="tr-TR" sz="2000" smtClean="0">
                <a:latin typeface="Comic Sans MS" pitchFamily="64" charset="0"/>
              </a:rPr>
              <a:t>* Belirli kurallar ve kısıtlamalar mutlaka vardır.</a:t>
            </a:r>
          </a:p>
          <a:p>
            <a:pPr>
              <a:spcBef>
                <a:spcPts val="500"/>
              </a:spcBef>
              <a:buClrTx/>
              <a:buFontTx/>
              <a:buNone/>
              <a:defRPr/>
            </a:pPr>
            <a:r>
              <a:rPr lang="tr-TR" altLang="tr-TR" sz="2000" smtClean="0">
                <a:latin typeface="Comic Sans MS" pitchFamily="64" charset="0"/>
              </a:rPr>
              <a:t>* Evde herkesin söz hakkı vardır. Çocukta kendini ifade edebilir. *Böylece çocuk kendi kararlarını kendisinin vermesi alışkanlığını kazanır.</a:t>
            </a:r>
          </a:p>
          <a:p>
            <a:pPr>
              <a:spcBef>
                <a:spcPts val="500"/>
              </a:spcBef>
              <a:buClrTx/>
              <a:buFontTx/>
              <a:buNone/>
              <a:defRPr/>
            </a:pPr>
            <a:r>
              <a:rPr lang="tr-TR" altLang="tr-TR" sz="2000" smtClean="0">
                <a:latin typeface="Comic Sans MS" pitchFamily="64" charset="0"/>
              </a:rPr>
              <a:t>* Duygu ve görüşlere saygı vardır.</a:t>
            </a:r>
          </a:p>
          <a:p>
            <a:pPr>
              <a:spcBef>
                <a:spcPts val="500"/>
              </a:spcBef>
              <a:buClrTx/>
              <a:buFontTx/>
              <a:buNone/>
              <a:defRPr/>
            </a:pPr>
            <a:r>
              <a:rPr lang="tr-TR" altLang="tr-TR" sz="2000" smtClean="0">
                <a:latin typeface="Comic Sans MS" pitchFamily="64" charset="0"/>
              </a:rPr>
              <a:t>* Yanlışları sebebiyle çocuğa yaptırım uygulanır ama koyulan kurallar çocuğun anlama seviyesine inilerek mantıklıca izah edilir.</a:t>
            </a:r>
          </a:p>
          <a:p>
            <a:pPr>
              <a:spcBef>
                <a:spcPts val="500"/>
              </a:spcBef>
              <a:buClrTx/>
              <a:buFontTx/>
              <a:buNone/>
              <a:defRPr/>
            </a:pPr>
            <a:r>
              <a:rPr lang="tr-TR" altLang="tr-TR" sz="2000" smtClean="0">
                <a:latin typeface="Comic Sans MS" pitchFamily="64" charset="0"/>
              </a:rPr>
              <a:t>* En zor ve sabır isteyen yöntemdir.</a:t>
            </a:r>
          </a:p>
          <a:p>
            <a:pPr>
              <a:spcBef>
                <a:spcPts val="450"/>
              </a:spcBef>
              <a:buClrTx/>
              <a:buFontTx/>
              <a:buNone/>
              <a:defRPr/>
            </a:pPr>
            <a:r>
              <a:rPr lang="tr-TR" altLang="tr-TR" smtClean="0">
                <a:latin typeface="Comic Sans MS" pitchFamily="64" charset="0"/>
              </a:rPr>
              <a:t>* Anne baba çocuk için iyi bir modeldir.</a:t>
            </a:r>
          </a:p>
          <a:p>
            <a:pPr marL="446088" indent="-379413">
              <a:spcBef>
                <a:spcPts val="500"/>
              </a:spcBef>
              <a:buClrTx/>
              <a:buFontTx/>
              <a:buNone/>
              <a:defRPr/>
            </a:pPr>
            <a:endParaRPr lang="tr-TR" altLang="tr-TR" smtClean="0">
              <a:latin typeface="Comic Sans MS" pitchFamily="6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87338" y="647700"/>
            <a:ext cx="8423275" cy="5710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lnSpc>
                <a:spcPct val="90000"/>
              </a:lnSpc>
              <a:spcBef>
                <a:spcPts val="600"/>
              </a:spcBef>
              <a:buClrTx/>
              <a:buFontTx/>
              <a:buNone/>
            </a:pPr>
            <a:r>
              <a:rPr lang="tr-TR" altLang="tr-TR" sz="2400" b="1">
                <a:latin typeface="Comic Sans MS" panose="030F0702030302020204" pitchFamily="66" charset="0"/>
              </a:rPr>
              <a:t>ÇOCUK ÜZERİNDEKİ ETKİLERİ</a:t>
            </a:r>
          </a:p>
          <a:p>
            <a:pPr algn="ctr" eaLnBrk="1" hangingPunct="1">
              <a:lnSpc>
                <a:spcPct val="90000"/>
              </a:lnSpc>
              <a:spcBef>
                <a:spcPts val="600"/>
              </a:spcBef>
              <a:buClrTx/>
              <a:buFontTx/>
              <a:buNone/>
            </a:pPr>
            <a:endParaRPr lang="tr-TR" altLang="tr-TR" sz="2400" b="1">
              <a:latin typeface="Comic Sans MS" panose="030F0702030302020204" pitchFamily="66" charset="0"/>
            </a:endParaRPr>
          </a:p>
          <a:p>
            <a:pPr eaLnBrk="1" hangingPunct="1">
              <a:lnSpc>
                <a:spcPct val="90000"/>
              </a:lnSpc>
              <a:spcBef>
                <a:spcPts val="600"/>
              </a:spcBef>
              <a:buClrTx/>
              <a:buFontTx/>
              <a:buNone/>
            </a:pPr>
            <a:r>
              <a:rPr lang="tr-TR" altLang="tr-TR" sz="2400">
                <a:latin typeface="Comic Sans MS" panose="030F0702030302020204" pitchFamily="66" charset="0"/>
              </a:rPr>
              <a:t>* Özgüven sahibi bireyler yetişir.</a:t>
            </a:r>
          </a:p>
          <a:p>
            <a:pPr eaLnBrk="1" hangingPunct="1">
              <a:lnSpc>
                <a:spcPct val="90000"/>
              </a:lnSpc>
              <a:spcBef>
                <a:spcPts val="600"/>
              </a:spcBef>
              <a:buClrTx/>
              <a:buFontTx/>
              <a:buNone/>
            </a:pPr>
            <a:r>
              <a:rPr lang="tr-TR" altLang="tr-TR" sz="2400">
                <a:latin typeface="Comic Sans MS" panose="030F0702030302020204" pitchFamily="66" charset="0"/>
              </a:rPr>
              <a:t>* Kendini rahat ve kolayca ifade edebilir.</a:t>
            </a:r>
          </a:p>
          <a:p>
            <a:pPr eaLnBrk="1" hangingPunct="1">
              <a:lnSpc>
                <a:spcPct val="90000"/>
              </a:lnSpc>
              <a:spcBef>
                <a:spcPts val="600"/>
              </a:spcBef>
              <a:buClrTx/>
              <a:buFontTx/>
              <a:buNone/>
            </a:pPr>
            <a:r>
              <a:rPr lang="tr-TR" altLang="tr-TR" sz="2400">
                <a:latin typeface="Comic Sans MS" panose="030F0702030302020204" pitchFamily="66" charset="0"/>
              </a:rPr>
              <a:t>* Çocukta asilik ve kavgacılık görülmez.</a:t>
            </a:r>
          </a:p>
          <a:p>
            <a:pPr eaLnBrk="1" hangingPunct="1">
              <a:lnSpc>
                <a:spcPct val="90000"/>
              </a:lnSpc>
              <a:spcBef>
                <a:spcPts val="600"/>
              </a:spcBef>
              <a:buClrTx/>
              <a:buFontTx/>
              <a:buNone/>
            </a:pPr>
            <a:r>
              <a:rPr lang="tr-TR" altLang="tr-TR" sz="2400">
                <a:latin typeface="Comic Sans MS" panose="030F0702030302020204" pitchFamily="66" charset="0"/>
              </a:rPr>
              <a:t>* İleriki yaşlarda kendi ayakları üzerinde rahatça durabilir.</a:t>
            </a:r>
          </a:p>
          <a:p>
            <a:pPr eaLnBrk="1" hangingPunct="1">
              <a:lnSpc>
                <a:spcPct val="90000"/>
              </a:lnSpc>
              <a:spcBef>
                <a:spcPts val="600"/>
              </a:spcBef>
              <a:buClrTx/>
              <a:buFontTx/>
              <a:buNone/>
            </a:pPr>
            <a:r>
              <a:rPr lang="tr-TR" altLang="tr-TR" sz="2400">
                <a:latin typeface="Comic Sans MS" panose="030F0702030302020204" pitchFamily="66" charset="0"/>
              </a:rPr>
              <a:t>* Farklı hobilere yönelmesi daha sık görülür.</a:t>
            </a:r>
          </a:p>
          <a:p>
            <a:pPr eaLnBrk="1" hangingPunct="1">
              <a:lnSpc>
                <a:spcPct val="90000"/>
              </a:lnSpc>
              <a:spcBef>
                <a:spcPts val="600"/>
              </a:spcBef>
              <a:buClrTx/>
              <a:buFontTx/>
              <a:buNone/>
            </a:pPr>
            <a:r>
              <a:rPr lang="tr-TR" altLang="tr-TR" sz="2400">
                <a:latin typeface="Comic Sans MS" panose="030F0702030302020204" pitchFamily="66" charset="0"/>
              </a:rPr>
              <a:t>* Dışa dönük, aktif, girişimci ve liderlik özelliklerine sahip bir kişi olarak yetişir.</a:t>
            </a:r>
          </a:p>
          <a:p>
            <a:pPr eaLnBrk="1" hangingPunct="1">
              <a:lnSpc>
                <a:spcPct val="90000"/>
              </a:lnSpc>
              <a:spcBef>
                <a:spcPts val="600"/>
              </a:spcBef>
              <a:buClrTx/>
              <a:buFontTx/>
              <a:buNone/>
            </a:pPr>
            <a:r>
              <a:rPr lang="tr-TR" altLang="tr-TR" sz="2400">
                <a:latin typeface="Comic Sans MS" panose="030F0702030302020204" pitchFamily="66" charset="0"/>
              </a:rPr>
              <a:t>* Sosyalleşmiş, işbirliğine hazır, arkadaş canlısı, duygusal ve sosyal açıdan dengeli bir birey olur.</a:t>
            </a:r>
          </a:p>
          <a:p>
            <a:pPr eaLnBrk="1" hangingPunct="1">
              <a:lnSpc>
                <a:spcPct val="90000"/>
              </a:lnSpc>
              <a:spcBef>
                <a:spcPts val="600"/>
              </a:spcBef>
              <a:buClrTx/>
              <a:buFontTx/>
              <a:buNone/>
            </a:pPr>
            <a:r>
              <a:rPr lang="tr-TR" altLang="tr-TR" sz="2400">
                <a:latin typeface="Comic Sans MS" panose="030F0702030302020204" pitchFamily="66" charset="0"/>
              </a:rPr>
              <a:t>* Çocuk nerede ne yapması gerektiğini bilir. Saygılı, sorumluluklarını bilen ve çevresi ile olumlu ilişkiler kurabilen bir kişilik yapısına sahip olur.</a:t>
            </a:r>
          </a:p>
        </p:txBody>
      </p:sp>
      <p:pic>
        <p:nvPicPr>
          <p:cNvPr id="1843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15125" y="720725"/>
            <a:ext cx="2286000" cy="2879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131840" y="1340769"/>
            <a:ext cx="5105400" cy="1556744"/>
          </a:xfrm>
        </p:spPr>
        <p:txBody>
          <a:bodyPr/>
          <a:lstStyle/>
          <a:p>
            <a:r>
              <a:rPr lang="tr-TR" dirty="0" smtClean="0"/>
              <a:t>AİLEDE İLETİŞİM</a:t>
            </a:r>
            <a:endParaRPr lang="tr-TR" dirty="0"/>
          </a:p>
        </p:txBody>
      </p:sp>
      <p:sp>
        <p:nvSpPr>
          <p:cNvPr id="3" name="2 Alt Başlık"/>
          <p:cNvSpPr>
            <a:spLocks noGrp="1"/>
          </p:cNvSpPr>
          <p:nvPr>
            <p:ph type="subTitle" idx="1"/>
          </p:nvPr>
        </p:nvSpPr>
        <p:spPr>
          <a:xfrm>
            <a:off x="3419872" y="4869160"/>
            <a:ext cx="5114778" cy="1101248"/>
          </a:xfrm>
        </p:spPr>
        <p:txBody>
          <a:bodyPr/>
          <a:lstStyle/>
          <a:p>
            <a:endParaRPr lang="tr-TR" dirty="0"/>
          </a:p>
        </p:txBody>
      </p:sp>
    </p:spTree>
    <p:extLst>
      <p:ext uri="{BB962C8B-B14F-4D97-AF65-F5344CB8AC3E}">
        <p14:creationId xmlns:p14="http://schemas.microsoft.com/office/powerpoint/2010/main" xmlns="" val="4001395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3" name="2 İçerik Yer Tutucusu"/>
          <p:cNvSpPr>
            <a:spLocks noGrp="1"/>
          </p:cNvSpPr>
          <p:nvPr>
            <p:ph idx="1"/>
          </p:nvPr>
        </p:nvSpPr>
        <p:spPr>
          <a:xfrm>
            <a:off x="457200" y="2428875"/>
            <a:ext cx="7467600" cy="4044950"/>
          </a:xfrm>
        </p:spPr>
        <p:txBody>
          <a:bodyPr>
            <a:normAutofit/>
          </a:bodyPr>
          <a:lstStyle/>
          <a:p>
            <a:pPr marL="177799" indent="0" eaLnBrk="1" fontAlgn="auto" hangingPunct="1">
              <a:spcAft>
                <a:spcPts val="0"/>
              </a:spcAft>
              <a:defRPr/>
            </a:pPr>
            <a:endParaRPr lang="tr-TR" dirty="0" smtClean="0">
              <a:solidFill>
                <a:schemeClr val="accent6">
                  <a:lumMod val="75000"/>
                </a:schemeClr>
              </a:solidFill>
              <a:effectLst>
                <a:outerShdw blurRad="38100" dist="38100" dir="2700000" algn="tl">
                  <a:srgbClr val="000000">
                    <a:alpha val="43137"/>
                  </a:srgbClr>
                </a:outerShdw>
              </a:effectLst>
            </a:endParaRPr>
          </a:p>
          <a:p>
            <a:pPr marL="177799" indent="0" eaLnBrk="1" fontAlgn="auto" hangingPunct="1">
              <a:spcAft>
                <a:spcPts val="0"/>
              </a:spcAft>
              <a:defRPr/>
            </a:pPr>
            <a:r>
              <a:rPr lang="tr-TR" dirty="0" smtClean="0">
                <a:solidFill>
                  <a:srgbClr val="002060"/>
                </a:solidFill>
                <a:effectLst>
                  <a:outerShdw blurRad="38100" dist="38100" dir="2700000" algn="tl">
                    <a:srgbClr val="000000">
                      <a:alpha val="43137"/>
                    </a:srgbClr>
                  </a:outerShdw>
                </a:effectLst>
              </a:rPr>
              <a:t>İnsan sosyal bir varlıktır.</a:t>
            </a:r>
          </a:p>
          <a:p>
            <a:pPr marL="177799" indent="0" eaLnBrk="1" fontAlgn="auto" hangingPunct="1">
              <a:spcAft>
                <a:spcPts val="0"/>
              </a:spcAft>
              <a:defRPr/>
            </a:pPr>
            <a:endParaRPr lang="tr-TR" dirty="0" smtClean="0">
              <a:solidFill>
                <a:srgbClr val="002060"/>
              </a:solidFill>
              <a:effectLst>
                <a:outerShdw blurRad="38100" dist="38100" dir="2700000" algn="tl">
                  <a:srgbClr val="000000">
                    <a:alpha val="43137"/>
                  </a:srgbClr>
                </a:outerShdw>
              </a:effectLst>
            </a:endParaRPr>
          </a:p>
          <a:p>
            <a:pPr marL="177799" indent="0" eaLnBrk="1" fontAlgn="auto" hangingPunct="1">
              <a:spcAft>
                <a:spcPts val="0"/>
              </a:spcAft>
              <a:defRPr/>
            </a:pPr>
            <a:r>
              <a:rPr lang="tr-TR" dirty="0" smtClean="0">
                <a:solidFill>
                  <a:srgbClr val="002060"/>
                </a:solidFill>
                <a:effectLst>
                  <a:outerShdw blurRad="38100" dist="38100" dir="2700000" algn="tl">
                    <a:srgbClr val="000000">
                      <a:alpha val="43137"/>
                    </a:srgbClr>
                  </a:outerShdw>
                </a:effectLst>
              </a:rPr>
              <a:t>Bireyi diğer insanlardan ayrı, yalnız düşünemeyiz.</a:t>
            </a:r>
          </a:p>
          <a:p>
            <a:pPr marL="177799" indent="0" eaLnBrk="1" fontAlgn="auto" hangingPunct="1">
              <a:spcAft>
                <a:spcPts val="0"/>
              </a:spcAft>
              <a:defRPr/>
            </a:pPr>
            <a:endParaRPr lang="tr-TR" dirty="0" smtClean="0">
              <a:solidFill>
                <a:srgbClr val="002060"/>
              </a:solidFill>
              <a:effectLst>
                <a:outerShdw blurRad="38100" dist="38100" dir="2700000" algn="tl">
                  <a:srgbClr val="000000">
                    <a:alpha val="43137"/>
                  </a:srgbClr>
                </a:outerShdw>
              </a:effectLst>
            </a:endParaRPr>
          </a:p>
          <a:p>
            <a:pPr marL="177799" indent="0" eaLnBrk="1" fontAlgn="auto" hangingPunct="1">
              <a:spcAft>
                <a:spcPts val="0"/>
              </a:spcAft>
              <a:defRPr/>
            </a:pPr>
            <a:r>
              <a:rPr lang="tr-TR" dirty="0" smtClean="0">
                <a:solidFill>
                  <a:srgbClr val="002060"/>
                </a:solidFill>
                <a:effectLst>
                  <a:outerShdw blurRad="38100" dist="38100" dir="2700000" algn="tl">
                    <a:srgbClr val="000000">
                      <a:alpha val="43137"/>
                    </a:srgbClr>
                  </a:outerShdw>
                </a:effectLst>
              </a:rPr>
              <a:t>Diğer insanlarla ilişki ancak iletişimle olabilir.</a:t>
            </a:r>
          </a:p>
          <a:p>
            <a:pPr marL="274319" indent="-274319" eaLnBrk="1" fontAlgn="auto" hangingPunct="1">
              <a:spcAft>
                <a:spcPts val="0"/>
              </a:spcAft>
              <a:buFont typeface="Wingdings"/>
              <a:buChar char=""/>
              <a:defRPr/>
            </a:pPr>
            <a:endParaRPr lang="tr-TR" dirty="0">
              <a:solidFill>
                <a:srgbClr val="002060"/>
              </a:solidFill>
            </a:endParaRPr>
          </a:p>
        </p:txBody>
      </p:sp>
      <p:sp>
        <p:nvSpPr>
          <p:cNvPr id="15364" name="3 Veri Yer Tutucusu"/>
          <p:cNvSpPr>
            <a:spLocks noGrp="1"/>
          </p:cNvSpPr>
          <p:nvPr>
            <p:ph type="dt" idx="10"/>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fld id="{593FBB7E-C7F3-4780-B35E-CABDDFB64792}" type="datetime10">
              <a:rPr lang="tr-TR" smtClean="0"/>
              <a:pPr fontAlgn="base">
                <a:spcBef>
                  <a:spcPct val="0"/>
                </a:spcBef>
                <a:spcAft>
                  <a:spcPct val="0"/>
                </a:spcAft>
                <a:defRPr/>
              </a:pPr>
              <a:t>09:59</a:t>
            </a:fld>
            <a:endParaRPr lang="tr-TR" dirty="0" smtClean="0"/>
          </a:p>
        </p:txBody>
      </p:sp>
      <p:sp>
        <p:nvSpPr>
          <p:cNvPr id="5" name="4 Slayt Numarası Yer Tutucusu"/>
          <p:cNvSpPr>
            <a:spLocks noGrp="1"/>
          </p:cNvSpPr>
          <p:nvPr>
            <p:ph type="sldNum" idx="11"/>
          </p:nvPr>
        </p:nvSpPr>
        <p:spPr>
          <a:xfrm>
            <a:off x="8129016" y="5734050"/>
            <a:ext cx="609600" cy="521208"/>
          </a:xfrm>
        </p:spPr>
        <p:txBody>
          <a:bodyPr/>
          <a:lstStyle/>
          <a:p>
            <a:pPr>
              <a:defRPr/>
            </a:pPr>
            <a:fld id="{A006F3D9-8175-457B-9154-9F2213ECDEB1}" type="slidenum">
              <a:rPr lang="tr-TR" smtClean="0"/>
              <a:pPr>
                <a:defRPr/>
              </a:pPr>
              <a:t>16</a:t>
            </a:fld>
            <a:endParaRPr lang="tr-TR" dirty="0"/>
          </a:p>
        </p:txBody>
      </p:sp>
    </p:spTree>
    <p:extLst>
      <p:ext uri="{BB962C8B-B14F-4D97-AF65-F5344CB8AC3E}">
        <p14:creationId xmlns:p14="http://schemas.microsoft.com/office/powerpoint/2010/main" xmlns="" val="706045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Resim4"/>
          <p:cNvPicPr>
            <a:picLocks noGrp="1" noChangeAspect="1" noChangeArrowheads="1"/>
          </p:cNvPicPr>
          <p:nvPr>
            <p:ph sz="quarter" idx="1"/>
          </p:nvPr>
        </p:nvPicPr>
        <p:blipFill>
          <a:blip r:embed="rId2" cstate="print"/>
          <a:srcRect/>
          <a:stretch>
            <a:fillRect/>
          </a:stretch>
        </p:blipFill>
        <p:spPr>
          <a:xfrm rot="1710241">
            <a:off x="609600" y="381001"/>
            <a:ext cx="1266825" cy="2189163"/>
          </a:xfrm>
          <a:prstGeom prst="snip2DiagRect">
            <a:avLst/>
          </a:prstGeom>
          <a:solidFill>
            <a:srgbClr val="FFFFFF">
              <a:shade val="85000"/>
            </a:srgbClr>
          </a:solidFill>
          <a:ln w="88900"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7892" name="Picture 4" descr="Resim6"/>
          <p:cNvPicPr>
            <a:picLocks noGrp="1" noChangeAspect="1" noChangeArrowheads="1"/>
          </p:cNvPicPr>
          <p:nvPr>
            <p:ph sz="quarter" idx="2"/>
          </p:nvPr>
        </p:nvPicPr>
        <p:blipFill>
          <a:blip r:embed="rId3" cstate="print"/>
          <a:srcRect/>
          <a:stretch>
            <a:fillRect/>
          </a:stretch>
        </p:blipFill>
        <p:spPr>
          <a:xfrm rot="19127343">
            <a:off x="7373914" y="461981"/>
            <a:ext cx="1292225" cy="2189163"/>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37893" name="Picture 5" descr="Resim3"/>
          <p:cNvPicPr>
            <a:picLocks noGrp="1" noChangeAspect="1" noChangeArrowheads="1"/>
          </p:cNvPicPr>
          <p:nvPr>
            <p:ph sz="quarter" idx="3"/>
          </p:nvPr>
        </p:nvPicPr>
        <p:blipFill>
          <a:blip r:embed="rId4" cstate="print"/>
          <a:srcRect/>
          <a:stretch>
            <a:fillRect/>
          </a:stretch>
        </p:blipFill>
        <p:spPr>
          <a:xfrm rot="20569969">
            <a:off x="533400" y="3886201"/>
            <a:ext cx="1222375" cy="2189163"/>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37894" name="Picture 6" descr="Resim8"/>
          <p:cNvPicPr>
            <a:picLocks noGrp="1" noChangeAspect="1" noChangeArrowheads="1"/>
          </p:cNvPicPr>
          <p:nvPr>
            <p:ph sz="quarter" idx="4"/>
          </p:nvPr>
        </p:nvPicPr>
        <p:blipFill>
          <a:blip r:embed="rId5" cstate="print"/>
          <a:stretch>
            <a:fillRect/>
          </a:stretch>
        </p:blipFill>
        <p:spPr>
          <a:xfrm>
            <a:off x="6037412" y="3963988"/>
            <a:ext cx="1415750" cy="2135187"/>
          </a:xfrm>
          <a:effectLst>
            <a:outerShdw blurRad="292100" dist="139700" dir="2700000" algn="tl" rotWithShape="0">
              <a:srgbClr val="333333">
                <a:alpha val="65000"/>
              </a:srgbClr>
            </a:outerShdw>
          </a:effectLst>
        </p:spPr>
      </p:pic>
      <p:sp>
        <p:nvSpPr>
          <p:cNvPr id="37895" name="Rectangle 7"/>
          <p:cNvSpPr>
            <a:spLocks noChangeArrowheads="1"/>
          </p:cNvSpPr>
          <p:nvPr/>
        </p:nvSpPr>
        <p:spPr bwMode="auto">
          <a:xfrm>
            <a:off x="1547813" y="1412876"/>
            <a:ext cx="6337300" cy="5262979"/>
          </a:xfrm>
          <a:prstGeom prst="rect">
            <a:avLst/>
          </a:prstGeom>
          <a:noFill/>
          <a:ln w="9525">
            <a:noFill/>
            <a:miter lim="800000"/>
            <a:headEnd/>
            <a:tailEnd/>
          </a:ln>
          <a:effectLst/>
        </p:spPr>
        <p:txBody>
          <a:bodyPr>
            <a:spAutoFit/>
          </a:bodyPr>
          <a:lstStyle/>
          <a:p>
            <a:pPr algn="ctr">
              <a:spcBef>
                <a:spcPct val="50000"/>
              </a:spcBef>
              <a:defRPr/>
            </a:pPr>
            <a:r>
              <a:rPr lang="tr-TR" sz="3200" b="1" dirty="0">
                <a:solidFill>
                  <a:schemeClr val="accent1"/>
                </a:solidFill>
                <a:effectLst>
                  <a:outerShdw blurRad="38100" dist="38100" dir="2700000" algn="tl">
                    <a:srgbClr val="000000">
                      <a:alpha val="43137"/>
                    </a:srgbClr>
                  </a:outerShdw>
                </a:effectLst>
                <a:latin typeface="Comic Sans MS" pitchFamily="66" charset="0"/>
              </a:rPr>
              <a:t>	</a:t>
            </a:r>
            <a:r>
              <a:rPr lang="tr-TR" sz="3200" dirty="0">
                <a:solidFill>
                  <a:schemeClr val="accent1"/>
                </a:solidFill>
                <a:effectLst>
                  <a:outerShdw blurRad="38100" dist="38100" dir="2700000" algn="tl">
                    <a:srgbClr val="000000">
                      <a:alpha val="43137"/>
                    </a:srgbClr>
                  </a:outerShdw>
                </a:effectLst>
                <a:latin typeface="Comic Sans MS" pitchFamily="66" charset="0"/>
              </a:rPr>
              <a:t>Çocuğunuzla kurduğunuz ilişkinin niteliği sizin yaşam kalitenizi belirler.</a:t>
            </a:r>
          </a:p>
          <a:p>
            <a:pPr algn="ctr">
              <a:spcBef>
                <a:spcPct val="50000"/>
              </a:spcBef>
              <a:defRPr/>
            </a:pPr>
            <a:endParaRPr lang="tr-TR" sz="3200" dirty="0">
              <a:solidFill>
                <a:schemeClr val="accent1"/>
              </a:solidFill>
              <a:effectLst>
                <a:outerShdw blurRad="38100" dist="38100" dir="2700000" algn="tl">
                  <a:srgbClr val="000000">
                    <a:alpha val="43137"/>
                  </a:srgbClr>
                </a:outerShdw>
              </a:effectLst>
              <a:latin typeface="Comic Sans MS" pitchFamily="66" charset="0"/>
            </a:endParaRPr>
          </a:p>
          <a:p>
            <a:pPr algn="ctr">
              <a:spcBef>
                <a:spcPct val="50000"/>
              </a:spcBef>
              <a:defRPr/>
            </a:pPr>
            <a:r>
              <a:rPr lang="tr-TR" sz="3200" dirty="0">
                <a:solidFill>
                  <a:schemeClr val="accent1"/>
                </a:solidFill>
                <a:effectLst>
                  <a:outerShdw blurRad="38100" dist="38100" dir="2700000" algn="tl">
                    <a:srgbClr val="000000">
                      <a:alpha val="43137"/>
                    </a:srgbClr>
                  </a:outerShdw>
                </a:effectLst>
                <a:latin typeface="Comic Sans MS" pitchFamily="66" charset="0"/>
              </a:rPr>
              <a:t>Bir bakış, </a:t>
            </a:r>
          </a:p>
          <a:p>
            <a:pPr algn="ctr">
              <a:spcBef>
                <a:spcPct val="50000"/>
              </a:spcBef>
              <a:defRPr/>
            </a:pPr>
            <a:r>
              <a:rPr lang="tr-TR" sz="3200" dirty="0">
                <a:solidFill>
                  <a:schemeClr val="accent1"/>
                </a:solidFill>
                <a:effectLst>
                  <a:outerShdw blurRad="38100" dist="38100" dir="2700000" algn="tl">
                    <a:srgbClr val="000000">
                      <a:alpha val="43137"/>
                    </a:srgbClr>
                  </a:outerShdw>
                </a:effectLst>
                <a:latin typeface="Comic Sans MS" pitchFamily="66" charset="0"/>
              </a:rPr>
              <a:t>bir gülümseme, bir duruş</a:t>
            </a:r>
          </a:p>
          <a:p>
            <a:pPr algn="ctr">
              <a:spcBef>
                <a:spcPct val="50000"/>
              </a:spcBef>
              <a:defRPr/>
            </a:pPr>
            <a:r>
              <a:rPr lang="tr-TR" sz="3200" dirty="0">
                <a:solidFill>
                  <a:schemeClr val="accent1"/>
                </a:solidFill>
                <a:effectLst>
                  <a:outerShdw blurRad="38100" dist="38100" dir="2700000" algn="tl">
                    <a:srgbClr val="000000">
                      <a:alpha val="43137"/>
                    </a:srgbClr>
                  </a:outerShdw>
                </a:effectLst>
                <a:latin typeface="Comic Sans MS" pitchFamily="66" charset="0"/>
              </a:rPr>
              <a:t> hatta sessizlik bile</a:t>
            </a:r>
          </a:p>
          <a:p>
            <a:pPr algn="ctr">
              <a:spcBef>
                <a:spcPct val="50000"/>
              </a:spcBef>
              <a:defRPr/>
            </a:pPr>
            <a:r>
              <a:rPr lang="tr-TR" sz="3200" dirty="0">
                <a:solidFill>
                  <a:schemeClr val="accent1"/>
                </a:solidFill>
                <a:effectLst>
                  <a:outerShdw blurRad="38100" dist="38100" dir="2700000" algn="tl">
                    <a:srgbClr val="000000">
                      <a:alpha val="43137"/>
                    </a:srgbClr>
                  </a:outerShdw>
                </a:effectLst>
                <a:latin typeface="Comic Sans MS" pitchFamily="66" charset="0"/>
              </a:rPr>
              <a:t> iletişimi ifade eder</a:t>
            </a:r>
            <a:r>
              <a:rPr lang="tr-TR" sz="3200" dirty="0">
                <a:solidFill>
                  <a:schemeClr val="accent1"/>
                </a:solidFill>
                <a:effectLst>
                  <a:outerShdw blurRad="38100" dist="38100" dir="2700000" algn="tl">
                    <a:srgbClr val="000000">
                      <a:alpha val="43137"/>
                    </a:srgbClr>
                  </a:outerShdw>
                </a:effectLst>
                <a:latin typeface="Tahoma" pitchFamily="34" charset="0"/>
              </a:rPr>
              <a:t>. </a:t>
            </a:r>
          </a:p>
        </p:txBody>
      </p:sp>
    </p:spTree>
    <p:extLst>
      <p:ext uri="{BB962C8B-B14F-4D97-AF65-F5344CB8AC3E}">
        <p14:creationId xmlns:p14="http://schemas.microsoft.com/office/powerpoint/2010/main" xmlns="" val="469310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dissolve">
                                      <p:cBhvr>
                                        <p:cTn id="7" dur="2000"/>
                                        <p:tgtEl>
                                          <p:spTgt spid="37891"/>
                                        </p:tgtEl>
                                      </p:cBhvr>
                                    </p:animEffect>
                                  </p:childTnLst>
                                </p:cTn>
                              </p:par>
                              <p:par>
                                <p:cTn id="8" presetID="55" presetClass="entr" presetSubtype="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 calcmode="lin" valueType="num">
                                      <p:cBhvr>
                                        <p:cTn id="10" dur="2000" fill="hold"/>
                                        <p:tgtEl>
                                          <p:spTgt spid="37892"/>
                                        </p:tgtEl>
                                        <p:attrNameLst>
                                          <p:attrName>ppt_w</p:attrName>
                                        </p:attrNameLst>
                                      </p:cBhvr>
                                      <p:tavLst>
                                        <p:tav tm="0">
                                          <p:val>
                                            <p:strVal val="#ppt_w*0.70"/>
                                          </p:val>
                                        </p:tav>
                                        <p:tav tm="100000">
                                          <p:val>
                                            <p:strVal val="#ppt_w"/>
                                          </p:val>
                                        </p:tav>
                                      </p:tavLst>
                                    </p:anim>
                                    <p:anim calcmode="lin" valueType="num">
                                      <p:cBhvr>
                                        <p:cTn id="11" dur="2000" fill="hold"/>
                                        <p:tgtEl>
                                          <p:spTgt spid="37892"/>
                                        </p:tgtEl>
                                        <p:attrNameLst>
                                          <p:attrName>ppt_h</p:attrName>
                                        </p:attrNameLst>
                                      </p:cBhvr>
                                      <p:tavLst>
                                        <p:tav tm="0">
                                          <p:val>
                                            <p:strVal val="#ppt_h"/>
                                          </p:val>
                                        </p:tav>
                                        <p:tav tm="100000">
                                          <p:val>
                                            <p:strVal val="#ppt_h"/>
                                          </p:val>
                                        </p:tav>
                                      </p:tavLst>
                                    </p:anim>
                                    <p:animEffect transition="in" filter="fade">
                                      <p:cBhvr>
                                        <p:cTn id="12" dur="2000"/>
                                        <p:tgtEl>
                                          <p:spTgt spid="37892"/>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37893"/>
                                        </p:tgtEl>
                                        <p:attrNameLst>
                                          <p:attrName>style.visibility</p:attrName>
                                        </p:attrNameLst>
                                      </p:cBhvr>
                                      <p:to>
                                        <p:strVal val="visible"/>
                                      </p:to>
                                    </p:set>
                                    <p:anim calcmode="lin" valueType="num">
                                      <p:cBhvr>
                                        <p:cTn id="15" dur="1000" fill="hold"/>
                                        <p:tgtEl>
                                          <p:spTgt spid="37893"/>
                                        </p:tgtEl>
                                        <p:attrNameLst>
                                          <p:attrName>ppt_w</p:attrName>
                                        </p:attrNameLst>
                                      </p:cBhvr>
                                      <p:tavLst>
                                        <p:tav tm="0">
                                          <p:val>
                                            <p:strVal val="#ppt_w+.3"/>
                                          </p:val>
                                        </p:tav>
                                        <p:tav tm="100000">
                                          <p:val>
                                            <p:strVal val="#ppt_w"/>
                                          </p:val>
                                        </p:tav>
                                      </p:tavLst>
                                    </p:anim>
                                    <p:anim calcmode="lin" valueType="num">
                                      <p:cBhvr>
                                        <p:cTn id="16" dur="1000" fill="hold"/>
                                        <p:tgtEl>
                                          <p:spTgt spid="37893"/>
                                        </p:tgtEl>
                                        <p:attrNameLst>
                                          <p:attrName>ppt_h</p:attrName>
                                        </p:attrNameLst>
                                      </p:cBhvr>
                                      <p:tavLst>
                                        <p:tav tm="0">
                                          <p:val>
                                            <p:strVal val="#ppt_h"/>
                                          </p:val>
                                        </p:tav>
                                        <p:tav tm="100000">
                                          <p:val>
                                            <p:strVal val="#ppt_h"/>
                                          </p:val>
                                        </p:tav>
                                      </p:tavLst>
                                    </p:anim>
                                    <p:animEffect transition="in" filter="fade">
                                      <p:cBhvr>
                                        <p:cTn id="17" dur="1000"/>
                                        <p:tgtEl>
                                          <p:spTgt spid="37893"/>
                                        </p:tgtEl>
                                      </p:cBhvr>
                                    </p:animEffect>
                                  </p:childTnLst>
                                </p:cTn>
                              </p:par>
                              <p:par>
                                <p:cTn id="18" presetID="22" presetClass="entr" presetSubtype="4" fill="hold" nodeType="withEffect">
                                  <p:stCondLst>
                                    <p:cond delay="0"/>
                                  </p:stCondLst>
                                  <p:childTnLst>
                                    <p:set>
                                      <p:cBhvr>
                                        <p:cTn id="19" dur="1" fill="hold">
                                          <p:stCondLst>
                                            <p:cond delay="0"/>
                                          </p:stCondLst>
                                        </p:cTn>
                                        <p:tgtEl>
                                          <p:spTgt spid="37894"/>
                                        </p:tgtEl>
                                        <p:attrNameLst>
                                          <p:attrName>style.visibility</p:attrName>
                                        </p:attrNameLst>
                                      </p:cBhvr>
                                      <p:to>
                                        <p:strVal val="visible"/>
                                      </p:to>
                                    </p:set>
                                    <p:animEffect transition="in" filter="wipe(down)">
                                      <p:cBhvr>
                                        <p:cTn id="20" dur="20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539552" y="476672"/>
            <a:ext cx="7772400" cy="1470025"/>
          </a:xfrm>
          <a:noFill/>
        </p:spPr>
        <p:txBody>
          <a:bodyPr>
            <a:normAutofit/>
          </a:bodyPr>
          <a:lstStyle/>
          <a:p>
            <a:r>
              <a:rPr lang="tr-TR" sz="3600" dirty="0"/>
              <a:t>Anne-Baba-Çocuk İletişimini </a:t>
            </a:r>
            <a:r>
              <a:rPr lang="tr-TR" sz="3600" dirty="0" smtClean="0"/>
              <a:t>Kolaylaştıran </a:t>
            </a:r>
            <a:r>
              <a:rPr lang="tr-TR" sz="3600" dirty="0"/>
              <a:t>Etkenler</a:t>
            </a:r>
          </a:p>
        </p:txBody>
      </p:sp>
      <p:sp>
        <p:nvSpPr>
          <p:cNvPr id="129027" name="Rectangle 3"/>
          <p:cNvSpPr>
            <a:spLocks noGrp="1" noChangeArrowheads="1"/>
          </p:cNvSpPr>
          <p:nvPr>
            <p:ph type="subTitle" idx="1"/>
          </p:nvPr>
        </p:nvSpPr>
        <p:spPr>
          <a:xfrm>
            <a:off x="395536" y="2492896"/>
            <a:ext cx="7239000" cy="2736304"/>
          </a:xfrm>
          <a:noFill/>
        </p:spPr>
        <p:txBody>
          <a:bodyPr/>
          <a:lstStyle/>
          <a:p>
            <a:pPr marL="609597" indent="-609597" algn="l">
              <a:buFont typeface="Wingdings" pitchFamily="2" charset="2"/>
              <a:buAutoNum type="arabicPeriod"/>
            </a:pPr>
            <a:endParaRPr lang="tr-TR" b="1" dirty="0" smtClean="0">
              <a:effectLst/>
            </a:endParaRPr>
          </a:p>
          <a:p>
            <a:pPr marL="609597" indent="-609597" algn="l">
              <a:buFont typeface="Wingdings" pitchFamily="2" charset="2"/>
              <a:buAutoNum type="arabicPeriod"/>
            </a:pPr>
            <a:r>
              <a:rPr lang="tr-TR" b="1" dirty="0" smtClean="0">
                <a:effectLst/>
              </a:rPr>
              <a:t>Kabul</a:t>
            </a:r>
          </a:p>
          <a:p>
            <a:pPr marL="609597" indent="-609597" algn="l">
              <a:buFont typeface="Wingdings" pitchFamily="2" charset="2"/>
              <a:buAutoNum type="arabicPeriod"/>
            </a:pPr>
            <a:r>
              <a:rPr lang="tr-TR" b="1" dirty="0" smtClean="0">
                <a:effectLst/>
              </a:rPr>
              <a:t>Dinleme</a:t>
            </a:r>
          </a:p>
          <a:p>
            <a:pPr marL="609597" indent="-609597" algn="l">
              <a:buFont typeface="Wingdings" pitchFamily="2" charset="2"/>
              <a:buAutoNum type="arabicPeriod"/>
            </a:pPr>
            <a:r>
              <a:rPr lang="tr-TR" b="1" dirty="0" smtClean="0">
                <a:effectLst/>
              </a:rPr>
              <a:t>Empati</a:t>
            </a:r>
          </a:p>
          <a:p>
            <a:pPr marL="609597" indent="-609597" algn="l">
              <a:buFont typeface="Wingdings" pitchFamily="2" charset="2"/>
              <a:buAutoNum type="arabicPeriod"/>
            </a:pPr>
            <a:r>
              <a:rPr lang="tr-TR" b="1" dirty="0" smtClean="0">
                <a:effectLst/>
              </a:rPr>
              <a:t>Dürüst Olmak</a:t>
            </a:r>
          </a:p>
        </p:txBody>
      </p:sp>
    </p:spTree>
    <p:extLst>
      <p:ext uri="{BB962C8B-B14F-4D97-AF65-F5344CB8AC3E}">
        <p14:creationId xmlns:p14="http://schemas.microsoft.com/office/powerpoint/2010/main" xmlns="" val="2104972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611188" y="4762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5000">
                <a:solidFill>
                  <a:srgbClr val="04617B"/>
                </a:solidFill>
                <a:latin typeface="Calibri" panose="020F0502020204030204" pitchFamily="34" charset="0"/>
              </a:rPr>
              <a:t>ETKİN DİNLEME !</a:t>
            </a:r>
          </a:p>
        </p:txBody>
      </p:sp>
      <p:pic>
        <p:nvPicPr>
          <p:cNvPr id="1945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750" y="1773238"/>
            <a:ext cx="8135938" cy="50847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704850"/>
            <a:ext cx="8229600" cy="511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buClrTx/>
              <a:buFontTx/>
              <a:buNone/>
              <a:defRPr/>
            </a:pPr>
            <a:r>
              <a:rPr lang="tr-TR" altLang="tr-TR" sz="4200" b="1" dirty="0" smtClean="0">
                <a:solidFill>
                  <a:srgbClr val="EF07CE"/>
                </a:solidFill>
                <a:effectLst>
                  <a:outerShdw blurRad="38100" dist="38100" dir="2700000" algn="tl">
                    <a:srgbClr val="C0C0C0"/>
                  </a:outerShdw>
                </a:effectLst>
                <a:latin typeface="Calibri" pitchFamily="32" charset="0"/>
              </a:rPr>
              <a:t>       </a:t>
            </a:r>
            <a:r>
              <a:rPr lang="tr-TR" altLang="tr-TR" sz="4200" b="1" dirty="0" smtClean="0">
                <a:solidFill>
                  <a:schemeClr val="accent2">
                    <a:lumMod val="75000"/>
                  </a:schemeClr>
                </a:solidFill>
                <a:effectLst>
                  <a:outerShdw blurRad="38100" dist="38100" dir="2700000" algn="tl">
                    <a:srgbClr val="C0C0C0"/>
                  </a:outerShdw>
                </a:effectLst>
                <a:latin typeface="Calibri" pitchFamily="32" charset="0"/>
              </a:rPr>
              <a:t>SEMİNERİN AMACI NEDİR?</a:t>
            </a:r>
          </a:p>
        </p:txBody>
      </p:sp>
      <p:sp>
        <p:nvSpPr>
          <p:cNvPr id="7170" name="Text Box 2"/>
          <p:cNvSpPr txBox="1">
            <a:spLocks noChangeArrowheads="1"/>
          </p:cNvSpPr>
          <p:nvPr/>
        </p:nvSpPr>
        <p:spPr bwMode="auto">
          <a:xfrm>
            <a:off x="395288" y="1989138"/>
            <a:ext cx="8229600" cy="4537075"/>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9pPr>
          </a:lstStyle>
          <a:p>
            <a:pPr>
              <a:spcBef>
                <a:spcPts val="550"/>
              </a:spcBef>
              <a:buClr>
                <a:srgbClr val="0BD0D9"/>
              </a:buClr>
              <a:buSzPct val="95000"/>
              <a:buFont typeface="Wingdings" charset="2"/>
              <a:buChar char=""/>
              <a:defRPr/>
            </a:pPr>
            <a:r>
              <a:rPr lang="tr-TR" altLang="tr-TR" sz="2200" b="1" dirty="0" smtClean="0">
                <a:solidFill>
                  <a:srgbClr val="002060"/>
                </a:solidFill>
                <a:latin typeface="Constantia" pitchFamily="16" charset="0"/>
              </a:rPr>
              <a:t>3-6 Yaş dönemi çocukların gelişim özelliklerini bilmek.</a:t>
            </a:r>
          </a:p>
          <a:p>
            <a:pPr indent="-454025">
              <a:spcBef>
                <a:spcPts val="550"/>
              </a:spcBef>
              <a:buClrTx/>
              <a:buSzPct val="95000"/>
              <a:buFontTx/>
              <a:buNone/>
              <a:defRPr/>
            </a:pPr>
            <a:endParaRPr lang="tr-TR" altLang="tr-TR" sz="2200" b="1" dirty="0" smtClean="0">
              <a:solidFill>
                <a:srgbClr val="002060"/>
              </a:solidFill>
              <a:latin typeface="Constantia" pitchFamily="16" charset="0"/>
            </a:endParaRPr>
          </a:p>
          <a:p>
            <a:pPr>
              <a:spcBef>
                <a:spcPts val="550"/>
              </a:spcBef>
              <a:buClr>
                <a:srgbClr val="0BD0D9"/>
              </a:buClr>
              <a:buSzPct val="95000"/>
              <a:buFont typeface="Wingdings" charset="2"/>
              <a:buChar char=""/>
              <a:defRPr/>
            </a:pPr>
            <a:r>
              <a:rPr lang="tr-TR" altLang="tr-TR" sz="2200" b="1" dirty="0" smtClean="0">
                <a:solidFill>
                  <a:srgbClr val="002060"/>
                </a:solidFill>
                <a:latin typeface="Constantia" pitchFamily="16" charset="0"/>
              </a:rPr>
              <a:t>Çocuğun gelişimine aile olarak en iyi nasıl katkı sağlayabileceğimizi görmek.</a:t>
            </a:r>
          </a:p>
          <a:p>
            <a:pPr indent="-454025">
              <a:spcBef>
                <a:spcPts val="550"/>
              </a:spcBef>
              <a:buClrTx/>
              <a:buSzPct val="95000"/>
              <a:buFontTx/>
              <a:buNone/>
              <a:defRPr/>
            </a:pPr>
            <a:endParaRPr lang="tr-TR" altLang="tr-TR" sz="2200" b="1" dirty="0" smtClean="0">
              <a:solidFill>
                <a:srgbClr val="002060"/>
              </a:solidFill>
              <a:latin typeface="Constantia" pitchFamily="16" charset="0"/>
            </a:endParaRPr>
          </a:p>
          <a:p>
            <a:pPr>
              <a:spcBef>
                <a:spcPts val="550"/>
              </a:spcBef>
              <a:buClr>
                <a:srgbClr val="0BD0D9"/>
              </a:buClr>
              <a:buSzPct val="95000"/>
              <a:buFont typeface="Wingdings" charset="2"/>
              <a:buChar char=""/>
              <a:defRPr/>
            </a:pPr>
            <a:r>
              <a:rPr lang="tr-TR" altLang="tr-TR" sz="2200" b="1" dirty="0" smtClean="0">
                <a:solidFill>
                  <a:srgbClr val="002060"/>
                </a:solidFill>
                <a:latin typeface="Constantia" pitchFamily="16" charset="0"/>
              </a:rPr>
              <a:t>Çocuklarımızla iletişim kurarken, onu dinlerken, onunla konuşurken, doğru ve yanlış davranışlar sergilediğinde, neleri yapıp neleri yapmamamız gerektiğini öğrenmek.</a:t>
            </a:r>
          </a:p>
          <a:p>
            <a:pPr indent="-455613">
              <a:spcBef>
                <a:spcPts val="550"/>
              </a:spcBef>
              <a:buClrTx/>
              <a:buSzPct val="95000"/>
              <a:buFontTx/>
              <a:buNone/>
              <a:defRPr/>
            </a:pPr>
            <a:endParaRPr lang="tr-TR" altLang="tr-TR" sz="2200" b="1" dirty="0" smtClean="0">
              <a:solidFill>
                <a:srgbClr val="002060"/>
              </a:solidFill>
              <a:latin typeface="Constantia" pitchFamily="16" charset="0"/>
            </a:endParaRPr>
          </a:p>
        </p:txBody>
      </p:sp>
      <p:sp>
        <p:nvSpPr>
          <p:cNvPr id="6148" name="Text Box 3"/>
          <p:cNvSpPr txBox="1">
            <a:spLocks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r" eaLnBrk="1" hangingPunct="1">
              <a:spcBef>
                <a:spcPct val="0"/>
              </a:spcBef>
              <a:buClrTx/>
              <a:buSzPct val="95000"/>
              <a:buFontTx/>
              <a:buNone/>
            </a:pPr>
            <a:fld id="{A7D00FE9-DBDE-46E1-8B2F-3243C9B81382}" type="slidenum">
              <a:rPr lang="tr-TR" altLang="tr-TR" sz="1400">
                <a:latin typeface="Arial" panose="020B0604020202020204" pitchFamily="34" charset="0"/>
              </a:rPr>
              <a:pPr algn="r" eaLnBrk="1" hangingPunct="1">
                <a:spcBef>
                  <a:spcPct val="0"/>
                </a:spcBef>
                <a:buClrTx/>
                <a:buSzPct val="95000"/>
                <a:buFontTx/>
                <a:buNone/>
              </a:pPr>
              <a:t>2</a:t>
            </a:fld>
            <a:endParaRPr lang="tr-TR" altLang="tr-TR" sz="1400">
              <a:latin typeface="Arial" panose="020B0604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0"/>
            <a:ext cx="9144000" cy="6858000"/>
          </a:xfrm>
          <a:prstGeom prst="rect">
            <a:avLst/>
          </a:prstGeom>
          <a:solidFill>
            <a:srgbClr val="791D7E">
              <a:alpha val="25098"/>
            </a:srgbClr>
          </a:solidFill>
          <a:ln w="9360" cap="sq">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pic>
        <p:nvPicPr>
          <p:cNvPr id="2048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362200"/>
            <a:ext cx="5384800" cy="4445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484"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588"/>
            <a:ext cx="3119438" cy="19669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485" name="Text Box 4"/>
          <p:cNvSpPr txBox="1">
            <a:spLocks noChangeArrowheads="1"/>
          </p:cNvSpPr>
          <p:nvPr/>
        </p:nvSpPr>
        <p:spPr bwMode="auto">
          <a:xfrm>
            <a:off x="4572000" y="1600200"/>
            <a:ext cx="365760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20486" name="Rectangle 5"/>
          <p:cNvSpPr>
            <a:spLocks noChangeArrowheads="1"/>
          </p:cNvSpPr>
          <p:nvPr/>
        </p:nvSpPr>
        <p:spPr bwMode="auto">
          <a:xfrm>
            <a:off x="3119438" y="1204913"/>
            <a:ext cx="6024562" cy="763587"/>
          </a:xfrm>
          <a:prstGeom prst="rect">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nchor="ctr"/>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SzPct val="95000"/>
              <a:buFontTx/>
              <a:buNone/>
            </a:pPr>
            <a:r>
              <a:rPr lang="tr-TR" altLang="tr-TR" sz="2200" b="1">
                <a:solidFill>
                  <a:srgbClr val="00B0F0"/>
                </a:solidFill>
                <a:ea typeface="ＭＳ Ｐゴシック" panose="020B0600070205080204" pitchFamily="34" charset="-128"/>
              </a:rPr>
              <a:t>       İLETİŞİMİ BAŞLATABİLME</a:t>
            </a:r>
          </a:p>
        </p:txBody>
      </p:sp>
      <p:sp>
        <p:nvSpPr>
          <p:cNvPr id="21510" name="Text Box 6"/>
          <p:cNvSpPr txBox="1">
            <a:spLocks noChangeArrowheads="1"/>
          </p:cNvSpPr>
          <p:nvPr/>
        </p:nvSpPr>
        <p:spPr bwMode="auto">
          <a:xfrm>
            <a:off x="771525" y="2216150"/>
            <a:ext cx="7772400" cy="4530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9pPr>
          </a:lstStyle>
          <a:p>
            <a:pPr>
              <a:lnSpc>
                <a:spcPct val="90000"/>
              </a:lnSpc>
              <a:spcBef>
                <a:spcPts val="600"/>
              </a:spcBef>
              <a:buSzPct val="95000"/>
              <a:buFont typeface="Arial" charset="0"/>
              <a:buChar char="•"/>
              <a:defRPr/>
            </a:pPr>
            <a:r>
              <a:rPr lang="tr-TR" altLang="tr-TR" sz="2400" b="1" dirty="0" smtClean="0">
                <a:latin typeface="Comic Sans MS" pitchFamily="64" charset="0"/>
              </a:rPr>
              <a:t>Günlük hayatta yaptığımız törensel davranışlardır (merhaba, güle güle </a:t>
            </a:r>
            <a:r>
              <a:rPr lang="tr-TR" altLang="tr-TR" sz="2400" b="1" dirty="0" err="1" smtClean="0">
                <a:latin typeface="Comic Sans MS" pitchFamily="64" charset="0"/>
              </a:rPr>
              <a:t>vb</a:t>
            </a:r>
            <a:r>
              <a:rPr lang="tr-TR" altLang="tr-TR" sz="2400" b="1" dirty="0" smtClean="0">
                <a:latin typeface="Comic Sans MS" pitchFamily="64" charset="0"/>
              </a:rPr>
              <a:t>…). </a:t>
            </a:r>
          </a:p>
          <a:p>
            <a:pPr>
              <a:spcBef>
                <a:spcPts val="600"/>
              </a:spcBef>
              <a:buSzPct val="95000"/>
              <a:buFont typeface="Arial" charset="0"/>
              <a:buChar char="•"/>
              <a:defRPr/>
            </a:pPr>
            <a:r>
              <a:rPr lang="tr-TR" altLang="tr-TR" sz="2400" b="1" dirty="0" smtClean="0">
                <a:latin typeface="Comic Sans MS" pitchFamily="64" charset="0"/>
              </a:rPr>
              <a:t>Kültürel entelektüel düzey, çevre etkilidir.</a:t>
            </a:r>
          </a:p>
          <a:p>
            <a:pPr>
              <a:spcBef>
                <a:spcPts val="600"/>
              </a:spcBef>
              <a:buSzPct val="95000"/>
              <a:buFont typeface="Arial" charset="0"/>
              <a:buChar char="•"/>
              <a:defRPr/>
            </a:pPr>
            <a:r>
              <a:rPr lang="tr-TR" altLang="tr-TR" sz="2400" b="1" dirty="0" smtClean="0">
                <a:latin typeface="Comic Sans MS" pitchFamily="64" charset="0"/>
              </a:rPr>
              <a:t>Bu törensel davranışlara saygı gösterilmemesi iletişimde sorunlara neden olur.</a:t>
            </a:r>
          </a:p>
          <a:p>
            <a:pPr>
              <a:spcBef>
                <a:spcPts val="600"/>
              </a:spcBef>
              <a:buSzPct val="95000"/>
              <a:buFont typeface="Arial" charset="0"/>
              <a:buChar char="•"/>
              <a:defRPr/>
            </a:pPr>
            <a:r>
              <a:rPr lang="tr-TR" altLang="tr-TR" sz="2400" b="1" dirty="0" smtClean="0">
                <a:latin typeface="Comic Sans MS" pitchFamily="64" charset="0"/>
              </a:rPr>
              <a:t>Bunları yaşamak ihtiyaçtır.</a:t>
            </a:r>
          </a:p>
          <a:p>
            <a:pPr marL="342900">
              <a:lnSpc>
                <a:spcPct val="90000"/>
              </a:lnSpc>
              <a:spcBef>
                <a:spcPts val="700"/>
              </a:spcBef>
              <a:buClrTx/>
              <a:buSzPct val="95000"/>
              <a:buFontTx/>
              <a:buNone/>
              <a:defRPr/>
            </a:pPr>
            <a:endParaRPr lang="tr-TR" altLang="tr-TR" sz="2800" b="1" dirty="0" smtClean="0">
              <a:solidFill>
                <a:srgbClr val="FF3300"/>
              </a:solidFill>
              <a:latin typeface="Comic Sans MS" pitchFamily="64" charset="0"/>
            </a:endParaRPr>
          </a:p>
          <a:p>
            <a:pPr marL="342900">
              <a:lnSpc>
                <a:spcPct val="90000"/>
              </a:lnSpc>
              <a:spcBef>
                <a:spcPts val="650"/>
              </a:spcBef>
              <a:buClrTx/>
              <a:buSzPct val="95000"/>
              <a:buFontTx/>
              <a:buNone/>
              <a:defRPr/>
            </a:pPr>
            <a:r>
              <a:rPr lang="tr-TR" altLang="tr-TR" sz="2600" b="1" dirty="0" smtClean="0">
                <a:solidFill>
                  <a:srgbClr val="04617B"/>
                </a:solidFill>
                <a:latin typeface="Comic Sans MS" pitchFamily="64" charset="0"/>
              </a:rPr>
              <a:t>Avantajı:</a:t>
            </a:r>
            <a:r>
              <a:rPr lang="tr-TR" altLang="tr-TR" sz="2600" dirty="0" smtClean="0">
                <a:solidFill>
                  <a:srgbClr val="04617B"/>
                </a:solidFill>
                <a:latin typeface="Comic Sans MS" pitchFamily="64" charset="0"/>
              </a:rPr>
              <a:t> </a:t>
            </a:r>
            <a:r>
              <a:rPr lang="tr-TR" altLang="tr-TR" sz="2600" b="1" dirty="0" smtClean="0">
                <a:latin typeface="Comic Sans MS" pitchFamily="64" charset="0"/>
              </a:rPr>
              <a:t>İlişkinin giriş anahtarlarıdır. İlişkinin başlamasını sağlar.</a:t>
            </a:r>
          </a:p>
          <a:p>
            <a:pPr marL="342900">
              <a:lnSpc>
                <a:spcPct val="90000"/>
              </a:lnSpc>
              <a:spcBef>
                <a:spcPts val="700"/>
              </a:spcBef>
              <a:buClrTx/>
              <a:buSzPct val="95000"/>
              <a:buFontTx/>
              <a:buNone/>
              <a:defRPr/>
            </a:pPr>
            <a:endParaRPr lang="tr-TR" altLang="tr-TR" sz="2800" b="1" dirty="0" smtClean="0">
              <a:latin typeface="Comic Sans MS" pitchFamily="64" charset="0"/>
            </a:endParaRPr>
          </a:p>
          <a:p>
            <a:pPr marL="342900" algn="ctr">
              <a:lnSpc>
                <a:spcPct val="90000"/>
              </a:lnSpc>
              <a:spcBef>
                <a:spcPts val="700"/>
              </a:spcBef>
              <a:buClrTx/>
              <a:buSzPct val="95000"/>
              <a:buFontTx/>
              <a:buNone/>
              <a:defRPr/>
            </a:pPr>
            <a:endParaRPr lang="tr-TR" altLang="tr-TR" sz="2800" b="1" dirty="0" smtClean="0">
              <a:latin typeface="Comic Sans MS" pitchFamily="64" charset="0"/>
            </a:endParaRPr>
          </a:p>
        </p:txBody>
      </p:sp>
      <p:pic>
        <p:nvPicPr>
          <p:cNvPr id="20488"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69213" y="1119188"/>
            <a:ext cx="1120775" cy="9620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0"/>
            <a:ext cx="9144000" cy="6858000"/>
          </a:xfrm>
          <a:prstGeom prst="rect">
            <a:avLst/>
          </a:prstGeom>
          <a:solidFill>
            <a:srgbClr val="791D7E">
              <a:alpha val="25098"/>
            </a:srgbClr>
          </a:solidFill>
          <a:ln w="9360" cap="sq">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pic>
        <p:nvPicPr>
          <p:cNvPr id="2150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362200"/>
            <a:ext cx="5384800" cy="4445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1508"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588"/>
            <a:ext cx="3119438" cy="19669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1509" name="Text Box 4"/>
          <p:cNvSpPr txBox="1">
            <a:spLocks noChangeArrowheads="1"/>
          </p:cNvSpPr>
          <p:nvPr/>
        </p:nvSpPr>
        <p:spPr bwMode="auto">
          <a:xfrm>
            <a:off x="4572000" y="1600200"/>
            <a:ext cx="365760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21510" name="Rectangle 5"/>
          <p:cNvSpPr>
            <a:spLocks noChangeArrowheads="1"/>
          </p:cNvSpPr>
          <p:nvPr/>
        </p:nvSpPr>
        <p:spPr bwMode="auto">
          <a:xfrm>
            <a:off x="3119438" y="1204913"/>
            <a:ext cx="6024562" cy="763587"/>
          </a:xfrm>
          <a:prstGeom prst="rect">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nchor="ctr"/>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SzPct val="95000"/>
              <a:buFontTx/>
              <a:buNone/>
            </a:pPr>
            <a:r>
              <a:rPr lang="tr-TR" altLang="tr-TR" sz="2200" b="1">
                <a:solidFill>
                  <a:srgbClr val="00B0F0"/>
                </a:solidFill>
                <a:ea typeface="ＭＳ Ｐゴシック" panose="020B0600070205080204" pitchFamily="34" charset="-128"/>
              </a:rPr>
              <a:t>     BİRLİKTE SOHBET ETMEK</a:t>
            </a:r>
          </a:p>
        </p:txBody>
      </p:sp>
      <p:sp>
        <p:nvSpPr>
          <p:cNvPr id="22534" name="Text Box 6"/>
          <p:cNvSpPr txBox="1">
            <a:spLocks noChangeArrowheads="1"/>
          </p:cNvSpPr>
          <p:nvPr/>
        </p:nvSpPr>
        <p:spPr bwMode="auto">
          <a:xfrm>
            <a:off x="1035050" y="2946400"/>
            <a:ext cx="7639050" cy="2406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9pPr>
          </a:lstStyle>
          <a:p>
            <a:pPr>
              <a:spcBef>
                <a:spcPts val="600"/>
              </a:spcBef>
              <a:buSzPct val="95000"/>
              <a:buFont typeface="Arial" charset="0"/>
              <a:buChar char="•"/>
              <a:defRPr/>
            </a:pPr>
            <a:r>
              <a:rPr lang="tr-TR" altLang="tr-TR" sz="2400" b="1" smtClean="0">
                <a:latin typeface="Comic Sans MS" pitchFamily="64" charset="0"/>
              </a:rPr>
              <a:t>Çocukla yapılan günlük olağan konuşmalardır. </a:t>
            </a:r>
          </a:p>
          <a:p>
            <a:pPr>
              <a:spcBef>
                <a:spcPts val="600"/>
              </a:spcBef>
              <a:buSzPct val="95000"/>
              <a:buFont typeface="Arial" charset="0"/>
              <a:buChar char="•"/>
              <a:defRPr/>
            </a:pPr>
            <a:r>
              <a:rPr lang="tr-TR" altLang="tr-TR" sz="2400" b="1" smtClean="0">
                <a:latin typeface="Comic Sans MS" pitchFamily="64" charset="0"/>
              </a:rPr>
              <a:t>Bu süreç içinde karar alınmaz, derinlemesine analiz yapılmaz.</a:t>
            </a:r>
          </a:p>
          <a:p>
            <a:pPr marL="342900">
              <a:lnSpc>
                <a:spcPct val="80000"/>
              </a:lnSpc>
              <a:spcBef>
                <a:spcPts val="700"/>
              </a:spcBef>
              <a:buClrTx/>
              <a:buSzPct val="95000"/>
              <a:buFontTx/>
              <a:buNone/>
              <a:defRPr/>
            </a:pPr>
            <a:endParaRPr lang="tr-TR" altLang="tr-TR" sz="2800" b="1" smtClean="0">
              <a:latin typeface="Comic Sans MS" pitchFamily="64" charset="0"/>
            </a:endParaRPr>
          </a:p>
          <a:p>
            <a:pPr marL="342900">
              <a:lnSpc>
                <a:spcPct val="80000"/>
              </a:lnSpc>
              <a:spcBef>
                <a:spcPts val="650"/>
              </a:spcBef>
              <a:buClrTx/>
              <a:buSzPct val="95000"/>
              <a:buFontTx/>
              <a:buNone/>
              <a:defRPr/>
            </a:pPr>
            <a:r>
              <a:rPr lang="tr-TR" altLang="tr-TR" sz="2600" b="1" smtClean="0">
                <a:solidFill>
                  <a:srgbClr val="04617B"/>
                </a:solidFill>
                <a:latin typeface="Comic Sans MS" pitchFamily="64" charset="0"/>
              </a:rPr>
              <a:t>Avantajı: </a:t>
            </a:r>
            <a:r>
              <a:rPr lang="tr-TR" altLang="tr-TR" sz="2600" b="1" smtClean="0">
                <a:latin typeface="Comic Sans MS" pitchFamily="64" charset="0"/>
              </a:rPr>
              <a:t>Sohbet etmek, ilişkiyi kurmamıza, geliştirmemize ve yeni insanlar tanımamıza yarar.</a:t>
            </a:r>
            <a:r>
              <a:rPr lang="tr-TR" altLang="tr-TR" sz="2600" smtClean="0">
                <a:latin typeface="Comic Sans MS" pitchFamily="64" charset="0"/>
              </a:rPr>
              <a:t> </a:t>
            </a:r>
          </a:p>
          <a:p>
            <a:pPr marL="342900">
              <a:lnSpc>
                <a:spcPct val="80000"/>
              </a:lnSpc>
              <a:spcBef>
                <a:spcPts val="700"/>
              </a:spcBef>
              <a:buClrTx/>
              <a:buSzPct val="95000"/>
              <a:buFontTx/>
              <a:buNone/>
              <a:defRPr/>
            </a:pPr>
            <a:endParaRPr lang="tr-TR" altLang="tr-TR" sz="2800" smtClean="0">
              <a:latin typeface="Comic Sans MS" pitchFamily="64" charset="0"/>
            </a:endParaRPr>
          </a:p>
          <a:p>
            <a:pPr marL="342900">
              <a:lnSpc>
                <a:spcPct val="80000"/>
              </a:lnSpc>
              <a:spcBef>
                <a:spcPts val="700"/>
              </a:spcBef>
              <a:buClrTx/>
              <a:buSzPct val="95000"/>
              <a:buFontTx/>
              <a:buNone/>
              <a:defRPr/>
            </a:pPr>
            <a:endParaRPr lang="tr-TR" altLang="tr-TR" sz="2800" smtClean="0">
              <a:latin typeface="Comic Sans MS" pitchFamily="64" charset="0"/>
            </a:endParaRPr>
          </a:p>
          <a:p>
            <a:pPr marL="342900">
              <a:lnSpc>
                <a:spcPct val="80000"/>
              </a:lnSpc>
              <a:spcBef>
                <a:spcPts val="700"/>
              </a:spcBef>
              <a:buClrTx/>
              <a:buSzPct val="95000"/>
              <a:buFontTx/>
              <a:buNone/>
              <a:defRPr/>
            </a:pPr>
            <a:endParaRPr lang="tr-TR" altLang="tr-TR" sz="2800" smtClean="0">
              <a:latin typeface="Comic Sans MS" pitchFamily="64" charset="0"/>
            </a:endParaRPr>
          </a:p>
          <a:p>
            <a:pPr marL="342900">
              <a:lnSpc>
                <a:spcPct val="80000"/>
              </a:lnSpc>
              <a:spcBef>
                <a:spcPts val="700"/>
              </a:spcBef>
              <a:buClrTx/>
              <a:buSzPct val="95000"/>
              <a:buFontTx/>
              <a:buNone/>
              <a:defRPr/>
            </a:pPr>
            <a:endParaRPr lang="tr-TR" altLang="tr-TR" sz="2800" smtClean="0">
              <a:latin typeface="Comic Sans MS" pitchFamily="64" charset="0"/>
            </a:endParaRPr>
          </a:p>
        </p:txBody>
      </p:sp>
      <p:pic>
        <p:nvPicPr>
          <p:cNvPr id="21512"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64450" y="1174750"/>
            <a:ext cx="1143000" cy="8667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1"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2"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16463" y="4149725"/>
            <a:ext cx="3887787" cy="24479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3"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50825" y="4149725"/>
            <a:ext cx="3833813" cy="24479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4"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339975" y="765175"/>
            <a:ext cx="4362450" cy="8191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5" name="Picture 6"/>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843213" y="1628775"/>
            <a:ext cx="3276600" cy="19716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000125"/>
            <a:ext cx="9144000" cy="58578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052513"/>
            <a:ext cx="9144000" cy="58054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916113"/>
            <a:ext cx="9144000" cy="49418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219427" y="476672"/>
            <a:ext cx="8447088" cy="540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eaLnBrk="0" hangingPunct="0">
              <a:spcBef>
                <a:spcPts val="65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9pPr>
          </a:lstStyle>
          <a:p>
            <a:r>
              <a:rPr lang="tr-TR" sz="1800" b="1" dirty="0"/>
              <a:t>BİLİŞSEL GELİŞİM</a:t>
            </a:r>
          </a:p>
          <a:p>
            <a:r>
              <a:rPr lang="tr-TR" sz="1800" dirty="0" smtClean="0"/>
              <a:t>3-6 </a:t>
            </a:r>
            <a:r>
              <a:rPr lang="tr-TR" sz="1800" dirty="0"/>
              <a:t>yaş dönemindeki çocuk artık bilişsel gelişim evresinde dil ve sembolik </a:t>
            </a:r>
            <a:r>
              <a:rPr lang="tr-TR" sz="1800" dirty="0" smtClean="0"/>
              <a:t>düşünce yeteneğini kazanmıştır</a:t>
            </a:r>
            <a:r>
              <a:rPr lang="tr-TR" sz="1800" dirty="0"/>
              <a:t>. Sembolik düşünme yeteneği; kavram geliştirme, dil, jestler, yaratıcılık, resim ve diğer </a:t>
            </a:r>
            <a:r>
              <a:rPr lang="tr-TR" sz="1800" dirty="0" smtClean="0"/>
              <a:t>sanatsal eylemler </a:t>
            </a:r>
            <a:r>
              <a:rPr lang="tr-TR" sz="1800" dirty="0"/>
              <a:t>için temel oluşturmaktadır. Sembolik düşünme yeteneği özellikle oyunda kendini gösterir; </a:t>
            </a:r>
            <a:r>
              <a:rPr lang="tr-TR" sz="1800" dirty="0" smtClean="0"/>
              <a:t>çocuk artık </a:t>
            </a:r>
            <a:r>
              <a:rPr lang="tr-TR" sz="1800" dirty="0"/>
              <a:t>hayali olarak nesneler kullanmaya başlayabilir. Bu dönemde çocuk gördüğü şeylerin etkisi altındadır </a:t>
            </a:r>
            <a:r>
              <a:rPr lang="tr-TR" sz="1800" dirty="0" smtClean="0"/>
              <a:t>ve benmerkezcidir</a:t>
            </a:r>
            <a:r>
              <a:rPr lang="tr-TR" sz="1800" dirty="0"/>
              <a:t>.</a:t>
            </a:r>
          </a:p>
          <a:p>
            <a:r>
              <a:rPr lang="tr-TR" sz="1800" dirty="0"/>
              <a:t> Nesneler arasındaki ilişkileri anlayabilir, eşleştirme yapabilirler.</a:t>
            </a:r>
          </a:p>
          <a:p>
            <a:r>
              <a:rPr lang="tr-TR" sz="1800" dirty="0"/>
              <a:t> Uzun-kısa ayırımını yapabilirler.</a:t>
            </a:r>
          </a:p>
          <a:p>
            <a:r>
              <a:rPr lang="tr-TR" sz="1800" dirty="0"/>
              <a:t> Basit-somut sınıflandırmalar yapabilirler (yiyecek, giyecek, hayvan gibi).</a:t>
            </a:r>
          </a:p>
          <a:p>
            <a:r>
              <a:rPr lang="tr-TR" sz="1800" dirty="0"/>
              <a:t> Yaş ilerledikçe sayıları görsel olarak tanıyıp ezberleyebilirler.</a:t>
            </a:r>
          </a:p>
          <a:p>
            <a:r>
              <a:rPr lang="tr-TR" sz="1800" dirty="0"/>
              <a:t> 5-6 yaşta haftanın günlerini sıralayabilirler</a:t>
            </a:r>
            <a:r>
              <a:rPr lang="tr-TR" sz="1800" dirty="0" smtClean="0"/>
              <a:t>.</a:t>
            </a:r>
          </a:p>
          <a:p>
            <a:r>
              <a:rPr lang="tr-TR" sz="1800" dirty="0"/>
              <a:t> Dinlediği bir öyküdeki bir kaç ana noktayı tekrar edebilirler.</a:t>
            </a:r>
          </a:p>
          <a:p>
            <a:r>
              <a:rPr lang="tr-TR" sz="1800" dirty="0"/>
              <a:t> Yaşı ilerledikçe ana renklere ara renkleri de ilave edebilirler.</a:t>
            </a:r>
          </a:p>
          <a:p>
            <a:r>
              <a:rPr lang="tr-TR" sz="1800" dirty="0"/>
              <a:t> 5-6 yaşta ev telefonu ve adresini söyleyebilirler.</a:t>
            </a:r>
          </a:p>
          <a:p>
            <a:r>
              <a:rPr lang="sv-SE" sz="1800" dirty="0"/>
              <a:t> 5-6 yaşa doğru dikkat süresi de artar.</a:t>
            </a:r>
          </a:p>
          <a:p>
            <a:r>
              <a:rPr lang="tr-TR" sz="1800" dirty="0"/>
              <a:t> Yaşına uygun yap-bozları yapabilirler.</a:t>
            </a:r>
            <a:endParaRPr lang="tr-TR" altLang="tr-TR" sz="1800" b="1"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517690" y="764704"/>
            <a:ext cx="8229600" cy="42758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r>
              <a:rPr lang="tr-TR" b="1" i="1" dirty="0"/>
              <a:t>Siz Neler Yapabilirsiniz?</a:t>
            </a:r>
          </a:p>
          <a:p>
            <a:r>
              <a:rPr lang="tr-TR" dirty="0"/>
              <a:t> Kağıda üçgen, kare, daire resimleri çizerek aynılarını çocuğunuzdan çizmesini isteyebilirsiniz.</a:t>
            </a:r>
          </a:p>
          <a:p>
            <a:r>
              <a:rPr lang="tr-TR" dirty="0"/>
              <a:t> Çocuğunuzla birlikte eşyalarının, giysilerinin, oyuncaklarının renklerini söyleyebilir, </a:t>
            </a:r>
            <a:r>
              <a:rPr lang="tr-TR" dirty="0" smtClean="0"/>
              <a:t>sayılarını sayabilirsiniz</a:t>
            </a:r>
            <a:r>
              <a:rPr lang="tr-TR" dirty="0"/>
              <a:t>.</a:t>
            </a:r>
          </a:p>
          <a:p>
            <a:r>
              <a:rPr lang="tr-TR" dirty="0"/>
              <a:t> Flash kartlarla resimlerdeki olayları sıralayabilirsiniz.</a:t>
            </a:r>
          </a:p>
          <a:p>
            <a:r>
              <a:rPr lang="tr-TR" dirty="0"/>
              <a:t> Her gün çocuğunuza belirli bir süre ayırarak yaratıcılığını geliştiren oyunlar oynayabilirsiniz (</a:t>
            </a:r>
            <a:r>
              <a:rPr lang="tr-TR" dirty="0" smtClean="0"/>
              <a:t>yaşına uygun </a:t>
            </a:r>
            <a:r>
              <a:rPr lang="tr-TR" dirty="0" err="1"/>
              <a:t>puzzle</a:t>
            </a:r>
            <a:r>
              <a:rPr lang="tr-TR" dirty="0"/>
              <a:t>, </a:t>
            </a:r>
            <a:r>
              <a:rPr lang="tr-TR" dirty="0" err="1"/>
              <a:t>lego</a:t>
            </a:r>
            <a:r>
              <a:rPr lang="tr-TR" dirty="0"/>
              <a:t> vs.)</a:t>
            </a:r>
          </a:p>
          <a:p>
            <a:r>
              <a:rPr lang="tr-TR" dirty="0"/>
              <a:t> Yaşına uygun "iki resim arasındaki farkı bulma", "labirent tamamlama", "bulmaca" gibi </a:t>
            </a:r>
            <a:r>
              <a:rPr lang="tr-TR" dirty="0" smtClean="0"/>
              <a:t>oyunlar oynayabilirsiniz</a:t>
            </a:r>
            <a:r>
              <a:rPr lang="tr-TR" dirty="0"/>
              <a:t>.</a:t>
            </a:r>
          </a:p>
          <a:p>
            <a:r>
              <a:rPr lang="tr-TR" dirty="0"/>
              <a:t> Sizin gözetiminiz altında, sizin çizdiğiniz şekilleri (önce düz çizgiden başlayarak) makasla </a:t>
            </a:r>
            <a:r>
              <a:rPr lang="tr-TR" dirty="0" smtClean="0"/>
              <a:t>kesebilir sonra </a:t>
            </a:r>
            <a:r>
              <a:rPr lang="tr-TR" dirty="0"/>
              <a:t>bunları </a:t>
            </a:r>
            <a:r>
              <a:rPr lang="tr-TR" dirty="0" smtClean="0"/>
              <a:t>yapıştırabilirsiniz</a:t>
            </a:r>
            <a:r>
              <a:rPr lang="tr-TR" dirty="0"/>
              <a:t>.</a:t>
            </a:r>
          </a:p>
          <a:p>
            <a:r>
              <a:rPr lang="tr-TR" dirty="0"/>
              <a:t> Tam insan parçalarının olduğu resimler çizebilirsiniz.</a:t>
            </a:r>
          </a:p>
          <a:p>
            <a:r>
              <a:rPr lang="tr-TR" dirty="0"/>
              <a:t> Nesneler üzerinden zıtlık ve eş kavramlarını öğreten oyunlar </a:t>
            </a:r>
            <a:r>
              <a:rPr lang="tr-TR" dirty="0" smtClean="0"/>
              <a:t>yaratabilirsiniz</a:t>
            </a:r>
            <a:r>
              <a:rPr lang="tr-TR" dirty="0"/>
              <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323528" y="692696"/>
            <a:ext cx="8229600" cy="51845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r>
              <a:rPr lang="tr-TR" b="1" dirty="0"/>
              <a:t>BEDENSEL (MOTOR) GELİŞİM</a:t>
            </a:r>
          </a:p>
          <a:p>
            <a:r>
              <a:rPr lang="tr-TR" dirty="0"/>
              <a:t>Bedensel (motor) gelişim, yaşam boyu devam eden ‘motor’ </a:t>
            </a:r>
            <a:r>
              <a:rPr lang="tr-TR" dirty="0" smtClean="0"/>
              <a:t>becerilerde ortaya çıkan davranışların kontrol </a:t>
            </a:r>
            <a:r>
              <a:rPr lang="tr-TR" dirty="0"/>
              <a:t>altına alınması sürecidir. Söz konusu </a:t>
            </a:r>
            <a:r>
              <a:rPr lang="tr-TR" dirty="0" smtClean="0"/>
              <a:t>olan davranışlar</a:t>
            </a:r>
            <a:r>
              <a:rPr lang="tr-TR" dirty="0"/>
              <a:t>; duyu organları, zihin ve kasların birlikte</a:t>
            </a:r>
          </a:p>
          <a:p>
            <a:r>
              <a:rPr lang="tr-TR" dirty="0"/>
              <a:t>çalışması ile ortaya çıkar. Bedensel (motor) gelişim baştan ayağa, içten dışa ve büyük kaslardan </a:t>
            </a:r>
            <a:r>
              <a:rPr lang="tr-TR" dirty="0" smtClean="0"/>
              <a:t>küçük kaslara </a:t>
            </a:r>
            <a:r>
              <a:rPr lang="tr-TR" dirty="0"/>
              <a:t>doğrudur.</a:t>
            </a:r>
          </a:p>
          <a:p>
            <a:r>
              <a:rPr lang="tr-TR" b="1" i="1" dirty="0"/>
              <a:t>Küçük Kas Gelişimi</a:t>
            </a:r>
          </a:p>
          <a:p>
            <a:r>
              <a:rPr lang="tr-TR" dirty="0"/>
              <a:t> Baş ve işaret parmağıyla küçük </a:t>
            </a:r>
            <a:r>
              <a:rPr lang="tr-TR" dirty="0" smtClean="0"/>
              <a:t>nesneleri tutabilir</a:t>
            </a:r>
            <a:r>
              <a:rPr lang="tr-TR" dirty="0"/>
              <a:t>.</a:t>
            </a:r>
          </a:p>
          <a:p>
            <a:r>
              <a:rPr lang="tr-TR" dirty="0"/>
              <a:t> Yardımsız kalem tutabilir</a:t>
            </a:r>
            <a:r>
              <a:rPr lang="tr-TR" dirty="0" smtClean="0"/>
              <a:t>.</a:t>
            </a:r>
          </a:p>
          <a:p>
            <a:r>
              <a:rPr lang="tr-TR" dirty="0" smtClean="0"/>
              <a:t> Makası tutabilir ve kâğıdı kesebilir.</a:t>
            </a:r>
          </a:p>
          <a:p>
            <a:r>
              <a:rPr lang="tr-TR" dirty="0" smtClean="0"/>
              <a:t> </a:t>
            </a:r>
            <a:r>
              <a:rPr lang="tr-TR" dirty="0"/>
              <a:t>Bir resmin sınırlarını taşırmadan boyayabilir</a:t>
            </a:r>
            <a:r>
              <a:rPr lang="tr-TR" dirty="0" smtClean="0"/>
              <a:t>.</a:t>
            </a:r>
          </a:p>
          <a:p>
            <a:r>
              <a:rPr lang="tr-TR" dirty="0" smtClean="0"/>
              <a:t> 5-6 yaşta resimde; ev, adam, ağaç çizebilir.</a:t>
            </a:r>
          </a:p>
          <a:p>
            <a:r>
              <a:rPr lang="tr-TR" dirty="0" smtClean="0"/>
              <a:t> </a:t>
            </a:r>
            <a:r>
              <a:rPr lang="tr-TR" dirty="0"/>
              <a:t>5-6 yaşta koşarken yerden nesne alabilir.</a:t>
            </a:r>
          </a:p>
          <a:p>
            <a:r>
              <a:rPr lang="tr-TR" dirty="0"/>
              <a:t> Modele bakarak, harfleri ve karmaşık </a:t>
            </a:r>
            <a:r>
              <a:rPr lang="tr-TR" dirty="0" smtClean="0"/>
              <a:t>küçük çizgileri </a:t>
            </a:r>
            <a:r>
              <a:rPr lang="tr-TR" dirty="0"/>
              <a:t>taklit edebilir.</a:t>
            </a:r>
          </a:p>
          <a:p>
            <a:r>
              <a:rPr lang="tr-TR" dirty="0"/>
              <a:t> Nokta </a:t>
            </a:r>
            <a:r>
              <a:rPr lang="tr-TR" dirty="0" err="1"/>
              <a:t>nokta</a:t>
            </a:r>
            <a:r>
              <a:rPr lang="tr-TR" dirty="0"/>
              <a:t> verilen resmin </a:t>
            </a:r>
            <a:r>
              <a:rPr lang="tr-TR" dirty="0" smtClean="0"/>
              <a:t>çizgilerini birleştirebilir</a:t>
            </a:r>
            <a:r>
              <a:rPr lang="tr-TR" dirty="0"/>
              <a:t>.</a:t>
            </a:r>
          </a:p>
          <a:p>
            <a:r>
              <a:rPr lang="sv-SE" dirty="0"/>
              <a:t> 5-6 yaşta 1'den 10'a kadar olan </a:t>
            </a:r>
            <a:r>
              <a:rPr lang="sv-SE" dirty="0" smtClean="0"/>
              <a:t>sayıları</a:t>
            </a:r>
            <a:r>
              <a:rPr lang="tr-TR" dirty="0" smtClean="0"/>
              <a:t> kopya </a:t>
            </a:r>
            <a:r>
              <a:rPr lang="tr-TR" dirty="0"/>
              <a:t>edebilir</a:t>
            </a:r>
            <a:r>
              <a:rPr lang="tr-TR" dirty="0" smtClean="0"/>
              <a:t>.</a:t>
            </a:r>
            <a:endParaRPr lang="tr-TR"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395288" y="765175"/>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endParaRPr lang="tr-TR" altLang="tr-TR" sz="3200" b="1" dirty="0">
              <a:solidFill>
                <a:srgbClr val="04617B"/>
              </a:solidFill>
              <a:latin typeface="Calibri" panose="020F0502020204030204" pitchFamily="34" charset="0"/>
            </a:endParaRPr>
          </a:p>
        </p:txBody>
      </p:sp>
      <p:sp>
        <p:nvSpPr>
          <p:cNvPr id="29698" name="Text Box 2"/>
          <p:cNvSpPr txBox="1">
            <a:spLocks noChangeArrowheads="1"/>
          </p:cNvSpPr>
          <p:nvPr/>
        </p:nvSpPr>
        <p:spPr bwMode="auto">
          <a:xfrm>
            <a:off x="395288" y="620688"/>
            <a:ext cx="8497192" cy="59046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r>
              <a:rPr lang="tr-TR" b="1" i="1" dirty="0" smtClean="0"/>
              <a:t>Büyük Kas Gelişimi</a:t>
            </a:r>
          </a:p>
          <a:p>
            <a:r>
              <a:rPr lang="tr-TR" dirty="0" smtClean="0"/>
              <a:t> Atlayıp, zıplayıp, topa tekme atabilir.</a:t>
            </a:r>
          </a:p>
          <a:p>
            <a:r>
              <a:rPr lang="tr-TR" dirty="0" smtClean="0"/>
              <a:t>Parmak ucunda yürüyebilir.</a:t>
            </a:r>
          </a:p>
          <a:p>
            <a:r>
              <a:rPr lang="tr-TR" dirty="0" smtClean="0"/>
              <a:t> Tek ayağı ile zıplayabilir.</a:t>
            </a:r>
          </a:p>
          <a:p>
            <a:r>
              <a:rPr lang="tr-TR" dirty="0" smtClean="0"/>
              <a:t> Yardımsız merdiven inip çıkabilir.</a:t>
            </a:r>
          </a:p>
          <a:p>
            <a:r>
              <a:rPr lang="tr-TR" dirty="0" smtClean="0"/>
              <a:t> Bardaktaki suyu dökmeden taşıyabilir.</a:t>
            </a:r>
          </a:p>
          <a:p>
            <a:r>
              <a:rPr lang="tr-TR" dirty="0" smtClean="0"/>
              <a:t> Öne doğru takla atabilir.</a:t>
            </a:r>
          </a:p>
          <a:p>
            <a:r>
              <a:rPr lang="tr-TR" dirty="0" smtClean="0"/>
              <a:t> Topu yakalayıp yere vurarak sıçratabilir.</a:t>
            </a:r>
          </a:p>
          <a:p>
            <a:r>
              <a:rPr lang="tr-TR" dirty="0" smtClean="0"/>
              <a:t> Yaşına uygun bisiklete binebilir.</a:t>
            </a:r>
          </a:p>
          <a:p>
            <a:r>
              <a:rPr lang="tr-TR" dirty="0" smtClean="0"/>
              <a:t> 5-6 yaşlarında denge tahtasında yürüyebilir.</a:t>
            </a:r>
          </a:p>
          <a:p>
            <a:endParaRPr lang="tr-TR" dirty="0" smtClean="0"/>
          </a:p>
          <a:p>
            <a:r>
              <a:rPr lang="tr-TR" b="1" i="1" dirty="0"/>
              <a:t> </a:t>
            </a:r>
            <a:r>
              <a:rPr lang="tr-TR" b="1" i="1" dirty="0" smtClean="0"/>
              <a:t>Siz </a:t>
            </a:r>
            <a:r>
              <a:rPr lang="tr-TR" b="1" i="1" dirty="0"/>
              <a:t>Neler Yapabilirsiniz?</a:t>
            </a:r>
          </a:p>
          <a:p>
            <a:r>
              <a:rPr lang="tr-TR" dirty="0"/>
              <a:t> Evinizin bir odasında ya da bahçede çocuğunuzun atlama, zıplama, top oynama, koşma </a:t>
            </a:r>
            <a:r>
              <a:rPr lang="tr-TR" dirty="0" smtClean="0"/>
              <a:t>gibi hareketleri </a:t>
            </a:r>
            <a:r>
              <a:rPr lang="tr-TR" dirty="0"/>
              <a:t>yapabilmesi için ortamlar yaratabilirsiniz.</a:t>
            </a:r>
          </a:p>
          <a:p>
            <a:r>
              <a:rPr lang="tr-TR" dirty="0"/>
              <a:t> Küçük kas hareketlerini geliştirebilmek için oyun hamurlarından küçük toplar yapabilir, </a:t>
            </a:r>
            <a:r>
              <a:rPr lang="tr-TR" dirty="0" smtClean="0"/>
              <a:t>masa başında </a:t>
            </a:r>
            <a:r>
              <a:rPr lang="tr-TR" dirty="0"/>
              <a:t>boyama aktiviteleri yapabilirsiniz.</a:t>
            </a:r>
          </a:p>
          <a:p>
            <a:r>
              <a:rPr lang="tr-TR" dirty="0"/>
              <a:t> Çocuğunuzun kendi başına yemek yemesine, giysilerini giymesine izin vermeniz hem küçük </a:t>
            </a:r>
            <a:r>
              <a:rPr lang="tr-TR" dirty="0" smtClean="0"/>
              <a:t>kas gelişimine </a:t>
            </a:r>
            <a:r>
              <a:rPr lang="tr-TR" dirty="0"/>
              <a:t>fayda sağlar hem de öz güvenini geliştirmesine yardımcı olabilir</a:t>
            </a:r>
            <a:r>
              <a:rPr lang="tr-TR" dirty="0" smtClean="0"/>
              <a:t>.</a:t>
            </a:r>
            <a:endParaRPr lang="tr-TR"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7171" name="Text Box 2"/>
          <p:cNvSpPr txBox="1">
            <a:spLocks noChangeArrowheads="1"/>
          </p:cNvSpPr>
          <p:nvPr/>
        </p:nvSpPr>
        <p:spPr bwMode="auto">
          <a:xfrm>
            <a:off x="457200" y="1935163"/>
            <a:ext cx="8229600" cy="438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pic>
        <p:nvPicPr>
          <p:cNvPr id="7172"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25195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04664"/>
            <a:ext cx="8640960" cy="5632311"/>
          </a:xfrm>
          <a:prstGeom prst="rect">
            <a:avLst/>
          </a:prstGeom>
        </p:spPr>
        <p:txBody>
          <a:bodyPr wrap="square">
            <a:spAutoFit/>
          </a:bodyPr>
          <a:lstStyle/>
          <a:p>
            <a:r>
              <a:rPr lang="tr-TR" b="1" dirty="0">
                <a:solidFill>
                  <a:schemeClr val="tx1"/>
                </a:solidFill>
              </a:rPr>
              <a:t>DUYGUSAL-SOSYAL GELİŞİM</a:t>
            </a:r>
          </a:p>
          <a:p>
            <a:r>
              <a:rPr lang="tr-TR" dirty="0">
                <a:solidFill>
                  <a:schemeClr val="tx1"/>
                </a:solidFill>
              </a:rPr>
              <a:t>Çocuğunuzun fiziksel ve bilişsel gelişimi sürerken aynı zamanda sosyalleşmeye de </a:t>
            </a:r>
            <a:r>
              <a:rPr lang="tr-TR" dirty="0" smtClean="0">
                <a:solidFill>
                  <a:schemeClr val="tx1"/>
                </a:solidFill>
              </a:rPr>
              <a:t>devam etmektedir</a:t>
            </a:r>
            <a:r>
              <a:rPr lang="tr-TR" dirty="0">
                <a:solidFill>
                  <a:schemeClr val="tx1"/>
                </a:solidFill>
              </a:rPr>
              <a:t>. 3-6 yaş arası çocuklar bedenen, zekâ ve kişilik bakımından hızla büyümektedirler. </a:t>
            </a:r>
            <a:r>
              <a:rPr lang="tr-TR" dirty="0" smtClean="0">
                <a:solidFill>
                  <a:schemeClr val="tx1"/>
                </a:solidFill>
              </a:rPr>
              <a:t>Aynı zamanda </a:t>
            </a:r>
            <a:r>
              <a:rPr lang="tr-TR" dirty="0">
                <a:solidFill>
                  <a:schemeClr val="tx1"/>
                </a:solidFill>
              </a:rPr>
              <a:t>geçmiş dönemlerde kazandıkları güven ve bağımsızlık duygularına paralel olarak </a:t>
            </a:r>
            <a:r>
              <a:rPr lang="tr-TR" dirty="0" smtClean="0">
                <a:solidFill>
                  <a:schemeClr val="tx1"/>
                </a:solidFill>
              </a:rPr>
              <a:t>çevrelerini genişletmekte</a:t>
            </a:r>
            <a:r>
              <a:rPr lang="tr-TR" dirty="0">
                <a:solidFill>
                  <a:schemeClr val="tx1"/>
                </a:solidFill>
              </a:rPr>
              <a:t>, keşifler yapmaktadır.</a:t>
            </a:r>
          </a:p>
          <a:p>
            <a:r>
              <a:rPr lang="tr-TR" dirty="0">
                <a:solidFill>
                  <a:schemeClr val="tx1"/>
                </a:solidFill>
              </a:rPr>
              <a:t> Bu yaşlarda çocuklar arkadaş </a:t>
            </a:r>
            <a:r>
              <a:rPr lang="tr-TR" dirty="0" smtClean="0">
                <a:solidFill>
                  <a:schemeClr val="tx1"/>
                </a:solidFill>
              </a:rPr>
              <a:t>edinebilir, grup </a:t>
            </a:r>
            <a:r>
              <a:rPr lang="tr-TR" dirty="0">
                <a:solidFill>
                  <a:schemeClr val="tx1"/>
                </a:solidFill>
              </a:rPr>
              <a:t>oyunu oynayabilir, işbirliği yapabilirler.</a:t>
            </a:r>
          </a:p>
          <a:p>
            <a:r>
              <a:rPr lang="tr-TR" dirty="0">
                <a:solidFill>
                  <a:schemeClr val="tx1"/>
                </a:solidFill>
              </a:rPr>
              <a:t> Size bazı basit ev işlerinde </a:t>
            </a:r>
            <a:r>
              <a:rPr lang="tr-TR" dirty="0" smtClean="0">
                <a:solidFill>
                  <a:schemeClr val="tx1"/>
                </a:solidFill>
              </a:rPr>
              <a:t>yardımcı olabilirler</a:t>
            </a:r>
            <a:r>
              <a:rPr lang="tr-TR" dirty="0">
                <a:solidFill>
                  <a:schemeClr val="tx1"/>
                </a:solidFill>
              </a:rPr>
              <a:t>.</a:t>
            </a:r>
          </a:p>
          <a:p>
            <a:r>
              <a:rPr lang="tr-TR" dirty="0">
                <a:solidFill>
                  <a:schemeClr val="tx1"/>
                </a:solidFill>
              </a:rPr>
              <a:t> Çevresindeki insanlara "günaydın, </a:t>
            </a:r>
            <a:r>
              <a:rPr lang="tr-TR" dirty="0" err="1" smtClean="0">
                <a:solidFill>
                  <a:schemeClr val="tx1"/>
                </a:solidFill>
              </a:rPr>
              <a:t>hoşçakal</a:t>
            </a:r>
            <a:r>
              <a:rPr lang="tr-TR" dirty="0">
                <a:solidFill>
                  <a:schemeClr val="tx1"/>
                </a:solidFill>
              </a:rPr>
              <a:t>" gibi selamlaşma kelimeleri</a:t>
            </a:r>
          </a:p>
          <a:p>
            <a:r>
              <a:rPr lang="tr-TR" dirty="0">
                <a:solidFill>
                  <a:schemeClr val="tx1"/>
                </a:solidFill>
              </a:rPr>
              <a:t>kullanabilirler.</a:t>
            </a:r>
          </a:p>
          <a:p>
            <a:r>
              <a:rPr lang="tr-TR" dirty="0">
                <a:solidFill>
                  <a:schemeClr val="tx1"/>
                </a:solidFill>
              </a:rPr>
              <a:t> Sıra bekleyebilirler.</a:t>
            </a:r>
          </a:p>
          <a:p>
            <a:r>
              <a:rPr lang="tr-TR" dirty="0">
                <a:solidFill>
                  <a:schemeClr val="tx1"/>
                </a:solidFill>
              </a:rPr>
              <a:t> Sorumluluk alabilir, aldığı </a:t>
            </a:r>
            <a:r>
              <a:rPr lang="tr-TR" dirty="0" smtClean="0">
                <a:solidFill>
                  <a:schemeClr val="tx1"/>
                </a:solidFill>
              </a:rPr>
              <a:t>sorumlulukları yerine </a:t>
            </a:r>
            <a:r>
              <a:rPr lang="tr-TR" dirty="0">
                <a:solidFill>
                  <a:schemeClr val="tx1"/>
                </a:solidFill>
              </a:rPr>
              <a:t>getirebilirler.</a:t>
            </a:r>
          </a:p>
          <a:p>
            <a:r>
              <a:rPr lang="tr-TR" dirty="0">
                <a:solidFill>
                  <a:schemeClr val="tx1"/>
                </a:solidFill>
              </a:rPr>
              <a:t> Kurallara uygun davranabilirler.</a:t>
            </a:r>
          </a:p>
          <a:p>
            <a:r>
              <a:rPr lang="tr-TR" dirty="0">
                <a:solidFill>
                  <a:schemeClr val="tx1"/>
                </a:solidFill>
              </a:rPr>
              <a:t> Duygularını paylaşabilirler (üzgünüm,</a:t>
            </a:r>
          </a:p>
          <a:p>
            <a:r>
              <a:rPr lang="tr-TR" dirty="0">
                <a:solidFill>
                  <a:schemeClr val="tx1"/>
                </a:solidFill>
              </a:rPr>
              <a:t>mutluyum).</a:t>
            </a:r>
          </a:p>
          <a:p>
            <a:r>
              <a:rPr lang="tr-TR" dirty="0">
                <a:solidFill>
                  <a:schemeClr val="tx1"/>
                </a:solidFill>
              </a:rPr>
              <a:t> Oyun kurup kuralları belirleyebilirler.</a:t>
            </a:r>
          </a:p>
          <a:p>
            <a:r>
              <a:rPr lang="tr-TR" dirty="0">
                <a:solidFill>
                  <a:schemeClr val="tx1"/>
                </a:solidFill>
              </a:rPr>
              <a:t> Ailesinden ayrılabilirler (okul vs. </a:t>
            </a:r>
            <a:r>
              <a:rPr lang="tr-TR" dirty="0" smtClean="0">
                <a:solidFill>
                  <a:schemeClr val="tx1"/>
                </a:solidFill>
              </a:rPr>
              <a:t>gibi durumlarda</a:t>
            </a:r>
            <a:r>
              <a:rPr lang="tr-TR" dirty="0">
                <a:solidFill>
                  <a:schemeClr val="tx1"/>
                </a:solidFill>
              </a:rPr>
              <a:t>).</a:t>
            </a:r>
          </a:p>
          <a:p>
            <a:r>
              <a:rPr lang="tr-TR" dirty="0">
                <a:solidFill>
                  <a:schemeClr val="tx1"/>
                </a:solidFill>
              </a:rPr>
              <a:t> Etrafındaki yetişkinleri taklit edebilirler.</a:t>
            </a:r>
          </a:p>
          <a:p>
            <a:r>
              <a:rPr lang="tr-TR" dirty="0">
                <a:solidFill>
                  <a:schemeClr val="tx1"/>
                </a:solidFill>
              </a:rPr>
              <a:t> Eşyalarını, oyuncaklarını paylaşabilirler.</a:t>
            </a:r>
          </a:p>
        </p:txBody>
      </p:sp>
    </p:spTree>
    <p:extLst>
      <p:ext uri="{BB962C8B-B14F-4D97-AF65-F5344CB8AC3E}">
        <p14:creationId xmlns:p14="http://schemas.microsoft.com/office/powerpoint/2010/main" xmlns="" val="970532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9300" y="836712"/>
            <a:ext cx="8208912" cy="4524315"/>
          </a:xfrm>
          <a:prstGeom prst="rect">
            <a:avLst/>
          </a:prstGeom>
        </p:spPr>
        <p:txBody>
          <a:bodyPr wrap="square">
            <a:spAutoFit/>
          </a:bodyPr>
          <a:lstStyle/>
          <a:p>
            <a:r>
              <a:rPr lang="tr-TR" b="1" i="1" dirty="0">
                <a:solidFill>
                  <a:schemeClr val="tx1"/>
                </a:solidFill>
              </a:rPr>
              <a:t>Siz Neler Yapabilirsiniz?</a:t>
            </a:r>
          </a:p>
          <a:p>
            <a:r>
              <a:rPr lang="tr-TR" dirty="0">
                <a:solidFill>
                  <a:schemeClr val="tx1"/>
                </a:solidFill>
              </a:rPr>
              <a:t> Çocuğunuzu diğer yaşıtlarıyla ve insanlarla iletişim kurabileceği sosyal alanlara götürebilirsiniz.</a:t>
            </a:r>
          </a:p>
          <a:p>
            <a:r>
              <a:rPr lang="tr-TR" dirty="0">
                <a:solidFill>
                  <a:schemeClr val="tx1"/>
                </a:solidFill>
              </a:rPr>
              <a:t> Ev içinde sorumluluk almasını sağlayabilirsiniz; örneğin yemek masasını hazırlamada </a:t>
            </a:r>
            <a:r>
              <a:rPr lang="tr-TR" dirty="0" smtClean="0">
                <a:solidFill>
                  <a:schemeClr val="tx1"/>
                </a:solidFill>
              </a:rPr>
              <a:t>yardım, oyuncaklarını </a:t>
            </a:r>
            <a:r>
              <a:rPr lang="tr-TR" dirty="0">
                <a:solidFill>
                  <a:schemeClr val="tx1"/>
                </a:solidFill>
              </a:rPr>
              <a:t>kendi başına toplaması gibi.</a:t>
            </a:r>
          </a:p>
          <a:p>
            <a:r>
              <a:rPr lang="tr-TR" dirty="0">
                <a:solidFill>
                  <a:schemeClr val="tx1"/>
                </a:solidFill>
              </a:rPr>
              <a:t> Gün içinde yaşadığı olayları, okulda neler yaptığını anlatmasını isteyebilirsiniz. Bu sayede </a:t>
            </a:r>
            <a:r>
              <a:rPr lang="tr-TR" dirty="0" smtClean="0">
                <a:solidFill>
                  <a:schemeClr val="tx1"/>
                </a:solidFill>
              </a:rPr>
              <a:t>düşünme becerisini </a:t>
            </a:r>
            <a:r>
              <a:rPr lang="tr-TR" dirty="0">
                <a:solidFill>
                  <a:schemeClr val="tx1"/>
                </a:solidFill>
              </a:rPr>
              <a:t>geliştirmesine yardımcı olabilirsiniz.</a:t>
            </a:r>
          </a:p>
          <a:p>
            <a:r>
              <a:rPr lang="tr-TR" dirty="0">
                <a:solidFill>
                  <a:schemeClr val="tx1"/>
                </a:solidFill>
              </a:rPr>
              <a:t> Cinsel kimlik gelişimini yavaş yavaş kazanmaya başladığı için aynı cins ebeveyni ile vakit </a:t>
            </a:r>
            <a:r>
              <a:rPr lang="tr-TR" dirty="0" smtClean="0">
                <a:solidFill>
                  <a:schemeClr val="tx1"/>
                </a:solidFill>
              </a:rPr>
              <a:t>geçirmesi faydalıdır</a:t>
            </a:r>
            <a:r>
              <a:rPr lang="tr-TR" dirty="0">
                <a:solidFill>
                  <a:schemeClr val="tx1"/>
                </a:solidFill>
              </a:rPr>
              <a:t>.</a:t>
            </a:r>
          </a:p>
          <a:p>
            <a:r>
              <a:rPr lang="tr-TR" dirty="0">
                <a:solidFill>
                  <a:schemeClr val="tx1"/>
                </a:solidFill>
              </a:rPr>
              <a:t> Bir sorun yaşadığı zaman sorunun kaynağını bulması için ona zaman verebilirsiniz. </a:t>
            </a:r>
            <a:r>
              <a:rPr lang="tr-TR" dirty="0" smtClean="0">
                <a:solidFill>
                  <a:schemeClr val="tx1"/>
                </a:solidFill>
              </a:rPr>
              <a:t>Sorunun kaynağını </a:t>
            </a:r>
            <a:r>
              <a:rPr lang="tr-TR" dirty="0">
                <a:solidFill>
                  <a:schemeClr val="tx1"/>
                </a:solidFill>
              </a:rPr>
              <a:t>bulduktan sonra birlikte çözüm üretebilirsiniz.</a:t>
            </a:r>
          </a:p>
          <a:p>
            <a:r>
              <a:rPr lang="tr-TR" dirty="0">
                <a:solidFill>
                  <a:schemeClr val="tx1"/>
                </a:solidFill>
              </a:rPr>
              <a:t> Kendi kıyafetlerini giymesi, tuvalet ihtiyacını kendi karşılaması için yardımlarınızı kademeli </a:t>
            </a:r>
            <a:r>
              <a:rPr lang="tr-TR" dirty="0" smtClean="0">
                <a:solidFill>
                  <a:schemeClr val="tx1"/>
                </a:solidFill>
              </a:rPr>
              <a:t>olarak azaltabilirsiniz</a:t>
            </a:r>
            <a:r>
              <a:rPr lang="tr-TR" dirty="0">
                <a:solidFill>
                  <a:schemeClr val="tx1"/>
                </a:solidFill>
              </a:rPr>
              <a:t>.</a:t>
            </a:r>
          </a:p>
          <a:p>
            <a:r>
              <a:rPr lang="tr-TR" dirty="0">
                <a:solidFill>
                  <a:schemeClr val="tx1"/>
                </a:solidFill>
              </a:rPr>
              <a:t> Evinizin onunla ilgili olan kısımlarının kurallarını birlikte belirleyebilirsiniz; mesela yatma </a:t>
            </a:r>
            <a:r>
              <a:rPr lang="tr-TR" dirty="0" smtClean="0">
                <a:solidFill>
                  <a:schemeClr val="tx1"/>
                </a:solidFill>
              </a:rPr>
              <a:t>vakti, televizyon </a:t>
            </a:r>
            <a:r>
              <a:rPr lang="tr-TR" dirty="0">
                <a:solidFill>
                  <a:schemeClr val="tx1"/>
                </a:solidFill>
              </a:rPr>
              <a:t>izleme vakti gibi.</a:t>
            </a:r>
          </a:p>
        </p:txBody>
      </p:sp>
    </p:spTree>
    <p:extLst>
      <p:ext uri="{BB962C8B-B14F-4D97-AF65-F5344CB8AC3E}">
        <p14:creationId xmlns:p14="http://schemas.microsoft.com/office/powerpoint/2010/main" xmlns="" val="3398691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836712"/>
            <a:ext cx="7848872" cy="4247317"/>
          </a:xfrm>
          <a:prstGeom prst="rect">
            <a:avLst/>
          </a:prstGeom>
        </p:spPr>
        <p:txBody>
          <a:bodyPr wrap="square">
            <a:spAutoFit/>
          </a:bodyPr>
          <a:lstStyle/>
          <a:p>
            <a:r>
              <a:rPr lang="tr-TR" b="1" dirty="0">
                <a:solidFill>
                  <a:schemeClr val="tx1"/>
                </a:solidFill>
              </a:rPr>
              <a:t>DİL GELİŞİMİ</a:t>
            </a:r>
          </a:p>
          <a:p>
            <a:r>
              <a:rPr lang="tr-TR" dirty="0">
                <a:solidFill>
                  <a:schemeClr val="tx1"/>
                </a:solidFill>
              </a:rPr>
              <a:t>Dil gelişimi; seslerin, kelimelerin, sayıların, sembollerin kazanılması, saklanması ve dilin </a:t>
            </a:r>
            <a:r>
              <a:rPr lang="tr-TR" dirty="0" smtClean="0">
                <a:solidFill>
                  <a:schemeClr val="tx1"/>
                </a:solidFill>
              </a:rPr>
              <a:t>kurallarına uygun </a:t>
            </a:r>
            <a:r>
              <a:rPr lang="tr-TR" dirty="0">
                <a:solidFill>
                  <a:schemeClr val="tx1"/>
                </a:solidFill>
              </a:rPr>
              <a:t>olarak kullanılmasını içeren bir süreçtir. Dil gelişimi, doğumdan itibaren başlar ve yaşam boyu devam</a:t>
            </a:r>
          </a:p>
          <a:p>
            <a:r>
              <a:rPr lang="tr-TR" dirty="0">
                <a:solidFill>
                  <a:schemeClr val="tx1"/>
                </a:solidFill>
              </a:rPr>
              <a:t>eder. Dil ve öğrenme arasında önemli bir ilişki vardır. Ayrıca dil gelişimi sosyalleşmenin en önemli </a:t>
            </a:r>
            <a:r>
              <a:rPr lang="tr-TR" dirty="0" smtClean="0">
                <a:solidFill>
                  <a:schemeClr val="tx1"/>
                </a:solidFill>
              </a:rPr>
              <a:t>yapı taşlarından </a:t>
            </a:r>
            <a:r>
              <a:rPr lang="tr-TR" dirty="0">
                <a:solidFill>
                  <a:schemeClr val="tx1"/>
                </a:solidFill>
              </a:rPr>
              <a:t>biridir.</a:t>
            </a:r>
          </a:p>
          <a:p>
            <a:r>
              <a:rPr lang="tr-TR" dirty="0">
                <a:solidFill>
                  <a:schemeClr val="tx1"/>
                </a:solidFill>
              </a:rPr>
              <a:t> Yaş ilerledikçe cümle içinde kullandığı kelime sayısında artış görülür.</a:t>
            </a:r>
          </a:p>
          <a:p>
            <a:r>
              <a:rPr lang="tr-TR" dirty="0">
                <a:solidFill>
                  <a:schemeClr val="tx1"/>
                </a:solidFill>
              </a:rPr>
              <a:t> Kendi kendine konuşur ve çok sık soru sorabilir.</a:t>
            </a:r>
          </a:p>
          <a:p>
            <a:r>
              <a:rPr lang="tr-TR" dirty="0">
                <a:solidFill>
                  <a:schemeClr val="tx1"/>
                </a:solidFill>
              </a:rPr>
              <a:t> Olayları </a:t>
            </a:r>
            <a:r>
              <a:rPr lang="tr-TR" dirty="0" err="1">
                <a:solidFill>
                  <a:schemeClr val="tx1"/>
                </a:solidFill>
              </a:rPr>
              <a:t>hikayeleştirerek</a:t>
            </a:r>
            <a:r>
              <a:rPr lang="tr-TR" dirty="0">
                <a:solidFill>
                  <a:schemeClr val="tx1"/>
                </a:solidFill>
              </a:rPr>
              <a:t> anlatabilir.</a:t>
            </a:r>
          </a:p>
          <a:p>
            <a:r>
              <a:rPr lang="tr-TR" dirty="0">
                <a:solidFill>
                  <a:schemeClr val="tx1"/>
                </a:solidFill>
              </a:rPr>
              <a:t> Düzgün ve net cümleler kurabilir.</a:t>
            </a:r>
          </a:p>
          <a:p>
            <a:r>
              <a:rPr lang="tr-TR" dirty="0">
                <a:solidFill>
                  <a:schemeClr val="tx1"/>
                </a:solidFill>
              </a:rPr>
              <a:t> Konuşmalarındaki bebeksi ifadeler gittikçe azalır.</a:t>
            </a:r>
          </a:p>
          <a:p>
            <a:r>
              <a:rPr lang="tr-TR" dirty="0">
                <a:solidFill>
                  <a:schemeClr val="tx1"/>
                </a:solidFill>
              </a:rPr>
              <a:t> Kelimelerin ne anlama geldiğini merak edebilir.</a:t>
            </a:r>
          </a:p>
          <a:p>
            <a:r>
              <a:rPr lang="tr-TR" dirty="0">
                <a:solidFill>
                  <a:schemeClr val="tx1"/>
                </a:solidFill>
              </a:rPr>
              <a:t> Kendisini zamirle ifade edebilir.</a:t>
            </a:r>
          </a:p>
          <a:p>
            <a:r>
              <a:rPr lang="tr-TR" dirty="0">
                <a:solidFill>
                  <a:schemeClr val="tx1"/>
                </a:solidFill>
              </a:rPr>
              <a:t> Konuşurken ses tonunu duruma göre değiştirebilir.</a:t>
            </a:r>
          </a:p>
          <a:p>
            <a:r>
              <a:rPr lang="tr-TR" dirty="0">
                <a:solidFill>
                  <a:schemeClr val="tx1"/>
                </a:solidFill>
              </a:rPr>
              <a:t> "Dün" ve </a:t>
            </a:r>
            <a:r>
              <a:rPr lang="tr-TR" dirty="0" smtClean="0">
                <a:solidFill>
                  <a:schemeClr val="tx1"/>
                </a:solidFill>
              </a:rPr>
              <a:t>«</a:t>
            </a:r>
            <a:r>
              <a:rPr lang="tr-TR" dirty="0" err="1" smtClean="0">
                <a:solidFill>
                  <a:schemeClr val="tx1"/>
                </a:solidFill>
              </a:rPr>
              <a:t>yarın"ı</a:t>
            </a:r>
            <a:r>
              <a:rPr lang="tr-TR" dirty="0" smtClean="0">
                <a:solidFill>
                  <a:schemeClr val="tx1"/>
                </a:solidFill>
              </a:rPr>
              <a:t> </a:t>
            </a:r>
            <a:r>
              <a:rPr lang="tr-TR" dirty="0">
                <a:solidFill>
                  <a:schemeClr val="tx1"/>
                </a:solidFill>
              </a:rPr>
              <a:t>anlamlı olarak kullanabilir.</a:t>
            </a:r>
          </a:p>
        </p:txBody>
      </p:sp>
    </p:spTree>
    <p:extLst>
      <p:ext uri="{BB962C8B-B14F-4D97-AF65-F5344CB8AC3E}">
        <p14:creationId xmlns:p14="http://schemas.microsoft.com/office/powerpoint/2010/main" xmlns="" val="269621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620688"/>
            <a:ext cx="8136904" cy="5355312"/>
          </a:xfrm>
          <a:prstGeom prst="rect">
            <a:avLst/>
          </a:prstGeom>
        </p:spPr>
        <p:txBody>
          <a:bodyPr wrap="square">
            <a:spAutoFit/>
          </a:bodyPr>
          <a:lstStyle/>
          <a:p>
            <a:r>
              <a:rPr lang="tr-TR" b="1" i="1" dirty="0">
                <a:solidFill>
                  <a:schemeClr val="tx1"/>
                </a:solidFill>
              </a:rPr>
              <a:t>Siz Neler Yapabilirsiniz?</a:t>
            </a:r>
          </a:p>
          <a:p>
            <a:r>
              <a:rPr lang="tr-TR" dirty="0">
                <a:solidFill>
                  <a:schemeClr val="tx1"/>
                </a:solidFill>
              </a:rPr>
              <a:t> Çocuğunuza her gün bir resimli kitap okuyabilir, resimleri </a:t>
            </a:r>
            <a:r>
              <a:rPr lang="tr-TR" dirty="0" smtClean="0">
                <a:solidFill>
                  <a:schemeClr val="tx1"/>
                </a:solidFill>
              </a:rPr>
              <a:t>onun </a:t>
            </a:r>
            <a:r>
              <a:rPr lang="tr-TR" dirty="0" err="1" smtClean="0">
                <a:solidFill>
                  <a:schemeClr val="tx1"/>
                </a:solidFill>
              </a:rPr>
              <a:t>hikayeleştirerek</a:t>
            </a:r>
            <a:r>
              <a:rPr lang="tr-TR" dirty="0" smtClean="0">
                <a:solidFill>
                  <a:schemeClr val="tx1"/>
                </a:solidFill>
              </a:rPr>
              <a:t> anlatmasını isteyebilirsiniz</a:t>
            </a:r>
            <a:r>
              <a:rPr lang="tr-TR" dirty="0">
                <a:solidFill>
                  <a:schemeClr val="tx1"/>
                </a:solidFill>
              </a:rPr>
              <a:t>.</a:t>
            </a:r>
          </a:p>
          <a:p>
            <a:r>
              <a:rPr lang="tr-TR" dirty="0">
                <a:solidFill>
                  <a:schemeClr val="tx1"/>
                </a:solidFill>
              </a:rPr>
              <a:t> Günümüzde teknoloji kullanımı ne yazık ki çok küçük yaşlara kadar inmiştir. Bu teknolojik aletler </a:t>
            </a:r>
            <a:r>
              <a:rPr lang="tr-TR" dirty="0" smtClean="0">
                <a:solidFill>
                  <a:schemeClr val="tx1"/>
                </a:solidFill>
              </a:rPr>
              <a:t>tek taraflı </a:t>
            </a:r>
            <a:r>
              <a:rPr lang="tr-TR" dirty="0">
                <a:solidFill>
                  <a:schemeClr val="tx1"/>
                </a:solidFill>
              </a:rPr>
              <a:t>iletişim sağladığından dolayı dil gelişimini olumsuz etkilemektedir. Bu sebeple bu </a:t>
            </a:r>
            <a:r>
              <a:rPr lang="tr-TR" dirty="0" smtClean="0">
                <a:solidFill>
                  <a:schemeClr val="tx1"/>
                </a:solidFill>
              </a:rPr>
              <a:t>aletleri daha </a:t>
            </a:r>
            <a:r>
              <a:rPr lang="tr-TR" dirty="0">
                <a:solidFill>
                  <a:schemeClr val="tx1"/>
                </a:solidFill>
              </a:rPr>
              <a:t>az kullanmasını sağlayabilirsiniz.</a:t>
            </a:r>
          </a:p>
          <a:p>
            <a:r>
              <a:rPr lang="tr-TR" dirty="0">
                <a:solidFill>
                  <a:schemeClr val="tx1"/>
                </a:solidFill>
              </a:rPr>
              <a:t> Sizin kullandığınız kelimelerin doğruluğu çok önemlidir. Birincil olarak sizden </a:t>
            </a:r>
            <a:r>
              <a:rPr lang="tr-TR" dirty="0" smtClean="0">
                <a:solidFill>
                  <a:schemeClr val="tx1"/>
                </a:solidFill>
              </a:rPr>
              <a:t>duyduklarını kullanmaktadır</a:t>
            </a:r>
            <a:r>
              <a:rPr lang="tr-TR" dirty="0">
                <a:solidFill>
                  <a:schemeClr val="tx1"/>
                </a:solidFill>
              </a:rPr>
              <a:t>. Bu sebeple kelimelerinizi doğru kullanmanız faydalıdır.</a:t>
            </a:r>
          </a:p>
          <a:p>
            <a:r>
              <a:rPr lang="tr-TR" dirty="0">
                <a:solidFill>
                  <a:schemeClr val="tx1"/>
                </a:solidFill>
              </a:rPr>
              <a:t> Günlük işleriniz sırasında onunla konuşabilir, sorular sorabilirsiniz.</a:t>
            </a:r>
          </a:p>
          <a:p>
            <a:r>
              <a:rPr lang="tr-TR" dirty="0">
                <a:solidFill>
                  <a:schemeClr val="tx1"/>
                </a:solidFill>
              </a:rPr>
              <a:t> Birlikte kukla oynayabilirsiniz. Bu sayede hem bilişsel gelişimine, hem ince kas gelişimine, hem de </a:t>
            </a:r>
            <a:r>
              <a:rPr lang="tr-TR" dirty="0" smtClean="0">
                <a:solidFill>
                  <a:schemeClr val="tx1"/>
                </a:solidFill>
              </a:rPr>
              <a:t>dil gelişimine </a:t>
            </a:r>
            <a:r>
              <a:rPr lang="tr-TR" dirty="0">
                <a:solidFill>
                  <a:schemeClr val="tx1"/>
                </a:solidFill>
              </a:rPr>
              <a:t>destek olabilirsiniz.</a:t>
            </a:r>
          </a:p>
          <a:p>
            <a:r>
              <a:rPr lang="tr-TR" dirty="0">
                <a:solidFill>
                  <a:schemeClr val="tx1"/>
                </a:solidFill>
              </a:rPr>
              <a:t>Yukarıdaki yazıda çocuğunuzun gelişim dönemlerindeki belli başlı özelliklerine değinilmiştir. </a:t>
            </a:r>
            <a:r>
              <a:rPr lang="tr-TR" dirty="0" smtClean="0">
                <a:solidFill>
                  <a:schemeClr val="tx1"/>
                </a:solidFill>
              </a:rPr>
              <a:t>Bu dönemlerde </a:t>
            </a:r>
            <a:r>
              <a:rPr lang="tr-TR" dirty="0">
                <a:solidFill>
                  <a:schemeClr val="tx1"/>
                </a:solidFill>
              </a:rPr>
              <a:t>çocuğunuzun özelliklerini bilmek onun davranışlarını daha yakından anlamanız için ve dünyayı</a:t>
            </a:r>
          </a:p>
          <a:p>
            <a:r>
              <a:rPr lang="tr-TR" dirty="0">
                <a:solidFill>
                  <a:schemeClr val="tx1"/>
                </a:solidFill>
              </a:rPr>
              <a:t>onun gözünden görebilmeniz için önem arz etmektedir. Unutulmamalıdır ki bu dönemdeki olumlu ya </a:t>
            </a:r>
            <a:r>
              <a:rPr lang="tr-TR" dirty="0" smtClean="0">
                <a:solidFill>
                  <a:schemeClr val="tx1"/>
                </a:solidFill>
              </a:rPr>
              <a:t>da olumsuz </a:t>
            </a:r>
            <a:r>
              <a:rPr lang="tr-TR" dirty="0">
                <a:solidFill>
                  <a:schemeClr val="tx1"/>
                </a:solidFill>
              </a:rPr>
              <a:t>şeyler çocuğun ileride bir birey olarak da yaşamını etkilemektedir. Bilinçli ebeveynler = </a:t>
            </a:r>
            <a:r>
              <a:rPr lang="tr-TR" dirty="0" smtClean="0">
                <a:solidFill>
                  <a:schemeClr val="tx1"/>
                </a:solidFill>
              </a:rPr>
              <a:t>sağlıklı çocuklardır.</a:t>
            </a:r>
            <a:endParaRPr lang="tr-TR" dirty="0">
              <a:solidFill>
                <a:schemeClr val="tx1"/>
              </a:solidFill>
            </a:endParaRPr>
          </a:p>
        </p:txBody>
      </p:sp>
    </p:spTree>
    <p:extLst>
      <p:ext uri="{BB962C8B-B14F-4D97-AF65-F5344CB8AC3E}">
        <p14:creationId xmlns:p14="http://schemas.microsoft.com/office/powerpoint/2010/main" xmlns="" val="2373078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tr-TR" altLang="tr-TR" dirty="0">
                <a:solidFill>
                  <a:srgbClr val="006600"/>
                </a:solidFill>
              </a:rPr>
              <a:t>SOSYAL DUYGUSAL GELİŞİM PROBLEMLERİ</a:t>
            </a:r>
          </a:p>
        </p:txBody>
      </p:sp>
      <p:sp>
        <p:nvSpPr>
          <p:cNvPr id="59395" name="Rectangle 3"/>
          <p:cNvSpPr>
            <a:spLocks noGrp="1" noChangeArrowheads="1"/>
          </p:cNvSpPr>
          <p:nvPr>
            <p:ph type="body" idx="1"/>
          </p:nvPr>
        </p:nvSpPr>
        <p:spPr/>
        <p:txBody>
          <a:bodyPr/>
          <a:lstStyle/>
          <a:p>
            <a:pPr>
              <a:lnSpc>
                <a:spcPct val="80000"/>
              </a:lnSpc>
            </a:pPr>
            <a:r>
              <a:rPr lang="tr-TR" altLang="tr-TR" sz="2800">
                <a:solidFill>
                  <a:srgbClr val="FF3300"/>
                </a:solidFill>
              </a:rPr>
              <a:t>Uyum ve davranış bozuklukları</a:t>
            </a:r>
          </a:p>
          <a:p>
            <a:pPr>
              <a:lnSpc>
                <a:spcPct val="80000"/>
              </a:lnSpc>
            </a:pPr>
            <a:r>
              <a:rPr lang="tr-TR" altLang="tr-TR" sz="2800">
                <a:solidFill>
                  <a:srgbClr val="FF3300"/>
                </a:solidFill>
              </a:rPr>
              <a:t>Parmak emme</a:t>
            </a:r>
          </a:p>
          <a:p>
            <a:pPr>
              <a:lnSpc>
                <a:spcPct val="80000"/>
              </a:lnSpc>
            </a:pPr>
            <a:r>
              <a:rPr lang="tr-TR" altLang="tr-TR" sz="2800">
                <a:solidFill>
                  <a:srgbClr val="FF3300"/>
                </a:solidFill>
              </a:rPr>
              <a:t>Tırnak yeme</a:t>
            </a:r>
          </a:p>
          <a:p>
            <a:pPr>
              <a:lnSpc>
                <a:spcPct val="80000"/>
              </a:lnSpc>
            </a:pPr>
            <a:r>
              <a:rPr lang="tr-TR" altLang="tr-TR" sz="2800">
                <a:solidFill>
                  <a:srgbClr val="FF3300"/>
                </a:solidFill>
              </a:rPr>
              <a:t>Tik bozukluğu</a:t>
            </a:r>
          </a:p>
          <a:p>
            <a:pPr>
              <a:lnSpc>
                <a:spcPct val="80000"/>
              </a:lnSpc>
            </a:pPr>
            <a:r>
              <a:rPr lang="tr-TR" altLang="tr-TR" sz="2800">
                <a:solidFill>
                  <a:srgbClr val="FF3300"/>
                </a:solidFill>
              </a:rPr>
              <a:t>Enürezis</a:t>
            </a:r>
          </a:p>
          <a:p>
            <a:pPr>
              <a:lnSpc>
                <a:spcPct val="80000"/>
              </a:lnSpc>
            </a:pPr>
            <a:r>
              <a:rPr lang="tr-TR" altLang="tr-TR" sz="2800">
                <a:solidFill>
                  <a:srgbClr val="FF3300"/>
                </a:solidFill>
              </a:rPr>
              <a:t>Enkoprezis</a:t>
            </a:r>
          </a:p>
          <a:p>
            <a:pPr>
              <a:lnSpc>
                <a:spcPct val="80000"/>
              </a:lnSpc>
            </a:pPr>
            <a:r>
              <a:rPr lang="tr-TR" altLang="tr-TR" sz="2800">
                <a:solidFill>
                  <a:srgbClr val="FF3300"/>
                </a:solidFill>
              </a:rPr>
              <a:t>Yeme problemleri</a:t>
            </a:r>
          </a:p>
          <a:p>
            <a:pPr>
              <a:lnSpc>
                <a:spcPct val="80000"/>
              </a:lnSpc>
            </a:pPr>
            <a:r>
              <a:rPr lang="tr-TR" altLang="tr-TR" sz="2800">
                <a:solidFill>
                  <a:srgbClr val="FF3300"/>
                </a:solidFill>
              </a:rPr>
              <a:t>Çekingenlik</a:t>
            </a:r>
          </a:p>
          <a:p>
            <a:pPr>
              <a:lnSpc>
                <a:spcPct val="80000"/>
              </a:lnSpc>
            </a:pPr>
            <a:r>
              <a:rPr lang="tr-TR" altLang="tr-TR" sz="2800">
                <a:solidFill>
                  <a:srgbClr val="FF3300"/>
                </a:solidFill>
              </a:rPr>
              <a:t>Saldırganlık,yalan,hırsızlık</a:t>
            </a:r>
          </a:p>
          <a:p>
            <a:pPr>
              <a:lnSpc>
                <a:spcPct val="80000"/>
              </a:lnSpc>
            </a:pPr>
            <a:r>
              <a:rPr lang="tr-TR" altLang="tr-TR" sz="2800">
                <a:solidFill>
                  <a:srgbClr val="FF3300"/>
                </a:solidFill>
              </a:rPr>
              <a:t>Çocukluk Fobileri</a:t>
            </a:r>
          </a:p>
          <a:p>
            <a:pPr>
              <a:lnSpc>
                <a:spcPct val="80000"/>
              </a:lnSpc>
            </a:pPr>
            <a:endParaRPr lang="tr-TR" altLang="tr-TR" sz="2800">
              <a:solidFill>
                <a:srgbClr val="FF3300"/>
              </a:solidFill>
            </a:endParaRPr>
          </a:p>
        </p:txBody>
      </p:sp>
    </p:spTree>
    <p:extLst>
      <p:ext uri="{BB962C8B-B14F-4D97-AF65-F5344CB8AC3E}">
        <p14:creationId xmlns:p14="http://schemas.microsoft.com/office/powerpoint/2010/main" xmlns="" val="270119419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tr-TR" altLang="tr-TR"/>
          </a:p>
        </p:txBody>
      </p:sp>
      <p:sp>
        <p:nvSpPr>
          <p:cNvPr id="21507" name="Rectangle 3"/>
          <p:cNvSpPr>
            <a:spLocks noGrp="1" noChangeArrowheads="1"/>
          </p:cNvSpPr>
          <p:nvPr>
            <p:ph type="body" idx="1"/>
          </p:nvPr>
        </p:nvSpPr>
        <p:spPr/>
        <p:txBody>
          <a:bodyPr/>
          <a:lstStyle/>
          <a:p>
            <a:endParaRPr lang="tr-TR" altLang="tr-TR"/>
          </a:p>
        </p:txBody>
      </p:sp>
      <p:pic>
        <p:nvPicPr>
          <p:cNvPr id="21508" name="Picture 4" descr="untitle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604879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tr-TR" altLang="tr-TR" dirty="0">
                <a:solidFill>
                  <a:schemeClr val="accent2"/>
                </a:solidFill>
              </a:rPr>
              <a:t>TIRNAK YEME</a:t>
            </a:r>
          </a:p>
        </p:txBody>
      </p:sp>
      <p:sp>
        <p:nvSpPr>
          <p:cNvPr id="22531" name="Rectangle 3"/>
          <p:cNvSpPr>
            <a:spLocks noGrp="1" noChangeArrowheads="1"/>
          </p:cNvSpPr>
          <p:nvPr>
            <p:ph type="body" idx="1"/>
          </p:nvPr>
        </p:nvSpPr>
        <p:spPr/>
        <p:txBody>
          <a:bodyPr/>
          <a:lstStyle/>
          <a:p>
            <a:pPr>
              <a:buFontTx/>
              <a:buNone/>
            </a:pPr>
            <a:r>
              <a:rPr lang="tr-TR" altLang="tr-TR" dirty="0"/>
              <a:t> </a:t>
            </a:r>
            <a:r>
              <a:rPr lang="tr-TR" altLang="tr-TR" dirty="0">
                <a:solidFill>
                  <a:schemeClr val="tx1"/>
                </a:solidFill>
              </a:rPr>
              <a:t>Duygularını açıkça ifade </a:t>
            </a:r>
            <a:r>
              <a:rPr lang="tr-TR" altLang="tr-TR" dirty="0" smtClean="0">
                <a:solidFill>
                  <a:schemeClr val="tx1"/>
                </a:solidFill>
              </a:rPr>
              <a:t>edemeyen çocuklarda  </a:t>
            </a:r>
            <a:r>
              <a:rPr lang="tr-TR" altLang="tr-TR" dirty="0">
                <a:solidFill>
                  <a:schemeClr val="tx1"/>
                </a:solidFill>
              </a:rPr>
              <a:t>daha çok gözlenmektedir</a:t>
            </a:r>
          </a:p>
          <a:p>
            <a:pPr>
              <a:buFontTx/>
              <a:buNone/>
            </a:pPr>
            <a:r>
              <a:rPr lang="tr-TR" altLang="tr-TR" dirty="0">
                <a:solidFill>
                  <a:schemeClr val="accent2"/>
                </a:solidFill>
              </a:rPr>
              <a:t>       ÖNERİLER:</a:t>
            </a:r>
          </a:p>
          <a:p>
            <a:pPr>
              <a:buFontTx/>
              <a:buNone/>
            </a:pPr>
            <a:r>
              <a:rPr lang="tr-TR" altLang="tr-TR" dirty="0">
                <a:solidFill>
                  <a:srgbClr val="006600"/>
                </a:solidFill>
              </a:rPr>
              <a:t>       </a:t>
            </a:r>
            <a:r>
              <a:rPr lang="tr-TR" altLang="tr-TR" dirty="0" smtClean="0">
                <a:solidFill>
                  <a:schemeClr val="tx1"/>
                </a:solidFill>
              </a:rPr>
              <a:t>* Ceza </a:t>
            </a:r>
            <a:r>
              <a:rPr lang="tr-TR" altLang="tr-TR" dirty="0">
                <a:solidFill>
                  <a:schemeClr val="tx1"/>
                </a:solidFill>
              </a:rPr>
              <a:t>vermeyin</a:t>
            </a:r>
          </a:p>
          <a:p>
            <a:pPr>
              <a:buFontTx/>
              <a:buNone/>
            </a:pPr>
            <a:r>
              <a:rPr lang="tr-TR" altLang="tr-TR" dirty="0">
                <a:solidFill>
                  <a:schemeClr val="tx1"/>
                </a:solidFill>
              </a:rPr>
              <a:t>       </a:t>
            </a:r>
            <a:r>
              <a:rPr lang="tr-TR" altLang="tr-TR" dirty="0" smtClean="0">
                <a:solidFill>
                  <a:schemeClr val="tx1"/>
                </a:solidFill>
              </a:rPr>
              <a:t>* Öfkesini </a:t>
            </a:r>
            <a:r>
              <a:rPr lang="tr-TR" altLang="tr-TR" dirty="0">
                <a:solidFill>
                  <a:schemeClr val="tx1"/>
                </a:solidFill>
              </a:rPr>
              <a:t>uygun biçimde göstermesine izin verin</a:t>
            </a:r>
          </a:p>
          <a:p>
            <a:pPr>
              <a:buFontTx/>
              <a:buNone/>
            </a:pPr>
            <a:r>
              <a:rPr lang="tr-TR" altLang="tr-TR" dirty="0">
                <a:solidFill>
                  <a:schemeClr val="tx1"/>
                </a:solidFill>
              </a:rPr>
              <a:t>       </a:t>
            </a:r>
            <a:r>
              <a:rPr lang="tr-TR" altLang="tr-TR" dirty="0" smtClean="0">
                <a:solidFill>
                  <a:schemeClr val="tx1"/>
                </a:solidFill>
              </a:rPr>
              <a:t>* Dikkatini </a:t>
            </a:r>
            <a:r>
              <a:rPr lang="tr-TR" altLang="tr-TR" dirty="0">
                <a:solidFill>
                  <a:schemeClr val="tx1"/>
                </a:solidFill>
              </a:rPr>
              <a:t>başka şeylere yönlendirin</a:t>
            </a:r>
          </a:p>
        </p:txBody>
      </p:sp>
    </p:spTree>
    <p:extLst>
      <p:ext uri="{BB962C8B-B14F-4D97-AF65-F5344CB8AC3E}">
        <p14:creationId xmlns:p14="http://schemas.microsoft.com/office/powerpoint/2010/main" xmlns="" val="60837829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tr-TR" altLang="tr-TR">
                <a:solidFill>
                  <a:srgbClr val="FF3399"/>
                </a:solidFill>
                <a:latin typeface="Comic Sans MS" pitchFamily="66" charset="0"/>
              </a:rPr>
              <a:t>PARMAK EMME</a:t>
            </a:r>
          </a:p>
        </p:txBody>
      </p:sp>
      <p:sp>
        <p:nvSpPr>
          <p:cNvPr id="23555" name="Rectangle 3"/>
          <p:cNvSpPr>
            <a:spLocks noGrp="1" noChangeArrowheads="1"/>
          </p:cNvSpPr>
          <p:nvPr>
            <p:ph type="body" sz="half" idx="1"/>
          </p:nvPr>
        </p:nvSpPr>
        <p:spPr>
          <a:xfrm>
            <a:off x="1258888" y="3357563"/>
            <a:ext cx="6481762" cy="3240087"/>
          </a:xfrm>
        </p:spPr>
        <p:txBody>
          <a:bodyPr/>
          <a:lstStyle/>
          <a:p>
            <a:pPr>
              <a:lnSpc>
                <a:spcPct val="80000"/>
              </a:lnSpc>
            </a:pPr>
            <a:r>
              <a:rPr lang="tr-TR" altLang="tr-TR" sz="1800">
                <a:solidFill>
                  <a:schemeClr val="accent2"/>
                </a:solidFill>
                <a:latin typeface="Comic Sans MS" pitchFamily="66" charset="0"/>
              </a:rPr>
              <a:t>Parmak emme davranışı içgüdüsel bir olaydır.</a:t>
            </a:r>
          </a:p>
          <a:p>
            <a:pPr>
              <a:lnSpc>
                <a:spcPct val="80000"/>
              </a:lnSpc>
            </a:pPr>
            <a:r>
              <a:rPr lang="tr-TR" altLang="tr-TR" sz="1800">
                <a:solidFill>
                  <a:schemeClr val="accent2"/>
                </a:solidFill>
                <a:latin typeface="Comic Sans MS" pitchFamily="66" charset="0"/>
              </a:rPr>
              <a:t>Bebekler henüz anne rahmindeyken parmak emmeyi öğrenirler ve doğuştan sahip oldukları en güçlü reflekslerden biridir.</a:t>
            </a:r>
          </a:p>
          <a:p>
            <a:pPr>
              <a:lnSpc>
                <a:spcPct val="80000"/>
              </a:lnSpc>
            </a:pPr>
            <a:r>
              <a:rPr lang="tr-TR" altLang="tr-TR" sz="1800">
                <a:solidFill>
                  <a:schemeClr val="accent2"/>
                </a:solidFill>
                <a:latin typeface="Comic Sans MS" pitchFamily="66" charset="0"/>
              </a:rPr>
              <a:t>Parmak emen çocuk hem emme içgüdüsünü doyurur hem de dış dünya ile iletişim kurmaktadır.</a:t>
            </a:r>
          </a:p>
          <a:p>
            <a:pPr>
              <a:lnSpc>
                <a:spcPct val="80000"/>
              </a:lnSpc>
            </a:pPr>
            <a:r>
              <a:rPr lang="tr-TR" altLang="tr-TR" sz="1800">
                <a:solidFill>
                  <a:schemeClr val="accent2"/>
                </a:solidFill>
                <a:latin typeface="Comic Sans MS" pitchFamily="66" charset="0"/>
              </a:rPr>
              <a:t>Yeni dişlerin çıkması ya da utanma, sıkılma belirtisi de çocuğu parmak emmeye yönelten nedenlerdir.</a:t>
            </a:r>
          </a:p>
          <a:p>
            <a:pPr>
              <a:lnSpc>
                <a:spcPct val="80000"/>
              </a:lnSpc>
            </a:pPr>
            <a:r>
              <a:rPr lang="tr-TR" altLang="tr-TR" sz="1800">
                <a:solidFill>
                  <a:schemeClr val="accent2"/>
                </a:solidFill>
                <a:latin typeface="Comic Sans MS" pitchFamily="66" charset="0"/>
              </a:rPr>
              <a:t>Parmak emme davranışının 4 yaşına doğru kaybolması beklenir.</a:t>
            </a:r>
          </a:p>
          <a:p>
            <a:pPr>
              <a:lnSpc>
                <a:spcPct val="80000"/>
              </a:lnSpc>
            </a:pPr>
            <a:r>
              <a:rPr lang="tr-TR" altLang="tr-TR" sz="1800">
                <a:solidFill>
                  <a:schemeClr val="accent2"/>
                </a:solidFill>
                <a:latin typeface="Comic Sans MS" pitchFamily="66" charset="0"/>
              </a:rPr>
              <a:t>Araştırmalar en geç 5-6 yaşlarında sona erdiği taktirde parmak emmenin zararının olmadığını ancak daimi dişlerde deformasyona neden olabileceğini kanıtlamıştır.</a:t>
            </a:r>
          </a:p>
        </p:txBody>
      </p:sp>
      <p:pic>
        <p:nvPicPr>
          <p:cNvPr id="23556" name="Picture 4" descr="BEBİŞ"/>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2771775" y="1196975"/>
            <a:ext cx="3455988" cy="1944688"/>
          </a:xfrm>
        </p:spPr>
      </p:pic>
    </p:spTree>
    <p:extLst>
      <p:ext uri="{BB962C8B-B14F-4D97-AF65-F5344CB8AC3E}">
        <p14:creationId xmlns:p14="http://schemas.microsoft.com/office/powerpoint/2010/main" xmlns="" val="93966498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tr-TR" altLang="tr-TR">
                <a:solidFill>
                  <a:srgbClr val="FF3399"/>
                </a:solidFill>
                <a:latin typeface="Comic Sans MS" pitchFamily="66" charset="0"/>
              </a:rPr>
              <a:t>PARMAK EMME</a:t>
            </a:r>
          </a:p>
        </p:txBody>
      </p:sp>
      <p:sp>
        <p:nvSpPr>
          <p:cNvPr id="23555" name="Rectangle 3"/>
          <p:cNvSpPr>
            <a:spLocks noGrp="1" noChangeArrowheads="1"/>
          </p:cNvSpPr>
          <p:nvPr>
            <p:ph type="body" sz="half" idx="1"/>
          </p:nvPr>
        </p:nvSpPr>
        <p:spPr>
          <a:xfrm>
            <a:off x="1258888" y="3357563"/>
            <a:ext cx="6481762" cy="3240087"/>
          </a:xfrm>
        </p:spPr>
        <p:txBody>
          <a:bodyPr/>
          <a:lstStyle/>
          <a:p>
            <a:pPr>
              <a:lnSpc>
                <a:spcPct val="80000"/>
              </a:lnSpc>
            </a:pPr>
            <a:r>
              <a:rPr lang="tr-TR" altLang="tr-TR" sz="1800">
                <a:solidFill>
                  <a:schemeClr val="accent2"/>
                </a:solidFill>
                <a:latin typeface="Comic Sans MS" pitchFamily="66" charset="0"/>
              </a:rPr>
              <a:t>Parmak emme davranışı içgüdüsel bir olaydır.</a:t>
            </a:r>
          </a:p>
          <a:p>
            <a:pPr>
              <a:lnSpc>
                <a:spcPct val="80000"/>
              </a:lnSpc>
            </a:pPr>
            <a:r>
              <a:rPr lang="tr-TR" altLang="tr-TR" sz="1800">
                <a:solidFill>
                  <a:schemeClr val="accent2"/>
                </a:solidFill>
                <a:latin typeface="Comic Sans MS" pitchFamily="66" charset="0"/>
              </a:rPr>
              <a:t>Bebekler henüz anne rahmindeyken parmak emmeyi öğrenirler ve doğuştan sahip oldukları en güçlü reflekslerden biridir.</a:t>
            </a:r>
          </a:p>
          <a:p>
            <a:pPr>
              <a:lnSpc>
                <a:spcPct val="80000"/>
              </a:lnSpc>
            </a:pPr>
            <a:r>
              <a:rPr lang="tr-TR" altLang="tr-TR" sz="1800">
                <a:solidFill>
                  <a:schemeClr val="accent2"/>
                </a:solidFill>
                <a:latin typeface="Comic Sans MS" pitchFamily="66" charset="0"/>
              </a:rPr>
              <a:t>Parmak emen çocuk hem emme içgüdüsünü doyurur hem de dış dünya ile iletişim kurmaktadır.</a:t>
            </a:r>
          </a:p>
          <a:p>
            <a:pPr>
              <a:lnSpc>
                <a:spcPct val="80000"/>
              </a:lnSpc>
            </a:pPr>
            <a:r>
              <a:rPr lang="tr-TR" altLang="tr-TR" sz="1800">
                <a:solidFill>
                  <a:schemeClr val="accent2"/>
                </a:solidFill>
                <a:latin typeface="Comic Sans MS" pitchFamily="66" charset="0"/>
              </a:rPr>
              <a:t>Yeni dişlerin çıkması ya da utanma, sıkılma belirtisi de çocuğu parmak emmeye yönelten nedenlerdir.</a:t>
            </a:r>
          </a:p>
          <a:p>
            <a:pPr>
              <a:lnSpc>
                <a:spcPct val="80000"/>
              </a:lnSpc>
            </a:pPr>
            <a:r>
              <a:rPr lang="tr-TR" altLang="tr-TR" sz="1800">
                <a:solidFill>
                  <a:schemeClr val="accent2"/>
                </a:solidFill>
                <a:latin typeface="Comic Sans MS" pitchFamily="66" charset="0"/>
              </a:rPr>
              <a:t>Parmak emme davranışının 4 yaşına doğru kaybolması beklenir.</a:t>
            </a:r>
          </a:p>
          <a:p>
            <a:pPr>
              <a:lnSpc>
                <a:spcPct val="80000"/>
              </a:lnSpc>
            </a:pPr>
            <a:r>
              <a:rPr lang="tr-TR" altLang="tr-TR" sz="1800">
                <a:solidFill>
                  <a:schemeClr val="accent2"/>
                </a:solidFill>
                <a:latin typeface="Comic Sans MS" pitchFamily="66" charset="0"/>
              </a:rPr>
              <a:t>Araştırmalar en geç 5-6 yaşlarında sona erdiği taktirde parmak emmenin zararının olmadığını ancak daimi dişlerde deformasyona neden olabileceğini kanıtlamıştır.</a:t>
            </a:r>
          </a:p>
        </p:txBody>
      </p:sp>
      <p:pic>
        <p:nvPicPr>
          <p:cNvPr id="23556" name="Picture 4" descr="BEBİŞ"/>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2771775" y="1196975"/>
            <a:ext cx="3455988" cy="1944688"/>
          </a:xfrm>
        </p:spPr>
      </p:pic>
      <p:pic>
        <p:nvPicPr>
          <p:cNvPr id="5" name="Picture 4" descr="image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246665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tr-TR" altLang="tr-TR">
                <a:solidFill>
                  <a:srgbClr val="CC0066"/>
                </a:solidFill>
                <a:latin typeface="Comic Sans MS" pitchFamily="66" charset="0"/>
              </a:rPr>
              <a:t>NEDENLERİ</a:t>
            </a:r>
          </a:p>
        </p:txBody>
      </p:sp>
      <p:sp>
        <p:nvSpPr>
          <p:cNvPr id="24579" name="Rectangle 3"/>
          <p:cNvSpPr>
            <a:spLocks noGrp="1" noChangeArrowheads="1"/>
          </p:cNvSpPr>
          <p:nvPr>
            <p:ph type="body" idx="1"/>
          </p:nvPr>
        </p:nvSpPr>
        <p:spPr/>
        <p:txBody>
          <a:bodyPr/>
          <a:lstStyle/>
          <a:p>
            <a:pPr>
              <a:lnSpc>
                <a:spcPct val="80000"/>
              </a:lnSpc>
            </a:pPr>
            <a:r>
              <a:rPr lang="tr-TR" altLang="tr-TR" sz="2400" dirty="0">
                <a:solidFill>
                  <a:schemeClr val="accent2"/>
                </a:solidFill>
                <a:latin typeface="Comic Sans MS" pitchFamily="66" charset="0"/>
              </a:rPr>
              <a:t>Çocukta sürekli parmak emme alışkanlığı diğer davranış bozukluklarında olduğu gibi psikolojik sorun ve gerginliklerin bir sonucu olarak gelişebilir. En önemli sebepleri de anne-çocuk arasındaki </a:t>
            </a:r>
            <a:r>
              <a:rPr lang="tr-TR" altLang="tr-TR" sz="2400" dirty="0">
                <a:solidFill>
                  <a:srgbClr val="FF0000"/>
                </a:solidFill>
                <a:latin typeface="Comic Sans MS" pitchFamily="66" charset="0"/>
              </a:rPr>
              <a:t>iletişim yetersizliği ve çocuktaki güven duygusunun</a:t>
            </a:r>
            <a:r>
              <a:rPr lang="tr-TR" altLang="tr-TR" sz="2400" dirty="0">
                <a:solidFill>
                  <a:schemeClr val="accent2"/>
                </a:solidFill>
                <a:latin typeface="Comic Sans MS" pitchFamily="66" charset="0"/>
              </a:rPr>
              <a:t> eksikliğidir. Çocuklar içinde bulundukları ruhsal durumu “konuşarak” ya da “anlatarak” ifade edemezler. Kendileri için en güvenli döneme geri döner ve o dönemden bir davranış seçerler. Bu kendilerini en çok rahatlatan davranıştır.</a:t>
            </a:r>
          </a:p>
          <a:p>
            <a:pPr>
              <a:lnSpc>
                <a:spcPct val="80000"/>
              </a:lnSpc>
            </a:pPr>
            <a:r>
              <a:rPr lang="tr-TR" altLang="tr-TR" sz="2400" dirty="0">
                <a:solidFill>
                  <a:schemeClr val="accent2"/>
                </a:solidFill>
                <a:latin typeface="Comic Sans MS" pitchFamily="66" charset="0"/>
              </a:rPr>
              <a:t>Bu alışkanlığın en önemli sebepleri arasında, anne-baba ayrılığı ya da boşanmaları, babanın uzun süreli </a:t>
            </a:r>
            <a:r>
              <a:rPr lang="tr-TR" altLang="tr-TR" sz="2400" dirty="0" err="1">
                <a:solidFill>
                  <a:schemeClr val="accent2"/>
                </a:solidFill>
                <a:latin typeface="Comic Sans MS" pitchFamily="66" charset="0"/>
              </a:rPr>
              <a:t>seyahatlare</a:t>
            </a:r>
            <a:r>
              <a:rPr lang="tr-TR" altLang="tr-TR" sz="2400" dirty="0">
                <a:solidFill>
                  <a:schemeClr val="accent2"/>
                </a:solidFill>
                <a:latin typeface="Comic Sans MS" pitchFamily="66" charset="0"/>
              </a:rPr>
              <a:t> gitmesi, anne babadan birinin ani ölümü, ani </a:t>
            </a:r>
            <a:r>
              <a:rPr lang="tr-TR" altLang="tr-TR" sz="2400" dirty="0" err="1">
                <a:solidFill>
                  <a:schemeClr val="accent2"/>
                </a:solidFill>
                <a:latin typeface="Comic Sans MS" pitchFamily="66" charset="0"/>
              </a:rPr>
              <a:t>korku,çocuğu</a:t>
            </a:r>
            <a:r>
              <a:rPr lang="tr-TR" altLang="tr-TR" sz="2400" dirty="0">
                <a:solidFill>
                  <a:schemeClr val="accent2"/>
                </a:solidFill>
                <a:latin typeface="Comic Sans MS" pitchFamily="66" charset="0"/>
              </a:rPr>
              <a:t> bilgisiz bakıcılara bırakmak ve anne babanın hatalı davranışlarını sayabiliriz.</a:t>
            </a:r>
          </a:p>
        </p:txBody>
      </p:sp>
    </p:spTree>
    <p:extLst>
      <p:ext uri="{BB962C8B-B14F-4D97-AF65-F5344CB8AC3E}">
        <p14:creationId xmlns:p14="http://schemas.microsoft.com/office/powerpoint/2010/main" xmlns="" val="1821766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720725" y="287338"/>
            <a:ext cx="7554913" cy="5975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ts val="700"/>
              </a:spcBef>
              <a:buClrTx/>
              <a:buFontTx/>
              <a:buNone/>
            </a:pPr>
            <a:endParaRPr lang="tr-TR" altLang="tr-TR" sz="2800" b="1">
              <a:latin typeface="Comic Sans MS" panose="030F0702030302020204" pitchFamily="66" charset="0"/>
            </a:endParaRPr>
          </a:p>
          <a:p>
            <a:pPr eaLnBrk="1" hangingPunct="1">
              <a:spcBef>
                <a:spcPts val="700"/>
              </a:spcBef>
              <a:buClrTx/>
              <a:buFontTx/>
              <a:buNone/>
            </a:pPr>
            <a:endParaRPr lang="tr-TR" altLang="tr-TR" sz="2800" b="1">
              <a:latin typeface="Comic Sans MS" panose="030F0702030302020204" pitchFamily="66" charset="0"/>
            </a:endParaRPr>
          </a:p>
          <a:p>
            <a:pPr algn="ctr" eaLnBrk="1" hangingPunct="1">
              <a:spcBef>
                <a:spcPts val="700"/>
              </a:spcBef>
              <a:buClrTx/>
              <a:buFontTx/>
              <a:buNone/>
            </a:pPr>
            <a:r>
              <a:rPr lang="tr-TR" altLang="tr-TR" sz="3200" b="1">
                <a:latin typeface="Comic Sans MS" panose="030F0702030302020204" pitchFamily="66" charset="0"/>
              </a:rPr>
              <a:t>AİLE MODELLERİ VE ÇOCUK ÜZERİNDEKİ ETKİSİ</a:t>
            </a:r>
          </a:p>
          <a:p>
            <a:pPr eaLnBrk="1" hangingPunct="1">
              <a:spcBef>
                <a:spcPts val="700"/>
              </a:spcBef>
              <a:buClrTx/>
              <a:buFontTx/>
              <a:buNone/>
            </a:pPr>
            <a:endParaRPr lang="tr-TR" altLang="tr-TR" sz="2800" b="1">
              <a:latin typeface="Comic Sans MS" panose="030F0702030302020204" pitchFamily="66" charset="0"/>
            </a:endParaRPr>
          </a:p>
          <a:p>
            <a:pPr eaLnBrk="1" hangingPunct="1">
              <a:spcBef>
                <a:spcPts val="700"/>
              </a:spcBef>
              <a:buClrTx/>
              <a:buFontTx/>
              <a:buNone/>
            </a:pPr>
            <a:r>
              <a:rPr lang="tr-TR" altLang="tr-TR" sz="2800" b="1">
                <a:latin typeface="Comic Sans MS" panose="030F0702030302020204" pitchFamily="66" charset="0"/>
              </a:rPr>
              <a:t>-OTORİTER AİLE TUTUMU</a:t>
            </a:r>
          </a:p>
          <a:p>
            <a:pPr eaLnBrk="1" hangingPunct="1">
              <a:spcBef>
                <a:spcPts val="700"/>
              </a:spcBef>
              <a:buClrTx/>
              <a:buFontTx/>
              <a:buNone/>
            </a:pPr>
            <a:r>
              <a:rPr lang="tr-TR" altLang="tr-TR" sz="2800" b="1">
                <a:latin typeface="Comic Sans MS" panose="030F0702030302020204" pitchFamily="66" charset="0"/>
              </a:rPr>
              <a:t>-İLGİSİZ AİLE TUTUMU</a:t>
            </a:r>
          </a:p>
          <a:p>
            <a:pPr eaLnBrk="1" hangingPunct="1">
              <a:spcBef>
                <a:spcPts val="700"/>
              </a:spcBef>
              <a:buClrTx/>
              <a:buFontTx/>
              <a:buNone/>
            </a:pPr>
            <a:r>
              <a:rPr lang="tr-TR" altLang="tr-TR" sz="2800" b="1">
                <a:latin typeface="Comic Sans MS" panose="030F0702030302020204" pitchFamily="66" charset="0"/>
              </a:rPr>
              <a:t>-AŞIRI KORUYUCU AİLE TUTUMU</a:t>
            </a:r>
          </a:p>
          <a:p>
            <a:pPr eaLnBrk="1" hangingPunct="1">
              <a:spcBef>
                <a:spcPts val="700"/>
              </a:spcBef>
              <a:buClrTx/>
              <a:buFontTx/>
              <a:buNone/>
            </a:pPr>
            <a:r>
              <a:rPr lang="tr-TR" altLang="tr-TR" sz="2800" b="1">
                <a:latin typeface="Comic Sans MS" panose="030F0702030302020204" pitchFamily="66" charset="0"/>
              </a:rPr>
              <a:t>-TUTARSIZ AİLE TUTUMU</a:t>
            </a:r>
          </a:p>
          <a:p>
            <a:pPr eaLnBrk="1" hangingPunct="1">
              <a:spcBef>
                <a:spcPts val="700"/>
              </a:spcBef>
              <a:buClrTx/>
              <a:buFontTx/>
              <a:buNone/>
            </a:pPr>
            <a:r>
              <a:rPr lang="tr-TR" altLang="tr-TR" sz="2800" b="1">
                <a:latin typeface="Comic Sans MS" panose="030F0702030302020204" pitchFamily="66" charset="0"/>
              </a:rPr>
              <a:t>-DEMOKRATİK(OLUMLU) AİLE TUTUMU</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611188" y="1844675"/>
            <a:ext cx="6985000" cy="4105275"/>
          </a:xfrm>
        </p:spPr>
        <p:txBody>
          <a:bodyPr/>
          <a:lstStyle/>
          <a:p>
            <a:pPr>
              <a:lnSpc>
                <a:spcPct val="90000"/>
              </a:lnSpc>
              <a:buFontTx/>
              <a:buNone/>
            </a:pPr>
            <a:r>
              <a:rPr lang="tr-TR" altLang="tr-TR" sz="2400">
                <a:latin typeface="Comic Sans MS" pitchFamily="66" charset="0"/>
              </a:rPr>
              <a:t>   </a:t>
            </a:r>
            <a:r>
              <a:rPr lang="tr-TR" altLang="tr-TR" sz="2400" b="1">
                <a:solidFill>
                  <a:srgbClr val="6699FF"/>
                </a:solidFill>
                <a:latin typeface="Comic Sans MS" pitchFamily="66" charset="0"/>
              </a:rPr>
              <a:t>Aile içerisinde sürekli aynı alışkanlığı konu ederek dikkatleri çocuk üzerine çekmek, bu nedenle telaşa ve gerginliğe girmek ve çözüm amacı ile çocuğu sürekli eleştirmek yanlış anne-baba tutumlarıdır. Parmak emme alışkanlığı karşısında anne-babanın yapacağı en sağlıklı yaklaşım, olayı telaşa kapılmadan sabırla karşılamak ve sürekli ilgilenmekten kaçınarak, çocuğa bu alışkanlığın bebekçe bir davranış olduğunu, başkalarının gözüne hoş görünmeyeceğini basit bir dille anlatmaktır.</a:t>
            </a:r>
          </a:p>
        </p:txBody>
      </p:sp>
      <p:sp>
        <p:nvSpPr>
          <p:cNvPr id="25603" name="AutoShape 3"/>
          <p:cNvSpPr>
            <a:spLocks noChangeArrowheads="1"/>
          </p:cNvSpPr>
          <p:nvPr/>
        </p:nvSpPr>
        <p:spPr bwMode="auto">
          <a:xfrm>
            <a:off x="971550" y="404813"/>
            <a:ext cx="962025" cy="914400"/>
          </a:xfrm>
          <a:prstGeom prst="star5">
            <a:avLst/>
          </a:prstGeom>
          <a:solidFill>
            <a:srgbClr val="FF33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tr-TR" altLang="tr-TR">
              <a:solidFill>
                <a:srgbClr val="FF3399"/>
              </a:solidFill>
            </a:endParaRPr>
          </a:p>
        </p:txBody>
      </p:sp>
      <p:sp>
        <p:nvSpPr>
          <p:cNvPr id="25604" name="AutoShape 4"/>
          <p:cNvSpPr>
            <a:spLocks noChangeArrowheads="1"/>
          </p:cNvSpPr>
          <p:nvPr/>
        </p:nvSpPr>
        <p:spPr bwMode="auto">
          <a:xfrm>
            <a:off x="2124075" y="692150"/>
            <a:ext cx="962025" cy="914400"/>
          </a:xfrm>
          <a:prstGeom prst="star5">
            <a:avLst/>
          </a:prstGeom>
          <a:solidFill>
            <a:srgbClr val="F0FAA4"/>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tr-TR"/>
          </a:p>
        </p:txBody>
      </p:sp>
      <p:sp>
        <p:nvSpPr>
          <p:cNvPr id="25605" name="AutoShape 5"/>
          <p:cNvSpPr>
            <a:spLocks noChangeArrowheads="1"/>
          </p:cNvSpPr>
          <p:nvPr/>
        </p:nvSpPr>
        <p:spPr bwMode="auto">
          <a:xfrm>
            <a:off x="7740650" y="5445125"/>
            <a:ext cx="962025" cy="914400"/>
          </a:xfrm>
          <a:prstGeom prst="star5">
            <a:avLst/>
          </a:prstGeom>
          <a:solidFill>
            <a:srgbClr val="99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tr-TR" altLang="tr-TR">
              <a:solidFill>
                <a:srgbClr val="99CCFF"/>
              </a:solidFill>
            </a:endParaRPr>
          </a:p>
        </p:txBody>
      </p:sp>
    </p:spTree>
    <p:extLst>
      <p:ext uri="{BB962C8B-B14F-4D97-AF65-F5344CB8AC3E}">
        <p14:creationId xmlns:p14="http://schemas.microsoft.com/office/powerpoint/2010/main" xmlns="" val="152604348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mamaplus.md/15084/5513ca7c68d0d_5513ca7c68d5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96" y="52114"/>
            <a:ext cx="9040839" cy="68058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8471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536" y="260648"/>
            <a:ext cx="8229600" cy="1143000"/>
          </a:xfrm>
        </p:spPr>
        <p:txBody>
          <a:bodyPr/>
          <a:lstStyle/>
          <a:p>
            <a:r>
              <a:rPr lang="tr-TR" altLang="tr-TR">
                <a:solidFill>
                  <a:srgbClr val="CC3300"/>
                </a:solidFill>
                <a:latin typeface="Comic Sans MS" pitchFamily="66" charset="0"/>
              </a:rPr>
              <a:t>SALDIRGANLIK</a:t>
            </a:r>
          </a:p>
        </p:txBody>
      </p:sp>
      <p:sp>
        <p:nvSpPr>
          <p:cNvPr id="26627" name="Rectangle 3"/>
          <p:cNvSpPr>
            <a:spLocks noGrp="1" noChangeArrowheads="1"/>
          </p:cNvSpPr>
          <p:nvPr>
            <p:ph type="body" sz="half" idx="1"/>
          </p:nvPr>
        </p:nvSpPr>
        <p:spPr>
          <a:xfrm>
            <a:off x="755650" y="1773238"/>
            <a:ext cx="3956050" cy="4824412"/>
          </a:xfrm>
        </p:spPr>
        <p:txBody>
          <a:bodyPr/>
          <a:lstStyle/>
          <a:p>
            <a:pPr>
              <a:lnSpc>
                <a:spcPct val="80000"/>
              </a:lnSpc>
            </a:pPr>
            <a:r>
              <a:rPr lang="tr-TR" altLang="tr-TR" sz="1600">
                <a:solidFill>
                  <a:schemeClr val="accent2"/>
                </a:solidFill>
                <a:latin typeface="Comic Sans MS" pitchFamily="66" charset="0"/>
              </a:rPr>
              <a:t>Bir canlı ya da eşyaya kasıtlı olarak </a:t>
            </a:r>
            <a:r>
              <a:rPr lang="tr-TR" altLang="tr-TR" sz="1600">
                <a:solidFill>
                  <a:srgbClr val="FF0000"/>
                </a:solidFill>
                <a:latin typeface="Comic Sans MS" pitchFamily="66" charset="0"/>
              </a:rPr>
              <a:t>zarar verme isteği Saldırganlık</a:t>
            </a:r>
            <a:r>
              <a:rPr lang="tr-TR" altLang="tr-TR" sz="1600">
                <a:solidFill>
                  <a:schemeClr val="accent2"/>
                </a:solidFill>
                <a:latin typeface="Comic Sans MS" pitchFamily="66" charset="0"/>
              </a:rPr>
              <a:t> olarak adlandırılabilir.</a:t>
            </a:r>
          </a:p>
          <a:p>
            <a:pPr>
              <a:lnSpc>
                <a:spcPct val="80000"/>
              </a:lnSpc>
            </a:pPr>
            <a:r>
              <a:rPr lang="tr-TR" altLang="tr-TR" sz="1600">
                <a:solidFill>
                  <a:schemeClr val="accent2"/>
                </a:solidFill>
                <a:latin typeface="Comic Sans MS" pitchFamily="66" charset="0"/>
              </a:rPr>
              <a:t>Saldırganlık tutumları;savaşlardan saldırılara, tekme tokat kavgalardan şiddetli alaycı yaklaşımlardan haksız eleştirilere kadar geniş bir yelpazeyi içerir.</a:t>
            </a:r>
          </a:p>
          <a:p>
            <a:pPr>
              <a:lnSpc>
                <a:spcPct val="80000"/>
              </a:lnSpc>
            </a:pPr>
            <a:r>
              <a:rPr lang="tr-TR" altLang="tr-TR" sz="1600">
                <a:solidFill>
                  <a:schemeClr val="accent2"/>
                </a:solidFill>
                <a:latin typeface="Comic Sans MS" pitchFamily="66" charset="0"/>
              </a:rPr>
              <a:t>Kişinin kendisine yönelttiği zararlı düşünceler ya da çocukların bilinçli olarak yaptıkları </a:t>
            </a:r>
            <a:r>
              <a:rPr lang="tr-TR" altLang="tr-TR" sz="1600">
                <a:solidFill>
                  <a:srgbClr val="FF0000"/>
                </a:solidFill>
                <a:latin typeface="Comic Sans MS" pitchFamily="66" charset="0"/>
              </a:rPr>
              <a:t>“pasif direniş</a:t>
            </a:r>
            <a:r>
              <a:rPr lang="tr-TR" altLang="tr-TR" sz="1600">
                <a:solidFill>
                  <a:schemeClr val="accent2"/>
                </a:solidFill>
                <a:latin typeface="Comic Sans MS" pitchFamily="66" charset="0"/>
              </a:rPr>
              <a:t>” de saldırganlık tutumu olarak gösterilebilir.</a:t>
            </a:r>
          </a:p>
          <a:p>
            <a:pPr>
              <a:lnSpc>
                <a:spcPct val="80000"/>
              </a:lnSpc>
            </a:pPr>
            <a:r>
              <a:rPr lang="tr-TR" altLang="tr-TR" sz="1600">
                <a:solidFill>
                  <a:schemeClr val="accent2"/>
                </a:solidFill>
                <a:latin typeface="Comic Sans MS" pitchFamily="66" charset="0"/>
              </a:rPr>
              <a:t>Çoğunlukla engellenme sonucu ortaya çıkmaktadır.</a:t>
            </a:r>
          </a:p>
          <a:p>
            <a:pPr>
              <a:lnSpc>
                <a:spcPct val="80000"/>
              </a:lnSpc>
            </a:pPr>
            <a:r>
              <a:rPr lang="tr-TR" altLang="tr-TR" sz="1600">
                <a:solidFill>
                  <a:schemeClr val="accent2"/>
                </a:solidFill>
                <a:latin typeface="Comic Sans MS" pitchFamily="66" charset="0"/>
              </a:rPr>
              <a:t>Saldırgan davranış şekillerinin öğrenilmesinde </a:t>
            </a:r>
            <a:r>
              <a:rPr lang="tr-TR" altLang="tr-TR" sz="1600" u="sng">
                <a:solidFill>
                  <a:srgbClr val="FF0000"/>
                </a:solidFill>
                <a:latin typeface="Comic Sans MS" pitchFamily="66" charset="0"/>
              </a:rPr>
              <a:t>model olarak öğrenme</a:t>
            </a:r>
            <a:r>
              <a:rPr lang="tr-TR" altLang="tr-TR" sz="1600">
                <a:solidFill>
                  <a:srgbClr val="FF0000"/>
                </a:solidFill>
                <a:latin typeface="Comic Sans MS" pitchFamily="66" charset="0"/>
              </a:rPr>
              <a:t>,</a:t>
            </a:r>
            <a:r>
              <a:rPr lang="tr-TR" altLang="tr-TR" sz="1600">
                <a:solidFill>
                  <a:schemeClr val="accent2"/>
                </a:solidFill>
                <a:latin typeface="Comic Sans MS" pitchFamily="66" charset="0"/>
              </a:rPr>
              <a:t> önemli bir yöntemdir.</a:t>
            </a:r>
          </a:p>
          <a:p>
            <a:pPr>
              <a:lnSpc>
                <a:spcPct val="80000"/>
              </a:lnSpc>
            </a:pPr>
            <a:r>
              <a:rPr lang="tr-TR" altLang="tr-TR" sz="1600">
                <a:solidFill>
                  <a:schemeClr val="accent2"/>
                </a:solidFill>
                <a:latin typeface="Comic Sans MS" pitchFamily="66" charset="0"/>
              </a:rPr>
              <a:t>Saldırganlığın oluşumunda ceza mekanizması da etkilidir.</a:t>
            </a:r>
          </a:p>
          <a:p>
            <a:pPr>
              <a:lnSpc>
                <a:spcPct val="80000"/>
              </a:lnSpc>
              <a:buFontTx/>
              <a:buNone/>
            </a:pPr>
            <a:endParaRPr lang="tr-TR" altLang="tr-TR" sz="1600">
              <a:solidFill>
                <a:schemeClr val="accent2"/>
              </a:solidFill>
              <a:latin typeface="Comic Sans MS" pitchFamily="66" charset="0"/>
            </a:endParaRPr>
          </a:p>
          <a:p>
            <a:pPr>
              <a:lnSpc>
                <a:spcPct val="80000"/>
              </a:lnSpc>
            </a:pPr>
            <a:endParaRPr lang="tr-TR" altLang="tr-TR" sz="1300">
              <a:solidFill>
                <a:schemeClr val="accent2"/>
              </a:solidFill>
              <a:latin typeface="Comic Sans MS" pitchFamily="66" charset="0"/>
            </a:endParaRPr>
          </a:p>
        </p:txBody>
      </p:sp>
      <p:pic>
        <p:nvPicPr>
          <p:cNvPr id="26628" name="Picture 4" descr="baby2"/>
          <p:cNvPicPr>
            <a:picLocks noGrp="1" noChangeAspect="1" noChangeArrowheads="1" noCrop="1"/>
          </p:cNvPicPr>
          <p:nvPr>
            <p:ph sz="quarter" idx="2"/>
          </p:nvPr>
        </p:nvPicPr>
        <p:blipFill>
          <a:blip r:embed="rId2">
            <a:extLst>
              <a:ext uri="{28A0092B-C50C-407E-A947-70E740481C1C}">
                <a14:useLocalDpi xmlns:a14="http://schemas.microsoft.com/office/drawing/2010/main" xmlns="" val="0"/>
              </a:ext>
            </a:extLst>
          </a:blip>
          <a:srcRect/>
          <a:stretch>
            <a:fillRect/>
          </a:stretch>
        </p:blipFill>
        <p:spPr>
          <a:xfrm>
            <a:off x="4500563" y="2133600"/>
            <a:ext cx="4321175" cy="2921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30996030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2000" fill="hold"/>
                                        <p:tgtEl>
                                          <p:spTgt spid="26626"/>
                                        </p:tgtEl>
                                        <p:attrNameLst>
                                          <p:attrName>ppt_w</p:attrName>
                                        </p:attrNameLst>
                                      </p:cBhvr>
                                      <p:tavLst>
                                        <p:tav tm="0">
                                          <p:val>
                                            <p:strVal val="#ppt_w*2.5"/>
                                          </p:val>
                                        </p:tav>
                                        <p:tav tm="100000">
                                          <p:val>
                                            <p:strVal val="#ppt_w"/>
                                          </p:val>
                                        </p:tav>
                                      </p:tavLst>
                                    </p:anim>
                                    <p:anim calcmode="lin" valueType="num">
                                      <p:cBhvr>
                                        <p:cTn id="8" dur="2000" fill="hold"/>
                                        <p:tgtEl>
                                          <p:spTgt spid="26626"/>
                                        </p:tgtEl>
                                        <p:attrNameLst>
                                          <p:attrName>ppt_h</p:attrName>
                                        </p:attrNameLst>
                                      </p:cBhvr>
                                      <p:tavLst>
                                        <p:tav tm="0">
                                          <p:val>
                                            <p:strVal val="#ppt_h"/>
                                          </p:val>
                                        </p:tav>
                                        <p:tav tm="100000">
                                          <p:val>
                                            <p:strVal val="#ppt_h"/>
                                          </p:val>
                                        </p:tav>
                                      </p:tavLst>
                                    </p:anim>
                                    <p:anim calcmode="lin" valueType="num">
                                      <p:cBhvr>
                                        <p:cTn id="9" dur="2000" fill="hold"/>
                                        <p:tgtEl>
                                          <p:spTgt spid="2662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662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66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627">
                                            <p:txEl>
                                              <p:pRg st="0" end="0"/>
                                            </p:txEl>
                                          </p:spTgt>
                                        </p:tgtEl>
                                        <p:attrNameLst>
                                          <p:attrName>style.visibility</p:attrName>
                                        </p:attrNameLst>
                                      </p:cBhvr>
                                      <p:to>
                                        <p:strVal val="visible"/>
                                      </p:to>
                                    </p:set>
                                    <p:animEffect transition="in" filter="wipe(left)">
                                      <p:cBhvr>
                                        <p:cTn id="16" dur="500"/>
                                        <p:tgtEl>
                                          <p:spTgt spid="2662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627">
                                            <p:txEl>
                                              <p:pRg st="1" end="1"/>
                                            </p:txEl>
                                          </p:spTgt>
                                        </p:tgtEl>
                                        <p:attrNameLst>
                                          <p:attrName>style.visibility</p:attrName>
                                        </p:attrNameLst>
                                      </p:cBhvr>
                                      <p:to>
                                        <p:strVal val="visible"/>
                                      </p:to>
                                    </p:set>
                                    <p:animEffect transition="in" filter="wipe(left)">
                                      <p:cBhvr>
                                        <p:cTn id="21" dur="500"/>
                                        <p:tgtEl>
                                          <p:spTgt spid="2662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627">
                                            <p:txEl>
                                              <p:pRg st="2" end="2"/>
                                            </p:txEl>
                                          </p:spTgt>
                                        </p:tgtEl>
                                        <p:attrNameLst>
                                          <p:attrName>style.visibility</p:attrName>
                                        </p:attrNameLst>
                                      </p:cBhvr>
                                      <p:to>
                                        <p:strVal val="visible"/>
                                      </p:to>
                                    </p:set>
                                    <p:animEffect transition="in" filter="wipe(left)">
                                      <p:cBhvr>
                                        <p:cTn id="26" dur="500"/>
                                        <p:tgtEl>
                                          <p:spTgt spid="2662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Effect transition="in" filter="wipe(left)">
                                      <p:cBhvr>
                                        <p:cTn id="31" dur="500"/>
                                        <p:tgtEl>
                                          <p:spTgt spid="26627">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627">
                                            <p:txEl>
                                              <p:pRg st="4" end="4"/>
                                            </p:txEl>
                                          </p:spTgt>
                                        </p:tgtEl>
                                        <p:attrNameLst>
                                          <p:attrName>style.visibility</p:attrName>
                                        </p:attrNameLst>
                                      </p:cBhvr>
                                      <p:to>
                                        <p:strVal val="visible"/>
                                      </p:to>
                                    </p:set>
                                    <p:animEffect transition="in" filter="wipe(left)">
                                      <p:cBhvr>
                                        <p:cTn id="36" dur="500"/>
                                        <p:tgtEl>
                                          <p:spTgt spid="26627">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6627">
                                            <p:txEl>
                                              <p:pRg st="5" end="5"/>
                                            </p:txEl>
                                          </p:spTgt>
                                        </p:tgtEl>
                                        <p:attrNameLst>
                                          <p:attrName>style.visibility</p:attrName>
                                        </p:attrNameLst>
                                      </p:cBhvr>
                                      <p:to>
                                        <p:strVal val="visible"/>
                                      </p:to>
                                    </p:set>
                                    <p:animEffect transition="in" filter="wipe(left)">
                                      <p:cBhvr>
                                        <p:cTn id="41"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260350"/>
            <a:ext cx="8229600" cy="1143000"/>
          </a:xfrm>
          <a:ln/>
          <a:extLst>
            <a:ext uri="{91240B29-F687-4F45-9708-019B960494DF}">
              <a14:hiddenLine xmlns:a14="http://schemas.microsoft.com/office/drawing/2010/main" xmlns="" w="9525">
                <a:solidFill>
                  <a:srgbClr val="FF0000"/>
                </a:solidFill>
                <a:miter lim="800000"/>
                <a:headEnd/>
                <a:tailEnd/>
              </a14:hiddenLine>
            </a:ext>
          </a:extLst>
        </p:spPr>
        <p:txBody>
          <a:bodyPr/>
          <a:lstStyle/>
          <a:p>
            <a:r>
              <a:rPr lang="tr-TR" altLang="tr-TR" sz="4000" b="1">
                <a:solidFill>
                  <a:srgbClr val="FF0000"/>
                </a:solidFill>
                <a:latin typeface="Comic Sans MS" pitchFamily="66" charset="0"/>
              </a:rPr>
              <a:t>Çocuk Saldırganlık Davranışını Kendisine Yöneltirse;</a:t>
            </a:r>
          </a:p>
        </p:txBody>
      </p:sp>
      <p:sp>
        <p:nvSpPr>
          <p:cNvPr id="27651" name="Rectangle 3"/>
          <p:cNvSpPr>
            <a:spLocks noGrp="1" noChangeArrowheads="1"/>
          </p:cNvSpPr>
          <p:nvPr>
            <p:ph type="body" sz="half" idx="1"/>
          </p:nvPr>
        </p:nvSpPr>
        <p:spPr>
          <a:xfrm>
            <a:off x="457200" y="1600200"/>
            <a:ext cx="4475163" cy="4525963"/>
          </a:xfrm>
        </p:spPr>
        <p:txBody>
          <a:bodyPr/>
          <a:lstStyle/>
          <a:p>
            <a:pPr>
              <a:lnSpc>
                <a:spcPct val="90000"/>
              </a:lnSpc>
            </a:pPr>
            <a:r>
              <a:rPr lang="tr-TR" altLang="tr-TR" sz="2800">
                <a:solidFill>
                  <a:schemeClr val="accent2"/>
                </a:solidFill>
                <a:latin typeface="Comic Sans MS" pitchFamily="66" charset="0"/>
              </a:rPr>
              <a:t>Öfke nöbetleri geçirir.</a:t>
            </a:r>
          </a:p>
          <a:p>
            <a:pPr>
              <a:lnSpc>
                <a:spcPct val="90000"/>
              </a:lnSpc>
            </a:pPr>
            <a:r>
              <a:rPr lang="tr-TR" altLang="tr-TR" sz="2800">
                <a:solidFill>
                  <a:schemeClr val="accent2"/>
                </a:solidFill>
                <a:latin typeface="Comic Sans MS" pitchFamily="66" charset="0"/>
              </a:rPr>
              <a:t>Kendisine vurur.</a:t>
            </a:r>
          </a:p>
          <a:p>
            <a:pPr>
              <a:lnSpc>
                <a:spcPct val="90000"/>
              </a:lnSpc>
            </a:pPr>
            <a:r>
              <a:rPr lang="tr-TR" altLang="tr-TR" sz="2800">
                <a:solidFill>
                  <a:schemeClr val="accent2"/>
                </a:solidFill>
                <a:latin typeface="Comic Sans MS" pitchFamily="66" charset="0"/>
              </a:rPr>
              <a:t>Başını duvarlara vurur.</a:t>
            </a:r>
          </a:p>
          <a:p>
            <a:pPr>
              <a:lnSpc>
                <a:spcPct val="90000"/>
              </a:lnSpc>
            </a:pPr>
            <a:r>
              <a:rPr lang="tr-TR" altLang="tr-TR" sz="2800">
                <a:solidFill>
                  <a:schemeClr val="accent2"/>
                </a:solidFill>
                <a:latin typeface="Comic Sans MS" pitchFamily="66" charset="0"/>
              </a:rPr>
              <a:t>Kendi saçlarını çeker,kopartır.</a:t>
            </a:r>
          </a:p>
          <a:p>
            <a:pPr>
              <a:lnSpc>
                <a:spcPct val="90000"/>
              </a:lnSpc>
            </a:pPr>
            <a:r>
              <a:rPr lang="tr-TR" altLang="tr-TR" sz="2800">
                <a:solidFill>
                  <a:schemeClr val="accent2"/>
                </a:solidFill>
                <a:latin typeface="Comic Sans MS" pitchFamily="66" charset="0"/>
              </a:rPr>
              <a:t>Yanaklarını çekiştirir,aynı zamanda bağırır.</a:t>
            </a:r>
          </a:p>
          <a:p>
            <a:pPr>
              <a:lnSpc>
                <a:spcPct val="90000"/>
              </a:lnSpc>
            </a:pPr>
            <a:r>
              <a:rPr lang="tr-TR" altLang="tr-TR" sz="2800">
                <a:solidFill>
                  <a:schemeClr val="accent2"/>
                </a:solidFill>
                <a:latin typeface="Comic Sans MS" pitchFamily="66" charset="0"/>
              </a:rPr>
              <a:t>Üstünü başını yırtar.</a:t>
            </a:r>
          </a:p>
          <a:p>
            <a:pPr>
              <a:lnSpc>
                <a:spcPct val="90000"/>
              </a:lnSpc>
            </a:pPr>
            <a:r>
              <a:rPr lang="tr-TR" altLang="tr-TR" sz="2800">
                <a:solidFill>
                  <a:schemeClr val="accent2"/>
                </a:solidFill>
                <a:latin typeface="Comic Sans MS" pitchFamily="66" charset="0"/>
              </a:rPr>
              <a:t>Kendini ısırır.</a:t>
            </a:r>
          </a:p>
        </p:txBody>
      </p:sp>
      <p:pic>
        <p:nvPicPr>
          <p:cNvPr id="27652" name="Picture 4" descr="ÖFKE"/>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5940425" y="2420938"/>
            <a:ext cx="2617788" cy="3600450"/>
          </a:xfrm>
          <a:solidFill>
            <a:srgbClr val="FF99CC"/>
          </a:solidFill>
          <a:ln/>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337664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27650"/>
                                        </p:tgtEl>
                                      </p:cBhvr>
                                    </p:animEffect>
                                    <p:animScale>
                                      <p:cBhvr>
                                        <p:cTn id="7" dur="250" autoRev="1" fill="hold"/>
                                        <p:tgtEl>
                                          <p:spTgt spid="276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tr-TR" altLang="tr-TR" sz="4000" b="1">
                <a:solidFill>
                  <a:schemeClr val="accent2"/>
                </a:solidFill>
                <a:latin typeface="Comic Sans MS" pitchFamily="66" charset="0"/>
              </a:rPr>
              <a:t>Çocuk Saldırganlık Davranışını Çevresine Yöneltirse;</a:t>
            </a:r>
          </a:p>
        </p:txBody>
      </p:sp>
      <p:sp>
        <p:nvSpPr>
          <p:cNvPr id="28675" name="Rectangle 3"/>
          <p:cNvSpPr>
            <a:spLocks noGrp="1" noChangeArrowheads="1"/>
          </p:cNvSpPr>
          <p:nvPr>
            <p:ph type="body" sz="half" idx="1"/>
          </p:nvPr>
        </p:nvSpPr>
        <p:spPr>
          <a:xfrm>
            <a:off x="2700338" y="1628775"/>
            <a:ext cx="4248150" cy="4895850"/>
          </a:xfrm>
        </p:spPr>
        <p:txBody>
          <a:bodyPr/>
          <a:lstStyle/>
          <a:p>
            <a:pPr>
              <a:lnSpc>
                <a:spcPct val="80000"/>
              </a:lnSpc>
            </a:pPr>
            <a:r>
              <a:rPr lang="tr-TR" altLang="tr-TR" sz="2400">
                <a:solidFill>
                  <a:srgbClr val="CC0066"/>
                </a:solidFill>
                <a:latin typeface="Comic Sans MS" pitchFamily="66" charset="0"/>
              </a:rPr>
              <a:t>Yanındaki insanı ısırır.</a:t>
            </a:r>
          </a:p>
          <a:p>
            <a:pPr>
              <a:lnSpc>
                <a:spcPct val="80000"/>
              </a:lnSpc>
            </a:pPr>
            <a:r>
              <a:rPr lang="tr-TR" altLang="tr-TR" sz="2400">
                <a:solidFill>
                  <a:srgbClr val="CC0066"/>
                </a:solidFill>
                <a:latin typeface="Comic Sans MS" pitchFamily="66" charset="0"/>
              </a:rPr>
              <a:t>Elindeki her şeyi atar.</a:t>
            </a:r>
          </a:p>
          <a:p>
            <a:pPr>
              <a:lnSpc>
                <a:spcPct val="80000"/>
              </a:lnSpc>
            </a:pPr>
            <a:r>
              <a:rPr lang="tr-TR" altLang="tr-TR" sz="2400">
                <a:solidFill>
                  <a:srgbClr val="CC0066"/>
                </a:solidFill>
                <a:latin typeface="Comic Sans MS" pitchFamily="66" charset="0"/>
              </a:rPr>
              <a:t>Yemekleri döker,bardakları kırar.</a:t>
            </a:r>
          </a:p>
          <a:p>
            <a:pPr>
              <a:lnSpc>
                <a:spcPct val="80000"/>
              </a:lnSpc>
            </a:pPr>
            <a:r>
              <a:rPr lang="tr-TR" altLang="tr-TR" sz="2400">
                <a:solidFill>
                  <a:srgbClr val="CC0066"/>
                </a:solidFill>
                <a:latin typeface="Comic Sans MS" pitchFamily="66" charset="0"/>
              </a:rPr>
              <a:t>Kendinden küçükleri döver.</a:t>
            </a:r>
          </a:p>
          <a:p>
            <a:pPr>
              <a:lnSpc>
                <a:spcPct val="80000"/>
              </a:lnSpc>
            </a:pPr>
            <a:r>
              <a:rPr lang="tr-TR" altLang="tr-TR" sz="2400">
                <a:solidFill>
                  <a:srgbClr val="CC0066"/>
                </a:solidFill>
                <a:latin typeface="Comic Sans MS" pitchFamily="66" charset="0"/>
              </a:rPr>
              <a:t>Oyuncaklarını kırar.</a:t>
            </a:r>
          </a:p>
          <a:p>
            <a:pPr>
              <a:lnSpc>
                <a:spcPct val="80000"/>
              </a:lnSpc>
            </a:pPr>
            <a:r>
              <a:rPr lang="tr-TR" altLang="tr-TR" sz="2400">
                <a:solidFill>
                  <a:srgbClr val="CC0066"/>
                </a:solidFill>
                <a:latin typeface="Comic Sans MS" pitchFamily="66" charset="0"/>
              </a:rPr>
              <a:t>Evdeki eşyaları kırar.</a:t>
            </a:r>
          </a:p>
          <a:p>
            <a:pPr>
              <a:lnSpc>
                <a:spcPct val="80000"/>
              </a:lnSpc>
            </a:pPr>
            <a:r>
              <a:rPr lang="tr-TR" altLang="tr-TR" sz="2400">
                <a:solidFill>
                  <a:srgbClr val="CC0066"/>
                </a:solidFill>
                <a:latin typeface="Comic Sans MS" pitchFamily="66" charset="0"/>
              </a:rPr>
              <a:t>Gazeteleri,kağıtları yırtar.</a:t>
            </a:r>
          </a:p>
          <a:p>
            <a:pPr>
              <a:lnSpc>
                <a:spcPct val="80000"/>
              </a:lnSpc>
            </a:pPr>
            <a:r>
              <a:rPr lang="tr-TR" altLang="tr-TR" sz="2400">
                <a:solidFill>
                  <a:srgbClr val="CC0066"/>
                </a:solidFill>
                <a:latin typeface="Comic Sans MS" pitchFamily="66" charset="0"/>
              </a:rPr>
              <a:t>Küfür eder.</a:t>
            </a:r>
          </a:p>
          <a:p>
            <a:pPr>
              <a:lnSpc>
                <a:spcPct val="80000"/>
              </a:lnSpc>
            </a:pPr>
            <a:r>
              <a:rPr lang="tr-TR" altLang="tr-TR" sz="2400">
                <a:solidFill>
                  <a:srgbClr val="CC0066"/>
                </a:solidFill>
                <a:latin typeface="Comic Sans MS" pitchFamily="66" charset="0"/>
              </a:rPr>
              <a:t>Tepinir.</a:t>
            </a:r>
          </a:p>
          <a:p>
            <a:pPr>
              <a:lnSpc>
                <a:spcPct val="80000"/>
              </a:lnSpc>
            </a:pPr>
            <a:r>
              <a:rPr lang="tr-TR" altLang="tr-TR" sz="2400">
                <a:solidFill>
                  <a:srgbClr val="CC0066"/>
                </a:solidFill>
                <a:latin typeface="Comic Sans MS" pitchFamily="66" charset="0"/>
              </a:rPr>
              <a:t>Ağlar ve bağırır.</a:t>
            </a:r>
          </a:p>
        </p:txBody>
      </p:sp>
      <p:pic>
        <p:nvPicPr>
          <p:cNvPr id="28676" name="Picture 4" descr="SALDIRGAN"/>
          <p:cNvPicPr>
            <a:picLocks noGrp="1" noChangeAspect="1" noChangeArrowheads="1"/>
          </p:cNvPicPr>
          <p:nvPr>
            <p:ph sz="quarter" idx="3"/>
          </p:nvPr>
        </p:nvPicPr>
        <p:blipFill>
          <a:blip r:embed="rId2">
            <a:extLst>
              <a:ext uri="{28A0092B-C50C-407E-A947-70E740481C1C}">
                <a14:useLocalDpi xmlns:a14="http://schemas.microsoft.com/office/drawing/2010/main" xmlns="" val="0"/>
              </a:ext>
            </a:extLst>
          </a:blip>
          <a:srcRect/>
          <a:stretch>
            <a:fillRect/>
          </a:stretch>
        </p:blipFill>
        <p:spPr>
          <a:xfrm>
            <a:off x="7164388" y="2781300"/>
            <a:ext cx="1681162" cy="2819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5632566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ppt_x</p:attrName>
                                        </p:attrNameLst>
                                      </p:cBhvr>
                                      <p:tavLst>
                                        <p:tav tm="0">
                                          <p:val>
                                            <p:strVal val="#ppt_x-.2"/>
                                          </p:val>
                                        </p:tav>
                                        <p:tav tm="100000">
                                          <p:val>
                                            <p:strVal val="#ppt_x"/>
                                          </p:val>
                                        </p:tav>
                                      </p:tavLst>
                                    </p:anim>
                                    <p:anim calcmode="lin" valueType="num">
                                      <p:cBhvr>
                                        <p:cTn id="8" dur="1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Effect transition="in" filter="fade">
                                      <p:cBhvr>
                                        <p:cTn id="14" dur="500"/>
                                        <p:tgtEl>
                                          <p:spTgt spid="28675">
                                            <p:txEl>
                                              <p:pRg st="0" end="0"/>
                                            </p:txEl>
                                          </p:spTgt>
                                        </p:tgtEl>
                                      </p:cBhvr>
                                    </p:animEffect>
                                    <p:anim calcmode="lin" valueType="num">
                                      <p:cBhvr>
                                        <p:cTn id="15"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86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8675">
                                            <p:txEl>
                                              <p:pRg st="1" end="1"/>
                                            </p:txEl>
                                          </p:spTgt>
                                        </p:tgtEl>
                                        <p:attrNameLst>
                                          <p:attrName>style.visibility</p:attrName>
                                        </p:attrNameLst>
                                      </p:cBhvr>
                                      <p:to>
                                        <p:strVal val="visible"/>
                                      </p:to>
                                    </p:set>
                                    <p:animEffect transition="in" filter="fade">
                                      <p:cBhvr>
                                        <p:cTn id="21" dur="500"/>
                                        <p:tgtEl>
                                          <p:spTgt spid="28675">
                                            <p:txEl>
                                              <p:pRg st="1" end="1"/>
                                            </p:txEl>
                                          </p:spTgt>
                                        </p:tgtEl>
                                      </p:cBhvr>
                                    </p:animEffect>
                                    <p:anim calcmode="lin" valueType="num">
                                      <p:cBhvr>
                                        <p:cTn id="22"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86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8675">
                                            <p:txEl>
                                              <p:pRg st="2" end="2"/>
                                            </p:txEl>
                                          </p:spTgt>
                                        </p:tgtEl>
                                        <p:attrNameLst>
                                          <p:attrName>style.visibility</p:attrName>
                                        </p:attrNameLst>
                                      </p:cBhvr>
                                      <p:to>
                                        <p:strVal val="visible"/>
                                      </p:to>
                                    </p:set>
                                    <p:animEffect transition="in" filter="fade">
                                      <p:cBhvr>
                                        <p:cTn id="28" dur="500"/>
                                        <p:tgtEl>
                                          <p:spTgt spid="28675">
                                            <p:txEl>
                                              <p:pRg st="2" end="2"/>
                                            </p:txEl>
                                          </p:spTgt>
                                        </p:tgtEl>
                                      </p:cBhvr>
                                    </p:animEffect>
                                    <p:anim calcmode="lin" valueType="num">
                                      <p:cBhvr>
                                        <p:cTn id="2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867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8675">
                                            <p:txEl>
                                              <p:pRg st="3" end="3"/>
                                            </p:txEl>
                                          </p:spTgt>
                                        </p:tgtEl>
                                        <p:attrNameLst>
                                          <p:attrName>style.visibility</p:attrName>
                                        </p:attrNameLst>
                                      </p:cBhvr>
                                      <p:to>
                                        <p:strVal val="visible"/>
                                      </p:to>
                                    </p:set>
                                    <p:animEffect transition="in" filter="fade">
                                      <p:cBhvr>
                                        <p:cTn id="35" dur="500"/>
                                        <p:tgtEl>
                                          <p:spTgt spid="28675">
                                            <p:txEl>
                                              <p:pRg st="3" end="3"/>
                                            </p:txEl>
                                          </p:spTgt>
                                        </p:tgtEl>
                                      </p:cBhvr>
                                    </p:animEffect>
                                    <p:anim calcmode="lin" valueType="num">
                                      <p:cBhvr>
                                        <p:cTn id="36"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867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8675">
                                            <p:txEl>
                                              <p:pRg st="4" end="4"/>
                                            </p:txEl>
                                          </p:spTgt>
                                        </p:tgtEl>
                                        <p:attrNameLst>
                                          <p:attrName>style.visibility</p:attrName>
                                        </p:attrNameLst>
                                      </p:cBhvr>
                                      <p:to>
                                        <p:strVal val="visible"/>
                                      </p:to>
                                    </p:set>
                                    <p:animEffect transition="in" filter="fade">
                                      <p:cBhvr>
                                        <p:cTn id="42" dur="500"/>
                                        <p:tgtEl>
                                          <p:spTgt spid="28675">
                                            <p:txEl>
                                              <p:pRg st="4" end="4"/>
                                            </p:txEl>
                                          </p:spTgt>
                                        </p:tgtEl>
                                      </p:cBhvr>
                                    </p:animEffect>
                                    <p:anim calcmode="lin" valueType="num">
                                      <p:cBhvr>
                                        <p:cTn id="43"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867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8675">
                                            <p:txEl>
                                              <p:pRg st="5" end="5"/>
                                            </p:txEl>
                                          </p:spTgt>
                                        </p:tgtEl>
                                        <p:attrNameLst>
                                          <p:attrName>style.visibility</p:attrName>
                                        </p:attrNameLst>
                                      </p:cBhvr>
                                      <p:to>
                                        <p:strVal val="visible"/>
                                      </p:to>
                                    </p:set>
                                    <p:animEffect transition="in" filter="fade">
                                      <p:cBhvr>
                                        <p:cTn id="49" dur="500"/>
                                        <p:tgtEl>
                                          <p:spTgt spid="28675">
                                            <p:txEl>
                                              <p:pRg st="5" end="5"/>
                                            </p:txEl>
                                          </p:spTgt>
                                        </p:tgtEl>
                                      </p:cBhvr>
                                    </p:animEffect>
                                    <p:anim calcmode="lin" valueType="num">
                                      <p:cBhvr>
                                        <p:cTn id="50"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2867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8675">
                                            <p:txEl>
                                              <p:pRg st="6" end="6"/>
                                            </p:txEl>
                                          </p:spTgt>
                                        </p:tgtEl>
                                        <p:attrNameLst>
                                          <p:attrName>style.visibility</p:attrName>
                                        </p:attrNameLst>
                                      </p:cBhvr>
                                      <p:to>
                                        <p:strVal val="visible"/>
                                      </p:to>
                                    </p:set>
                                    <p:animEffect transition="in" filter="fade">
                                      <p:cBhvr>
                                        <p:cTn id="56" dur="500"/>
                                        <p:tgtEl>
                                          <p:spTgt spid="28675">
                                            <p:txEl>
                                              <p:pRg st="6" end="6"/>
                                            </p:txEl>
                                          </p:spTgt>
                                        </p:tgtEl>
                                      </p:cBhvr>
                                    </p:animEffect>
                                    <p:anim calcmode="lin" valueType="num">
                                      <p:cBhvr>
                                        <p:cTn id="57"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28675">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28675">
                                            <p:txEl>
                                              <p:pRg st="7" end="7"/>
                                            </p:txEl>
                                          </p:spTgt>
                                        </p:tgtEl>
                                        <p:attrNameLst>
                                          <p:attrName>style.visibility</p:attrName>
                                        </p:attrNameLst>
                                      </p:cBhvr>
                                      <p:to>
                                        <p:strVal val="visible"/>
                                      </p:to>
                                    </p:set>
                                    <p:animEffect transition="in" filter="fade">
                                      <p:cBhvr>
                                        <p:cTn id="63" dur="500"/>
                                        <p:tgtEl>
                                          <p:spTgt spid="28675">
                                            <p:txEl>
                                              <p:pRg st="7" end="7"/>
                                            </p:txEl>
                                          </p:spTgt>
                                        </p:tgtEl>
                                      </p:cBhvr>
                                    </p:animEffect>
                                    <p:anim calcmode="lin" valueType="num">
                                      <p:cBhvr>
                                        <p:cTn id="64" dur="5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28675">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28675">
                                            <p:txEl>
                                              <p:pRg st="8" end="8"/>
                                            </p:txEl>
                                          </p:spTgt>
                                        </p:tgtEl>
                                        <p:attrNameLst>
                                          <p:attrName>style.visibility</p:attrName>
                                        </p:attrNameLst>
                                      </p:cBhvr>
                                      <p:to>
                                        <p:strVal val="visible"/>
                                      </p:to>
                                    </p:set>
                                    <p:animEffect transition="in" filter="fade">
                                      <p:cBhvr>
                                        <p:cTn id="70" dur="500"/>
                                        <p:tgtEl>
                                          <p:spTgt spid="28675">
                                            <p:txEl>
                                              <p:pRg st="8" end="8"/>
                                            </p:txEl>
                                          </p:spTgt>
                                        </p:tgtEl>
                                      </p:cBhvr>
                                    </p:animEffect>
                                    <p:anim calcmode="lin" valueType="num">
                                      <p:cBhvr>
                                        <p:cTn id="71" dur="500" fill="hold"/>
                                        <p:tgtEl>
                                          <p:spTgt spid="28675">
                                            <p:txEl>
                                              <p:pRg st="8" end="8"/>
                                            </p:txEl>
                                          </p:spTgt>
                                        </p:tgtEl>
                                        <p:attrNameLst>
                                          <p:attrName>ppt_x</p:attrName>
                                        </p:attrNameLst>
                                      </p:cBhvr>
                                      <p:tavLst>
                                        <p:tav tm="0">
                                          <p:val>
                                            <p:strVal val="#ppt_x"/>
                                          </p:val>
                                        </p:tav>
                                        <p:tav tm="100000">
                                          <p:val>
                                            <p:strVal val="#ppt_x"/>
                                          </p:val>
                                        </p:tav>
                                      </p:tavLst>
                                    </p:anim>
                                    <p:anim calcmode="lin" valueType="num">
                                      <p:cBhvr>
                                        <p:cTn id="72" dur="500" fill="hold"/>
                                        <p:tgtEl>
                                          <p:spTgt spid="28675">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4" presetClass="entr" presetSubtype="0" fill="hold" grpId="0" nodeType="clickEffect">
                                  <p:stCondLst>
                                    <p:cond delay="0"/>
                                  </p:stCondLst>
                                  <p:childTnLst>
                                    <p:set>
                                      <p:cBhvr>
                                        <p:cTn id="76" dur="1" fill="hold">
                                          <p:stCondLst>
                                            <p:cond delay="0"/>
                                          </p:stCondLst>
                                        </p:cTn>
                                        <p:tgtEl>
                                          <p:spTgt spid="28675">
                                            <p:txEl>
                                              <p:pRg st="9" end="9"/>
                                            </p:txEl>
                                          </p:spTgt>
                                        </p:tgtEl>
                                        <p:attrNameLst>
                                          <p:attrName>style.visibility</p:attrName>
                                        </p:attrNameLst>
                                      </p:cBhvr>
                                      <p:to>
                                        <p:strVal val="visible"/>
                                      </p:to>
                                    </p:set>
                                    <p:animEffect transition="in" filter="fade">
                                      <p:cBhvr>
                                        <p:cTn id="77" dur="500"/>
                                        <p:tgtEl>
                                          <p:spTgt spid="28675">
                                            <p:txEl>
                                              <p:pRg st="9" end="9"/>
                                            </p:txEl>
                                          </p:spTgt>
                                        </p:tgtEl>
                                      </p:cBhvr>
                                    </p:animEffect>
                                    <p:anim calcmode="lin" valueType="num">
                                      <p:cBhvr>
                                        <p:cTn id="78" dur="500" fill="hold"/>
                                        <p:tgtEl>
                                          <p:spTgt spid="28675">
                                            <p:txEl>
                                              <p:pRg st="9" end="9"/>
                                            </p:txEl>
                                          </p:spTgt>
                                        </p:tgtEl>
                                        <p:attrNameLst>
                                          <p:attrName>ppt_x</p:attrName>
                                        </p:attrNameLst>
                                      </p:cBhvr>
                                      <p:tavLst>
                                        <p:tav tm="0">
                                          <p:val>
                                            <p:strVal val="#ppt_x"/>
                                          </p:val>
                                        </p:tav>
                                        <p:tav tm="100000">
                                          <p:val>
                                            <p:strVal val="#ppt_x"/>
                                          </p:val>
                                        </p:tav>
                                      </p:tavLst>
                                    </p:anim>
                                    <p:anim calcmode="lin" valueType="num">
                                      <p:cBhvr>
                                        <p:cTn id="79" dur="500" fill="hold"/>
                                        <p:tgtEl>
                                          <p:spTgt spid="28675">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tr-TR" altLang="tr-TR" sz="4000" b="1" u="sng" dirty="0">
                <a:solidFill>
                  <a:srgbClr val="FF0000"/>
                </a:solidFill>
                <a:latin typeface="Comic Sans MS" pitchFamily="66" charset="0"/>
              </a:rPr>
              <a:t>Anne Babanın Hatalı Tutumları:</a:t>
            </a:r>
          </a:p>
        </p:txBody>
      </p:sp>
      <p:sp>
        <p:nvSpPr>
          <p:cNvPr id="29699" name="Rectangle 3"/>
          <p:cNvSpPr>
            <a:spLocks noGrp="1" noChangeArrowheads="1"/>
          </p:cNvSpPr>
          <p:nvPr>
            <p:ph type="body" sz="half" idx="1"/>
          </p:nvPr>
        </p:nvSpPr>
        <p:spPr>
          <a:xfrm>
            <a:off x="457200" y="1600200"/>
            <a:ext cx="7931150" cy="4525963"/>
          </a:xfrm>
        </p:spPr>
        <p:txBody>
          <a:bodyPr/>
          <a:lstStyle/>
          <a:p>
            <a:endParaRPr lang="tr-TR" altLang="tr-TR" sz="2800">
              <a:solidFill>
                <a:srgbClr val="9966FF"/>
              </a:solidFill>
              <a:latin typeface="Comic Sans MS" pitchFamily="66" charset="0"/>
            </a:endParaRPr>
          </a:p>
          <a:p>
            <a:r>
              <a:rPr lang="tr-TR" altLang="tr-TR" sz="2800">
                <a:solidFill>
                  <a:srgbClr val="9966FF"/>
                </a:solidFill>
                <a:latin typeface="Comic Sans MS" pitchFamily="66" charset="0"/>
              </a:rPr>
              <a:t>Çocuğun Davranışlarını Gereksiz Yere Engellemek</a:t>
            </a:r>
          </a:p>
          <a:p>
            <a:r>
              <a:rPr lang="tr-TR" altLang="tr-TR" sz="2800">
                <a:solidFill>
                  <a:srgbClr val="9966FF"/>
                </a:solidFill>
                <a:latin typeface="Comic Sans MS" pitchFamily="66" charset="0"/>
              </a:rPr>
              <a:t>Çocuğun Davranış Ve İsteklerini Eleştirmek Ve Alay Etmek</a:t>
            </a:r>
          </a:p>
          <a:p>
            <a:r>
              <a:rPr lang="tr-TR" altLang="tr-TR" sz="2800">
                <a:solidFill>
                  <a:srgbClr val="9966FF"/>
                </a:solidFill>
                <a:latin typeface="Comic Sans MS" pitchFamily="66" charset="0"/>
              </a:rPr>
              <a:t>Çocuğu Sık Sık Cezalandırmak</a:t>
            </a:r>
          </a:p>
        </p:txBody>
      </p:sp>
    </p:spTree>
    <p:extLst>
      <p:ext uri="{BB962C8B-B14F-4D97-AF65-F5344CB8AC3E}">
        <p14:creationId xmlns:p14="http://schemas.microsoft.com/office/powerpoint/2010/main" xmlns="" val="1866682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6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anim calcmode="lin" valueType="num">
                                      <p:cBhvr additive="base">
                                        <p:cTn id="11"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9699">
                                            <p:txEl>
                                              <p:pRg st="1" end="1"/>
                                            </p:txEl>
                                          </p:spTgt>
                                        </p:tgtEl>
                                        <p:attrNameLst>
                                          <p:attrName>style.visibility</p:attrName>
                                        </p:attrNameLst>
                                      </p:cBhvr>
                                      <p:to>
                                        <p:strVal val="visible"/>
                                      </p:to>
                                    </p:set>
                                    <p:anim calcmode="lin" valueType="num">
                                      <p:cBhvr additive="base">
                                        <p:cTn id="2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69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autoUpdateAnimBg="0" rev="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260648"/>
            <a:ext cx="8226425" cy="1139825"/>
          </a:xfrm>
        </p:spPr>
        <p:txBody>
          <a:bodyPr/>
          <a:lstStyle/>
          <a:p>
            <a:r>
              <a:rPr lang="tr-TR" altLang="tr-TR" sz="2800" b="1" dirty="0">
                <a:solidFill>
                  <a:schemeClr val="accent2"/>
                </a:solidFill>
                <a:latin typeface="Comic Sans MS" pitchFamily="66" charset="0"/>
              </a:rPr>
              <a:t>SALDIRGANLIĞI ÖNLEMEK VE DÜZELTMEK İÇİN DİKKAT EDİLMESİ GEREKENLER</a:t>
            </a:r>
          </a:p>
        </p:txBody>
      </p:sp>
      <p:sp>
        <p:nvSpPr>
          <p:cNvPr id="30723" name="Rectangle 3"/>
          <p:cNvSpPr>
            <a:spLocks noGrp="1" noChangeArrowheads="1"/>
          </p:cNvSpPr>
          <p:nvPr>
            <p:ph type="body" idx="1"/>
          </p:nvPr>
        </p:nvSpPr>
        <p:spPr>
          <a:xfrm>
            <a:off x="457200" y="1600200"/>
            <a:ext cx="8229600" cy="4852988"/>
          </a:xfrm>
        </p:spPr>
        <p:txBody>
          <a:bodyPr/>
          <a:lstStyle/>
          <a:p>
            <a:pPr>
              <a:lnSpc>
                <a:spcPct val="80000"/>
              </a:lnSpc>
            </a:pPr>
            <a:r>
              <a:rPr lang="tr-TR" altLang="tr-TR" sz="2000" dirty="0">
                <a:solidFill>
                  <a:schemeClr val="tx1"/>
                </a:solidFill>
                <a:latin typeface="Comic Sans MS" pitchFamily="66" charset="0"/>
              </a:rPr>
              <a:t>Saldırgan davranışlara model olunmamalı.</a:t>
            </a:r>
          </a:p>
          <a:p>
            <a:pPr>
              <a:lnSpc>
                <a:spcPct val="80000"/>
              </a:lnSpc>
            </a:pPr>
            <a:r>
              <a:rPr lang="tr-TR" altLang="tr-TR" sz="2000" dirty="0">
                <a:solidFill>
                  <a:schemeClr val="tx1"/>
                </a:solidFill>
                <a:latin typeface="Comic Sans MS" pitchFamily="66" charset="0"/>
              </a:rPr>
              <a:t>Çocuk saldırganlaşıyor diye her isteği yapılmamalı.</a:t>
            </a:r>
          </a:p>
          <a:p>
            <a:pPr>
              <a:lnSpc>
                <a:spcPct val="80000"/>
              </a:lnSpc>
            </a:pPr>
            <a:r>
              <a:rPr lang="tr-TR" altLang="tr-TR" sz="2000" dirty="0">
                <a:solidFill>
                  <a:schemeClr val="tx1"/>
                </a:solidFill>
                <a:latin typeface="Comic Sans MS" pitchFamily="66" charset="0"/>
              </a:rPr>
              <a:t>Saldırgan davranışlarından dolayı dövülerek cezalandırılmamalı.</a:t>
            </a:r>
          </a:p>
          <a:p>
            <a:pPr>
              <a:lnSpc>
                <a:spcPct val="80000"/>
              </a:lnSpc>
            </a:pPr>
            <a:r>
              <a:rPr lang="tr-TR" altLang="tr-TR" sz="2000" dirty="0">
                <a:solidFill>
                  <a:schemeClr val="tx1"/>
                </a:solidFill>
                <a:latin typeface="Comic Sans MS" pitchFamily="66" charset="0"/>
              </a:rPr>
              <a:t>Çocuk saldırgan davranışlarına başladığı zaman, ona mantıklı bir şey anlatmaya çalışılmamalı.(Mola yöntemi uygulanmalı)</a:t>
            </a:r>
          </a:p>
          <a:p>
            <a:pPr>
              <a:lnSpc>
                <a:spcPct val="80000"/>
              </a:lnSpc>
            </a:pPr>
            <a:r>
              <a:rPr lang="tr-TR" altLang="tr-TR" sz="2000" dirty="0">
                <a:solidFill>
                  <a:schemeClr val="tx1"/>
                </a:solidFill>
                <a:latin typeface="Comic Sans MS" pitchFamily="66" charset="0"/>
              </a:rPr>
              <a:t>Saldırgan davranışların sonuçları çocuğun anlayabileceği bir dille, sohbet şeklinde anlatılmalı.</a:t>
            </a:r>
          </a:p>
          <a:p>
            <a:pPr>
              <a:lnSpc>
                <a:spcPct val="80000"/>
              </a:lnSpc>
            </a:pPr>
            <a:r>
              <a:rPr lang="tr-TR" altLang="tr-TR" sz="2000" dirty="0">
                <a:solidFill>
                  <a:schemeClr val="tx1"/>
                </a:solidFill>
                <a:latin typeface="Comic Sans MS" pitchFamily="66" charset="0"/>
              </a:rPr>
              <a:t>Çocuğa gün içinde belirli sorumluluklar verilmeli, çocuk başıboş bırakılmamalıdır.</a:t>
            </a:r>
          </a:p>
          <a:p>
            <a:pPr>
              <a:lnSpc>
                <a:spcPct val="80000"/>
              </a:lnSpc>
            </a:pPr>
            <a:r>
              <a:rPr lang="tr-TR" altLang="tr-TR" sz="2000" dirty="0">
                <a:solidFill>
                  <a:schemeClr val="tx1"/>
                </a:solidFill>
                <a:latin typeface="Comic Sans MS" pitchFamily="66" charset="0"/>
              </a:rPr>
              <a:t>Grup etkinliklerine katılımı sağlanmalı.</a:t>
            </a:r>
          </a:p>
          <a:p>
            <a:pPr>
              <a:lnSpc>
                <a:spcPct val="80000"/>
              </a:lnSpc>
            </a:pPr>
            <a:r>
              <a:rPr lang="tr-TR" altLang="tr-TR" sz="2000" dirty="0">
                <a:solidFill>
                  <a:schemeClr val="tx1"/>
                </a:solidFill>
                <a:latin typeface="Comic Sans MS" pitchFamily="66" charset="0"/>
              </a:rPr>
              <a:t>Çocuğu başka çocuklarla kıyaslamamak, yarıştırmamak.</a:t>
            </a:r>
          </a:p>
          <a:p>
            <a:pPr>
              <a:lnSpc>
                <a:spcPct val="80000"/>
              </a:lnSpc>
            </a:pPr>
            <a:r>
              <a:rPr lang="tr-TR" altLang="tr-TR" sz="2000" dirty="0">
                <a:solidFill>
                  <a:schemeClr val="tx1"/>
                </a:solidFill>
                <a:latin typeface="Comic Sans MS" pitchFamily="66" charset="0"/>
              </a:rPr>
              <a:t>Temel ihtiyaçlarının zamanında ve duyarlılıkla karşılanmalı.</a:t>
            </a:r>
          </a:p>
          <a:p>
            <a:pPr>
              <a:lnSpc>
                <a:spcPct val="80000"/>
              </a:lnSpc>
            </a:pPr>
            <a:r>
              <a:rPr lang="tr-TR" altLang="tr-TR" sz="2000" dirty="0">
                <a:solidFill>
                  <a:schemeClr val="tx1"/>
                </a:solidFill>
                <a:latin typeface="Comic Sans MS" pitchFamily="66" charset="0"/>
              </a:rPr>
              <a:t>Çocukların arzu-istek-merak ve girişimciliklerine saygı duyulmalı</a:t>
            </a:r>
            <a:r>
              <a:rPr lang="tr-TR" altLang="tr-TR" sz="1600" dirty="0">
                <a:solidFill>
                  <a:schemeClr val="tx1"/>
                </a:solidFill>
                <a:latin typeface="Comic Sans MS" pitchFamily="66" charset="0"/>
              </a:rPr>
              <a:t>.</a:t>
            </a:r>
          </a:p>
        </p:txBody>
      </p:sp>
    </p:spTree>
    <p:extLst>
      <p:ext uri="{BB962C8B-B14F-4D97-AF65-F5344CB8AC3E}">
        <p14:creationId xmlns:p14="http://schemas.microsoft.com/office/powerpoint/2010/main" xmlns="" val="21644757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p:cTn id="13"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p:cTn id="19"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07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p:cTn id="25"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07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0723">
                                            <p:txEl>
                                              <p:pRg st="3" end="3"/>
                                            </p:txEl>
                                          </p:spTgt>
                                        </p:tgtEl>
                                        <p:attrNameLst>
                                          <p:attrName>style.visibility</p:attrName>
                                        </p:attrNameLst>
                                      </p:cBhvr>
                                      <p:to>
                                        <p:strVal val="visible"/>
                                      </p:to>
                                    </p:set>
                                    <p:anim calcmode="lin" valueType="num">
                                      <p:cBhvr>
                                        <p:cTn id="31"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072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0723">
                                            <p:txEl>
                                              <p:pRg st="4" end="4"/>
                                            </p:txEl>
                                          </p:spTgt>
                                        </p:tgtEl>
                                        <p:attrNameLst>
                                          <p:attrName>style.visibility</p:attrName>
                                        </p:attrNameLst>
                                      </p:cBhvr>
                                      <p:to>
                                        <p:strVal val="visible"/>
                                      </p:to>
                                    </p:set>
                                    <p:anim calcmode="lin" valueType="num">
                                      <p:cBhvr>
                                        <p:cTn id="37"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072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0723">
                                            <p:txEl>
                                              <p:pRg st="5" end="5"/>
                                            </p:txEl>
                                          </p:spTgt>
                                        </p:tgtEl>
                                        <p:attrNameLst>
                                          <p:attrName>style.visibility</p:attrName>
                                        </p:attrNameLst>
                                      </p:cBhvr>
                                      <p:to>
                                        <p:strVal val="visible"/>
                                      </p:to>
                                    </p:set>
                                    <p:anim calcmode="lin" valueType="num">
                                      <p:cBhvr>
                                        <p:cTn id="43" dur="500" fill="hold"/>
                                        <p:tgtEl>
                                          <p:spTgt spid="3072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072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0723">
                                            <p:txEl>
                                              <p:pRg st="6" end="6"/>
                                            </p:txEl>
                                          </p:spTgt>
                                        </p:tgtEl>
                                        <p:attrNameLst>
                                          <p:attrName>style.visibility</p:attrName>
                                        </p:attrNameLst>
                                      </p:cBhvr>
                                      <p:to>
                                        <p:strVal val="visible"/>
                                      </p:to>
                                    </p:set>
                                    <p:anim calcmode="lin" valueType="num">
                                      <p:cBhvr>
                                        <p:cTn id="49" dur="500" fill="hold"/>
                                        <p:tgtEl>
                                          <p:spTgt spid="3072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072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0723">
                                            <p:txEl>
                                              <p:pRg st="7" end="7"/>
                                            </p:txEl>
                                          </p:spTgt>
                                        </p:tgtEl>
                                        <p:attrNameLst>
                                          <p:attrName>style.visibility</p:attrName>
                                        </p:attrNameLst>
                                      </p:cBhvr>
                                      <p:to>
                                        <p:strVal val="visible"/>
                                      </p:to>
                                    </p:set>
                                    <p:anim calcmode="lin" valueType="num">
                                      <p:cBhvr>
                                        <p:cTn id="55" dur="500" fill="hold"/>
                                        <p:tgtEl>
                                          <p:spTgt spid="3072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072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0723">
                                            <p:txEl>
                                              <p:pRg st="8" end="8"/>
                                            </p:txEl>
                                          </p:spTgt>
                                        </p:tgtEl>
                                        <p:attrNameLst>
                                          <p:attrName>style.visibility</p:attrName>
                                        </p:attrNameLst>
                                      </p:cBhvr>
                                      <p:to>
                                        <p:strVal val="visible"/>
                                      </p:to>
                                    </p:set>
                                    <p:anim calcmode="lin" valueType="num">
                                      <p:cBhvr>
                                        <p:cTn id="61" dur="500" fill="hold"/>
                                        <p:tgtEl>
                                          <p:spTgt spid="3072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072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30723">
                                            <p:txEl>
                                              <p:pRg st="9" end="9"/>
                                            </p:txEl>
                                          </p:spTgt>
                                        </p:tgtEl>
                                        <p:attrNameLst>
                                          <p:attrName>style.visibility</p:attrName>
                                        </p:attrNameLst>
                                      </p:cBhvr>
                                      <p:to>
                                        <p:strVal val="visible"/>
                                      </p:to>
                                    </p:set>
                                    <p:anim calcmode="lin" valueType="num">
                                      <p:cBhvr>
                                        <p:cTn id="67" dur="500" fill="hold"/>
                                        <p:tgtEl>
                                          <p:spTgt spid="30723">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30723">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60350"/>
            <a:ext cx="8229600" cy="1139825"/>
          </a:xfrm>
        </p:spPr>
        <p:txBody>
          <a:bodyPr/>
          <a:lstStyle/>
          <a:p>
            <a:pPr algn="r"/>
            <a:r>
              <a:rPr lang="tr-TR" altLang="tr-TR">
                <a:solidFill>
                  <a:srgbClr val="FF0000"/>
                </a:solidFill>
              </a:rPr>
              <a:t>ÇALMA</a:t>
            </a:r>
          </a:p>
        </p:txBody>
      </p:sp>
      <p:sp>
        <p:nvSpPr>
          <p:cNvPr id="32771" name="Rectangle 3"/>
          <p:cNvSpPr>
            <a:spLocks noGrp="1" noChangeArrowheads="1"/>
          </p:cNvSpPr>
          <p:nvPr>
            <p:ph type="body" idx="1"/>
          </p:nvPr>
        </p:nvSpPr>
        <p:spPr/>
        <p:txBody>
          <a:bodyPr/>
          <a:lstStyle/>
          <a:p>
            <a:pPr>
              <a:buFontTx/>
              <a:buNone/>
            </a:pPr>
            <a:r>
              <a:rPr lang="tr-TR" altLang="tr-TR" sz="2800"/>
              <a:t>  Çocuğun başkasına ait bir eşyayı yada</a:t>
            </a:r>
          </a:p>
          <a:p>
            <a:pPr>
              <a:buFontTx/>
              <a:buNone/>
            </a:pPr>
            <a:r>
              <a:rPr lang="tr-TR" altLang="tr-TR" sz="2800"/>
              <a:t>  parayı izinsiz almasıdır.6 yaşına kadar çocuklarda mülkiyet duygusu gelişmediği için bu tür izinsiz almalar çalma olarak adlandırılmaz.</a:t>
            </a:r>
          </a:p>
          <a:p>
            <a:pPr>
              <a:buFontTx/>
              <a:buNone/>
            </a:pPr>
            <a:r>
              <a:rPr lang="tr-TR" altLang="tr-TR" sz="2800"/>
              <a:t>      </a:t>
            </a:r>
            <a:r>
              <a:rPr lang="tr-TR" altLang="tr-TR" sz="2800">
                <a:solidFill>
                  <a:srgbClr val="FF0000"/>
                </a:solidFill>
              </a:rPr>
              <a:t>ÖNERİLER:</a:t>
            </a:r>
          </a:p>
          <a:p>
            <a:pPr>
              <a:buFontTx/>
              <a:buNone/>
            </a:pPr>
            <a:r>
              <a:rPr lang="tr-TR" altLang="tr-TR" sz="2800"/>
              <a:t>      *İzinsiz almalarda çocuğa sakince    açıklamada bulunun </a:t>
            </a:r>
          </a:p>
          <a:p>
            <a:pPr>
              <a:buFontTx/>
              <a:buNone/>
            </a:pPr>
            <a:r>
              <a:rPr lang="tr-TR" altLang="tr-TR" sz="2800"/>
              <a:t>      *İzinsiz alınan eşyayı çocuğun kendisinin iade etmesini sağlayın</a:t>
            </a:r>
          </a:p>
        </p:txBody>
      </p:sp>
      <p:pic>
        <p:nvPicPr>
          <p:cNvPr id="32773" name="Picture 5" descr="ANd9GcRDmBMxFhAoTbOtALQpBf2fJHwi3TEdBtnML4HDwGcSvsEWFvf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850" y="188913"/>
            <a:ext cx="1870075" cy="14557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876564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tr-TR" altLang="tr-TR"/>
          </a:p>
        </p:txBody>
      </p:sp>
      <p:sp>
        <p:nvSpPr>
          <p:cNvPr id="35843" name="Rectangle 3"/>
          <p:cNvSpPr>
            <a:spLocks noGrp="1" noChangeArrowheads="1"/>
          </p:cNvSpPr>
          <p:nvPr>
            <p:ph type="body" idx="1"/>
          </p:nvPr>
        </p:nvSpPr>
        <p:spPr/>
        <p:txBody>
          <a:bodyPr/>
          <a:lstStyle/>
          <a:p>
            <a:endParaRPr lang="tr-TR" altLang="tr-TR"/>
          </a:p>
        </p:txBody>
      </p:sp>
      <p:pic>
        <p:nvPicPr>
          <p:cNvPr id="35844" name="Picture 4" descr="imag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975" y="0"/>
            <a:ext cx="1062037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655752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tr-TR" altLang="tr-TR" sz="4000" b="1">
                <a:solidFill>
                  <a:srgbClr val="CC3300"/>
                </a:solidFill>
                <a:latin typeface="Comic Sans MS" pitchFamily="66" charset="0"/>
              </a:rPr>
              <a:t>YATAĞINI ISLATMA(ENÜREZİS)</a:t>
            </a:r>
          </a:p>
        </p:txBody>
      </p:sp>
      <p:sp>
        <p:nvSpPr>
          <p:cNvPr id="36867" name="Rectangle 3"/>
          <p:cNvSpPr>
            <a:spLocks noGrp="1" noChangeArrowheads="1"/>
          </p:cNvSpPr>
          <p:nvPr>
            <p:ph type="body" idx="1"/>
          </p:nvPr>
        </p:nvSpPr>
        <p:spPr/>
        <p:txBody>
          <a:bodyPr/>
          <a:lstStyle/>
          <a:p>
            <a:r>
              <a:rPr lang="tr-TR" altLang="tr-TR" sz="2800">
                <a:solidFill>
                  <a:srgbClr val="0099CC"/>
                </a:solidFill>
                <a:latin typeface="Comic Sans MS" pitchFamily="66" charset="0"/>
              </a:rPr>
              <a:t>İstemeden ya da kasıtlı olarak altını (çamaşır ya da yatağı) ıslatmasıdır.</a:t>
            </a:r>
          </a:p>
          <a:p>
            <a:r>
              <a:rPr lang="tr-TR" altLang="tr-TR" sz="2800">
                <a:solidFill>
                  <a:srgbClr val="0099CC"/>
                </a:solidFill>
                <a:latin typeface="Comic Sans MS" pitchFamily="66" charset="0"/>
              </a:rPr>
              <a:t>En az 3 ay sürmeli ve haftada birkaç kez olmalıdır.Çünkü daha kısa süreli ve nadir olması belirli yaşa kadar normaldir.</a:t>
            </a:r>
          </a:p>
          <a:p>
            <a:r>
              <a:rPr lang="tr-TR" altLang="tr-TR" sz="2800">
                <a:solidFill>
                  <a:srgbClr val="0099CC"/>
                </a:solidFill>
                <a:latin typeface="Comic Sans MS" pitchFamily="66" charset="0"/>
              </a:rPr>
              <a:t>Tuvalet terbiyesinden sonra ara vermeden sürüyor ise BİRİNCİL, tuvalet terbiyesinden en az bir sene kuru kaldıktan sonra başlamış ise İKİNCİL altını ıslatma denir.</a:t>
            </a:r>
          </a:p>
        </p:txBody>
      </p:sp>
    </p:spTree>
    <p:extLst>
      <p:ext uri="{BB962C8B-B14F-4D97-AF65-F5344CB8AC3E}">
        <p14:creationId xmlns:p14="http://schemas.microsoft.com/office/powerpoint/2010/main" xmlns="" val="78151157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strVal val="#ppt_w+.3"/>
                                          </p:val>
                                        </p:tav>
                                        <p:tav tm="100000">
                                          <p:val>
                                            <p:strVal val="#ppt_w"/>
                                          </p:val>
                                        </p:tav>
                                      </p:tavLst>
                                    </p:anim>
                                    <p:anim calcmode="lin" valueType="num">
                                      <p:cBhvr>
                                        <p:cTn id="8" dur="1000" fill="hold"/>
                                        <p:tgtEl>
                                          <p:spTgt spid="36866"/>
                                        </p:tgtEl>
                                        <p:attrNameLst>
                                          <p:attrName>ppt_h</p:attrName>
                                        </p:attrNameLst>
                                      </p:cBhvr>
                                      <p:tavLst>
                                        <p:tav tm="0">
                                          <p:val>
                                            <p:strVal val="#ppt_h"/>
                                          </p:val>
                                        </p:tav>
                                        <p:tav tm="100000">
                                          <p:val>
                                            <p:strVal val="#ppt_h"/>
                                          </p:val>
                                        </p:tav>
                                      </p:tavLst>
                                    </p:anim>
                                    <p:animEffect transition="in" filter="fade">
                                      <p:cBhvr>
                                        <p:cTn id="9" dur="1000"/>
                                        <p:tgtEl>
                                          <p:spTgt spid="368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 calcmode="lin" valueType="num">
                                      <p:cBhvr>
                                        <p:cTn id="14" dur="1000" fill="hold"/>
                                        <p:tgtEl>
                                          <p:spTgt spid="3686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686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68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6867">
                                            <p:txEl>
                                              <p:pRg st="1" end="1"/>
                                            </p:txEl>
                                          </p:spTgt>
                                        </p:tgtEl>
                                        <p:attrNameLst>
                                          <p:attrName>style.visibility</p:attrName>
                                        </p:attrNameLst>
                                      </p:cBhvr>
                                      <p:to>
                                        <p:strVal val="visible"/>
                                      </p:to>
                                    </p:set>
                                    <p:anim calcmode="lin" valueType="num">
                                      <p:cBhvr>
                                        <p:cTn id="21" dur="1000" fill="hold"/>
                                        <p:tgtEl>
                                          <p:spTgt spid="3686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686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686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 calcmode="lin" valueType="num">
                                      <p:cBhvr>
                                        <p:cTn id="28" dur="1000" fill="hold"/>
                                        <p:tgtEl>
                                          <p:spTgt spid="36867">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6867">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31800" y="936625"/>
            <a:ext cx="8685213" cy="5616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447675" indent="-377825">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1pPr>
            <a:lvl2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2pPr>
            <a:lvl3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3pPr>
            <a:lvl4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4pPr>
            <a:lvl5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9pPr>
          </a:lstStyle>
          <a:p>
            <a:pPr algn="ctr">
              <a:spcBef>
                <a:spcPts val="500"/>
              </a:spcBef>
              <a:buClrTx/>
              <a:buFontTx/>
              <a:buNone/>
              <a:defRPr/>
            </a:pPr>
            <a:endParaRPr lang="tr-TR" altLang="tr-TR" sz="2000" b="1" smtClean="0">
              <a:latin typeface="Comic Sans MS" pitchFamily="64" charset="0"/>
            </a:endParaRPr>
          </a:p>
          <a:p>
            <a:pPr algn="ctr">
              <a:spcBef>
                <a:spcPts val="500"/>
              </a:spcBef>
              <a:buClrTx/>
              <a:buFontTx/>
              <a:buNone/>
              <a:defRPr/>
            </a:pPr>
            <a:r>
              <a:rPr lang="tr-TR" altLang="tr-TR" sz="2400" b="1" smtClean="0">
                <a:latin typeface="Comic Sans MS" pitchFamily="64" charset="0"/>
              </a:rPr>
              <a:t>OTORİTER AİLE TUTUMU</a:t>
            </a:r>
          </a:p>
          <a:p>
            <a:pPr algn="ctr">
              <a:spcBef>
                <a:spcPts val="500"/>
              </a:spcBef>
              <a:buClrTx/>
              <a:buFontTx/>
              <a:buNone/>
              <a:defRPr/>
            </a:pPr>
            <a:endParaRPr lang="tr-TR" altLang="tr-TR" sz="2400" b="1" smtClean="0">
              <a:latin typeface="Comic Sans MS" pitchFamily="64" charset="0"/>
            </a:endParaRPr>
          </a:p>
          <a:p>
            <a:pPr algn="ctr">
              <a:spcBef>
                <a:spcPts val="500"/>
              </a:spcBef>
              <a:buClrTx/>
              <a:buFontTx/>
              <a:buNone/>
              <a:defRPr/>
            </a:pPr>
            <a:r>
              <a:rPr lang="tr-TR" altLang="tr-TR" sz="2000" b="1" smtClean="0">
                <a:latin typeface="Comic Sans MS" pitchFamily="64" charset="0"/>
              </a:rPr>
              <a:t>KARAKTERİSTİK ÖZELLİKLERİ</a:t>
            </a:r>
          </a:p>
          <a:p>
            <a:pPr>
              <a:spcBef>
                <a:spcPts val="500"/>
              </a:spcBef>
              <a:buClrTx/>
              <a:buFontTx/>
              <a:buNone/>
              <a:defRPr/>
            </a:pPr>
            <a:r>
              <a:rPr lang="tr-TR" altLang="tr-TR" sz="2000" smtClean="0">
                <a:latin typeface="Comic Sans MS" pitchFamily="64" charset="0"/>
              </a:rPr>
              <a:t>* Çocuğu sürekli kontrol altında tutan, kurallara sıkı sıkıya uymasını bekleyen anne-baba tutumudur.</a:t>
            </a:r>
          </a:p>
          <a:p>
            <a:pPr>
              <a:spcBef>
                <a:spcPts val="500"/>
              </a:spcBef>
              <a:buClrTx/>
              <a:buFontTx/>
              <a:buNone/>
              <a:defRPr/>
            </a:pPr>
            <a:r>
              <a:rPr lang="tr-TR" altLang="tr-TR" sz="2000" smtClean="0">
                <a:latin typeface="Comic Sans MS" pitchFamily="64" charset="0"/>
              </a:rPr>
              <a:t>* Kurallara uymazsa çocuğa ağır cezalar verilir.</a:t>
            </a:r>
          </a:p>
          <a:p>
            <a:pPr>
              <a:spcBef>
                <a:spcPts val="500"/>
              </a:spcBef>
              <a:buClrTx/>
              <a:buFontTx/>
              <a:buNone/>
              <a:defRPr/>
            </a:pPr>
            <a:r>
              <a:rPr lang="tr-TR" altLang="tr-TR" sz="2000" smtClean="0">
                <a:latin typeface="Comic Sans MS" pitchFamily="64" charset="0"/>
              </a:rPr>
              <a:t>* Katı ve sert bir disiplin uygulanır.</a:t>
            </a:r>
          </a:p>
          <a:p>
            <a:pPr>
              <a:spcBef>
                <a:spcPts val="500"/>
              </a:spcBef>
              <a:buClrTx/>
              <a:buFontTx/>
              <a:buNone/>
              <a:defRPr/>
            </a:pPr>
            <a:r>
              <a:rPr lang="tr-TR" altLang="tr-TR" sz="2000" smtClean="0">
                <a:latin typeface="Comic Sans MS" pitchFamily="64" charset="0"/>
              </a:rPr>
              <a:t>* Çocuğun hata yapmasına fırsat verilmez.</a:t>
            </a:r>
          </a:p>
          <a:p>
            <a:pPr>
              <a:spcBef>
                <a:spcPts val="500"/>
              </a:spcBef>
              <a:buClrTx/>
              <a:buFontTx/>
              <a:buNone/>
              <a:defRPr/>
            </a:pPr>
            <a:r>
              <a:rPr lang="tr-TR" altLang="tr-TR" sz="2000" smtClean="0">
                <a:latin typeface="Comic Sans MS" pitchFamily="64" charset="0"/>
              </a:rPr>
              <a:t>* Ailede ilişkiler gergindir, çocuk anne babadan çekinir.</a:t>
            </a:r>
          </a:p>
          <a:p>
            <a:pPr>
              <a:spcBef>
                <a:spcPts val="500"/>
              </a:spcBef>
              <a:buClrTx/>
              <a:buFontTx/>
              <a:buNone/>
              <a:defRPr/>
            </a:pPr>
            <a:r>
              <a:rPr lang="tr-TR" altLang="tr-TR" sz="2000" smtClean="0">
                <a:latin typeface="Comic Sans MS" pitchFamily="64" charset="0"/>
              </a:rPr>
              <a:t>* Aile mutlaka çocuğun hareketlerinde kusur bulur.</a:t>
            </a:r>
          </a:p>
          <a:p>
            <a:pPr>
              <a:spcBef>
                <a:spcPts val="500"/>
              </a:spcBef>
              <a:buClrTx/>
              <a:buFontTx/>
              <a:buNone/>
              <a:defRPr/>
            </a:pPr>
            <a:r>
              <a:rPr lang="tr-TR" altLang="tr-TR" sz="2000" smtClean="0">
                <a:latin typeface="Comic Sans MS" pitchFamily="64" charset="0"/>
              </a:rPr>
              <a:t>* Çocuğun her işine karışan bir tavır sergilerler.</a:t>
            </a:r>
          </a:p>
          <a:p>
            <a:pPr marL="446088" indent="-379413">
              <a:spcBef>
                <a:spcPts val="500"/>
              </a:spcBef>
              <a:buClrTx/>
              <a:buFontTx/>
              <a:buNone/>
              <a:defRPr/>
            </a:pPr>
            <a:endParaRPr lang="tr-TR" altLang="tr-TR" sz="2000" smtClean="0">
              <a:latin typeface="Comic Sans MS" pitchFamily="64" charset="0"/>
            </a:endParaRPr>
          </a:p>
        </p:txBody>
      </p:sp>
      <p:pic>
        <p:nvPicPr>
          <p:cNvPr id="921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40538" y="3816350"/>
            <a:ext cx="1836737" cy="27352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tr-TR" altLang="tr-TR">
                <a:solidFill>
                  <a:srgbClr val="006600"/>
                </a:solidFill>
                <a:latin typeface="Comic Sans MS" pitchFamily="66" charset="0"/>
              </a:rPr>
              <a:t>Nedeni Nedir?</a:t>
            </a:r>
          </a:p>
        </p:txBody>
      </p:sp>
      <p:sp>
        <p:nvSpPr>
          <p:cNvPr id="37891" name="Rectangle 3"/>
          <p:cNvSpPr>
            <a:spLocks noGrp="1" noChangeArrowheads="1"/>
          </p:cNvSpPr>
          <p:nvPr>
            <p:ph type="body" idx="1"/>
          </p:nvPr>
        </p:nvSpPr>
        <p:spPr/>
        <p:txBody>
          <a:bodyPr/>
          <a:lstStyle/>
          <a:p>
            <a:r>
              <a:rPr lang="tr-TR" altLang="tr-TR">
                <a:solidFill>
                  <a:srgbClr val="9900FF"/>
                </a:solidFill>
                <a:latin typeface="Comic Sans MS" pitchFamily="66" charset="0"/>
              </a:rPr>
              <a:t>Bedensel nedenler (İdrar torbası ve idrar yollarındaki geçici ya da kalıcı problemler). </a:t>
            </a:r>
          </a:p>
          <a:p>
            <a:r>
              <a:rPr lang="tr-TR" altLang="tr-TR">
                <a:solidFill>
                  <a:srgbClr val="9900FF"/>
                </a:solidFill>
                <a:latin typeface="Comic Sans MS" pitchFamily="66" charset="0"/>
              </a:rPr>
              <a:t>Kusurlu tuvalet eğitimi</a:t>
            </a:r>
          </a:p>
          <a:p>
            <a:r>
              <a:rPr lang="tr-TR" altLang="tr-TR">
                <a:solidFill>
                  <a:srgbClr val="9900FF"/>
                </a:solidFill>
                <a:latin typeface="Comic Sans MS" pitchFamily="66" charset="0"/>
              </a:rPr>
              <a:t>Yaşamakta olduğu strese bir yanıt</a:t>
            </a:r>
          </a:p>
          <a:p>
            <a:r>
              <a:rPr lang="tr-TR" altLang="tr-TR">
                <a:solidFill>
                  <a:srgbClr val="9900FF"/>
                </a:solidFill>
                <a:latin typeface="Comic Sans MS" pitchFamily="66" charset="0"/>
              </a:rPr>
              <a:t>Genetik faktörler</a:t>
            </a:r>
          </a:p>
          <a:p>
            <a:endParaRPr lang="tr-TR" altLang="tr-TR">
              <a:solidFill>
                <a:srgbClr val="9900FF"/>
              </a:solidFill>
              <a:latin typeface="Comic Sans MS" pitchFamily="66" charset="0"/>
            </a:endParaRPr>
          </a:p>
        </p:txBody>
      </p:sp>
    </p:spTree>
    <p:extLst>
      <p:ext uri="{BB962C8B-B14F-4D97-AF65-F5344CB8AC3E}">
        <p14:creationId xmlns:p14="http://schemas.microsoft.com/office/powerpoint/2010/main" xmlns="" val="30876741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anim calcmode="lin" valueType="num">
                                      <p:cBhvr>
                                        <p:cTn id="9" dur="500" fill="hold"/>
                                        <p:tgtEl>
                                          <p:spTgt spid="37890"/>
                                        </p:tgtEl>
                                        <p:attrNameLst>
                                          <p:attrName>style.rotation</p:attrName>
                                        </p:attrNameLst>
                                      </p:cBhvr>
                                      <p:tavLst>
                                        <p:tav tm="0">
                                          <p:val>
                                            <p:fltVal val="360"/>
                                          </p:val>
                                        </p:tav>
                                        <p:tav tm="100000">
                                          <p:val>
                                            <p:fltVal val="0"/>
                                          </p:val>
                                        </p:tav>
                                      </p:tavLst>
                                    </p:anim>
                                    <p:animEffect transition="in" filter="fade">
                                      <p:cBhvr>
                                        <p:cTn id="10" dur="500"/>
                                        <p:tgtEl>
                                          <p:spTgt spid="378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7891">
                                            <p:txEl>
                                              <p:pRg st="0" end="0"/>
                                            </p:txEl>
                                          </p:spTgt>
                                        </p:tgtEl>
                                        <p:attrNameLst>
                                          <p:attrName>style.visibility</p:attrName>
                                        </p:attrNameLst>
                                      </p:cBhvr>
                                      <p:to>
                                        <p:strVal val="visible"/>
                                      </p:to>
                                    </p:set>
                                    <p:anim calcmode="lin" valueType="num">
                                      <p:cBhvr>
                                        <p:cTn id="15"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789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789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789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37891">
                                            <p:txEl>
                                              <p:pRg st="1" end="1"/>
                                            </p:txEl>
                                          </p:spTgt>
                                        </p:tgtEl>
                                        <p:attrNameLst>
                                          <p:attrName>style.visibility</p:attrName>
                                        </p:attrNameLst>
                                      </p:cBhvr>
                                      <p:to>
                                        <p:strVal val="visible"/>
                                      </p:to>
                                    </p:set>
                                    <p:anim calcmode="lin" valueType="num">
                                      <p:cBhvr>
                                        <p:cTn id="23"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7891">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7891">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789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37891">
                                            <p:txEl>
                                              <p:pRg st="2" end="2"/>
                                            </p:txEl>
                                          </p:spTgt>
                                        </p:tgtEl>
                                        <p:attrNameLst>
                                          <p:attrName>style.visibility</p:attrName>
                                        </p:attrNameLst>
                                      </p:cBhvr>
                                      <p:to>
                                        <p:strVal val="visible"/>
                                      </p:to>
                                    </p:set>
                                    <p:anim calcmode="lin" valueType="num">
                                      <p:cBhvr>
                                        <p:cTn id="31"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7891">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7891">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7891">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37891">
                                            <p:txEl>
                                              <p:pRg st="3" end="3"/>
                                            </p:txEl>
                                          </p:spTgt>
                                        </p:tgtEl>
                                        <p:attrNameLst>
                                          <p:attrName>style.visibility</p:attrName>
                                        </p:attrNameLst>
                                      </p:cBhvr>
                                      <p:to>
                                        <p:strVal val="visible"/>
                                      </p:to>
                                    </p:set>
                                    <p:anim calcmode="lin" valueType="num">
                                      <p:cBhvr>
                                        <p:cTn id="39" dur="500" fill="hold"/>
                                        <p:tgtEl>
                                          <p:spTgt spid="3789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7891">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37891">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tr-TR" altLang="tr-TR" sz="4000" b="1">
                <a:solidFill>
                  <a:srgbClr val="006600"/>
                </a:solidFill>
                <a:latin typeface="Comic Sans MS" pitchFamily="66" charset="0"/>
              </a:rPr>
              <a:t>Belirtiler Ne Zaman Ortaya Çıkar?</a:t>
            </a:r>
          </a:p>
        </p:txBody>
      </p:sp>
      <p:sp>
        <p:nvSpPr>
          <p:cNvPr id="38915" name="Rectangle 3"/>
          <p:cNvSpPr>
            <a:spLocks noGrp="1" noChangeArrowheads="1"/>
          </p:cNvSpPr>
          <p:nvPr>
            <p:ph type="body" sz="half" idx="1"/>
          </p:nvPr>
        </p:nvSpPr>
        <p:spPr>
          <a:xfrm>
            <a:off x="468313" y="1600200"/>
            <a:ext cx="4027487" cy="5257800"/>
          </a:xfrm>
        </p:spPr>
        <p:txBody>
          <a:bodyPr/>
          <a:lstStyle/>
          <a:p>
            <a:r>
              <a:rPr lang="tr-TR" altLang="tr-TR" sz="2400">
                <a:solidFill>
                  <a:srgbClr val="FF6699"/>
                </a:solidFill>
                <a:latin typeface="Comic Sans MS" pitchFamily="66" charset="0"/>
              </a:rPr>
              <a:t>5 yaş üstü çocuklarda önemlidir.</a:t>
            </a:r>
          </a:p>
          <a:p>
            <a:r>
              <a:rPr lang="tr-TR" altLang="tr-TR" sz="2400">
                <a:solidFill>
                  <a:srgbClr val="FF6699"/>
                </a:solidFill>
                <a:latin typeface="Comic Sans MS" pitchFamily="66" charset="0"/>
              </a:rPr>
              <a:t>Yaşamında olağan dışı bir stres olduğunda (ev, okul değişikliği, kendisinin veya sevdiği birinin hastalanması, sevdiği birinden ayrılması, yeni kardeşin gelmesi vb.) ortaya çıkabilir.</a:t>
            </a:r>
          </a:p>
        </p:txBody>
      </p:sp>
      <p:graphicFrame>
        <p:nvGraphicFramePr>
          <p:cNvPr id="38916" name="Object 4"/>
          <p:cNvGraphicFramePr>
            <a:graphicFrameLocks noGrp="1" noChangeAspect="1"/>
          </p:cNvGraphicFramePr>
          <p:nvPr>
            <p:ph sz="half" idx="2"/>
          </p:nvPr>
        </p:nvGraphicFramePr>
        <p:xfrm>
          <a:off x="5219700" y="1773238"/>
          <a:ext cx="3097213" cy="3671887"/>
        </p:xfrm>
        <a:graphic>
          <a:graphicData uri="http://schemas.openxmlformats.org/presentationml/2006/ole">
            <p:oleObj spid="_x0000_s1031" name="Bit Eşlem Resmi" r:id="rId3" imgW="1486107" imgH="1762371" progId="PBrush">
              <p:embed/>
            </p:oleObj>
          </a:graphicData>
        </a:graphic>
      </p:graphicFrame>
    </p:spTree>
    <p:extLst>
      <p:ext uri="{BB962C8B-B14F-4D97-AF65-F5344CB8AC3E}">
        <p14:creationId xmlns:p14="http://schemas.microsoft.com/office/powerpoint/2010/main" xmlns="" val="64993988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2000" fill="hold"/>
                                        <p:tgtEl>
                                          <p:spTgt spid="38914"/>
                                        </p:tgtEl>
                                        <p:attrNameLst>
                                          <p:attrName>ppt_w</p:attrName>
                                        </p:attrNameLst>
                                      </p:cBhvr>
                                      <p:tavLst>
                                        <p:tav tm="0">
                                          <p:val>
                                            <p:strVal val="#ppt_w"/>
                                          </p:val>
                                        </p:tav>
                                        <p:tav tm="100000">
                                          <p:val>
                                            <p:strVal val="#ppt_w"/>
                                          </p:val>
                                        </p:tav>
                                      </p:tavLst>
                                    </p:anim>
                                    <p:anim calcmode="lin" valueType="num">
                                      <p:cBhvr>
                                        <p:cTn id="8" dur="2000" fill="hold"/>
                                        <p:tgtEl>
                                          <p:spTgt spid="3891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38914"/>
                                        </p:tgtEl>
                                        <p:attrNameLst>
                                          <p:attrName>ppt_x</p:attrName>
                                        </p:attrNameLst>
                                      </p:cBhvr>
                                      <p:tavLst>
                                        <p:tav tm="0">
                                          <p:val>
                                            <p:strVal val="#ppt_x-.4"/>
                                          </p:val>
                                        </p:tav>
                                        <p:tav tm="100000">
                                          <p:val>
                                            <p:strVal val="#ppt_x"/>
                                          </p:val>
                                        </p:tav>
                                      </p:tavLst>
                                    </p:anim>
                                    <p:anim calcmode="lin" valueType="num">
                                      <p:cBhvr>
                                        <p:cTn id="10" dur="2000" fill="hold"/>
                                        <p:tgtEl>
                                          <p:spTgt spid="3891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8915">
                                            <p:txEl>
                                              <p:pRg st="0" end="0"/>
                                            </p:txEl>
                                          </p:spTgt>
                                        </p:tgtEl>
                                        <p:attrNameLst>
                                          <p:attrName>style.visibility</p:attrName>
                                        </p:attrNameLst>
                                      </p:cBhvr>
                                      <p:to>
                                        <p:strVal val="visible"/>
                                      </p:to>
                                    </p:set>
                                    <p:animEffect transition="in" filter="fade">
                                      <p:cBhvr>
                                        <p:cTn id="15" dur="500">
                                          <p:stCondLst>
                                            <p:cond delay="0"/>
                                          </p:stCondLst>
                                        </p:cTn>
                                        <p:tgtEl>
                                          <p:spTgt spid="38915">
                                            <p:txEl>
                                              <p:pRg st="0" end="0"/>
                                            </p:txEl>
                                          </p:spTgt>
                                        </p:tgtEl>
                                      </p:cBhvr>
                                    </p:animEffect>
                                    <p:anim calcmode="lin" valueType="num">
                                      <p:cBhvr>
                                        <p:cTn id="16" dur="500" fill="hold">
                                          <p:stCondLst>
                                            <p:cond delay="0"/>
                                          </p:stCondLst>
                                        </p:cTn>
                                        <p:tgtEl>
                                          <p:spTgt spid="38915">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38915">
                                            <p:txEl>
                                              <p:pRg st="1" end="1"/>
                                            </p:txEl>
                                          </p:spTgt>
                                        </p:tgtEl>
                                        <p:attrNameLst>
                                          <p:attrName>style.visibility</p:attrName>
                                        </p:attrNameLst>
                                      </p:cBhvr>
                                      <p:to>
                                        <p:strVal val="visible"/>
                                      </p:to>
                                    </p:set>
                                    <p:animEffect transition="in" filter="fade">
                                      <p:cBhvr>
                                        <p:cTn id="22" dur="500">
                                          <p:stCondLst>
                                            <p:cond delay="0"/>
                                          </p:stCondLst>
                                        </p:cTn>
                                        <p:tgtEl>
                                          <p:spTgt spid="38915">
                                            <p:txEl>
                                              <p:pRg st="1" end="1"/>
                                            </p:txEl>
                                          </p:spTgt>
                                        </p:tgtEl>
                                      </p:cBhvr>
                                    </p:animEffect>
                                    <p:anim calcmode="lin" valueType="num">
                                      <p:cBhvr>
                                        <p:cTn id="23" dur="500" fill="hold">
                                          <p:stCondLst>
                                            <p:cond delay="0"/>
                                          </p:stCondLst>
                                        </p:cTn>
                                        <p:tgtEl>
                                          <p:spTgt spid="38915">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tr-TR" altLang="tr-TR" sz="4000" b="1">
                <a:solidFill>
                  <a:srgbClr val="33CCFF"/>
                </a:solidFill>
                <a:latin typeface="Comic Sans MS" pitchFamily="66" charset="0"/>
              </a:rPr>
              <a:t>DIŞKI KAÇIRMA(ENKOPREZİS)</a:t>
            </a:r>
          </a:p>
        </p:txBody>
      </p:sp>
      <p:sp>
        <p:nvSpPr>
          <p:cNvPr id="39939" name="Rectangle 3"/>
          <p:cNvSpPr>
            <a:spLocks noGrp="1" noChangeArrowheads="1"/>
          </p:cNvSpPr>
          <p:nvPr>
            <p:ph type="body" idx="1"/>
          </p:nvPr>
        </p:nvSpPr>
        <p:spPr/>
        <p:txBody>
          <a:bodyPr/>
          <a:lstStyle/>
          <a:p>
            <a:r>
              <a:rPr lang="tr-TR" altLang="tr-TR" sz="2800">
                <a:solidFill>
                  <a:srgbClr val="FF3399"/>
                </a:solidFill>
                <a:latin typeface="Comic Sans MS" pitchFamily="66" charset="0"/>
              </a:rPr>
              <a:t>İstemeden yada kasıtlı olarak ve tekrarlayan biçimde uygunsuz yerleri kirletmesidir.</a:t>
            </a:r>
          </a:p>
          <a:p>
            <a:r>
              <a:rPr lang="tr-TR" altLang="tr-TR" sz="2800">
                <a:solidFill>
                  <a:srgbClr val="FF3399"/>
                </a:solidFill>
                <a:latin typeface="Comic Sans MS" pitchFamily="66" charset="0"/>
              </a:rPr>
              <a:t>En az 3 ay sürmeli ve sıklıkla olması gerekir.</a:t>
            </a:r>
          </a:p>
          <a:p>
            <a:r>
              <a:rPr lang="tr-TR" altLang="tr-TR" sz="2800">
                <a:solidFill>
                  <a:srgbClr val="FF3399"/>
                </a:solidFill>
                <a:latin typeface="Comic Sans MS" pitchFamily="66" charset="0"/>
              </a:rPr>
              <a:t>Kirli çamaşırlarını saklayabilir ya da atabilir.</a:t>
            </a:r>
          </a:p>
          <a:p>
            <a:r>
              <a:rPr lang="tr-TR" altLang="tr-TR" sz="2800">
                <a:solidFill>
                  <a:srgbClr val="FF3399"/>
                </a:solidFill>
                <a:latin typeface="Comic Sans MS" pitchFamily="66" charset="0"/>
              </a:rPr>
              <a:t>Tuvalet terbiyesinden sonra bir sene temiz kalmışsa İKİNCİL, değilse BİRİNCİL tip diye adlandırılır.</a:t>
            </a:r>
          </a:p>
        </p:txBody>
      </p:sp>
    </p:spTree>
    <p:extLst>
      <p:ext uri="{BB962C8B-B14F-4D97-AF65-F5344CB8AC3E}">
        <p14:creationId xmlns:p14="http://schemas.microsoft.com/office/powerpoint/2010/main" xmlns="" val="4043934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tr-TR" altLang="tr-TR" sz="4000" b="1">
                <a:solidFill>
                  <a:srgbClr val="990099"/>
                </a:solidFill>
                <a:latin typeface="Comic Sans MS" pitchFamily="66" charset="0"/>
              </a:rPr>
              <a:t>DIŞKI KAÇIRMA(ENKOPREZİS)</a:t>
            </a:r>
          </a:p>
        </p:txBody>
      </p:sp>
      <p:sp>
        <p:nvSpPr>
          <p:cNvPr id="40963" name="Rectangle 3"/>
          <p:cNvSpPr>
            <a:spLocks noGrp="1" noChangeArrowheads="1"/>
          </p:cNvSpPr>
          <p:nvPr>
            <p:ph type="body" idx="1"/>
          </p:nvPr>
        </p:nvSpPr>
        <p:spPr/>
        <p:txBody>
          <a:bodyPr/>
          <a:lstStyle/>
          <a:p>
            <a:r>
              <a:rPr lang="tr-TR" altLang="tr-TR" b="1">
                <a:solidFill>
                  <a:srgbClr val="990099"/>
                </a:solidFill>
                <a:latin typeface="Comic Sans MS" pitchFamily="66" charset="0"/>
              </a:rPr>
              <a:t>NEDENLERİ;</a:t>
            </a:r>
          </a:p>
          <a:p>
            <a:pPr>
              <a:buFontTx/>
              <a:buNone/>
            </a:pPr>
            <a:r>
              <a:rPr lang="tr-TR" altLang="tr-TR">
                <a:solidFill>
                  <a:srgbClr val="990099"/>
                </a:solidFill>
                <a:latin typeface="Comic Sans MS" pitchFamily="66" charset="0"/>
              </a:rPr>
              <a:t>   Bedensel nedenler</a:t>
            </a:r>
          </a:p>
          <a:p>
            <a:pPr>
              <a:buFontTx/>
              <a:buNone/>
            </a:pPr>
            <a:r>
              <a:rPr lang="tr-TR" altLang="tr-TR">
                <a:solidFill>
                  <a:srgbClr val="990099"/>
                </a:solidFill>
                <a:latin typeface="Comic Sans MS" pitchFamily="66" charset="0"/>
              </a:rPr>
              <a:t>   Kusurlu tuvalet eğitimi</a:t>
            </a:r>
          </a:p>
          <a:p>
            <a:pPr>
              <a:buFontTx/>
              <a:buNone/>
            </a:pPr>
            <a:r>
              <a:rPr lang="tr-TR" altLang="tr-TR">
                <a:solidFill>
                  <a:srgbClr val="990099"/>
                </a:solidFill>
                <a:latin typeface="Comic Sans MS" pitchFamily="66" charset="0"/>
              </a:rPr>
              <a:t>   Yaşamakta olduğu strese bir yanıt olabilir.</a:t>
            </a:r>
          </a:p>
          <a:p>
            <a:pPr>
              <a:buFontTx/>
              <a:buNone/>
            </a:pPr>
            <a:r>
              <a:rPr lang="tr-TR" altLang="tr-TR">
                <a:solidFill>
                  <a:srgbClr val="990099"/>
                </a:solidFill>
                <a:latin typeface="Comic Sans MS" pitchFamily="66" charset="0"/>
              </a:rPr>
              <a:t>   Oyun ya da uğraşısını yarıda kesmek istememesi alışkanlık haline gelmiş olabilir.</a:t>
            </a:r>
          </a:p>
        </p:txBody>
      </p:sp>
    </p:spTree>
    <p:extLst>
      <p:ext uri="{BB962C8B-B14F-4D97-AF65-F5344CB8AC3E}">
        <p14:creationId xmlns:p14="http://schemas.microsoft.com/office/powerpoint/2010/main" xmlns="" val="69378421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096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096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0963">
                                            <p:txEl>
                                              <p:pRg st="0" end="0"/>
                                            </p:txEl>
                                          </p:spTgt>
                                        </p:tgtEl>
                                        <p:attrNameLst>
                                          <p:attrName>style.visibility</p:attrName>
                                        </p:attrNameLst>
                                      </p:cBhvr>
                                      <p:to>
                                        <p:strVal val="visible"/>
                                      </p:to>
                                    </p:set>
                                    <p:anim calcmode="lin" valueType="num">
                                      <p:cBhvr>
                                        <p:cTn id="15" dur="500" fill="hold"/>
                                        <p:tgtEl>
                                          <p:spTgt spid="4096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096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096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40963">
                                            <p:txEl>
                                              <p:pRg st="1" end="1"/>
                                            </p:txEl>
                                          </p:spTgt>
                                        </p:tgtEl>
                                        <p:attrNameLst>
                                          <p:attrName>style.visibility</p:attrName>
                                        </p:attrNameLst>
                                      </p:cBhvr>
                                      <p:to>
                                        <p:strVal val="visible"/>
                                      </p:to>
                                    </p:set>
                                    <p:anim calcmode="lin" valueType="num">
                                      <p:cBhvr>
                                        <p:cTn id="23" dur="500" fill="hold"/>
                                        <p:tgtEl>
                                          <p:spTgt spid="4096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096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096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40963">
                                            <p:txEl>
                                              <p:pRg st="2" end="2"/>
                                            </p:txEl>
                                          </p:spTgt>
                                        </p:tgtEl>
                                        <p:attrNameLst>
                                          <p:attrName>style.visibility</p:attrName>
                                        </p:attrNameLst>
                                      </p:cBhvr>
                                      <p:to>
                                        <p:strVal val="visible"/>
                                      </p:to>
                                    </p:set>
                                    <p:anim calcmode="lin" valueType="num">
                                      <p:cBhvr>
                                        <p:cTn id="31" dur="500" fill="hold"/>
                                        <p:tgtEl>
                                          <p:spTgt spid="4096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096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096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40963">
                                            <p:txEl>
                                              <p:pRg st="3" end="3"/>
                                            </p:txEl>
                                          </p:spTgt>
                                        </p:tgtEl>
                                        <p:attrNameLst>
                                          <p:attrName>style.visibility</p:attrName>
                                        </p:attrNameLst>
                                      </p:cBhvr>
                                      <p:to>
                                        <p:strVal val="visible"/>
                                      </p:to>
                                    </p:set>
                                    <p:anim calcmode="lin" valueType="num">
                                      <p:cBhvr>
                                        <p:cTn id="39" dur="500" fill="hold"/>
                                        <p:tgtEl>
                                          <p:spTgt spid="4096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096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096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40963">
                                            <p:txEl>
                                              <p:pRg st="4" end="4"/>
                                            </p:txEl>
                                          </p:spTgt>
                                        </p:tgtEl>
                                        <p:attrNameLst>
                                          <p:attrName>style.visibility</p:attrName>
                                        </p:attrNameLst>
                                      </p:cBhvr>
                                      <p:to>
                                        <p:strVal val="visible"/>
                                      </p:to>
                                    </p:set>
                                    <p:anim calcmode="lin" valueType="num">
                                      <p:cBhvr>
                                        <p:cTn id="47" dur="500" fill="hold"/>
                                        <p:tgtEl>
                                          <p:spTgt spid="4096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4096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4096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xit" presetSubtype="0" decel="100000" fill="hold" grpId="1" nodeType="clickEffect">
                                  <p:stCondLst>
                                    <p:cond delay="0"/>
                                  </p:stCondLst>
                                  <p:childTnLst>
                                    <p:anim calcmode="lin" valueType="num">
                                      <p:cBhvr>
                                        <p:cTn id="54" dur="500" fill="hold"/>
                                        <p:tgtEl>
                                          <p:spTgt spid="40962"/>
                                        </p:tgtEl>
                                        <p:attrNameLst>
                                          <p:attrName>ppt_h</p:attrName>
                                        </p:attrNameLst>
                                      </p:cBhvr>
                                      <p:tavLst>
                                        <p:tav tm="0">
                                          <p:val>
                                            <p:strVal val="ppt_h"/>
                                          </p:val>
                                        </p:tav>
                                        <p:tav tm="50000">
                                          <p:val>
                                            <p:strVal val="ppt_h/20"/>
                                          </p:val>
                                        </p:tav>
                                        <p:tav tm="100000">
                                          <p:val>
                                            <p:strVal val="ppt_h/20"/>
                                          </p:val>
                                        </p:tav>
                                      </p:tavLst>
                                    </p:anim>
                                    <p:anim calcmode="lin" valueType="num">
                                      <p:cBhvr>
                                        <p:cTn id="55" dur="500" fill="hold"/>
                                        <p:tgtEl>
                                          <p:spTgt spid="40962"/>
                                        </p:tgtEl>
                                        <p:attrNameLst>
                                          <p:attrName>ppt_w</p:attrName>
                                        </p:attrNameLst>
                                      </p:cBhvr>
                                      <p:tavLst>
                                        <p:tav tm="0">
                                          <p:val>
                                            <p:strVal val="ppt_w"/>
                                          </p:val>
                                        </p:tav>
                                        <p:tav tm="50000">
                                          <p:val>
                                            <p:strVal val="ppt_w+.3"/>
                                          </p:val>
                                        </p:tav>
                                        <p:tav tm="100000">
                                          <p:val>
                                            <p:strVal val="ppt_w+.3"/>
                                          </p:val>
                                        </p:tav>
                                      </p:tavLst>
                                    </p:anim>
                                    <p:anim calcmode="lin" valueType="num">
                                      <p:cBhvr>
                                        <p:cTn id="56" dur="500" fill="hold"/>
                                        <p:tgtEl>
                                          <p:spTgt spid="40962"/>
                                        </p:tgtEl>
                                        <p:attrNameLst>
                                          <p:attrName>ppt_x</p:attrName>
                                        </p:attrNameLst>
                                      </p:cBhvr>
                                      <p:tavLst>
                                        <p:tav tm="0">
                                          <p:val>
                                            <p:strVal val="ppt_x"/>
                                          </p:val>
                                        </p:tav>
                                        <p:tav tm="50000">
                                          <p:val>
                                            <p:strVal val="ppt_x"/>
                                          </p:val>
                                        </p:tav>
                                        <p:tav tm="100000">
                                          <p:val>
                                            <p:strVal val="ppt_x-.3"/>
                                          </p:val>
                                        </p:tav>
                                      </p:tavLst>
                                    </p:anim>
                                    <p:anim calcmode="lin" valueType="num">
                                      <p:cBhvr>
                                        <p:cTn id="57" dur="500" fill="hold"/>
                                        <p:tgtEl>
                                          <p:spTgt spid="40962"/>
                                        </p:tgtEl>
                                        <p:attrNameLst>
                                          <p:attrName>ppt_y</p:attrName>
                                        </p:attrNameLst>
                                      </p:cBhvr>
                                      <p:tavLst>
                                        <p:tav tm="0">
                                          <p:val>
                                            <p:strVal val="ppt_y"/>
                                          </p:val>
                                        </p:tav>
                                        <p:tav tm="100000">
                                          <p:val>
                                            <p:strVal val="ppt_y"/>
                                          </p:val>
                                        </p:tav>
                                      </p:tavLst>
                                    </p:anim>
                                    <p:set>
                                      <p:cBhvr>
                                        <p:cTn id="58" dur="1" fill="hold">
                                          <p:stCondLst>
                                            <p:cond delay="499"/>
                                          </p:stCondLst>
                                        </p:cTn>
                                        <p:tgtEl>
                                          <p:spTgt spid="40962"/>
                                        </p:tgtEl>
                                        <p:attrNameLst>
                                          <p:attrName>style.visibility</p:attrName>
                                        </p:attrNameLst>
                                      </p:cBhvr>
                                      <p:to>
                                        <p:strVal val="hidden"/>
                                      </p:to>
                                    </p:set>
                                  </p:childTnLst>
                                </p:cTn>
                              </p:par>
                              <p:par>
                                <p:cTn id="59" presetID="39" presetClass="exit" presetSubtype="0" decel="100000" fill="hold" grpId="1" nodeType="withEffect">
                                  <p:stCondLst>
                                    <p:cond delay="0"/>
                                  </p:stCondLst>
                                  <p:childTnLst>
                                    <p:anim calcmode="lin" valueType="num">
                                      <p:cBhvr>
                                        <p:cTn id="60" dur="500" fill="hold"/>
                                        <p:tgtEl>
                                          <p:spTgt spid="4096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1" dur="500" fill="hold"/>
                                        <p:tgtEl>
                                          <p:spTgt spid="4096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2" dur="500" fill="hold"/>
                                        <p:tgtEl>
                                          <p:spTgt spid="4096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63" dur="500" fill="hold"/>
                                        <p:tgtEl>
                                          <p:spTgt spid="40963">
                                            <p:txEl>
                                              <p:pRg st="0" end="0"/>
                                            </p:txEl>
                                          </p:spTgt>
                                        </p:tgtEl>
                                        <p:attrNameLst>
                                          <p:attrName>ppt_y</p:attrName>
                                        </p:attrNameLst>
                                      </p:cBhvr>
                                      <p:tavLst>
                                        <p:tav tm="0">
                                          <p:val>
                                            <p:strVal val="ppt_y"/>
                                          </p:val>
                                        </p:tav>
                                        <p:tav tm="100000">
                                          <p:val>
                                            <p:strVal val="ppt_y"/>
                                          </p:val>
                                        </p:tav>
                                      </p:tavLst>
                                    </p:anim>
                                    <p:set>
                                      <p:cBhvr>
                                        <p:cTn id="64" dur="1" fill="hold">
                                          <p:stCondLst>
                                            <p:cond delay="499"/>
                                          </p:stCondLst>
                                        </p:cTn>
                                        <p:tgtEl>
                                          <p:spTgt spid="40963">
                                            <p:txEl>
                                              <p:pRg st="0" end="0"/>
                                            </p:txEl>
                                          </p:spTgt>
                                        </p:tgtEl>
                                        <p:attrNameLst>
                                          <p:attrName>style.visibility</p:attrName>
                                        </p:attrNameLst>
                                      </p:cBhvr>
                                      <p:to>
                                        <p:strVal val="hidden"/>
                                      </p:to>
                                    </p:set>
                                  </p:childTnLst>
                                </p:cTn>
                              </p:par>
                              <p:par>
                                <p:cTn id="65" presetID="39" presetClass="exit" presetSubtype="0" decel="100000" fill="hold" grpId="1" nodeType="withEffect">
                                  <p:stCondLst>
                                    <p:cond delay="0"/>
                                  </p:stCondLst>
                                  <p:childTnLst>
                                    <p:anim calcmode="lin" valueType="num">
                                      <p:cBhvr>
                                        <p:cTn id="66" dur="500" fill="hold"/>
                                        <p:tgtEl>
                                          <p:spTgt spid="4096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7" dur="500" fill="hold"/>
                                        <p:tgtEl>
                                          <p:spTgt spid="4096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8" dur="500" fill="hold"/>
                                        <p:tgtEl>
                                          <p:spTgt spid="4096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9" dur="500" fill="hold"/>
                                        <p:tgtEl>
                                          <p:spTgt spid="40963">
                                            <p:txEl>
                                              <p:pRg st="1" end="1"/>
                                            </p:txEl>
                                          </p:spTgt>
                                        </p:tgtEl>
                                        <p:attrNameLst>
                                          <p:attrName>ppt_y</p:attrName>
                                        </p:attrNameLst>
                                      </p:cBhvr>
                                      <p:tavLst>
                                        <p:tav tm="0">
                                          <p:val>
                                            <p:strVal val="ppt_y"/>
                                          </p:val>
                                        </p:tav>
                                        <p:tav tm="100000">
                                          <p:val>
                                            <p:strVal val="ppt_y"/>
                                          </p:val>
                                        </p:tav>
                                      </p:tavLst>
                                    </p:anim>
                                    <p:set>
                                      <p:cBhvr>
                                        <p:cTn id="70" dur="1" fill="hold">
                                          <p:stCondLst>
                                            <p:cond delay="499"/>
                                          </p:stCondLst>
                                        </p:cTn>
                                        <p:tgtEl>
                                          <p:spTgt spid="40963">
                                            <p:txEl>
                                              <p:pRg st="1" end="1"/>
                                            </p:txEl>
                                          </p:spTgt>
                                        </p:tgtEl>
                                        <p:attrNameLst>
                                          <p:attrName>style.visibility</p:attrName>
                                        </p:attrNameLst>
                                      </p:cBhvr>
                                      <p:to>
                                        <p:strVal val="hidden"/>
                                      </p:to>
                                    </p:set>
                                  </p:childTnLst>
                                </p:cTn>
                              </p:par>
                              <p:par>
                                <p:cTn id="71" presetID="39" presetClass="exit" presetSubtype="0" decel="100000" fill="hold" grpId="1" nodeType="withEffect">
                                  <p:stCondLst>
                                    <p:cond delay="0"/>
                                  </p:stCondLst>
                                  <p:childTnLst>
                                    <p:anim calcmode="lin" valueType="num">
                                      <p:cBhvr>
                                        <p:cTn id="72" dur="500" fill="hold"/>
                                        <p:tgtEl>
                                          <p:spTgt spid="4096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3" dur="500" fill="hold"/>
                                        <p:tgtEl>
                                          <p:spTgt spid="4096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4" dur="500" fill="hold"/>
                                        <p:tgtEl>
                                          <p:spTgt spid="4096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75" dur="500" fill="hold"/>
                                        <p:tgtEl>
                                          <p:spTgt spid="40963">
                                            <p:txEl>
                                              <p:pRg st="2" end="2"/>
                                            </p:txEl>
                                          </p:spTgt>
                                        </p:tgtEl>
                                        <p:attrNameLst>
                                          <p:attrName>ppt_y</p:attrName>
                                        </p:attrNameLst>
                                      </p:cBhvr>
                                      <p:tavLst>
                                        <p:tav tm="0">
                                          <p:val>
                                            <p:strVal val="ppt_y"/>
                                          </p:val>
                                        </p:tav>
                                        <p:tav tm="100000">
                                          <p:val>
                                            <p:strVal val="ppt_y"/>
                                          </p:val>
                                        </p:tav>
                                      </p:tavLst>
                                    </p:anim>
                                    <p:set>
                                      <p:cBhvr>
                                        <p:cTn id="76" dur="1" fill="hold">
                                          <p:stCondLst>
                                            <p:cond delay="499"/>
                                          </p:stCondLst>
                                        </p:cTn>
                                        <p:tgtEl>
                                          <p:spTgt spid="40963">
                                            <p:txEl>
                                              <p:pRg st="2" end="2"/>
                                            </p:txEl>
                                          </p:spTgt>
                                        </p:tgtEl>
                                        <p:attrNameLst>
                                          <p:attrName>style.visibility</p:attrName>
                                        </p:attrNameLst>
                                      </p:cBhvr>
                                      <p:to>
                                        <p:strVal val="hidden"/>
                                      </p:to>
                                    </p:set>
                                  </p:childTnLst>
                                </p:cTn>
                              </p:par>
                              <p:par>
                                <p:cTn id="77" presetID="39" presetClass="exit" presetSubtype="0" decel="100000" fill="hold" grpId="1" nodeType="withEffect">
                                  <p:stCondLst>
                                    <p:cond delay="0"/>
                                  </p:stCondLst>
                                  <p:childTnLst>
                                    <p:anim calcmode="lin" valueType="num">
                                      <p:cBhvr>
                                        <p:cTn id="78" dur="500" fill="hold"/>
                                        <p:tgtEl>
                                          <p:spTgt spid="4096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9" dur="500" fill="hold"/>
                                        <p:tgtEl>
                                          <p:spTgt spid="4096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0" dur="500" fill="hold"/>
                                        <p:tgtEl>
                                          <p:spTgt spid="4096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81" dur="500" fill="hold"/>
                                        <p:tgtEl>
                                          <p:spTgt spid="40963">
                                            <p:txEl>
                                              <p:pRg st="3" end="3"/>
                                            </p:txEl>
                                          </p:spTgt>
                                        </p:tgtEl>
                                        <p:attrNameLst>
                                          <p:attrName>ppt_y</p:attrName>
                                        </p:attrNameLst>
                                      </p:cBhvr>
                                      <p:tavLst>
                                        <p:tav tm="0">
                                          <p:val>
                                            <p:strVal val="ppt_y"/>
                                          </p:val>
                                        </p:tav>
                                        <p:tav tm="100000">
                                          <p:val>
                                            <p:strVal val="ppt_y"/>
                                          </p:val>
                                        </p:tav>
                                      </p:tavLst>
                                    </p:anim>
                                    <p:set>
                                      <p:cBhvr>
                                        <p:cTn id="82" dur="1" fill="hold">
                                          <p:stCondLst>
                                            <p:cond delay="499"/>
                                          </p:stCondLst>
                                        </p:cTn>
                                        <p:tgtEl>
                                          <p:spTgt spid="40963">
                                            <p:txEl>
                                              <p:pRg st="3" end="3"/>
                                            </p:txEl>
                                          </p:spTgt>
                                        </p:tgtEl>
                                        <p:attrNameLst>
                                          <p:attrName>style.visibility</p:attrName>
                                        </p:attrNameLst>
                                      </p:cBhvr>
                                      <p:to>
                                        <p:strVal val="hidden"/>
                                      </p:to>
                                    </p:set>
                                  </p:childTnLst>
                                </p:cTn>
                              </p:par>
                              <p:par>
                                <p:cTn id="83" presetID="39" presetClass="exit" presetSubtype="0" decel="100000" fill="hold" grpId="1" nodeType="withEffect">
                                  <p:stCondLst>
                                    <p:cond delay="0"/>
                                  </p:stCondLst>
                                  <p:childTnLst>
                                    <p:anim calcmode="lin" valueType="num">
                                      <p:cBhvr>
                                        <p:cTn id="84" dur="500" fill="hold"/>
                                        <p:tgtEl>
                                          <p:spTgt spid="4096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5" dur="500" fill="hold"/>
                                        <p:tgtEl>
                                          <p:spTgt spid="4096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6" dur="500" fill="hold"/>
                                        <p:tgtEl>
                                          <p:spTgt spid="4096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87" dur="500" fill="hold"/>
                                        <p:tgtEl>
                                          <p:spTgt spid="40963">
                                            <p:txEl>
                                              <p:pRg st="4" end="4"/>
                                            </p:txEl>
                                          </p:spTgt>
                                        </p:tgtEl>
                                        <p:attrNameLst>
                                          <p:attrName>ppt_y</p:attrName>
                                        </p:attrNameLst>
                                      </p:cBhvr>
                                      <p:tavLst>
                                        <p:tav tm="0">
                                          <p:val>
                                            <p:strVal val="ppt_y"/>
                                          </p:val>
                                        </p:tav>
                                        <p:tav tm="100000">
                                          <p:val>
                                            <p:strVal val="ppt_y"/>
                                          </p:val>
                                        </p:tav>
                                      </p:tavLst>
                                    </p:anim>
                                    <p:set>
                                      <p:cBhvr>
                                        <p:cTn id="88" dur="1" fill="hold">
                                          <p:stCondLst>
                                            <p:cond delay="499"/>
                                          </p:stCondLst>
                                        </p:cTn>
                                        <p:tgtEl>
                                          <p:spTgt spid="4096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2" grpId="1"/>
      <p:bldP spid="40963" grpId="0" build="p"/>
      <p:bldP spid="40963" grpId="1" build="allAtOnce"/>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tr-TR" altLang="tr-TR" sz="4000" b="1">
                <a:solidFill>
                  <a:srgbClr val="660066"/>
                </a:solidFill>
                <a:latin typeface="Comic Sans MS" pitchFamily="66" charset="0"/>
              </a:rPr>
              <a:t>Belirtiler Ne Zaman Ortaya Çıkar?</a:t>
            </a:r>
          </a:p>
        </p:txBody>
      </p:sp>
      <p:sp>
        <p:nvSpPr>
          <p:cNvPr id="41987" name="Rectangle 3"/>
          <p:cNvSpPr>
            <a:spLocks noGrp="1" noChangeArrowheads="1"/>
          </p:cNvSpPr>
          <p:nvPr>
            <p:ph type="body" idx="1"/>
          </p:nvPr>
        </p:nvSpPr>
        <p:spPr/>
        <p:txBody>
          <a:bodyPr/>
          <a:lstStyle/>
          <a:p>
            <a:r>
              <a:rPr lang="tr-TR" altLang="tr-TR">
                <a:solidFill>
                  <a:srgbClr val="993366"/>
                </a:solidFill>
                <a:latin typeface="Comic Sans MS" pitchFamily="66" charset="0"/>
              </a:rPr>
              <a:t>4 yaş üstü çocuklarda önemlidir.</a:t>
            </a:r>
          </a:p>
          <a:p>
            <a:r>
              <a:rPr lang="tr-TR" altLang="tr-TR">
                <a:solidFill>
                  <a:srgbClr val="993366"/>
                </a:solidFill>
                <a:latin typeface="Comic Sans MS" pitchFamily="66" charset="0"/>
              </a:rPr>
              <a:t>Yaşamında olağan dışı bir stres olduğunda(ev,okul değişikliği,kendisinin veya sevdiği birisinin hastalanması,sevdiği birinden ayrılması,yeni kardeşin gelmesi vb.) ortaya çıkabilir.</a:t>
            </a:r>
          </a:p>
        </p:txBody>
      </p:sp>
    </p:spTree>
    <p:extLst>
      <p:ext uri="{BB962C8B-B14F-4D97-AF65-F5344CB8AC3E}">
        <p14:creationId xmlns:p14="http://schemas.microsoft.com/office/powerpoint/2010/main" xmlns="" val="3211415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slide(fromBottom)">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slide(fromBottom)">
                                      <p:cBhvr>
                                        <p:cTn id="12" dur="500"/>
                                        <p:tgtEl>
                                          <p:spTgt spid="41987">
                                            <p:txEl>
                                              <p:pRg st="1" end="1"/>
                                            </p:txEl>
                                          </p:spTgt>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tr-TR" altLang="tr-TR" b="1">
                <a:solidFill>
                  <a:srgbClr val="FF66FF"/>
                </a:solidFill>
                <a:latin typeface="Comic Sans MS" pitchFamily="66" charset="0"/>
              </a:rPr>
              <a:t>YALAN SÖYLEME</a:t>
            </a:r>
          </a:p>
        </p:txBody>
      </p:sp>
      <p:sp>
        <p:nvSpPr>
          <p:cNvPr id="43011" name="Rectangle 3"/>
          <p:cNvSpPr>
            <a:spLocks noGrp="1" noChangeArrowheads="1"/>
          </p:cNvSpPr>
          <p:nvPr>
            <p:ph type="body" idx="1"/>
          </p:nvPr>
        </p:nvSpPr>
        <p:spPr/>
        <p:txBody>
          <a:bodyPr/>
          <a:lstStyle/>
          <a:p>
            <a:r>
              <a:rPr lang="tr-TR" altLang="tr-TR">
                <a:solidFill>
                  <a:srgbClr val="66CCFF"/>
                </a:solidFill>
                <a:latin typeface="Comic Sans MS" pitchFamily="66" charset="0"/>
              </a:rPr>
              <a:t>Kasten inkar etmek, avantaj elde etmek ya da davranışların sonuçlarından kaçınmak amacıyla birini kandırmak veya doğrunun bir kısmını saklamak.</a:t>
            </a:r>
          </a:p>
          <a:p>
            <a:r>
              <a:rPr lang="tr-TR" altLang="tr-TR">
                <a:solidFill>
                  <a:srgbClr val="66CCFF"/>
                </a:solidFill>
                <a:latin typeface="Comic Sans MS" pitchFamily="66" charset="0"/>
              </a:rPr>
              <a:t>Küçük çocukların hepsi yalan söyler ve bunu gerçekle düş ürünlerini birbirinden ayıramadıklarından yaparlar</a:t>
            </a:r>
          </a:p>
        </p:txBody>
      </p:sp>
    </p:spTree>
    <p:extLst>
      <p:ext uri="{BB962C8B-B14F-4D97-AF65-F5344CB8AC3E}">
        <p14:creationId xmlns:p14="http://schemas.microsoft.com/office/powerpoint/2010/main" xmlns="" val="4255517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43010"/>
                                        </p:tgtEl>
                                      </p:cBhvr>
                                    </p:animEffect>
                                    <p:animScale>
                                      <p:cBhvr>
                                        <p:cTn id="7" dur="250" autoRev="1" fill="hold"/>
                                        <p:tgtEl>
                                          <p:spTgt spid="430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tr-TR" altLang="tr-TR" sz="4000" b="1">
                <a:solidFill>
                  <a:srgbClr val="9999FF"/>
                </a:solidFill>
                <a:latin typeface="Comic Sans MS" pitchFamily="66" charset="0"/>
              </a:rPr>
              <a:t>ÇOCUKLAR NEDEN YALAN SÖYLERLER?</a:t>
            </a:r>
          </a:p>
        </p:txBody>
      </p:sp>
      <p:sp>
        <p:nvSpPr>
          <p:cNvPr id="44035" name="Rectangle 3"/>
          <p:cNvSpPr>
            <a:spLocks noGrp="1" noChangeArrowheads="1"/>
          </p:cNvSpPr>
          <p:nvPr>
            <p:ph type="body" sz="half" idx="1"/>
          </p:nvPr>
        </p:nvSpPr>
        <p:spPr/>
        <p:txBody>
          <a:bodyPr/>
          <a:lstStyle/>
          <a:p>
            <a:pPr>
              <a:lnSpc>
                <a:spcPct val="90000"/>
              </a:lnSpc>
            </a:pPr>
            <a:r>
              <a:rPr lang="tr-TR" altLang="tr-TR" sz="2400">
                <a:solidFill>
                  <a:srgbClr val="FF6699"/>
                </a:solidFill>
                <a:latin typeface="Comic Sans MS" pitchFamily="66" charset="0"/>
              </a:rPr>
              <a:t>İlgi Çekmek İçin</a:t>
            </a:r>
          </a:p>
          <a:p>
            <a:pPr>
              <a:lnSpc>
                <a:spcPct val="90000"/>
              </a:lnSpc>
            </a:pPr>
            <a:r>
              <a:rPr lang="tr-TR" altLang="tr-TR" sz="2400">
                <a:solidFill>
                  <a:srgbClr val="FF6699"/>
                </a:solidFill>
                <a:latin typeface="Comic Sans MS" pitchFamily="66" charset="0"/>
              </a:rPr>
              <a:t>Övünmek İçin</a:t>
            </a:r>
          </a:p>
          <a:p>
            <a:pPr>
              <a:lnSpc>
                <a:spcPct val="90000"/>
              </a:lnSpc>
            </a:pPr>
            <a:r>
              <a:rPr lang="tr-TR" altLang="tr-TR" sz="2400">
                <a:solidFill>
                  <a:srgbClr val="FF6699"/>
                </a:solidFill>
                <a:latin typeface="Comic Sans MS" pitchFamily="66" charset="0"/>
              </a:rPr>
              <a:t>Cezadan Kurtulmak İçin ve Utanmamak İçin</a:t>
            </a:r>
          </a:p>
          <a:p>
            <a:pPr>
              <a:lnSpc>
                <a:spcPct val="90000"/>
              </a:lnSpc>
            </a:pPr>
            <a:r>
              <a:rPr lang="tr-TR" altLang="tr-TR" sz="2400">
                <a:solidFill>
                  <a:srgbClr val="FF6699"/>
                </a:solidFill>
                <a:latin typeface="Comic Sans MS" pitchFamily="66" charset="0"/>
              </a:rPr>
              <a:t>Kazançlı Duruma Geçmek İçin</a:t>
            </a:r>
          </a:p>
          <a:p>
            <a:pPr>
              <a:lnSpc>
                <a:spcPct val="90000"/>
              </a:lnSpc>
            </a:pPr>
            <a:r>
              <a:rPr lang="tr-TR" altLang="tr-TR" sz="2400">
                <a:solidFill>
                  <a:srgbClr val="FF6699"/>
                </a:solidFill>
                <a:latin typeface="Comic Sans MS" pitchFamily="66" charset="0"/>
              </a:rPr>
              <a:t>Kurallara Karşı Geldiğini Ört Bas Etmek İçin</a:t>
            </a:r>
          </a:p>
          <a:p>
            <a:pPr>
              <a:lnSpc>
                <a:spcPct val="90000"/>
              </a:lnSpc>
            </a:pPr>
            <a:r>
              <a:rPr lang="tr-TR" altLang="tr-TR" sz="2400">
                <a:solidFill>
                  <a:srgbClr val="FF6699"/>
                </a:solidFill>
                <a:latin typeface="Comic Sans MS" pitchFamily="66" charset="0"/>
              </a:rPr>
              <a:t>Sadakat İçin</a:t>
            </a:r>
          </a:p>
          <a:p>
            <a:pPr>
              <a:lnSpc>
                <a:spcPct val="90000"/>
              </a:lnSpc>
            </a:pPr>
            <a:r>
              <a:rPr lang="tr-TR" altLang="tr-TR" sz="2400">
                <a:solidFill>
                  <a:srgbClr val="FF6699"/>
                </a:solidFill>
                <a:latin typeface="Comic Sans MS" pitchFamily="66" charset="0"/>
              </a:rPr>
              <a:t>Model Aldığı İçin</a:t>
            </a:r>
          </a:p>
          <a:p>
            <a:pPr>
              <a:lnSpc>
                <a:spcPct val="90000"/>
              </a:lnSpc>
            </a:pPr>
            <a:r>
              <a:rPr lang="tr-TR" altLang="tr-TR" sz="2400">
                <a:solidFill>
                  <a:srgbClr val="FF6699"/>
                </a:solidFill>
                <a:latin typeface="Comic Sans MS" pitchFamily="66" charset="0"/>
              </a:rPr>
              <a:t>Kıskandığı İçin</a:t>
            </a:r>
          </a:p>
        </p:txBody>
      </p:sp>
      <p:pic>
        <p:nvPicPr>
          <p:cNvPr id="44036" name="Picture 4" descr="ilgi"/>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5364163" y="2708275"/>
            <a:ext cx="2592387" cy="33845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57471432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40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40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4035">
                                            <p:txEl>
                                              <p:pRg st="0" end="0"/>
                                            </p:txEl>
                                          </p:spTgt>
                                        </p:tgtEl>
                                        <p:attrNameLst>
                                          <p:attrName>style.visibility</p:attrName>
                                        </p:attrNameLst>
                                      </p:cBhvr>
                                      <p:to>
                                        <p:strVal val="visible"/>
                                      </p:to>
                                    </p:set>
                                    <p:anim calcmode="lin" valueType="num">
                                      <p:cBhvr>
                                        <p:cTn id="15" dur="500" fill="hold"/>
                                        <p:tgtEl>
                                          <p:spTgt spid="4403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403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403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44035">
                                            <p:txEl>
                                              <p:pRg st="1" end="1"/>
                                            </p:txEl>
                                          </p:spTgt>
                                        </p:tgtEl>
                                        <p:attrNameLst>
                                          <p:attrName>style.visibility</p:attrName>
                                        </p:attrNameLst>
                                      </p:cBhvr>
                                      <p:to>
                                        <p:strVal val="visible"/>
                                      </p:to>
                                    </p:set>
                                    <p:anim calcmode="lin" valueType="num">
                                      <p:cBhvr>
                                        <p:cTn id="23" dur="500" fill="hold"/>
                                        <p:tgtEl>
                                          <p:spTgt spid="4403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403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403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44035">
                                            <p:txEl>
                                              <p:pRg st="2" end="2"/>
                                            </p:txEl>
                                          </p:spTgt>
                                        </p:tgtEl>
                                        <p:attrNameLst>
                                          <p:attrName>style.visibility</p:attrName>
                                        </p:attrNameLst>
                                      </p:cBhvr>
                                      <p:to>
                                        <p:strVal val="visible"/>
                                      </p:to>
                                    </p:set>
                                    <p:anim calcmode="lin" valueType="num">
                                      <p:cBhvr>
                                        <p:cTn id="31" dur="500" fill="hold"/>
                                        <p:tgtEl>
                                          <p:spTgt spid="4403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403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403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44035">
                                            <p:txEl>
                                              <p:pRg st="3" end="3"/>
                                            </p:txEl>
                                          </p:spTgt>
                                        </p:tgtEl>
                                        <p:attrNameLst>
                                          <p:attrName>style.visibility</p:attrName>
                                        </p:attrNameLst>
                                      </p:cBhvr>
                                      <p:to>
                                        <p:strVal val="visible"/>
                                      </p:to>
                                    </p:set>
                                    <p:anim calcmode="lin" valueType="num">
                                      <p:cBhvr>
                                        <p:cTn id="39" dur="500" fill="hold"/>
                                        <p:tgtEl>
                                          <p:spTgt spid="4403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403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403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44035">
                                            <p:txEl>
                                              <p:pRg st="4" end="4"/>
                                            </p:txEl>
                                          </p:spTgt>
                                        </p:tgtEl>
                                        <p:attrNameLst>
                                          <p:attrName>style.visibility</p:attrName>
                                        </p:attrNameLst>
                                      </p:cBhvr>
                                      <p:to>
                                        <p:strVal val="visible"/>
                                      </p:to>
                                    </p:set>
                                    <p:anim calcmode="lin" valueType="num">
                                      <p:cBhvr>
                                        <p:cTn id="47" dur="500" fill="hold"/>
                                        <p:tgtEl>
                                          <p:spTgt spid="4403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4403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4403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440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44035">
                                            <p:txEl>
                                              <p:pRg st="5" end="5"/>
                                            </p:txEl>
                                          </p:spTgt>
                                        </p:tgtEl>
                                        <p:attrNameLst>
                                          <p:attrName>style.visibility</p:attrName>
                                        </p:attrNameLst>
                                      </p:cBhvr>
                                      <p:to>
                                        <p:strVal val="visible"/>
                                      </p:to>
                                    </p:set>
                                    <p:anim calcmode="lin" valueType="num">
                                      <p:cBhvr>
                                        <p:cTn id="55" dur="500" fill="hold"/>
                                        <p:tgtEl>
                                          <p:spTgt spid="4403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4403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4403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440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44035">
                                            <p:txEl>
                                              <p:pRg st="6" end="6"/>
                                            </p:txEl>
                                          </p:spTgt>
                                        </p:tgtEl>
                                        <p:attrNameLst>
                                          <p:attrName>style.visibility</p:attrName>
                                        </p:attrNameLst>
                                      </p:cBhvr>
                                      <p:to>
                                        <p:strVal val="visible"/>
                                      </p:to>
                                    </p:set>
                                    <p:anim calcmode="lin" valueType="num">
                                      <p:cBhvr>
                                        <p:cTn id="63" dur="500" fill="hold"/>
                                        <p:tgtEl>
                                          <p:spTgt spid="4403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4403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4403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440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44035">
                                            <p:txEl>
                                              <p:pRg st="7" end="7"/>
                                            </p:txEl>
                                          </p:spTgt>
                                        </p:tgtEl>
                                        <p:attrNameLst>
                                          <p:attrName>style.visibility</p:attrName>
                                        </p:attrNameLst>
                                      </p:cBhvr>
                                      <p:to>
                                        <p:strVal val="visible"/>
                                      </p:to>
                                    </p:set>
                                    <p:anim calcmode="lin" valueType="num">
                                      <p:cBhvr>
                                        <p:cTn id="71" dur="500" fill="hold"/>
                                        <p:tgtEl>
                                          <p:spTgt spid="4403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4403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4403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440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9" presetClass="exit" presetSubtype="0" decel="100000" fill="hold" grpId="1" nodeType="clickEffect">
                                  <p:stCondLst>
                                    <p:cond delay="0"/>
                                  </p:stCondLst>
                                  <p:childTnLst>
                                    <p:anim calcmode="lin" valueType="num">
                                      <p:cBhvr>
                                        <p:cTn id="78" dur="500" fill="hold"/>
                                        <p:tgtEl>
                                          <p:spTgt spid="44034"/>
                                        </p:tgtEl>
                                        <p:attrNameLst>
                                          <p:attrName>ppt_h</p:attrName>
                                        </p:attrNameLst>
                                      </p:cBhvr>
                                      <p:tavLst>
                                        <p:tav tm="0">
                                          <p:val>
                                            <p:strVal val="ppt_h"/>
                                          </p:val>
                                        </p:tav>
                                        <p:tav tm="50000">
                                          <p:val>
                                            <p:strVal val="ppt_h/20"/>
                                          </p:val>
                                        </p:tav>
                                        <p:tav tm="100000">
                                          <p:val>
                                            <p:strVal val="ppt_h/20"/>
                                          </p:val>
                                        </p:tav>
                                      </p:tavLst>
                                    </p:anim>
                                    <p:anim calcmode="lin" valueType="num">
                                      <p:cBhvr>
                                        <p:cTn id="79" dur="500" fill="hold"/>
                                        <p:tgtEl>
                                          <p:spTgt spid="44034"/>
                                        </p:tgtEl>
                                        <p:attrNameLst>
                                          <p:attrName>ppt_w</p:attrName>
                                        </p:attrNameLst>
                                      </p:cBhvr>
                                      <p:tavLst>
                                        <p:tav tm="0">
                                          <p:val>
                                            <p:strVal val="ppt_w"/>
                                          </p:val>
                                        </p:tav>
                                        <p:tav tm="50000">
                                          <p:val>
                                            <p:strVal val="ppt_w+.3"/>
                                          </p:val>
                                        </p:tav>
                                        <p:tav tm="100000">
                                          <p:val>
                                            <p:strVal val="ppt_w+.3"/>
                                          </p:val>
                                        </p:tav>
                                      </p:tavLst>
                                    </p:anim>
                                    <p:anim calcmode="lin" valueType="num">
                                      <p:cBhvr>
                                        <p:cTn id="80" dur="500" fill="hold"/>
                                        <p:tgtEl>
                                          <p:spTgt spid="44034"/>
                                        </p:tgtEl>
                                        <p:attrNameLst>
                                          <p:attrName>ppt_x</p:attrName>
                                        </p:attrNameLst>
                                      </p:cBhvr>
                                      <p:tavLst>
                                        <p:tav tm="0">
                                          <p:val>
                                            <p:strVal val="ppt_x"/>
                                          </p:val>
                                        </p:tav>
                                        <p:tav tm="50000">
                                          <p:val>
                                            <p:strVal val="ppt_x"/>
                                          </p:val>
                                        </p:tav>
                                        <p:tav tm="100000">
                                          <p:val>
                                            <p:strVal val="ppt_x-.3"/>
                                          </p:val>
                                        </p:tav>
                                      </p:tavLst>
                                    </p:anim>
                                    <p:anim calcmode="lin" valueType="num">
                                      <p:cBhvr>
                                        <p:cTn id="81" dur="500" fill="hold"/>
                                        <p:tgtEl>
                                          <p:spTgt spid="44034"/>
                                        </p:tgtEl>
                                        <p:attrNameLst>
                                          <p:attrName>ppt_y</p:attrName>
                                        </p:attrNameLst>
                                      </p:cBhvr>
                                      <p:tavLst>
                                        <p:tav tm="0">
                                          <p:val>
                                            <p:strVal val="ppt_y"/>
                                          </p:val>
                                        </p:tav>
                                        <p:tav tm="100000">
                                          <p:val>
                                            <p:strVal val="ppt_y"/>
                                          </p:val>
                                        </p:tav>
                                      </p:tavLst>
                                    </p:anim>
                                    <p:set>
                                      <p:cBhvr>
                                        <p:cTn id="82" dur="1" fill="hold">
                                          <p:stCondLst>
                                            <p:cond delay="499"/>
                                          </p:stCondLst>
                                        </p:cTn>
                                        <p:tgtEl>
                                          <p:spTgt spid="44034"/>
                                        </p:tgtEl>
                                        <p:attrNameLst>
                                          <p:attrName>style.visibility</p:attrName>
                                        </p:attrNameLst>
                                      </p:cBhvr>
                                      <p:to>
                                        <p:strVal val="hidden"/>
                                      </p:to>
                                    </p:set>
                                  </p:childTnLst>
                                </p:cTn>
                              </p:par>
                              <p:par>
                                <p:cTn id="83" presetID="39" presetClass="exit" presetSubtype="0" decel="100000" fill="hold" grpId="1" nodeType="withEffect">
                                  <p:stCondLst>
                                    <p:cond delay="0"/>
                                  </p:stCondLst>
                                  <p:childTnLst>
                                    <p:anim calcmode="lin" valueType="num">
                                      <p:cBhvr>
                                        <p:cTn id="84" dur="500" fill="hold"/>
                                        <p:tgtEl>
                                          <p:spTgt spid="44035">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5" dur="500" fill="hold"/>
                                        <p:tgtEl>
                                          <p:spTgt spid="44035">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6" dur="500" fill="hold"/>
                                        <p:tgtEl>
                                          <p:spTgt spid="44035">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87" dur="500" fill="hold"/>
                                        <p:tgtEl>
                                          <p:spTgt spid="44035">
                                            <p:txEl>
                                              <p:pRg st="0" end="0"/>
                                            </p:txEl>
                                          </p:spTgt>
                                        </p:tgtEl>
                                        <p:attrNameLst>
                                          <p:attrName>ppt_y</p:attrName>
                                        </p:attrNameLst>
                                      </p:cBhvr>
                                      <p:tavLst>
                                        <p:tav tm="0">
                                          <p:val>
                                            <p:strVal val="ppt_y"/>
                                          </p:val>
                                        </p:tav>
                                        <p:tav tm="100000">
                                          <p:val>
                                            <p:strVal val="ppt_y"/>
                                          </p:val>
                                        </p:tav>
                                      </p:tavLst>
                                    </p:anim>
                                    <p:set>
                                      <p:cBhvr>
                                        <p:cTn id="88" dur="1" fill="hold">
                                          <p:stCondLst>
                                            <p:cond delay="499"/>
                                          </p:stCondLst>
                                        </p:cTn>
                                        <p:tgtEl>
                                          <p:spTgt spid="44035">
                                            <p:txEl>
                                              <p:pRg st="0" end="0"/>
                                            </p:txEl>
                                          </p:spTgt>
                                        </p:tgtEl>
                                        <p:attrNameLst>
                                          <p:attrName>style.visibility</p:attrName>
                                        </p:attrNameLst>
                                      </p:cBhvr>
                                      <p:to>
                                        <p:strVal val="hidden"/>
                                      </p:to>
                                    </p:set>
                                  </p:childTnLst>
                                </p:cTn>
                              </p:par>
                              <p:par>
                                <p:cTn id="89" presetID="39" presetClass="exit" presetSubtype="0" decel="100000" fill="hold" grpId="1" nodeType="withEffect">
                                  <p:stCondLst>
                                    <p:cond delay="0"/>
                                  </p:stCondLst>
                                  <p:childTnLst>
                                    <p:anim calcmode="lin" valueType="num">
                                      <p:cBhvr>
                                        <p:cTn id="90" dur="500" fill="hold"/>
                                        <p:tgtEl>
                                          <p:spTgt spid="44035">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1" dur="500" fill="hold"/>
                                        <p:tgtEl>
                                          <p:spTgt spid="44035">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2" dur="500" fill="hold"/>
                                        <p:tgtEl>
                                          <p:spTgt spid="44035">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93" dur="500" fill="hold"/>
                                        <p:tgtEl>
                                          <p:spTgt spid="44035">
                                            <p:txEl>
                                              <p:pRg st="1" end="1"/>
                                            </p:txEl>
                                          </p:spTgt>
                                        </p:tgtEl>
                                        <p:attrNameLst>
                                          <p:attrName>ppt_y</p:attrName>
                                        </p:attrNameLst>
                                      </p:cBhvr>
                                      <p:tavLst>
                                        <p:tav tm="0">
                                          <p:val>
                                            <p:strVal val="ppt_y"/>
                                          </p:val>
                                        </p:tav>
                                        <p:tav tm="100000">
                                          <p:val>
                                            <p:strVal val="ppt_y"/>
                                          </p:val>
                                        </p:tav>
                                      </p:tavLst>
                                    </p:anim>
                                    <p:set>
                                      <p:cBhvr>
                                        <p:cTn id="94" dur="1" fill="hold">
                                          <p:stCondLst>
                                            <p:cond delay="499"/>
                                          </p:stCondLst>
                                        </p:cTn>
                                        <p:tgtEl>
                                          <p:spTgt spid="44035">
                                            <p:txEl>
                                              <p:pRg st="1" end="1"/>
                                            </p:txEl>
                                          </p:spTgt>
                                        </p:tgtEl>
                                        <p:attrNameLst>
                                          <p:attrName>style.visibility</p:attrName>
                                        </p:attrNameLst>
                                      </p:cBhvr>
                                      <p:to>
                                        <p:strVal val="hidden"/>
                                      </p:to>
                                    </p:set>
                                  </p:childTnLst>
                                </p:cTn>
                              </p:par>
                              <p:par>
                                <p:cTn id="95" presetID="39" presetClass="exit" presetSubtype="0" decel="100000" fill="hold" grpId="1" nodeType="withEffect">
                                  <p:stCondLst>
                                    <p:cond delay="0"/>
                                  </p:stCondLst>
                                  <p:childTnLst>
                                    <p:anim calcmode="lin" valueType="num">
                                      <p:cBhvr>
                                        <p:cTn id="96" dur="500" fill="hold"/>
                                        <p:tgtEl>
                                          <p:spTgt spid="44035">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7" dur="500" fill="hold"/>
                                        <p:tgtEl>
                                          <p:spTgt spid="44035">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8" dur="500" fill="hold"/>
                                        <p:tgtEl>
                                          <p:spTgt spid="44035">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99" dur="500" fill="hold"/>
                                        <p:tgtEl>
                                          <p:spTgt spid="44035">
                                            <p:txEl>
                                              <p:pRg st="2" end="2"/>
                                            </p:txEl>
                                          </p:spTgt>
                                        </p:tgtEl>
                                        <p:attrNameLst>
                                          <p:attrName>ppt_y</p:attrName>
                                        </p:attrNameLst>
                                      </p:cBhvr>
                                      <p:tavLst>
                                        <p:tav tm="0">
                                          <p:val>
                                            <p:strVal val="ppt_y"/>
                                          </p:val>
                                        </p:tav>
                                        <p:tav tm="100000">
                                          <p:val>
                                            <p:strVal val="ppt_y"/>
                                          </p:val>
                                        </p:tav>
                                      </p:tavLst>
                                    </p:anim>
                                    <p:set>
                                      <p:cBhvr>
                                        <p:cTn id="100" dur="1" fill="hold">
                                          <p:stCondLst>
                                            <p:cond delay="499"/>
                                          </p:stCondLst>
                                        </p:cTn>
                                        <p:tgtEl>
                                          <p:spTgt spid="44035">
                                            <p:txEl>
                                              <p:pRg st="2" end="2"/>
                                            </p:txEl>
                                          </p:spTgt>
                                        </p:tgtEl>
                                        <p:attrNameLst>
                                          <p:attrName>style.visibility</p:attrName>
                                        </p:attrNameLst>
                                      </p:cBhvr>
                                      <p:to>
                                        <p:strVal val="hidden"/>
                                      </p:to>
                                    </p:set>
                                  </p:childTnLst>
                                </p:cTn>
                              </p:par>
                              <p:par>
                                <p:cTn id="101" presetID="39" presetClass="exit" presetSubtype="0" decel="100000" fill="hold" grpId="1" nodeType="withEffect">
                                  <p:stCondLst>
                                    <p:cond delay="0"/>
                                  </p:stCondLst>
                                  <p:childTnLst>
                                    <p:anim calcmode="lin" valueType="num">
                                      <p:cBhvr>
                                        <p:cTn id="102" dur="500" fill="hold"/>
                                        <p:tgtEl>
                                          <p:spTgt spid="44035">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3" dur="500" fill="hold"/>
                                        <p:tgtEl>
                                          <p:spTgt spid="44035">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4" dur="500" fill="hold"/>
                                        <p:tgtEl>
                                          <p:spTgt spid="44035">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5" dur="500" fill="hold"/>
                                        <p:tgtEl>
                                          <p:spTgt spid="44035">
                                            <p:txEl>
                                              <p:pRg st="3" end="3"/>
                                            </p:txEl>
                                          </p:spTgt>
                                        </p:tgtEl>
                                        <p:attrNameLst>
                                          <p:attrName>ppt_y</p:attrName>
                                        </p:attrNameLst>
                                      </p:cBhvr>
                                      <p:tavLst>
                                        <p:tav tm="0">
                                          <p:val>
                                            <p:strVal val="ppt_y"/>
                                          </p:val>
                                        </p:tav>
                                        <p:tav tm="100000">
                                          <p:val>
                                            <p:strVal val="ppt_y"/>
                                          </p:val>
                                        </p:tav>
                                      </p:tavLst>
                                    </p:anim>
                                    <p:set>
                                      <p:cBhvr>
                                        <p:cTn id="106" dur="1" fill="hold">
                                          <p:stCondLst>
                                            <p:cond delay="499"/>
                                          </p:stCondLst>
                                        </p:cTn>
                                        <p:tgtEl>
                                          <p:spTgt spid="44035">
                                            <p:txEl>
                                              <p:pRg st="3" end="3"/>
                                            </p:txEl>
                                          </p:spTgt>
                                        </p:tgtEl>
                                        <p:attrNameLst>
                                          <p:attrName>style.visibility</p:attrName>
                                        </p:attrNameLst>
                                      </p:cBhvr>
                                      <p:to>
                                        <p:strVal val="hidden"/>
                                      </p:to>
                                    </p:set>
                                  </p:childTnLst>
                                </p:cTn>
                              </p:par>
                              <p:par>
                                <p:cTn id="107" presetID="39" presetClass="exit" presetSubtype="0" decel="100000" fill="hold" grpId="1" nodeType="withEffect">
                                  <p:stCondLst>
                                    <p:cond delay="0"/>
                                  </p:stCondLst>
                                  <p:childTnLst>
                                    <p:anim calcmode="lin" valueType="num">
                                      <p:cBhvr>
                                        <p:cTn id="108" dur="500" fill="hold"/>
                                        <p:tgtEl>
                                          <p:spTgt spid="44035">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9" dur="500" fill="hold"/>
                                        <p:tgtEl>
                                          <p:spTgt spid="44035">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0" dur="500" fill="hold"/>
                                        <p:tgtEl>
                                          <p:spTgt spid="44035">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1" dur="500" fill="hold"/>
                                        <p:tgtEl>
                                          <p:spTgt spid="44035">
                                            <p:txEl>
                                              <p:pRg st="4" end="4"/>
                                            </p:txEl>
                                          </p:spTgt>
                                        </p:tgtEl>
                                        <p:attrNameLst>
                                          <p:attrName>ppt_y</p:attrName>
                                        </p:attrNameLst>
                                      </p:cBhvr>
                                      <p:tavLst>
                                        <p:tav tm="0">
                                          <p:val>
                                            <p:strVal val="ppt_y"/>
                                          </p:val>
                                        </p:tav>
                                        <p:tav tm="100000">
                                          <p:val>
                                            <p:strVal val="ppt_y"/>
                                          </p:val>
                                        </p:tav>
                                      </p:tavLst>
                                    </p:anim>
                                    <p:set>
                                      <p:cBhvr>
                                        <p:cTn id="112" dur="1" fill="hold">
                                          <p:stCondLst>
                                            <p:cond delay="499"/>
                                          </p:stCondLst>
                                        </p:cTn>
                                        <p:tgtEl>
                                          <p:spTgt spid="44035">
                                            <p:txEl>
                                              <p:pRg st="4" end="4"/>
                                            </p:txEl>
                                          </p:spTgt>
                                        </p:tgtEl>
                                        <p:attrNameLst>
                                          <p:attrName>style.visibility</p:attrName>
                                        </p:attrNameLst>
                                      </p:cBhvr>
                                      <p:to>
                                        <p:strVal val="hidden"/>
                                      </p:to>
                                    </p:set>
                                  </p:childTnLst>
                                </p:cTn>
                              </p:par>
                              <p:par>
                                <p:cTn id="113" presetID="39" presetClass="exit" presetSubtype="0" decel="100000" fill="hold" grpId="1" nodeType="withEffect">
                                  <p:stCondLst>
                                    <p:cond delay="0"/>
                                  </p:stCondLst>
                                  <p:childTnLst>
                                    <p:anim calcmode="lin" valueType="num">
                                      <p:cBhvr>
                                        <p:cTn id="114" dur="500" fill="hold"/>
                                        <p:tgtEl>
                                          <p:spTgt spid="44035">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15" dur="500" fill="hold"/>
                                        <p:tgtEl>
                                          <p:spTgt spid="44035">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6" dur="500" fill="hold"/>
                                        <p:tgtEl>
                                          <p:spTgt spid="44035">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7" dur="500" fill="hold"/>
                                        <p:tgtEl>
                                          <p:spTgt spid="44035">
                                            <p:txEl>
                                              <p:pRg st="5" end="5"/>
                                            </p:txEl>
                                          </p:spTgt>
                                        </p:tgtEl>
                                        <p:attrNameLst>
                                          <p:attrName>ppt_y</p:attrName>
                                        </p:attrNameLst>
                                      </p:cBhvr>
                                      <p:tavLst>
                                        <p:tav tm="0">
                                          <p:val>
                                            <p:strVal val="ppt_y"/>
                                          </p:val>
                                        </p:tav>
                                        <p:tav tm="100000">
                                          <p:val>
                                            <p:strVal val="ppt_y"/>
                                          </p:val>
                                        </p:tav>
                                      </p:tavLst>
                                    </p:anim>
                                    <p:set>
                                      <p:cBhvr>
                                        <p:cTn id="118" dur="1" fill="hold">
                                          <p:stCondLst>
                                            <p:cond delay="499"/>
                                          </p:stCondLst>
                                        </p:cTn>
                                        <p:tgtEl>
                                          <p:spTgt spid="44035">
                                            <p:txEl>
                                              <p:pRg st="5" end="5"/>
                                            </p:txEl>
                                          </p:spTgt>
                                        </p:tgtEl>
                                        <p:attrNameLst>
                                          <p:attrName>style.visibility</p:attrName>
                                        </p:attrNameLst>
                                      </p:cBhvr>
                                      <p:to>
                                        <p:strVal val="hidden"/>
                                      </p:to>
                                    </p:set>
                                  </p:childTnLst>
                                </p:cTn>
                              </p:par>
                              <p:par>
                                <p:cTn id="119" presetID="39" presetClass="exit" presetSubtype="0" decel="100000" fill="hold" grpId="1" nodeType="withEffect">
                                  <p:stCondLst>
                                    <p:cond delay="0"/>
                                  </p:stCondLst>
                                  <p:childTnLst>
                                    <p:anim calcmode="lin" valueType="num">
                                      <p:cBhvr>
                                        <p:cTn id="120" dur="500" fill="hold"/>
                                        <p:tgtEl>
                                          <p:spTgt spid="44035">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21" dur="500" fill="hold"/>
                                        <p:tgtEl>
                                          <p:spTgt spid="44035">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22" dur="500" fill="hold"/>
                                        <p:tgtEl>
                                          <p:spTgt spid="44035">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123" dur="500" fill="hold"/>
                                        <p:tgtEl>
                                          <p:spTgt spid="44035">
                                            <p:txEl>
                                              <p:pRg st="6" end="6"/>
                                            </p:txEl>
                                          </p:spTgt>
                                        </p:tgtEl>
                                        <p:attrNameLst>
                                          <p:attrName>ppt_y</p:attrName>
                                        </p:attrNameLst>
                                      </p:cBhvr>
                                      <p:tavLst>
                                        <p:tav tm="0">
                                          <p:val>
                                            <p:strVal val="ppt_y"/>
                                          </p:val>
                                        </p:tav>
                                        <p:tav tm="100000">
                                          <p:val>
                                            <p:strVal val="ppt_y"/>
                                          </p:val>
                                        </p:tav>
                                      </p:tavLst>
                                    </p:anim>
                                    <p:set>
                                      <p:cBhvr>
                                        <p:cTn id="124" dur="1" fill="hold">
                                          <p:stCondLst>
                                            <p:cond delay="499"/>
                                          </p:stCondLst>
                                        </p:cTn>
                                        <p:tgtEl>
                                          <p:spTgt spid="44035">
                                            <p:txEl>
                                              <p:pRg st="6" end="6"/>
                                            </p:txEl>
                                          </p:spTgt>
                                        </p:tgtEl>
                                        <p:attrNameLst>
                                          <p:attrName>style.visibility</p:attrName>
                                        </p:attrNameLst>
                                      </p:cBhvr>
                                      <p:to>
                                        <p:strVal val="hidden"/>
                                      </p:to>
                                    </p:set>
                                  </p:childTnLst>
                                </p:cTn>
                              </p:par>
                              <p:par>
                                <p:cTn id="125" presetID="39" presetClass="exit" presetSubtype="0" decel="100000" fill="hold" grpId="1" nodeType="withEffect">
                                  <p:stCondLst>
                                    <p:cond delay="0"/>
                                  </p:stCondLst>
                                  <p:childTnLst>
                                    <p:anim calcmode="lin" valueType="num">
                                      <p:cBhvr>
                                        <p:cTn id="126" dur="500" fill="hold"/>
                                        <p:tgtEl>
                                          <p:spTgt spid="44035">
                                            <p:txEl>
                                              <p:pRg st="7" end="7"/>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27" dur="500" fill="hold"/>
                                        <p:tgtEl>
                                          <p:spTgt spid="44035">
                                            <p:txEl>
                                              <p:pRg st="7" end="7"/>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28" dur="500" fill="hold"/>
                                        <p:tgtEl>
                                          <p:spTgt spid="44035">
                                            <p:txEl>
                                              <p:pRg st="7" end="7"/>
                                            </p:txEl>
                                          </p:spTgt>
                                        </p:tgtEl>
                                        <p:attrNameLst>
                                          <p:attrName>ppt_x</p:attrName>
                                        </p:attrNameLst>
                                      </p:cBhvr>
                                      <p:tavLst>
                                        <p:tav tm="0">
                                          <p:val>
                                            <p:strVal val="ppt_x"/>
                                          </p:val>
                                        </p:tav>
                                        <p:tav tm="50000">
                                          <p:val>
                                            <p:strVal val="ppt_x"/>
                                          </p:val>
                                        </p:tav>
                                        <p:tav tm="100000">
                                          <p:val>
                                            <p:strVal val="ppt_x-.3"/>
                                          </p:val>
                                        </p:tav>
                                      </p:tavLst>
                                    </p:anim>
                                    <p:anim calcmode="lin" valueType="num">
                                      <p:cBhvr>
                                        <p:cTn id="129" dur="500" fill="hold"/>
                                        <p:tgtEl>
                                          <p:spTgt spid="44035">
                                            <p:txEl>
                                              <p:pRg st="7" end="7"/>
                                            </p:txEl>
                                          </p:spTgt>
                                        </p:tgtEl>
                                        <p:attrNameLst>
                                          <p:attrName>ppt_y</p:attrName>
                                        </p:attrNameLst>
                                      </p:cBhvr>
                                      <p:tavLst>
                                        <p:tav tm="0">
                                          <p:val>
                                            <p:strVal val="ppt_y"/>
                                          </p:val>
                                        </p:tav>
                                        <p:tav tm="100000">
                                          <p:val>
                                            <p:strVal val="ppt_y"/>
                                          </p:val>
                                        </p:tav>
                                      </p:tavLst>
                                    </p:anim>
                                    <p:set>
                                      <p:cBhvr>
                                        <p:cTn id="130" dur="1" fill="hold">
                                          <p:stCondLst>
                                            <p:cond delay="499"/>
                                          </p:stCondLst>
                                        </p:cTn>
                                        <p:tgtEl>
                                          <p:spTgt spid="44035">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4" grpId="1"/>
      <p:bldP spid="44035" grpId="0" build="p"/>
      <p:bldP spid="44035" grpId="1" build="allAtOnce"/>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tr-TR" altLang="tr-TR" sz="4000" b="1">
                <a:solidFill>
                  <a:schemeClr val="accent2"/>
                </a:solidFill>
                <a:latin typeface="Comic Sans MS" pitchFamily="66" charset="0"/>
              </a:rPr>
              <a:t>ÇOCUKTA YALAN SÖYLEMEYİ ENGELLEME VE DÜZELTME</a:t>
            </a:r>
          </a:p>
        </p:txBody>
      </p:sp>
      <p:sp>
        <p:nvSpPr>
          <p:cNvPr id="45059" name="Rectangle 3"/>
          <p:cNvSpPr>
            <a:spLocks noGrp="1" noChangeArrowheads="1"/>
          </p:cNvSpPr>
          <p:nvPr>
            <p:ph type="body" sz="half" idx="1"/>
          </p:nvPr>
        </p:nvSpPr>
        <p:spPr>
          <a:xfrm>
            <a:off x="457200" y="1600200"/>
            <a:ext cx="4619625" cy="4525963"/>
          </a:xfrm>
        </p:spPr>
        <p:txBody>
          <a:bodyPr/>
          <a:lstStyle/>
          <a:p>
            <a:pPr>
              <a:lnSpc>
                <a:spcPct val="90000"/>
              </a:lnSpc>
            </a:pPr>
            <a:r>
              <a:rPr lang="tr-TR" altLang="tr-TR" sz="2400">
                <a:solidFill>
                  <a:srgbClr val="CC00CC"/>
                </a:solidFill>
                <a:latin typeface="Comic Sans MS" pitchFamily="66" charset="0"/>
              </a:rPr>
              <a:t>Doğru model olma</a:t>
            </a:r>
          </a:p>
          <a:p>
            <a:pPr>
              <a:lnSpc>
                <a:spcPct val="90000"/>
              </a:lnSpc>
            </a:pPr>
            <a:r>
              <a:rPr lang="tr-TR" altLang="tr-TR" sz="2400">
                <a:solidFill>
                  <a:srgbClr val="CC00CC"/>
                </a:solidFill>
                <a:latin typeface="Comic Sans MS" pitchFamily="66" charset="0"/>
              </a:rPr>
              <a:t>Ceza yerine iletişim</a:t>
            </a:r>
          </a:p>
          <a:p>
            <a:pPr>
              <a:lnSpc>
                <a:spcPct val="90000"/>
              </a:lnSpc>
            </a:pPr>
            <a:r>
              <a:rPr lang="tr-TR" altLang="tr-TR" sz="2400">
                <a:solidFill>
                  <a:srgbClr val="CC00CC"/>
                </a:solidFill>
                <a:latin typeface="Comic Sans MS" pitchFamily="66" charset="0"/>
              </a:rPr>
              <a:t>Çocukla ilgili beklentilerin gerçekçi olması</a:t>
            </a:r>
          </a:p>
          <a:p>
            <a:pPr>
              <a:lnSpc>
                <a:spcPct val="90000"/>
              </a:lnSpc>
            </a:pPr>
            <a:r>
              <a:rPr lang="tr-TR" altLang="tr-TR" sz="2400">
                <a:solidFill>
                  <a:srgbClr val="CC00CC"/>
                </a:solidFill>
                <a:latin typeface="Comic Sans MS" pitchFamily="66" charset="0"/>
              </a:rPr>
              <a:t>Baskı altına almamak</a:t>
            </a:r>
          </a:p>
          <a:p>
            <a:pPr>
              <a:lnSpc>
                <a:spcPct val="90000"/>
              </a:lnSpc>
            </a:pPr>
            <a:r>
              <a:rPr lang="tr-TR" altLang="tr-TR" sz="2400">
                <a:solidFill>
                  <a:srgbClr val="CC00CC"/>
                </a:solidFill>
                <a:latin typeface="Comic Sans MS" pitchFamily="66" charset="0"/>
              </a:rPr>
              <a:t>İstek, ihtiyaç ve hayallerin paylaşılması</a:t>
            </a:r>
          </a:p>
          <a:p>
            <a:pPr>
              <a:lnSpc>
                <a:spcPct val="90000"/>
              </a:lnSpc>
            </a:pPr>
            <a:r>
              <a:rPr lang="tr-TR" altLang="tr-TR" sz="2400">
                <a:solidFill>
                  <a:srgbClr val="CC00CC"/>
                </a:solidFill>
                <a:latin typeface="Comic Sans MS" pitchFamily="66" charset="0"/>
              </a:rPr>
              <a:t>Başka çocuklarla kıyaslamamak</a:t>
            </a:r>
          </a:p>
          <a:p>
            <a:pPr>
              <a:lnSpc>
                <a:spcPct val="90000"/>
              </a:lnSpc>
            </a:pPr>
            <a:r>
              <a:rPr lang="tr-TR" altLang="tr-TR" sz="2400">
                <a:solidFill>
                  <a:srgbClr val="CC00CC"/>
                </a:solidFill>
                <a:latin typeface="Comic Sans MS" pitchFamily="66" charset="0"/>
              </a:rPr>
              <a:t>Çocukla ilgili doğru gözlemeler yapılması</a:t>
            </a:r>
          </a:p>
        </p:txBody>
      </p:sp>
      <p:pic>
        <p:nvPicPr>
          <p:cNvPr id="45060" name="Picture 4" descr="tehdit"/>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5724525" y="2276475"/>
            <a:ext cx="3024188" cy="30972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033279810"/>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800" decel="100000"/>
                                        <p:tgtEl>
                                          <p:spTgt spid="45058"/>
                                        </p:tgtEl>
                                      </p:cBhvr>
                                    </p:animEffect>
                                    <p:anim calcmode="lin" valueType="num">
                                      <p:cBhvr>
                                        <p:cTn id="8" dur="800" decel="100000" fill="hold"/>
                                        <p:tgtEl>
                                          <p:spTgt spid="45058"/>
                                        </p:tgtEl>
                                        <p:attrNameLst>
                                          <p:attrName>style.rotation</p:attrName>
                                        </p:attrNameLst>
                                      </p:cBhvr>
                                      <p:tavLst>
                                        <p:tav tm="0">
                                          <p:val>
                                            <p:fltVal val="-90"/>
                                          </p:val>
                                        </p:tav>
                                        <p:tav tm="100000">
                                          <p:val>
                                            <p:fltVal val="0"/>
                                          </p:val>
                                        </p:tav>
                                      </p:tavLst>
                                    </p:anim>
                                    <p:anim calcmode="lin" valueType="num">
                                      <p:cBhvr>
                                        <p:cTn id="9" dur="800" decel="100000" fill="hold"/>
                                        <p:tgtEl>
                                          <p:spTgt spid="45058"/>
                                        </p:tgtEl>
                                        <p:attrNameLst>
                                          <p:attrName>ppt_x</p:attrName>
                                        </p:attrNameLst>
                                      </p:cBhvr>
                                      <p:tavLst>
                                        <p:tav tm="0">
                                          <p:val>
                                            <p:strVal val="#ppt_x+0.4"/>
                                          </p:val>
                                        </p:tav>
                                        <p:tav tm="100000">
                                          <p:val>
                                            <p:strVal val="#ppt_x-0.05"/>
                                          </p:val>
                                        </p:tav>
                                      </p:tavLst>
                                    </p:anim>
                                    <p:anim calcmode="lin" valueType="num">
                                      <p:cBhvr>
                                        <p:cTn id="10" dur="800" decel="100000" fill="hold"/>
                                        <p:tgtEl>
                                          <p:spTgt spid="4505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505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505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5059">
                                            <p:txEl>
                                              <p:pRg st="0" end="0"/>
                                            </p:txEl>
                                          </p:spTgt>
                                        </p:tgtEl>
                                        <p:attrNameLst>
                                          <p:attrName>style.visibility</p:attrName>
                                        </p:attrNameLst>
                                      </p:cBhvr>
                                      <p:to>
                                        <p:strVal val="visible"/>
                                      </p:to>
                                    </p:set>
                                    <p:animEffect transition="in" filter="fade">
                                      <p:cBhvr>
                                        <p:cTn id="17" dur="1000"/>
                                        <p:tgtEl>
                                          <p:spTgt spid="45059">
                                            <p:txEl>
                                              <p:pRg st="0" end="0"/>
                                            </p:txEl>
                                          </p:spTgt>
                                        </p:tgtEl>
                                      </p:cBhvr>
                                    </p:animEffect>
                                    <p:anim calcmode="lin" valueType="num">
                                      <p:cBhvr>
                                        <p:cTn id="1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5059">
                                            <p:txEl>
                                              <p:pRg st="1" end="1"/>
                                            </p:txEl>
                                          </p:spTgt>
                                        </p:tgtEl>
                                        <p:attrNameLst>
                                          <p:attrName>style.visibility</p:attrName>
                                        </p:attrNameLst>
                                      </p:cBhvr>
                                      <p:to>
                                        <p:strVal val="visible"/>
                                      </p:to>
                                    </p:set>
                                    <p:animEffect transition="in" filter="fade">
                                      <p:cBhvr>
                                        <p:cTn id="24" dur="1000"/>
                                        <p:tgtEl>
                                          <p:spTgt spid="45059">
                                            <p:txEl>
                                              <p:pRg st="1" end="1"/>
                                            </p:txEl>
                                          </p:spTgt>
                                        </p:tgtEl>
                                      </p:cBhvr>
                                    </p:animEffect>
                                    <p:anim calcmode="lin" valueType="num">
                                      <p:cBhvr>
                                        <p:cTn id="25"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50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5059">
                                            <p:txEl>
                                              <p:pRg st="2" end="2"/>
                                            </p:txEl>
                                          </p:spTgt>
                                        </p:tgtEl>
                                        <p:attrNameLst>
                                          <p:attrName>style.visibility</p:attrName>
                                        </p:attrNameLst>
                                      </p:cBhvr>
                                      <p:to>
                                        <p:strVal val="visible"/>
                                      </p:to>
                                    </p:set>
                                    <p:animEffect transition="in" filter="fade">
                                      <p:cBhvr>
                                        <p:cTn id="31" dur="1000"/>
                                        <p:tgtEl>
                                          <p:spTgt spid="45059">
                                            <p:txEl>
                                              <p:pRg st="2" end="2"/>
                                            </p:txEl>
                                          </p:spTgt>
                                        </p:tgtEl>
                                      </p:cBhvr>
                                    </p:animEffect>
                                    <p:anim calcmode="lin" valueType="num">
                                      <p:cBhvr>
                                        <p:cTn id="32"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5059">
                                            <p:txEl>
                                              <p:pRg st="3" end="3"/>
                                            </p:txEl>
                                          </p:spTgt>
                                        </p:tgtEl>
                                        <p:attrNameLst>
                                          <p:attrName>style.visibility</p:attrName>
                                        </p:attrNameLst>
                                      </p:cBhvr>
                                      <p:to>
                                        <p:strVal val="visible"/>
                                      </p:to>
                                    </p:set>
                                    <p:animEffect transition="in" filter="fade">
                                      <p:cBhvr>
                                        <p:cTn id="38" dur="1000"/>
                                        <p:tgtEl>
                                          <p:spTgt spid="45059">
                                            <p:txEl>
                                              <p:pRg st="3" end="3"/>
                                            </p:txEl>
                                          </p:spTgt>
                                        </p:tgtEl>
                                      </p:cBhvr>
                                    </p:animEffect>
                                    <p:anim calcmode="lin" valueType="num">
                                      <p:cBhvr>
                                        <p:cTn id="39" dur="10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50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5059">
                                            <p:txEl>
                                              <p:pRg st="4" end="4"/>
                                            </p:txEl>
                                          </p:spTgt>
                                        </p:tgtEl>
                                        <p:attrNameLst>
                                          <p:attrName>style.visibility</p:attrName>
                                        </p:attrNameLst>
                                      </p:cBhvr>
                                      <p:to>
                                        <p:strVal val="visible"/>
                                      </p:to>
                                    </p:set>
                                    <p:animEffect transition="in" filter="fade">
                                      <p:cBhvr>
                                        <p:cTn id="45" dur="1000"/>
                                        <p:tgtEl>
                                          <p:spTgt spid="45059">
                                            <p:txEl>
                                              <p:pRg st="4" end="4"/>
                                            </p:txEl>
                                          </p:spTgt>
                                        </p:tgtEl>
                                      </p:cBhvr>
                                    </p:animEffect>
                                    <p:anim calcmode="lin" valueType="num">
                                      <p:cBhvr>
                                        <p:cTn id="46" dur="10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50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5059">
                                            <p:txEl>
                                              <p:pRg st="5" end="5"/>
                                            </p:txEl>
                                          </p:spTgt>
                                        </p:tgtEl>
                                        <p:attrNameLst>
                                          <p:attrName>style.visibility</p:attrName>
                                        </p:attrNameLst>
                                      </p:cBhvr>
                                      <p:to>
                                        <p:strVal val="visible"/>
                                      </p:to>
                                    </p:set>
                                    <p:animEffect transition="in" filter="fade">
                                      <p:cBhvr>
                                        <p:cTn id="52" dur="1000"/>
                                        <p:tgtEl>
                                          <p:spTgt spid="45059">
                                            <p:txEl>
                                              <p:pRg st="5" end="5"/>
                                            </p:txEl>
                                          </p:spTgt>
                                        </p:tgtEl>
                                      </p:cBhvr>
                                    </p:animEffect>
                                    <p:anim calcmode="lin" valueType="num">
                                      <p:cBhvr>
                                        <p:cTn id="53" dur="10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450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5059">
                                            <p:txEl>
                                              <p:pRg st="6" end="6"/>
                                            </p:txEl>
                                          </p:spTgt>
                                        </p:tgtEl>
                                        <p:attrNameLst>
                                          <p:attrName>style.visibility</p:attrName>
                                        </p:attrNameLst>
                                      </p:cBhvr>
                                      <p:to>
                                        <p:strVal val="visible"/>
                                      </p:to>
                                    </p:set>
                                    <p:animEffect transition="in" filter="fade">
                                      <p:cBhvr>
                                        <p:cTn id="59" dur="1000"/>
                                        <p:tgtEl>
                                          <p:spTgt spid="45059">
                                            <p:txEl>
                                              <p:pRg st="6" end="6"/>
                                            </p:txEl>
                                          </p:spTgt>
                                        </p:tgtEl>
                                      </p:cBhvr>
                                    </p:animEffect>
                                    <p:anim calcmode="lin" valueType="num">
                                      <p:cBhvr>
                                        <p:cTn id="60" dur="10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4505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tr-TR" altLang="tr-TR" sz="4000" b="1">
                <a:solidFill>
                  <a:srgbClr val="FF0000"/>
                </a:solidFill>
                <a:latin typeface="Comic Sans MS" pitchFamily="66" charset="0"/>
              </a:rPr>
              <a:t>ÇOCUĞUNUZ YALAN SÖYLEDİĞİNDE</a:t>
            </a:r>
          </a:p>
        </p:txBody>
      </p:sp>
      <p:sp>
        <p:nvSpPr>
          <p:cNvPr id="46083" name="Rectangle 3"/>
          <p:cNvSpPr>
            <a:spLocks noGrp="1" noChangeArrowheads="1"/>
          </p:cNvSpPr>
          <p:nvPr>
            <p:ph type="body" sz="half" idx="1"/>
          </p:nvPr>
        </p:nvSpPr>
        <p:spPr/>
        <p:txBody>
          <a:bodyPr/>
          <a:lstStyle/>
          <a:p>
            <a:r>
              <a:rPr lang="tr-TR" altLang="tr-TR" sz="2800">
                <a:solidFill>
                  <a:schemeClr val="accent2"/>
                </a:solidFill>
                <a:latin typeface="Comic Sans MS" pitchFamily="66" charset="0"/>
              </a:rPr>
              <a:t>Cevabını Bildiğiniz Bir Soru Sormayın</a:t>
            </a:r>
          </a:p>
          <a:p>
            <a:r>
              <a:rPr lang="tr-TR" altLang="tr-TR" sz="2800">
                <a:solidFill>
                  <a:schemeClr val="accent2"/>
                </a:solidFill>
                <a:latin typeface="Comic Sans MS" pitchFamily="66" charset="0"/>
              </a:rPr>
              <a:t>Gerçeği Dinleyin</a:t>
            </a:r>
          </a:p>
          <a:p>
            <a:r>
              <a:rPr lang="tr-TR" altLang="tr-TR" sz="2800">
                <a:solidFill>
                  <a:schemeClr val="accent2"/>
                </a:solidFill>
                <a:latin typeface="Comic Sans MS" pitchFamily="66" charset="0"/>
              </a:rPr>
              <a:t>Çocuğunuzu Damgalamayın</a:t>
            </a:r>
          </a:p>
          <a:p>
            <a:r>
              <a:rPr lang="tr-TR" altLang="tr-TR" sz="2800">
                <a:solidFill>
                  <a:schemeClr val="accent2"/>
                </a:solidFill>
                <a:latin typeface="Comic Sans MS" pitchFamily="66" charset="0"/>
              </a:rPr>
              <a:t>Çocuğunuza Aşırı Koruyucu Bir Anne-Baba Olmayın</a:t>
            </a:r>
          </a:p>
          <a:p>
            <a:pPr>
              <a:buFontTx/>
              <a:buNone/>
            </a:pPr>
            <a:endParaRPr lang="tr-TR" altLang="tr-TR" sz="2800">
              <a:solidFill>
                <a:schemeClr val="accent2"/>
              </a:solidFill>
              <a:latin typeface="Comic Sans MS" pitchFamily="66" charset="0"/>
            </a:endParaRPr>
          </a:p>
          <a:p>
            <a:endParaRPr lang="tr-TR" altLang="tr-TR" sz="2800">
              <a:solidFill>
                <a:schemeClr val="accent2"/>
              </a:solidFill>
            </a:endParaRPr>
          </a:p>
        </p:txBody>
      </p:sp>
      <p:pic>
        <p:nvPicPr>
          <p:cNvPr id="46084" name="Picture 4" descr="benneyaptim"/>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5076825" y="1916113"/>
            <a:ext cx="3311525" cy="33845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29472881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768" decel="100000"/>
                                        <p:tgtEl>
                                          <p:spTgt spid="46082"/>
                                        </p:tgtEl>
                                      </p:cBhvr>
                                    </p:animEffect>
                                    <p:animScale>
                                      <p:cBhvr>
                                        <p:cTn id="8" dur="768" decel="100000"/>
                                        <p:tgtEl>
                                          <p:spTgt spid="46082"/>
                                        </p:tgtEl>
                                      </p:cBhvr>
                                      <p:from x="10000" y="10000"/>
                                      <p:to x="200000" y="450000"/>
                                    </p:animScale>
                                    <p:animScale>
                                      <p:cBhvr>
                                        <p:cTn id="9" dur="1230" accel="100000" fill="hold">
                                          <p:stCondLst>
                                            <p:cond delay="768"/>
                                          </p:stCondLst>
                                        </p:cTn>
                                        <p:tgtEl>
                                          <p:spTgt spid="46082"/>
                                        </p:tgtEl>
                                      </p:cBhvr>
                                      <p:from x="200000" y="450000"/>
                                      <p:to x="100000" y="100000"/>
                                    </p:animScale>
                                    <p:set>
                                      <p:cBhvr>
                                        <p:cTn id="10" dur="768" fill="hold"/>
                                        <p:tgtEl>
                                          <p:spTgt spid="46082"/>
                                        </p:tgtEl>
                                        <p:attrNameLst>
                                          <p:attrName>ppt_x</p:attrName>
                                        </p:attrNameLst>
                                      </p:cBhvr>
                                      <p:to>
                                        <p:strVal val="(0.5)"/>
                                      </p:to>
                                    </p:set>
                                    <p:anim from="(0.5)" to="(#ppt_x)" calcmode="lin" valueType="num">
                                      <p:cBhvr>
                                        <p:cTn id="11" dur="1230" accel="100000" fill="hold">
                                          <p:stCondLst>
                                            <p:cond delay="768"/>
                                          </p:stCondLst>
                                        </p:cTn>
                                        <p:tgtEl>
                                          <p:spTgt spid="46082"/>
                                        </p:tgtEl>
                                        <p:attrNameLst>
                                          <p:attrName>ppt_x</p:attrName>
                                        </p:attrNameLst>
                                      </p:cBhvr>
                                    </p:anim>
                                    <p:set>
                                      <p:cBhvr>
                                        <p:cTn id="12" dur="768" fill="hold"/>
                                        <p:tgtEl>
                                          <p:spTgt spid="46082"/>
                                        </p:tgtEl>
                                        <p:attrNameLst>
                                          <p:attrName>ppt_y</p:attrName>
                                        </p:attrNameLst>
                                      </p:cBhvr>
                                      <p:to>
                                        <p:strVal val="(#ppt_y+0.4)"/>
                                      </p:to>
                                    </p:set>
                                    <p:anim from="(#ppt_y+0.4)" to="(#ppt_y)" calcmode="lin" valueType="num">
                                      <p:cBhvr>
                                        <p:cTn id="13" dur="1230" accel="100000" fill="hold">
                                          <p:stCondLst>
                                            <p:cond delay="768"/>
                                          </p:stCondLst>
                                        </p:cTn>
                                        <p:tgtEl>
                                          <p:spTgt spid="4608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6083">
                                            <p:txEl>
                                              <p:pRg st="0" end="0"/>
                                            </p:txEl>
                                          </p:spTgt>
                                        </p:tgtEl>
                                        <p:attrNameLst>
                                          <p:attrName>style.visibility</p:attrName>
                                        </p:attrNameLst>
                                      </p:cBhvr>
                                      <p:to>
                                        <p:strVal val="visible"/>
                                      </p:to>
                                    </p:set>
                                    <p:anim calcmode="lin" valueType="num">
                                      <p:cBhvr>
                                        <p:cTn id="18"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608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608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6083">
                                            <p:txEl>
                                              <p:pRg st="1" end="1"/>
                                            </p:txEl>
                                          </p:spTgt>
                                        </p:tgtEl>
                                        <p:attrNameLst>
                                          <p:attrName>style.visibility</p:attrName>
                                        </p:attrNameLst>
                                      </p:cBhvr>
                                      <p:to>
                                        <p:strVal val="visible"/>
                                      </p:to>
                                    </p:set>
                                    <p:anim calcmode="lin" valueType="num">
                                      <p:cBhvr>
                                        <p:cTn id="25"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608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4608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46083">
                                            <p:txEl>
                                              <p:pRg st="2" end="2"/>
                                            </p:txEl>
                                          </p:spTgt>
                                        </p:tgtEl>
                                        <p:attrNameLst>
                                          <p:attrName>style.visibility</p:attrName>
                                        </p:attrNameLst>
                                      </p:cBhvr>
                                      <p:to>
                                        <p:strVal val="visible"/>
                                      </p:to>
                                    </p:set>
                                    <p:anim calcmode="lin" valueType="num">
                                      <p:cBhvr>
                                        <p:cTn id="32" dur="5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4608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46083">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6083">
                                            <p:txEl>
                                              <p:pRg st="3" end="3"/>
                                            </p:txEl>
                                          </p:spTgt>
                                        </p:tgtEl>
                                        <p:attrNameLst>
                                          <p:attrName>style.visibility</p:attrName>
                                        </p:attrNameLst>
                                      </p:cBhvr>
                                      <p:to>
                                        <p:strVal val="visible"/>
                                      </p:to>
                                    </p:set>
                                    <p:anim calcmode="lin" valueType="num">
                                      <p:cBhvr>
                                        <p:cTn id="39" dur="5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4608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tr-TR" altLang="tr-TR"/>
          </a:p>
        </p:txBody>
      </p:sp>
      <p:sp>
        <p:nvSpPr>
          <p:cNvPr id="63491" name="Rectangle 3"/>
          <p:cNvSpPr>
            <a:spLocks noGrp="1" noChangeArrowheads="1"/>
          </p:cNvSpPr>
          <p:nvPr>
            <p:ph type="body" idx="1"/>
          </p:nvPr>
        </p:nvSpPr>
        <p:spPr/>
        <p:txBody>
          <a:bodyPr/>
          <a:lstStyle/>
          <a:p>
            <a:endParaRPr lang="tr-TR" altLang="tr-TR"/>
          </a:p>
        </p:txBody>
      </p:sp>
      <p:pic>
        <p:nvPicPr>
          <p:cNvPr id="63492" name="Picture 4" descr="imag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7025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60363" y="431800"/>
            <a:ext cx="8351837" cy="56530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lnSpc>
                <a:spcPct val="90000"/>
              </a:lnSpc>
              <a:spcBef>
                <a:spcPts val="600"/>
              </a:spcBef>
              <a:buClrTx/>
              <a:buFontTx/>
              <a:buNone/>
            </a:pPr>
            <a:r>
              <a:rPr lang="tr-TR" altLang="tr-TR" b="1">
                <a:latin typeface="Century Gothic" panose="020B0502020202020204" pitchFamily="34" charset="0"/>
              </a:rPr>
              <a:t>ÇOCUK ÜZERİNDEKİ ETKİSİ</a:t>
            </a:r>
          </a:p>
          <a:p>
            <a:pPr algn="ctr" eaLnBrk="1" hangingPunct="1">
              <a:lnSpc>
                <a:spcPct val="90000"/>
              </a:lnSpc>
              <a:spcBef>
                <a:spcPts val="600"/>
              </a:spcBef>
              <a:buClrTx/>
              <a:buFontTx/>
              <a:buNone/>
            </a:pPr>
            <a:endParaRPr lang="tr-TR" altLang="tr-TR" b="1">
              <a:latin typeface="Century Gothic" panose="020B0502020202020204" pitchFamily="34" charset="0"/>
            </a:endParaRPr>
          </a:p>
          <a:p>
            <a:pPr eaLnBrk="1" hangingPunct="1">
              <a:lnSpc>
                <a:spcPct val="90000"/>
              </a:lnSpc>
              <a:spcBef>
                <a:spcPts val="600"/>
              </a:spcBef>
              <a:buClrTx/>
              <a:buFontTx/>
              <a:buNone/>
            </a:pPr>
            <a:r>
              <a:rPr lang="tr-TR" altLang="tr-TR" sz="2400">
                <a:latin typeface="Century Gothic" panose="020B0502020202020204" pitchFamily="34" charset="0"/>
              </a:rPr>
              <a:t>*Baskıcı anne-babaların çocukları, kendine güven duygusu geliştirememektedir. </a:t>
            </a:r>
          </a:p>
          <a:p>
            <a:pPr eaLnBrk="1" hangingPunct="1">
              <a:lnSpc>
                <a:spcPct val="90000"/>
              </a:lnSpc>
              <a:spcBef>
                <a:spcPts val="600"/>
              </a:spcBef>
              <a:buClrTx/>
              <a:buFontTx/>
              <a:buNone/>
            </a:pPr>
            <a:r>
              <a:rPr lang="tr-TR" altLang="tr-TR" sz="2400">
                <a:latin typeface="Century Gothic" panose="020B0502020202020204" pitchFamily="34" charset="0"/>
              </a:rPr>
              <a:t>*Pasif, silik, çekingen ve kolay etki altında kalan bir yapıda olabilirler.</a:t>
            </a:r>
          </a:p>
          <a:p>
            <a:pPr eaLnBrk="1" hangingPunct="1">
              <a:lnSpc>
                <a:spcPct val="90000"/>
              </a:lnSpc>
              <a:spcBef>
                <a:spcPts val="600"/>
              </a:spcBef>
              <a:buClrTx/>
              <a:buFontTx/>
              <a:buNone/>
            </a:pPr>
            <a:r>
              <a:rPr lang="tr-TR" altLang="tr-TR" sz="2400">
                <a:latin typeface="Century Gothic" panose="020B0502020202020204" pitchFamily="34" charset="0"/>
              </a:rPr>
              <a:t>*Bu tutumla büyüyen çocuk evden-okuldan kaçabilir ve suça yönelebilir.</a:t>
            </a:r>
          </a:p>
          <a:p>
            <a:pPr eaLnBrk="1" hangingPunct="1">
              <a:lnSpc>
                <a:spcPct val="90000"/>
              </a:lnSpc>
              <a:spcBef>
                <a:spcPts val="600"/>
              </a:spcBef>
              <a:buClrTx/>
              <a:buFontTx/>
              <a:buNone/>
            </a:pPr>
            <a:r>
              <a:rPr lang="tr-TR" altLang="tr-TR" sz="2400">
                <a:latin typeface="Century Gothic" panose="020B0502020202020204" pitchFamily="34" charset="0"/>
              </a:rPr>
              <a:t>*Sürekli eleştirilme veya dayak çocuğun ruhsal yapısını bozar.</a:t>
            </a:r>
          </a:p>
          <a:p>
            <a:pPr eaLnBrk="1" hangingPunct="1">
              <a:lnSpc>
                <a:spcPct val="90000"/>
              </a:lnSpc>
              <a:spcBef>
                <a:spcPts val="600"/>
              </a:spcBef>
              <a:buClrTx/>
              <a:buFontTx/>
              <a:buNone/>
            </a:pPr>
            <a:r>
              <a:rPr lang="tr-TR" altLang="tr-TR" sz="2400">
                <a:latin typeface="Century Gothic" panose="020B0502020202020204" pitchFamily="34" charset="0"/>
              </a:rPr>
              <a:t>*Çocuk kolayca ağlamaya başlar. Arkadaşları ile uyumsuz ve kavgacı olabilir.</a:t>
            </a:r>
          </a:p>
          <a:p>
            <a:pPr eaLnBrk="1" hangingPunct="1">
              <a:lnSpc>
                <a:spcPct val="90000"/>
              </a:lnSpc>
              <a:spcBef>
                <a:spcPts val="600"/>
              </a:spcBef>
              <a:buClrTx/>
              <a:buFontTx/>
              <a:buNone/>
            </a:pPr>
            <a:r>
              <a:rPr lang="tr-TR" altLang="tr-TR" sz="2400">
                <a:latin typeface="Century Gothic" panose="020B0502020202020204" pitchFamily="34" charset="0"/>
              </a:rPr>
              <a:t>*İleri yaşlarda sıkıntılar karşısında dayanaksız ve çaresiz kalır.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tr-TR" altLang="tr-TR">
                <a:solidFill>
                  <a:srgbClr val="FF0000"/>
                </a:solidFill>
              </a:rPr>
              <a:t>YEME PROBLEMLERİ</a:t>
            </a:r>
          </a:p>
        </p:txBody>
      </p:sp>
      <p:sp>
        <p:nvSpPr>
          <p:cNvPr id="62467" name="Rectangle 3"/>
          <p:cNvSpPr>
            <a:spLocks noGrp="1" noChangeArrowheads="1"/>
          </p:cNvSpPr>
          <p:nvPr>
            <p:ph type="body" idx="1"/>
          </p:nvPr>
        </p:nvSpPr>
        <p:spPr/>
        <p:txBody>
          <a:bodyPr/>
          <a:lstStyle/>
          <a:p>
            <a:pPr>
              <a:lnSpc>
                <a:spcPct val="90000"/>
              </a:lnSpc>
              <a:buFontTx/>
              <a:buNone/>
            </a:pPr>
            <a:r>
              <a:rPr lang="tr-TR" altLang="tr-TR"/>
              <a:t>  Yemek konusunda ısrarcı davranan ailelerin çocuklarında yemek yeme konusunda isteksizlikle kendini gösterir</a:t>
            </a:r>
          </a:p>
          <a:p>
            <a:pPr>
              <a:lnSpc>
                <a:spcPct val="90000"/>
              </a:lnSpc>
              <a:buFontTx/>
              <a:buNone/>
            </a:pPr>
            <a:r>
              <a:rPr lang="tr-TR" altLang="tr-TR"/>
              <a:t>        ÖNERİLER:</a:t>
            </a:r>
          </a:p>
          <a:p>
            <a:pPr>
              <a:lnSpc>
                <a:spcPct val="90000"/>
              </a:lnSpc>
              <a:buFontTx/>
              <a:buNone/>
            </a:pPr>
            <a:r>
              <a:rPr lang="tr-TR" altLang="tr-TR"/>
              <a:t>        *Yemek için çocuğun acıkmasını bekleyin</a:t>
            </a:r>
          </a:p>
          <a:p>
            <a:pPr>
              <a:lnSpc>
                <a:spcPct val="90000"/>
              </a:lnSpc>
              <a:buFontTx/>
              <a:buNone/>
            </a:pPr>
            <a:r>
              <a:rPr lang="tr-TR" altLang="tr-TR"/>
              <a:t>        *Yemeği çocuk sizden istesin</a:t>
            </a:r>
          </a:p>
          <a:p>
            <a:pPr>
              <a:lnSpc>
                <a:spcPct val="90000"/>
              </a:lnSpc>
              <a:buFontTx/>
              <a:buNone/>
            </a:pPr>
            <a:r>
              <a:rPr lang="tr-TR" altLang="tr-TR"/>
              <a:t>        *Ödülle yemek yemesini sağlamaya çalışmayın</a:t>
            </a:r>
          </a:p>
        </p:txBody>
      </p:sp>
    </p:spTree>
    <p:extLst>
      <p:ext uri="{BB962C8B-B14F-4D97-AF65-F5344CB8AC3E}">
        <p14:creationId xmlns:p14="http://schemas.microsoft.com/office/powerpoint/2010/main" xmlns="" val="3632796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tr-TR" altLang="tr-TR">
                <a:solidFill>
                  <a:srgbClr val="FF7C80"/>
                </a:solidFill>
                <a:latin typeface="Comic Sans MS" pitchFamily="66" charset="0"/>
              </a:rPr>
              <a:t>KEKEMELİK</a:t>
            </a:r>
          </a:p>
        </p:txBody>
      </p:sp>
      <p:sp>
        <p:nvSpPr>
          <p:cNvPr id="56323" name="Rectangle 3"/>
          <p:cNvSpPr>
            <a:spLocks noGrp="1" noChangeArrowheads="1"/>
          </p:cNvSpPr>
          <p:nvPr>
            <p:ph type="body" idx="1"/>
          </p:nvPr>
        </p:nvSpPr>
        <p:spPr/>
        <p:txBody>
          <a:bodyPr/>
          <a:lstStyle/>
          <a:p>
            <a:pPr>
              <a:lnSpc>
                <a:spcPct val="80000"/>
              </a:lnSpc>
            </a:pPr>
            <a:r>
              <a:rPr lang="tr-TR" altLang="tr-TR" sz="2800">
                <a:solidFill>
                  <a:srgbClr val="008080"/>
                </a:solidFill>
                <a:latin typeface="Comic Sans MS" pitchFamily="66" charset="0"/>
              </a:rPr>
              <a:t>Çoğunlukla 2-7 yaşları arasında başlar.</a:t>
            </a:r>
          </a:p>
          <a:p>
            <a:pPr>
              <a:lnSpc>
                <a:spcPct val="80000"/>
              </a:lnSpc>
            </a:pPr>
            <a:r>
              <a:rPr lang="tr-TR" altLang="tr-TR" sz="2800">
                <a:solidFill>
                  <a:srgbClr val="008080"/>
                </a:solidFill>
                <a:latin typeface="Comic Sans MS" pitchFamily="66" charset="0"/>
              </a:rPr>
              <a:t>Erkek çocuklarda daha fazla görülür.</a:t>
            </a:r>
          </a:p>
          <a:p>
            <a:pPr>
              <a:lnSpc>
                <a:spcPct val="80000"/>
              </a:lnSpc>
            </a:pPr>
            <a:r>
              <a:rPr lang="tr-TR" altLang="tr-TR" sz="2800">
                <a:solidFill>
                  <a:srgbClr val="008080"/>
                </a:solidFill>
                <a:latin typeface="Comic Sans MS" pitchFamily="66" charset="0"/>
              </a:rPr>
              <a:t>Psikolojik sorunlar yoğun olduğunda ve stresli ortamda artar.</a:t>
            </a:r>
          </a:p>
          <a:p>
            <a:pPr>
              <a:lnSpc>
                <a:spcPct val="80000"/>
              </a:lnSpc>
            </a:pPr>
            <a:r>
              <a:rPr lang="tr-TR" altLang="tr-TR" sz="2800">
                <a:solidFill>
                  <a:srgbClr val="008080"/>
                </a:solidFill>
                <a:latin typeface="Comic Sans MS" pitchFamily="66" charset="0"/>
              </a:rPr>
              <a:t>Ailesel, genetik yatkınlıktan söz edilmektedir.</a:t>
            </a:r>
          </a:p>
          <a:p>
            <a:pPr>
              <a:lnSpc>
                <a:spcPct val="80000"/>
              </a:lnSpc>
            </a:pPr>
            <a:r>
              <a:rPr lang="tr-TR" altLang="tr-TR" sz="2800">
                <a:solidFill>
                  <a:srgbClr val="008080"/>
                </a:solidFill>
                <a:latin typeface="Comic Sans MS" pitchFamily="66" charset="0"/>
              </a:rPr>
              <a:t>Çocuktan yüksek beklentinin olduğu, aşırı denetim altında tutan aile yapısı</a:t>
            </a:r>
          </a:p>
          <a:p>
            <a:pPr>
              <a:lnSpc>
                <a:spcPct val="80000"/>
              </a:lnSpc>
            </a:pPr>
            <a:r>
              <a:rPr lang="tr-TR" altLang="tr-TR" sz="2800">
                <a:solidFill>
                  <a:srgbClr val="FF7C80"/>
                </a:solidFill>
                <a:latin typeface="Comic Sans MS" pitchFamily="66" charset="0"/>
              </a:rPr>
              <a:t>NEDENLER;</a:t>
            </a:r>
          </a:p>
          <a:p>
            <a:pPr>
              <a:lnSpc>
                <a:spcPct val="80000"/>
              </a:lnSpc>
              <a:buFontTx/>
              <a:buNone/>
            </a:pPr>
            <a:r>
              <a:rPr lang="tr-TR" altLang="tr-TR" sz="2800">
                <a:solidFill>
                  <a:srgbClr val="008080"/>
                </a:solidFill>
                <a:latin typeface="Comic Sans MS" pitchFamily="66" charset="0"/>
              </a:rPr>
              <a:t>       Korku</a:t>
            </a:r>
          </a:p>
          <a:p>
            <a:pPr>
              <a:lnSpc>
                <a:spcPct val="80000"/>
              </a:lnSpc>
              <a:buFontTx/>
              <a:buNone/>
            </a:pPr>
            <a:r>
              <a:rPr lang="tr-TR" altLang="tr-TR" sz="2800">
                <a:solidFill>
                  <a:srgbClr val="008080"/>
                </a:solidFill>
                <a:latin typeface="Comic Sans MS" pitchFamily="66" charset="0"/>
              </a:rPr>
              <a:t>       Fizyolojik kekemelik</a:t>
            </a:r>
          </a:p>
        </p:txBody>
      </p:sp>
    </p:spTree>
    <p:extLst>
      <p:ext uri="{BB962C8B-B14F-4D97-AF65-F5344CB8AC3E}">
        <p14:creationId xmlns:p14="http://schemas.microsoft.com/office/powerpoint/2010/main" xmlns="" val="34560241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5632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tr-TR" altLang="tr-TR">
                <a:solidFill>
                  <a:srgbClr val="FF6600"/>
                </a:solidFill>
                <a:latin typeface="Comic Sans MS" pitchFamily="66" charset="0"/>
              </a:rPr>
              <a:t>TİKLER</a:t>
            </a:r>
          </a:p>
        </p:txBody>
      </p:sp>
      <p:sp>
        <p:nvSpPr>
          <p:cNvPr id="57347" name="Rectangle 3"/>
          <p:cNvSpPr>
            <a:spLocks noGrp="1" noChangeArrowheads="1"/>
          </p:cNvSpPr>
          <p:nvPr>
            <p:ph type="body" idx="1"/>
          </p:nvPr>
        </p:nvSpPr>
        <p:spPr/>
        <p:txBody>
          <a:bodyPr/>
          <a:lstStyle/>
          <a:p>
            <a:r>
              <a:rPr lang="tr-TR" altLang="tr-TR" sz="2800">
                <a:solidFill>
                  <a:srgbClr val="FF6600"/>
                </a:solidFill>
                <a:latin typeface="Comic Sans MS" pitchFamily="66" charset="0"/>
              </a:rPr>
              <a:t>Kaslarda beliren, irade dışı aralıklı kasılmalardır.</a:t>
            </a:r>
          </a:p>
          <a:p>
            <a:r>
              <a:rPr lang="tr-TR" altLang="tr-TR" sz="2800">
                <a:solidFill>
                  <a:srgbClr val="FF6600"/>
                </a:solidFill>
                <a:latin typeface="Comic Sans MS" pitchFamily="66" charset="0"/>
              </a:rPr>
              <a:t>6-7 yaşlarında sık görülür.</a:t>
            </a:r>
          </a:p>
          <a:p>
            <a:r>
              <a:rPr lang="tr-TR" altLang="tr-TR" sz="2800">
                <a:solidFill>
                  <a:srgbClr val="FF6600"/>
                </a:solidFill>
                <a:latin typeface="Comic Sans MS" pitchFamily="66" charset="0"/>
              </a:rPr>
              <a:t>Geçici tik-kronik tik</a:t>
            </a:r>
          </a:p>
          <a:p>
            <a:r>
              <a:rPr lang="tr-TR" altLang="tr-TR" sz="2800">
                <a:solidFill>
                  <a:srgbClr val="FF6600"/>
                </a:solidFill>
                <a:latin typeface="Comic Sans MS" pitchFamily="66" charset="0"/>
              </a:rPr>
              <a:t>Tedirgin, kaygılı, gergin çocuklarda gözlenir</a:t>
            </a:r>
          </a:p>
          <a:p>
            <a:r>
              <a:rPr lang="tr-TR" altLang="tr-TR" sz="2800">
                <a:solidFill>
                  <a:srgbClr val="FF6600"/>
                </a:solidFill>
                <a:latin typeface="Comic Sans MS" pitchFamily="66" charset="0"/>
              </a:rPr>
              <a:t>Çocuğun duygusal durumu, duyarlılığı, ana babasıyla olan ilişkileri ve çevresiyle bağlantıları ile yakından ilişkilidir.</a:t>
            </a:r>
          </a:p>
          <a:p>
            <a:r>
              <a:rPr lang="tr-TR" altLang="tr-TR" sz="2800">
                <a:solidFill>
                  <a:srgbClr val="FF6600"/>
                </a:solidFill>
                <a:latin typeface="Comic Sans MS" pitchFamily="66" charset="0"/>
              </a:rPr>
              <a:t>Çoğu geçicidir.</a:t>
            </a:r>
          </a:p>
          <a:p>
            <a:endParaRPr lang="tr-TR" altLang="tr-TR" sz="2800">
              <a:solidFill>
                <a:srgbClr val="FF6600"/>
              </a:solidFill>
              <a:latin typeface="Comic Sans MS" pitchFamily="66" charset="0"/>
            </a:endParaRPr>
          </a:p>
        </p:txBody>
      </p:sp>
    </p:spTree>
    <p:extLst>
      <p:ext uri="{BB962C8B-B14F-4D97-AF65-F5344CB8AC3E}">
        <p14:creationId xmlns:p14="http://schemas.microsoft.com/office/powerpoint/2010/main" xmlns="" val="18045590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1000"/>
                                        <p:tgtEl>
                                          <p:spTgt spid="57347">
                                            <p:txEl>
                                              <p:pRg st="0" end="0"/>
                                            </p:txEl>
                                          </p:spTgt>
                                        </p:tgtEl>
                                      </p:cBhvr>
                                    </p:animEffect>
                                    <p:anim calcmode="lin" valueType="num">
                                      <p:cBhvr>
                                        <p:cTn id="8"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3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Effect transition="in" filter="fade">
                                      <p:cBhvr>
                                        <p:cTn id="14" dur="1000"/>
                                        <p:tgtEl>
                                          <p:spTgt spid="57347">
                                            <p:txEl>
                                              <p:pRg st="1" end="1"/>
                                            </p:txEl>
                                          </p:spTgt>
                                        </p:tgtEl>
                                      </p:cBhvr>
                                    </p:animEffect>
                                    <p:anim calcmode="lin" valueType="num">
                                      <p:cBhvr>
                                        <p:cTn id="15" dur="10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73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7347">
                                            <p:txEl>
                                              <p:pRg st="2" end="2"/>
                                            </p:txEl>
                                          </p:spTgt>
                                        </p:tgtEl>
                                        <p:attrNameLst>
                                          <p:attrName>style.visibility</p:attrName>
                                        </p:attrNameLst>
                                      </p:cBhvr>
                                      <p:to>
                                        <p:strVal val="visible"/>
                                      </p:to>
                                    </p:set>
                                    <p:animEffect transition="in" filter="fade">
                                      <p:cBhvr>
                                        <p:cTn id="21" dur="1000"/>
                                        <p:tgtEl>
                                          <p:spTgt spid="57347">
                                            <p:txEl>
                                              <p:pRg st="2" end="2"/>
                                            </p:txEl>
                                          </p:spTgt>
                                        </p:tgtEl>
                                      </p:cBhvr>
                                    </p:animEffect>
                                    <p:anim calcmode="lin" valueType="num">
                                      <p:cBhvr>
                                        <p:cTn id="22"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73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7347">
                                            <p:txEl>
                                              <p:pRg st="3" end="3"/>
                                            </p:txEl>
                                          </p:spTgt>
                                        </p:tgtEl>
                                        <p:attrNameLst>
                                          <p:attrName>style.visibility</p:attrName>
                                        </p:attrNameLst>
                                      </p:cBhvr>
                                      <p:to>
                                        <p:strVal val="visible"/>
                                      </p:to>
                                    </p:set>
                                    <p:animEffect transition="in" filter="fade">
                                      <p:cBhvr>
                                        <p:cTn id="28" dur="1000"/>
                                        <p:tgtEl>
                                          <p:spTgt spid="57347">
                                            <p:txEl>
                                              <p:pRg st="3" end="3"/>
                                            </p:txEl>
                                          </p:spTgt>
                                        </p:tgtEl>
                                      </p:cBhvr>
                                    </p:animEffect>
                                    <p:anim calcmode="lin" valueType="num">
                                      <p:cBhvr>
                                        <p:cTn id="29" dur="10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73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7347">
                                            <p:txEl>
                                              <p:pRg st="4" end="4"/>
                                            </p:txEl>
                                          </p:spTgt>
                                        </p:tgtEl>
                                        <p:attrNameLst>
                                          <p:attrName>style.visibility</p:attrName>
                                        </p:attrNameLst>
                                      </p:cBhvr>
                                      <p:to>
                                        <p:strVal val="visible"/>
                                      </p:to>
                                    </p:set>
                                    <p:animEffect transition="in" filter="fade">
                                      <p:cBhvr>
                                        <p:cTn id="35" dur="1000"/>
                                        <p:tgtEl>
                                          <p:spTgt spid="57347">
                                            <p:txEl>
                                              <p:pRg st="4" end="4"/>
                                            </p:txEl>
                                          </p:spTgt>
                                        </p:tgtEl>
                                      </p:cBhvr>
                                    </p:animEffect>
                                    <p:anim calcmode="lin" valueType="num">
                                      <p:cBhvr>
                                        <p:cTn id="36" dur="10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73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7347">
                                            <p:txEl>
                                              <p:pRg st="5" end="5"/>
                                            </p:txEl>
                                          </p:spTgt>
                                        </p:tgtEl>
                                        <p:attrNameLst>
                                          <p:attrName>style.visibility</p:attrName>
                                        </p:attrNameLst>
                                      </p:cBhvr>
                                      <p:to>
                                        <p:strVal val="visible"/>
                                      </p:to>
                                    </p:set>
                                    <p:animEffect transition="in" filter="fade">
                                      <p:cBhvr>
                                        <p:cTn id="42" dur="1000"/>
                                        <p:tgtEl>
                                          <p:spTgt spid="57347">
                                            <p:txEl>
                                              <p:pRg st="5" end="5"/>
                                            </p:txEl>
                                          </p:spTgt>
                                        </p:tgtEl>
                                      </p:cBhvr>
                                    </p:animEffect>
                                    <p:anim calcmode="lin" valueType="num">
                                      <p:cBhvr>
                                        <p:cTn id="43" dur="10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73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457200" y="704850"/>
            <a:ext cx="8226425" cy="563563"/>
          </a:xfrm>
        </p:spPr>
        <p:txBody>
          <a:bodyPr/>
          <a:lstStyle/>
          <a:p>
            <a:pPr algn="ctr"/>
            <a:r>
              <a:rPr lang="tr-TR" altLang="tr-TR" sz="4800" b="1" smtClean="0">
                <a:solidFill>
                  <a:schemeClr val="accent1"/>
                </a:solidFill>
              </a:rPr>
              <a:t>Özgüven Ne Demektir</a:t>
            </a:r>
            <a:r>
              <a:rPr lang="tr-TR" altLang="tr-TR" sz="4800" smtClean="0">
                <a:solidFill>
                  <a:schemeClr val="accent1"/>
                </a:solidFill>
              </a:rPr>
              <a:t>?</a:t>
            </a:r>
            <a:endParaRPr lang="tr-TR" altLang="tr-TR" smtClean="0">
              <a:solidFill>
                <a:schemeClr val="accent1"/>
              </a:solidFill>
            </a:endParaRPr>
          </a:p>
        </p:txBody>
      </p:sp>
      <p:sp>
        <p:nvSpPr>
          <p:cNvPr id="16387" name="Rectangle 1027"/>
          <p:cNvSpPr>
            <a:spLocks noGrp="1" noChangeArrowheads="1"/>
          </p:cNvSpPr>
          <p:nvPr>
            <p:ph idx="1"/>
          </p:nvPr>
        </p:nvSpPr>
        <p:spPr>
          <a:xfrm>
            <a:off x="457200" y="1935163"/>
            <a:ext cx="5410200" cy="4386262"/>
          </a:xfrm>
        </p:spPr>
        <p:txBody>
          <a:bodyPr/>
          <a:lstStyle/>
          <a:p>
            <a:pPr>
              <a:defRPr/>
            </a:pPr>
            <a:r>
              <a:rPr lang="tr-TR" altLang="tr-TR" sz="2800" b="1" dirty="0" smtClean="0">
                <a:solidFill>
                  <a:schemeClr val="tx1">
                    <a:lumMod val="95000"/>
                    <a:lumOff val="5000"/>
                  </a:schemeClr>
                </a:solidFill>
              </a:rPr>
              <a:t>    Özgüven, bir çocuğun kendisine yönelik iyi duygular geliştirmesi sonucu kendisini iyi hissetmesi demektir. Başka bir deyişle kendisi olmaktan memnun olması ve bunun sonucu kendisi ve çevresiyle barışık olması demektir.</a:t>
            </a:r>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7400" y="1412875"/>
            <a:ext cx="3097213" cy="49688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3" presetClass="entr" presetSubtype="10" fill="hold" grpId="0" nodeType="afterEffect">
                                  <p:stCondLst>
                                    <p:cond delay="100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12"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advAuto="100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533400" y="685800"/>
            <a:ext cx="7772400" cy="4975225"/>
          </a:xfrm>
        </p:spPr>
        <p:txBody>
          <a:bodyPr/>
          <a:lstStyle/>
          <a:p>
            <a:pPr lvl="1"/>
            <a:r>
              <a:rPr lang="tr-TR" altLang="tr-TR" sz="3200" b="1" smtClean="0">
                <a:solidFill>
                  <a:schemeClr val="tx1"/>
                </a:solidFill>
              </a:rPr>
              <a:t>   Kendisine  güvenilen  çocuğun kendine güveni gelişir. Üstelik kendine bağlanan umutları pekiştirmek, verilen olanakları değerlendirmek için güç ve çaba harcar. Bu nedenle, çocuklarla konuşurken kendilerine güvendiğimizi, onların seçiminin bizim için değerli olduğunu belirtmeliyiz.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1000"/>
                                  </p:stCondLst>
                                  <p:childTnLst>
                                    <p:set>
                                      <p:cBhvr>
                                        <p:cTn id="6" dur="1" fill="hold">
                                          <p:stCondLst>
                                            <p:cond delay="499"/>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100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85800" y="609600"/>
            <a:ext cx="7772400" cy="5195888"/>
          </a:xfrm>
        </p:spPr>
        <p:txBody>
          <a:bodyPr/>
          <a:lstStyle/>
          <a:p>
            <a:r>
              <a:rPr lang="tr-TR" altLang="tr-TR" b="1" smtClean="0">
                <a:solidFill>
                  <a:schemeClr val="tx1"/>
                </a:solidFill>
              </a:rPr>
              <a:t>Çocuğunuz sizden bir istekte bulunuyorsa ve bu istek kabul edilebilir bir şeyse, kısaca “evet” demek yerine, onun bir seçim özgürlüğü olduğunu vurgulayan sözlerle yanıt verebilirsiniz ;</a:t>
            </a:r>
          </a:p>
          <a:p>
            <a:pPr>
              <a:buFontTx/>
              <a:buChar char="*"/>
            </a:pPr>
            <a:r>
              <a:rPr lang="tr-TR" altLang="tr-TR" b="1" smtClean="0">
                <a:solidFill>
                  <a:schemeClr val="tx1"/>
                </a:solidFill>
              </a:rPr>
              <a:t>Eğer sen istiyorsan !</a:t>
            </a:r>
          </a:p>
          <a:p>
            <a:pPr>
              <a:buFontTx/>
              <a:buChar char="*"/>
            </a:pPr>
            <a:r>
              <a:rPr lang="tr-TR" altLang="tr-TR" b="1" smtClean="0">
                <a:solidFill>
                  <a:schemeClr val="tx1"/>
                </a:solidFill>
              </a:rPr>
              <a:t>Eğer gerçekten istiyorsan !</a:t>
            </a:r>
          </a:p>
          <a:p>
            <a:pPr>
              <a:buFontTx/>
              <a:buChar char="*"/>
            </a:pPr>
            <a:r>
              <a:rPr lang="tr-TR" altLang="tr-TR" b="1" smtClean="0">
                <a:solidFill>
                  <a:schemeClr val="tx1"/>
                </a:solidFill>
              </a:rPr>
              <a:t>Buna sen karar ver !</a:t>
            </a:r>
          </a:p>
          <a:p>
            <a:pPr>
              <a:buFontTx/>
              <a:buChar char="*"/>
            </a:pPr>
            <a:r>
              <a:rPr lang="tr-TR" altLang="tr-TR" b="1" smtClean="0">
                <a:solidFill>
                  <a:schemeClr val="tx1"/>
                </a:solidFill>
              </a:rPr>
              <a:t>Bu senin seçimine bağlı !</a:t>
            </a:r>
          </a:p>
          <a:p>
            <a:pPr>
              <a:buFontTx/>
              <a:buChar char="*"/>
            </a:pPr>
            <a:r>
              <a:rPr lang="tr-TR" altLang="tr-TR" b="1" smtClean="0">
                <a:solidFill>
                  <a:schemeClr val="tx1"/>
                </a:solidFill>
              </a:rPr>
              <a:t>Senin vereceğin karar benim için de geçerlidir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KAMERA.WAV"/>
                                        </p:tgtEl>
                                      </p:cMediaNode>
                                    </p:audio>
                                  </p:subTnLst>
                                </p:cTn>
                              </p:par>
                            </p:childTnLst>
                          </p:cTn>
                        </p:par>
                        <p:par>
                          <p:cTn id="9" fill="hold" nodeType="afterGroup">
                            <p:stCondLst>
                              <p:cond delay="1500"/>
                            </p:stCondLst>
                            <p:childTnLst>
                              <p:par>
                                <p:cTn id="10" presetID="2" presetClass="entr" presetSubtype="1" fill="hold" grpId="0" nodeType="afterEffect">
                                  <p:stCondLst>
                                    <p:cond delay="1000"/>
                                  </p:stCondLst>
                                  <p:childTnLst>
                                    <p:set>
                                      <p:cBhvr>
                                        <p:cTn id="11" dur="1" fill="hold">
                                          <p:stCondLst>
                                            <p:cond delay="0"/>
                                          </p:stCondLst>
                                        </p:cTn>
                                        <p:tgtEl>
                                          <p:spTgt spid="18435">
                                            <p:txEl>
                                              <p:pRg st="1" end="1"/>
                                            </p:txEl>
                                          </p:spTgt>
                                        </p:tgtEl>
                                        <p:attrNameLst>
                                          <p:attrName>style.visibility</p:attrName>
                                        </p:attrNameLst>
                                      </p:cBhvr>
                                      <p:to>
                                        <p:strVal val="visible"/>
                                      </p:to>
                                    </p:set>
                                    <p:anim calcmode="lin" valueType="num">
                                      <p:cBhvr additive="base">
                                        <p:cTn id="12"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435">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KAMERA.WAV"/>
                                        </p:tgtEl>
                                      </p:cMediaNode>
                                    </p:audio>
                                  </p:subTnLst>
                                </p:cTn>
                              </p:par>
                            </p:childTnLst>
                          </p:cTn>
                        </p:par>
                        <p:par>
                          <p:cTn id="14" fill="hold" nodeType="afterGroup">
                            <p:stCondLst>
                              <p:cond delay="3000"/>
                            </p:stCondLst>
                            <p:childTnLst>
                              <p:par>
                                <p:cTn id="15" presetID="2" presetClass="entr" presetSubtype="1" fill="hold" grpId="0" nodeType="afterEffect">
                                  <p:stCondLst>
                                    <p:cond delay="100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KAMERA.WAV"/>
                                        </p:tgtEl>
                                      </p:cMediaNode>
                                    </p:audio>
                                  </p:subTnLst>
                                </p:cTn>
                              </p:par>
                            </p:childTnLst>
                          </p:cTn>
                        </p:par>
                        <p:par>
                          <p:cTn id="19" fill="hold" nodeType="afterGroup">
                            <p:stCondLst>
                              <p:cond delay="4500"/>
                            </p:stCondLst>
                            <p:childTnLst>
                              <p:par>
                                <p:cTn id="20" presetID="2" presetClass="entr" presetSubtype="1" fill="hold" grpId="0" nodeType="afterEffect">
                                  <p:stCondLst>
                                    <p:cond delay="1000"/>
                                  </p:stCondLst>
                                  <p:childTnLst>
                                    <p:set>
                                      <p:cBhvr>
                                        <p:cTn id="21" dur="1" fill="hold">
                                          <p:stCondLst>
                                            <p:cond delay="0"/>
                                          </p:stCondLst>
                                        </p:cTn>
                                        <p:tgtEl>
                                          <p:spTgt spid="18435">
                                            <p:txEl>
                                              <p:pRg st="3" end="3"/>
                                            </p:txEl>
                                          </p:spTgt>
                                        </p:tgtEl>
                                        <p:attrNameLst>
                                          <p:attrName>style.visibility</p:attrName>
                                        </p:attrNameLst>
                                      </p:cBhvr>
                                      <p:to>
                                        <p:strVal val="visible"/>
                                      </p:to>
                                    </p:set>
                                    <p:anim calcmode="lin" valueType="num">
                                      <p:cBhvr additive="base">
                                        <p:cTn id="22"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435">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KAMERA.WAV"/>
                                        </p:tgtEl>
                                      </p:cMediaNode>
                                    </p:audio>
                                  </p:subTnLst>
                                </p:cTn>
                              </p:par>
                            </p:childTnLst>
                          </p:cTn>
                        </p:par>
                        <p:par>
                          <p:cTn id="24" fill="hold" nodeType="afterGroup">
                            <p:stCondLst>
                              <p:cond delay="6000"/>
                            </p:stCondLst>
                            <p:childTnLst>
                              <p:par>
                                <p:cTn id="25" presetID="2" presetClass="entr" presetSubtype="1" fill="hold" grpId="0" nodeType="afterEffect">
                                  <p:stCondLst>
                                    <p:cond delay="1000"/>
                                  </p:stCondLst>
                                  <p:childTnLst>
                                    <p:set>
                                      <p:cBhvr>
                                        <p:cTn id="26" dur="1" fill="hold">
                                          <p:stCondLst>
                                            <p:cond delay="0"/>
                                          </p:stCondLst>
                                        </p:cTn>
                                        <p:tgtEl>
                                          <p:spTgt spid="18435">
                                            <p:txEl>
                                              <p:pRg st="4" end="4"/>
                                            </p:txEl>
                                          </p:spTgt>
                                        </p:tgtEl>
                                        <p:attrNameLst>
                                          <p:attrName>style.visibility</p:attrName>
                                        </p:attrNameLst>
                                      </p:cBhvr>
                                      <p:to>
                                        <p:strVal val="visible"/>
                                      </p:to>
                                    </p:set>
                                    <p:anim calcmode="lin" valueType="num">
                                      <p:cBhvr additive="base">
                                        <p:cTn id="2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5">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KAMERA.WAV"/>
                                        </p:tgtEl>
                                      </p:cMediaNode>
                                    </p:audio>
                                  </p:subTnLst>
                                </p:cTn>
                              </p:par>
                            </p:childTnLst>
                          </p:cTn>
                        </p:par>
                        <p:par>
                          <p:cTn id="29" fill="hold" nodeType="afterGroup">
                            <p:stCondLst>
                              <p:cond delay="7500"/>
                            </p:stCondLst>
                            <p:childTnLst>
                              <p:par>
                                <p:cTn id="30" presetID="2" presetClass="entr" presetSubtype="1" fill="hold" grpId="0" nodeType="afterEffect">
                                  <p:stCondLst>
                                    <p:cond delay="1000"/>
                                  </p:stCondLst>
                                  <p:childTnLst>
                                    <p:set>
                                      <p:cBhvr>
                                        <p:cTn id="31" dur="1" fill="hold">
                                          <p:stCondLst>
                                            <p:cond delay="0"/>
                                          </p:stCondLst>
                                        </p:cTn>
                                        <p:tgtEl>
                                          <p:spTgt spid="18435">
                                            <p:txEl>
                                              <p:pRg st="5" end="5"/>
                                            </p:txEl>
                                          </p:spTgt>
                                        </p:tgtEl>
                                        <p:attrNameLst>
                                          <p:attrName>style.visibility</p:attrName>
                                        </p:attrNameLst>
                                      </p:cBhvr>
                                      <p:to>
                                        <p:strVal val="visible"/>
                                      </p:to>
                                    </p:set>
                                    <p:anim calcmode="lin" valueType="num">
                                      <p:cBhvr additive="base">
                                        <p:cTn id="32"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8435">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advAuto="100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04850"/>
            <a:ext cx="8226425" cy="923925"/>
          </a:xfrm>
        </p:spPr>
        <p:txBody>
          <a:bodyPr/>
          <a:lstStyle/>
          <a:p>
            <a:pPr algn="ctr"/>
            <a:r>
              <a:rPr lang="tr-TR" altLang="tr-TR" sz="3200" b="1" smtClean="0">
                <a:solidFill>
                  <a:schemeClr val="accent2"/>
                </a:solidFill>
              </a:rPr>
              <a:t>Çocukların Özgüvenlerini Geliştirmek İçin Neler Yapılabilir</a:t>
            </a:r>
            <a:r>
              <a:rPr lang="tr-TR" altLang="tr-TR" sz="3200" b="1" smtClean="0"/>
              <a:t> </a:t>
            </a:r>
          </a:p>
        </p:txBody>
      </p:sp>
      <p:sp>
        <p:nvSpPr>
          <p:cNvPr id="36867" name="Rectangle 3"/>
          <p:cNvSpPr>
            <a:spLocks noGrp="1" noChangeArrowheads="1"/>
          </p:cNvSpPr>
          <p:nvPr>
            <p:ph idx="1"/>
          </p:nvPr>
        </p:nvSpPr>
        <p:spPr>
          <a:xfrm>
            <a:off x="609600" y="1905000"/>
            <a:ext cx="7772400" cy="4114800"/>
          </a:xfrm>
        </p:spPr>
        <p:txBody>
          <a:bodyPr/>
          <a:lstStyle/>
          <a:p>
            <a:r>
              <a:rPr lang="tr-TR" altLang="tr-TR" b="1" smtClean="0">
                <a:solidFill>
                  <a:schemeClr val="tx1"/>
                </a:solidFill>
              </a:rPr>
              <a:t>Var olmalarının sizin için ne kadar önemli olduğunu onlara gösterin.</a:t>
            </a:r>
          </a:p>
          <a:p>
            <a:endParaRPr lang="tr-TR" altLang="tr-TR" b="1" smtClean="0">
              <a:solidFill>
                <a:schemeClr val="tx1"/>
              </a:solidFill>
            </a:endParaRPr>
          </a:p>
          <a:p>
            <a:r>
              <a:rPr lang="tr-TR" altLang="tr-TR" b="1" smtClean="0">
                <a:solidFill>
                  <a:schemeClr val="tx1"/>
                </a:solidFill>
              </a:rPr>
              <a:t>Kendilerine olan özgüvenlerinde sarsıntı gördüğünüz an harekete geçin.</a:t>
            </a:r>
          </a:p>
          <a:p>
            <a:endParaRPr lang="tr-TR" altLang="tr-TR" b="1" smtClean="0">
              <a:solidFill>
                <a:schemeClr val="tx1"/>
              </a:solidFill>
            </a:endParaRPr>
          </a:p>
          <a:p>
            <a:r>
              <a:rPr lang="tr-TR" altLang="tr-TR" b="1" smtClean="0">
                <a:solidFill>
                  <a:schemeClr val="tx1"/>
                </a:solidFill>
              </a:rPr>
              <a:t>Çocuğunuzun kendisine has yeteneklerini ortaya çıkartmasında yardımcı olun.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609600" y="685800"/>
            <a:ext cx="7772400" cy="5767388"/>
          </a:xfrm>
        </p:spPr>
        <p:txBody>
          <a:bodyPr/>
          <a:lstStyle/>
          <a:p>
            <a:r>
              <a:rPr lang="tr-TR" altLang="tr-TR" b="1" dirty="0" smtClean="0">
                <a:solidFill>
                  <a:schemeClr val="tx1"/>
                </a:solidFill>
              </a:rPr>
              <a:t>Yaptıkları ve ilgilendikleri şeylerin sizin için ne kadar önemli ve değerli olduğunu gösterin.</a:t>
            </a:r>
          </a:p>
          <a:p>
            <a:endParaRPr lang="tr-TR" altLang="tr-TR" b="1" dirty="0" smtClean="0">
              <a:solidFill>
                <a:schemeClr val="tx1"/>
              </a:solidFill>
            </a:endParaRPr>
          </a:p>
          <a:p>
            <a:r>
              <a:rPr lang="tr-TR" altLang="tr-TR" b="1" dirty="0" smtClean="0">
                <a:solidFill>
                  <a:schemeClr val="tx1"/>
                </a:solidFill>
              </a:rPr>
              <a:t>Evinizde herkesin birbirine güveneceği bir ortam oluşturun.</a:t>
            </a:r>
          </a:p>
          <a:p>
            <a:endParaRPr lang="tr-TR" altLang="tr-TR" b="1" dirty="0" smtClean="0">
              <a:solidFill>
                <a:schemeClr val="tx1"/>
              </a:solidFill>
            </a:endParaRPr>
          </a:p>
          <a:p>
            <a:r>
              <a:rPr lang="tr-TR" altLang="tr-TR" b="1" dirty="0" smtClean="0">
                <a:solidFill>
                  <a:schemeClr val="tx1"/>
                </a:solidFill>
              </a:rPr>
              <a:t>Çocuğunuza kendi davranışlarınızla örnek olduğunuzu unutmayın.</a:t>
            </a:r>
          </a:p>
          <a:p>
            <a:endParaRPr lang="tr-TR" altLang="tr-TR" b="1" dirty="0" smtClean="0">
              <a:solidFill>
                <a:schemeClr val="tx1"/>
              </a:solidFill>
            </a:endParaRPr>
          </a:p>
          <a:p>
            <a:r>
              <a:rPr lang="tr-TR" altLang="tr-TR" b="1" dirty="0" smtClean="0">
                <a:solidFill>
                  <a:schemeClr val="tx1"/>
                </a:solidFill>
              </a:rPr>
              <a:t>Beklentileriniz çocuğunuzun seviyesinde olsun, onu aşacak beklentilerden kaçının.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rot="10812060" flipH="1" flipV="1">
            <a:off x="692150" y="912813"/>
            <a:ext cx="8077200" cy="5410200"/>
          </a:xfrm>
        </p:spPr>
        <p:txBody>
          <a:bodyPr/>
          <a:lstStyle/>
          <a:p>
            <a:r>
              <a:rPr lang="tr-TR" altLang="tr-TR" b="1" smtClean="0">
                <a:solidFill>
                  <a:schemeClr val="tx1"/>
                </a:solidFill>
              </a:rPr>
              <a:t>Çocuklarınıza sorumluluk verin..</a:t>
            </a:r>
          </a:p>
          <a:p>
            <a:r>
              <a:rPr lang="tr-TR" altLang="tr-TR" b="1" smtClean="0">
                <a:solidFill>
                  <a:schemeClr val="tx1"/>
                </a:solidFill>
              </a:rPr>
              <a:t>Sadece çok özel yetenek ya da başarılarına değil, her şeyine değer verdiğinizi ve taktir ettiğinizi belirtin.</a:t>
            </a:r>
          </a:p>
          <a:p>
            <a:r>
              <a:rPr lang="tr-TR" altLang="tr-TR" b="1" smtClean="0">
                <a:solidFill>
                  <a:schemeClr val="tx1"/>
                </a:solidFill>
              </a:rPr>
              <a:t>Ne yaparlarsa yapsınlar onları bağışlayın ve sevgi ile emniyette olduklarını hissettirin.</a:t>
            </a:r>
          </a:p>
          <a:p>
            <a:r>
              <a:rPr lang="tr-TR" altLang="tr-TR" b="1" smtClean="0">
                <a:solidFill>
                  <a:schemeClr val="tx1"/>
                </a:solidFill>
              </a:rPr>
              <a:t>Birlikte vakit geçirin.</a:t>
            </a:r>
            <a:r>
              <a:rPr lang="tr-TR" altLang="tr-TR" smtClean="0">
                <a:solidFill>
                  <a:schemeClr val="hlink"/>
                </a:solidFill>
              </a:rPr>
              <a:t> </a:t>
            </a:r>
          </a:p>
          <a:p>
            <a:r>
              <a:rPr lang="tr-TR" altLang="tr-TR" b="1" smtClean="0">
                <a:solidFill>
                  <a:schemeClr val="tx1"/>
                </a:solidFill>
              </a:rPr>
              <a:t> Onların özgüvenlerini pekiştirecek sözler söyleyin.</a:t>
            </a:r>
          </a:p>
          <a:p>
            <a:r>
              <a:rPr lang="tr-TR" altLang="tr-TR" b="1" smtClean="0">
                <a:solidFill>
                  <a:schemeClr val="tx1"/>
                </a:solidFill>
              </a:rPr>
              <a:t>Çocuğunuzla ilgili problemleri onu suçlamadan ya da onun karakterini eleştirmeden tartışın.</a:t>
            </a:r>
          </a:p>
          <a:p>
            <a:endParaRPr lang="tr-TR" altLang="tr-TR" b="1" smtClean="0">
              <a:solidFill>
                <a:schemeClr val="tx1"/>
              </a:solidFill>
            </a:endParaRPr>
          </a:p>
          <a:p>
            <a:endParaRPr lang="tr-TR" altLang="tr-TR" b="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500">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fill="hold" grpId="0" nodeType="clickEffect">
                                  <p:stCondLst>
                                    <p:cond delay="0"/>
                                  </p:stCondLst>
                                  <p:childTnLst>
                                    <p:set>
                                      <p:cBhvr>
                                        <p:cTn id="10" dur="500">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grpId="0" nodeType="clickEffect">
                                  <p:stCondLst>
                                    <p:cond delay="0"/>
                                  </p:stCondLst>
                                  <p:childTnLst>
                                    <p:set>
                                      <p:cBhvr>
                                        <p:cTn id="14" dur="500">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grpId="0" nodeType="clickEffect">
                                  <p:stCondLst>
                                    <p:cond delay="0"/>
                                  </p:stCondLst>
                                  <p:childTnLst>
                                    <p:set>
                                      <p:cBhvr>
                                        <p:cTn id="18" dur="500">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1" presetClass="entr" presetSubtype="0" fill="hold" grpId="0" nodeType="clickEffect">
                                  <p:stCondLst>
                                    <p:cond delay="0"/>
                                  </p:stCondLst>
                                  <p:childTnLst>
                                    <p:set>
                                      <p:cBhvr>
                                        <p:cTn id="22" dur="500">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1" presetClass="entr" presetSubtype="0" fill="hold" grpId="0" nodeType="clickEffect">
                                  <p:stCondLst>
                                    <p:cond delay="0"/>
                                  </p:stCondLst>
                                  <p:childTnLst>
                                    <p:set>
                                      <p:cBhvr>
                                        <p:cTn id="26" dur="500">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04850"/>
            <a:ext cx="8226425" cy="708025"/>
          </a:xfrm>
        </p:spPr>
        <p:txBody>
          <a:bodyPr/>
          <a:lstStyle/>
          <a:p>
            <a:pPr algn="ctr"/>
            <a:r>
              <a:rPr lang="tr-TR" altLang="tr-TR" sz="4400" b="1" smtClean="0">
                <a:solidFill>
                  <a:schemeClr val="accent2"/>
                </a:solidFill>
              </a:rPr>
              <a:t>Sorumluluk Nedir ?</a:t>
            </a:r>
            <a:endParaRPr lang="tr-TR" altLang="tr-TR" sz="4400" b="1" smtClean="0"/>
          </a:p>
        </p:txBody>
      </p:sp>
      <p:sp>
        <p:nvSpPr>
          <p:cNvPr id="39939" name="Rectangle 3"/>
          <p:cNvSpPr>
            <a:spLocks noGrp="1" noChangeArrowheads="1"/>
          </p:cNvSpPr>
          <p:nvPr>
            <p:ph idx="1"/>
          </p:nvPr>
        </p:nvSpPr>
        <p:spPr>
          <a:xfrm>
            <a:off x="457200" y="1268413"/>
            <a:ext cx="8226425" cy="5053012"/>
          </a:xfrm>
        </p:spPr>
        <p:txBody>
          <a:bodyPr/>
          <a:lstStyle/>
          <a:p>
            <a:r>
              <a:rPr lang="tr-TR" altLang="tr-TR" sz="3200" b="1" smtClean="0">
                <a:solidFill>
                  <a:schemeClr val="tx1"/>
                </a:solidFill>
              </a:rPr>
              <a:t>    </a:t>
            </a:r>
          </a:p>
          <a:p>
            <a:endParaRPr lang="tr-TR" altLang="tr-TR" sz="3200" b="1" smtClean="0">
              <a:solidFill>
                <a:schemeClr val="tx1"/>
              </a:solidFill>
            </a:endParaRPr>
          </a:p>
          <a:p>
            <a:r>
              <a:rPr lang="tr-TR" altLang="tr-TR" sz="3200" b="1" smtClean="0">
                <a:solidFill>
                  <a:schemeClr val="tx1"/>
                </a:solidFill>
              </a:rPr>
              <a:t>    Sorumluluk, başkalarının haklarına saygı göstermek ve kendi davranışlarının sonuçlarını kabul etmektir.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287338" y="863600"/>
            <a:ext cx="8496300" cy="4824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lnSpc>
                <a:spcPct val="80000"/>
              </a:lnSpc>
              <a:spcBef>
                <a:spcPts val="600"/>
              </a:spcBef>
              <a:buClrTx/>
              <a:buFontTx/>
              <a:buNone/>
            </a:pPr>
            <a:r>
              <a:rPr lang="tr-TR" altLang="tr-TR" b="1">
                <a:latin typeface="Comic Sans MS" panose="030F0702030302020204" pitchFamily="66" charset="0"/>
              </a:rPr>
              <a:t>İLGİSİZ ANNE-BABA TUTUMU</a:t>
            </a:r>
          </a:p>
          <a:p>
            <a:pPr eaLnBrk="1" hangingPunct="1">
              <a:lnSpc>
                <a:spcPct val="80000"/>
              </a:lnSpc>
              <a:spcBef>
                <a:spcPts val="600"/>
              </a:spcBef>
              <a:buClrTx/>
              <a:buFontTx/>
              <a:buNone/>
            </a:pPr>
            <a:endParaRPr lang="tr-TR" altLang="tr-TR" sz="2400" b="1">
              <a:latin typeface="Comic Sans MS" panose="030F0702030302020204" pitchFamily="66" charset="0"/>
            </a:endParaRPr>
          </a:p>
          <a:p>
            <a:pPr algn="ctr" eaLnBrk="1" hangingPunct="1">
              <a:lnSpc>
                <a:spcPct val="80000"/>
              </a:lnSpc>
              <a:spcBef>
                <a:spcPts val="600"/>
              </a:spcBef>
              <a:buClrTx/>
              <a:buFontTx/>
              <a:buNone/>
            </a:pPr>
            <a:r>
              <a:rPr lang="tr-TR" altLang="tr-TR" sz="2000" b="1">
                <a:latin typeface="Comic Sans MS" panose="030F0702030302020204" pitchFamily="66" charset="0"/>
              </a:rPr>
              <a:t>KARAKTERİSTİK ÖZELLİKLERİ:</a:t>
            </a:r>
          </a:p>
          <a:p>
            <a:pPr eaLnBrk="1" hangingPunct="1">
              <a:spcBef>
                <a:spcPts val="500"/>
              </a:spcBef>
              <a:buClrTx/>
              <a:buFontTx/>
              <a:buNone/>
            </a:pPr>
            <a:r>
              <a:rPr lang="tr-TR" altLang="tr-TR" sz="2000">
                <a:latin typeface="Comic Sans MS" panose="030F0702030302020204" pitchFamily="66" charset="0"/>
              </a:rPr>
              <a:t>*Bu tutum, çocuğa karşı ilgisiz, çocuğun maddi manevi ihtiyaçlarına karşı duyarsız, sevgi ve şefkati yetersiz, kontrolü gevşek anne-baba tutumudur.</a:t>
            </a:r>
          </a:p>
          <a:p>
            <a:pPr eaLnBrk="1" hangingPunct="1">
              <a:spcBef>
                <a:spcPts val="500"/>
              </a:spcBef>
              <a:buClrTx/>
              <a:buFontTx/>
              <a:buNone/>
            </a:pPr>
            <a:r>
              <a:rPr lang="tr-TR" altLang="tr-TR" sz="2000">
                <a:latin typeface="Comic Sans MS" panose="030F0702030302020204" pitchFamily="66" charset="0"/>
              </a:rPr>
              <a:t>*Bu tür ailelerde disiplin yok denecek kadar gevşektir.</a:t>
            </a:r>
          </a:p>
          <a:p>
            <a:pPr eaLnBrk="1" hangingPunct="1">
              <a:spcBef>
                <a:spcPts val="500"/>
              </a:spcBef>
              <a:buClrTx/>
              <a:buFontTx/>
              <a:buNone/>
            </a:pPr>
            <a:r>
              <a:rPr lang="tr-TR" altLang="tr-TR" sz="2000">
                <a:latin typeface="Comic Sans MS" panose="030F0702030302020204" pitchFamily="66" charset="0"/>
              </a:rPr>
              <a:t>*Aile aşırı rahattır. Çocuğun sorumluluklarından kaçma vardır.</a:t>
            </a:r>
          </a:p>
          <a:p>
            <a:pPr eaLnBrk="1" hangingPunct="1">
              <a:spcBef>
                <a:spcPts val="500"/>
              </a:spcBef>
              <a:buClrTx/>
              <a:buFontTx/>
              <a:buNone/>
            </a:pPr>
            <a:r>
              <a:rPr lang="tr-TR" altLang="tr-TR" sz="2000">
                <a:latin typeface="Comic Sans MS" panose="030F0702030302020204" pitchFamily="66" charset="0"/>
              </a:rPr>
              <a:t>*Çocuk ile anne-baba arasında iletişim kopukluğu yaşanır. </a:t>
            </a:r>
          </a:p>
          <a:p>
            <a:pPr eaLnBrk="1" hangingPunct="1">
              <a:spcBef>
                <a:spcPts val="500"/>
              </a:spcBef>
              <a:buClrTx/>
              <a:buFontTx/>
              <a:buNone/>
            </a:pPr>
            <a:r>
              <a:rPr lang="tr-TR" altLang="tr-TR" sz="2000">
                <a:latin typeface="Comic Sans MS" panose="030F0702030302020204" pitchFamily="66" charset="0"/>
              </a:rPr>
              <a:t>*Anne- baba çocuğa örnek bir model olamaz.</a:t>
            </a:r>
          </a:p>
          <a:p>
            <a:pPr eaLnBrk="1" hangingPunct="1">
              <a:spcBef>
                <a:spcPts val="500"/>
              </a:spcBef>
              <a:buClrTx/>
              <a:buFontTx/>
              <a:buNone/>
            </a:pPr>
            <a:r>
              <a:rPr lang="tr-TR" altLang="tr-TR" sz="2000">
                <a:latin typeface="Comic Sans MS" panose="030F0702030302020204" pitchFamily="66" charset="0"/>
              </a:rPr>
              <a:t>*Çok çocuklu ailelerde rastlanma ihtimali daha fazladır.</a:t>
            </a:r>
          </a:p>
          <a:p>
            <a:pPr eaLnBrk="1" hangingPunct="1">
              <a:spcBef>
                <a:spcPts val="500"/>
              </a:spcBef>
              <a:buClrTx/>
              <a:buFontTx/>
              <a:buNone/>
            </a:pPr>
            <a:r>
              <a:rPr lang="tr-TR" altLang="tr-TR" sz="2000">
                <a:latin typeface="Comic Sans MS" panose="030F0702030302020204" pitchFamily="66" charset="0"/>
              </a:rPr>
              <a:t>*Çocuğun dünyasına girmek gibi bir kaygıları yoktur. Çocuğa karşı ilgisiz ve sevgisiz davranılır.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85800" y="685800"/>
            <a:ext cx="7772400" cy="4975225"/>
          </a:xfrm>
        </p:spPr>
        <p:txBody>
          <a:bodyPr/>
          <a:lstStyle/>
          <a:p>
            <a:endParaRPr lang="tr-TR" altLang="tr-TR" b="1" dirty="0" smtClean="0">
              <a:solidFill>
                <a:schemeClr val="tx1"/>
              </a:solidFill>
            </a:endParaRPr>
          </a:p>
          <a:p>
            <a:r>
              <a:rPr lang="tr-TR" altLang="tr-TR" b="1" dirty="0" smtClean="0">
                <a:solidFill>
                  <a:schemeClr val="tx1"/>
                </a:solidFill>
              </a:rPr>
              <a:t>Çocuğa sorumluluk vermek, kişilik gelişimini pozitif yönde etkileyen ve hızlandıran bir unsurdur.</a:t>
            </a:r>
          </a:p>
          <a:p>
            <a:r>
              <a:rPr lang="tr-TR" altLang="tr-TR" b="1" dirty="0" smtClean="0">
                <a:solidFill>
                  <a:schemeClr val="tx1"/>
                </a:solidFill>
              </a:rPr>
              <a:t>Uygun dozda (yaşına, cinsiyetine, fizik gücüne uygun) yüklenen sorumluluk;</a:t>
            </a:r>
          </a:p>
          <a:p>
            <a:r>
              <a:rPr lang="tr-TR" altLang="tr-TR" b="1" dirty="0" smtClean="0">
                <a:solidFill>
                  <a:schemeClr val="tx1"/>
                </a:solidFill>
              </a:rPr>
              <a:t>*çocuğun kendine güvenini arttırır,</a:t>
            </a:r>
          </a:p>
          <a:p>
            <a:r>
              <a:rPr lang="tr-TR" altLang="tr-TR" b="1" dirty="0" smtClean="0">
                <a:solidFill>
                  <a:schemeClr val="tx1"/>
                </a:solidFill>
              </a:rPr>
              <a:t>*paylaşma ve başarma duygularını tatmin eder, </a:t>
            </a:r>
          </a:p>
          <a:p>
            <a:r>
              <a:rPr lang="tr-TR" altLang="tr-TR" b="1" dirty="0" smtClean="0">
                <a:solidFill>
                  <a:schemeClr val="tx1"/>
                </a:solidFill>
              </a:rPr>
              <a:t>*</a:t>
            </a:r>
            <a:r>
              <a:rPr lang="tr-TR" altLang="tr-TR" b="1" dirty="0" err="1" smtClean="0">
                <a:solidFill>
                  <a:schemeClr val="tx1"/>
                </a:solidFill>
              </a:rPr>
              <a:t>insiyatif</a:t>
            </a:r>
            <a:r>
              <a:rPr lang="tr-TR" altLang="tr-TR" b="1" dirty="0" smtClean="0">
                <a:solidFill>
                  <a:schemeClr val="tx1"/>
                </a:solidFill>
              </a:rPr>
              <a:t> koyma, çevresini ve kendini organize ve kontrol etme becerilerini geliştirir.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19459">
                                            <p:txEl>
                                              <p:pRg st="1" end="1"/>
                                            </p:txEl>
                                          </p:spTgt>
                                        </p:tgtEl>
                                        <p:attrNameLst>
                                          <p:attrName>ppt_x</p:attrName>
                                        </p:attrNameLst>
                                      </p:cBhvr>
                                      <p:tavLst>
                                        <p:tav tm="0">
                                          <p:val>
                                            <p:fltVal val="0.5"/>
                                          </p:val>
                                        </p:tav>
                                        <p:tav tm="100000">
                                          <p:val>
                                            <p:strVal val="#ppt_x"/>
                                          </p:val>
                                        </p:tav>
                                      </p:tavLst>
                                    </p:anim>
                                    <p:anim calcmode="lin" valueType="num">
                                      <p:cBhvr>
                                        <p:cTn id="10" dur="500" fill="hold"/>
                                        <p:tgtEl>
                                          <p:spTgt spid="1945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 calcmode="lin" valueType="num">
                                      <p:cBhvr>
                                        <p:cTn id="15"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19459">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19459">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 calcmode="lin" valueType="num">
                                      <p:cBhvr>
                                        <p:cTn id="23"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9459">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19459">
                                            <p:txEl>
                                              <p:pRg st="3" end="3"/>
                                            </p:txEl>
                                          </p:spTgt>
                                        </p:tgtEl>
                                        <p:attrNameLst>
                                          <p:attrName>ppt_x</p:attrName>
                                        </p:attrNameLst>
                                      </p:cBhvr>
                                      <p:tavLst>
                                        <p:tav tm="0">
                                          <p:val>
                                            <p:fltVal val="0.5"/>
                                          </p:val>
                                        </p:tav>
                                        <p:tav tm="100000">
                                          <p:val>
                                            <p:strVal val="#ppt_x"/>
                                          </p:val>
                                        </p:tav>
                                      </p:tavLst>
                                    </p:anim>
                                    <p:anim calcmode="lin" valueType="num">
                                      <p:cBhvr>
                                        <p:cTn id="26" dur="500" fill="hold"/>
                                        <p:tgtEl>
                                          <p:spTgt spid="19459">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p:cTn id="31"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9459">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19459">
                                            <p:txEl>
                                              <p:pRg st="4" end="4"/>
                                            </p:txEl>
                                          </p:spTgt>
                                        </p:tgtEl>
                                        <p:attrNameLst>
                                          <p:attrName>ppt_x</p:attrName>
                                        </p:attrNameLst>
                                      </p:cBhvr>
                                      <p:tavLst>
                                        <p:tav tm="0">
                                          <p:val>
                                            <p:fltVal val="0.5"/>
                                          </p:val>
                                        </p:tav>
                                        <p:tav tm="100000">
                                          <p:val>
                                            <p:strVal val="#ppt_x"/>
                                          </p:val>
                                        </p:tav>
                                      </p:tavLst>
                                    </p:anim>
                                    <p:anim calcmode="lin" valueType="num">
                                      <p:cBhvr>
                                        <p:cTn id="34" dur="500" fill="hold"/>
                                        <p:tgtEl>
                                          <p:spTgt spid="19459">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9459">
                                            <p:txEl>
                                              <p:pRg st="5" end="5"/>
                                            </p:txEl>
                                          </p:spTgt>
                                        </p:tgtEl>
                                        <p:attrNameLst>
                                          <p:attrName>style.visibility</p:attrName>
                                        </p:attrNameLst>
                                      </p:cBhvr>
                                      <p:to>
                                        <p:strVal val="visible"/>
                                      </p:to>
                                    </p:set>
                                    <p:anim calcmode="lin" valueType="num">
                                      <p:cBhvr>
                                        <p:cTn id="39" dur="5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19459">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19459">
                                            <p:txEl>
                                              <p:pRg st="5" end="5"/>
                                            </p:txEl>
                                          </p:spTgt>
                                        </p:tgtEl>
                                        <p:attrNameLst>
                                          <p:attrName>ppt_x</p:attrName>
                                        </p:attrNameLst>
                                      </p:cBhvr>
                                      <p:tavLst>
                                        <p:tav tm="0">
                                          <p:val>
                                            <p:fltVal val="0.5"/>
                                          </p:val>
                                        </p:tav>
                                        <p:tav tm="100000">
                                          <p:val>
                                            <p:strVal val="#ppt_x"/>
                                          </p:val>
                                        </p:tav>
                                      </p:tavLst>
                                    </p:anim>
                                    <p:anim calcmode="lin" valueType="num">
                                      <p:cBhvr>
                                        <p:cTn id="42" dur="500" fill="hold"/>
                                        <p:tgtEl>
                                          <p:spTgt spid="19459">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704850"/>
            <a:ext cx="8226425" cy="636588"/>
          </a:xfrm>
        </p:spPr>
        <p:txBody>
          <a:bodyPr/>
          <a:lstStyle/>
          <a:p>
            <a:pPr algn="ctr"/>
            <a:r>
              <a:rPr lang="tr-TR" altLang="tr-TR" b="1" smtClean="0">
                <a:solidFill>
                  <a:schemeClr val="tx1"/>
                </a:solidFill>
              </a:rPr>
              <a:t>ÖNERİLER</a:t>
            </a:r>
            <a:endParaRPr lang="tr-TR" altLang="tr-TR" smtClean="0">
              <a:solidFill>
                <a:schemeClr val="tx1"/>
              </a:solidFill>
            </a:endParaRPr>
          </a:p>
        </p:txBody>
      </p:sp>
      <p:sp>
        <p:nvSpPr>
          <p:cNvPr id="41987" name="Rectangle 3"/>
          <p:cNvSpPr>
            <a:spLocks noGrp="1" noChangeArrowheads="1"/>
          </p:cNvSpPr>
          <p:nvPr>
            <p:ph idx="1"/>
          </p:nvPr>
        </p:nvSpPr>
        <p:spPr>
          <a:xfrm>
            <a:off x="457200" y="1341438"/>
            <a:ext cx="8226425" cy="4979987"/>
          </a:xfrm>
        </p:spPr>
        <p:txBody>
          <a:bodyPr/>
          <a:lstStyle/>
          <a:p>
            <a:r>
              <a:rPr lang="tr-TR" altLang="tr-TR" b="1" smtClean="0">
                <a:solidFill>
                  <a:schemeClr val="tx1"/>
                </a:solidFill>
              </a:rPr>
              <a:t>Çocuğa kendine yetmeyi ve kendi kendini yönetmeyi öğretin. Öyle bir  ortam hazırlayın ki, ayakları üzerinde durmayı, kendi kanatlarıyla uçmayı öğrenebilsin.</a:t>
            </a:r>
          </a:p>
          <a:p>
            <a:r>
              <a:rPr lang="tr-TR" altLang="tr-TR" b="1" smtClean="0">
                <a:solidFill>
                  <a:schemeClr val="tx1"/>
                </a:solidFill>
              </a:rPr>
              <a:t>Çocuğa yaşına ve gelişim düzeyine uygun görev ve sorumluluklar verin.</a:t>
            </a:r>
          </a:p>
          <a:p>
            <a:r>
              <a:rPr lang="tr-TR" altLang="tr-TR" b="1" smtClean="0">
                <a:solidFill>
                  <a:schemeClr val="tx1"/>
                </a:solidFill>
              </a:rPr>
              <a:t>Çocuğun seçim yapmasına izin verin.</a:t>
            </a:r>
            <a:r>
              <a:rPr lang="tr-TR" altLang="tr-TR" smtClean="0">
                <a:solidFill>
                  <a:schemeClr val="hlink"/>
                </a:solidFill>
              </a:rPr>
              <a:t> </a:t>
            </a:r>
          </a:p>
          <a:p>
            <a:r>
              <a:rPr lang="tr-TR" altLang="tr-TR" b="1" smtClean="0">
                <a:solidFill>
                  <a:schemeClr val="tx1"/>
                </a:solidFill>
              </a:rPr>
              <a:t>Sorumluluk alma konusunda çocuğun gösterdiği çabalara saygı duyun.</a:t>
            </a:r>
          </a:p>
          <a:p>
            <a:r>
              <a:rPr lang="tr-TR" altLang="tr-TR" b="1" smtClean="0">
                <a:solidFill>
                  <a:schemeClr val="tx1"/>
                </a:solidFill>
              </a:rPr>
              <a:t>Onu görev ve sorumluluklarıyla baş başa bırakın.</a:t>
            </a:r>
          </a:p>
          <a:p>
            <a:endParaRPr lang="tr-TR" altLang="tr-TR" b="1" smtClean="0">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Başlık 1"/>
          <p:cNvSpPr>
            <a:spLocks noGrp="1"/>
          </p:cNvSpPr>
          <p:nvPr>
            <p:ph type="title"/>
          </p:nvPr>
        </p:nvSpPr>
        <p:spPr>
          <a:xfrm>
            <a:off x="457200" y="704850"/>
            <a:ext cx="8226425" cy="420688"/>
          </a:xfrm>
        </p:spPr>
        <p:txBody>
          <a:bodyPr/>
          <a:lstStyle/>
          <a:p>
            <a:endParaRPr lang="tr-TR" altLang="tr-TR" smtClean="0"/>
          </a:p>
        </p:txBody>
      </p:sp>
      <p:sp>
        <p:nvSpPr>
          <p:cNvPr id="43011" name="İçerik Yer Tutucusu 2"/>
          <p:cNvSpPr>
            <a:spLocks noGrp="1"/>
          </p:cNvSpPr>
          <p:nvPr>
            <p:ph idx="1"/>
          </p:nvPr>
        </p:nvSpPr>
        <p:spPr>
          <a:xfrm>
            <a:off x="457200" y="765175"/>
            <a:ext cx="8226425" cy="5556250"/>
          </a:xfrm>
        </p:spPr>
        <p:txBody>
          <a:bodyPr/>
          <a:lstStyle/>
          <a:p>
            <a:endParaRPr lang="tr-TR" altLang="tr-TR" b="1" smtClean="0">
              <a:solidFill>
                <a:schemeClr val="tx1"/>
              </a:solidFill>
            </a:endParaRPr>
          </a:p>
          <a:p>
            <a:r>
              <a:rPr lang="tr-TR" altLang="tr-TR" b="1" smtClean="0">
                <a:solidFill>
                  <a:schemeClr val="tx1"/>
                </a:solidFill>
              </a:rPr>
              <a:t>Sorununu çözmek yerine, kendi sorununu çözmesine fırsat vermeniz, çocuğunuzun sorumluluk duygusunu geliştirecektir.</a:t>
            </a:r>
            <a:r>
              <a:rPr lang="tr-TR" altLang="tr-TR" smtClean="0">
                <a:solidFill>
                  <a:schemeClr val="hlink"/>
                </a:solidFill>
              </a:rPr>
              <a:t> </a:t>
            </a:r>
          </a:p>
          <a:p>
            <a:r>
              <a:rPr lang="tr-TR" altLang="tr-TR" b="1" smtClean="0">
                <a:solidFill>
                  <a:schemeClr val="tx1"/>
                </a:solidFill>
              </a:rPr>
              <a:t>Çocuğunuza sevildiğini, istendiğini ve sizin için önemli olduğunu hissettirin.</a:t>
            </a:r>
          </a:p>
          <a:p>
            <a:r>
              <a:rPr lang="tr-TR" altLang="tr-TR" b="1" smtClean="0">
                <a:solidFill>
                  <a:schemeClr val="tx1"/>
                </a:solidFill>
              </a:rPr>
              <a:t>Çocuğunuzun deneyim ve girişimlerindeki yanlışları  kırıcı biçimde eleştirmeyin.</a:t>
            </a:r>
          </a:p>
          <a:p>
            <a:r>
              <a:rPr lang="tr-TR" altLang="tr-TR" b="1" smtClean="0">
                <a:solidFill>
                  <a:schemeClr val="tx1"/>
                </a:solidFill>
              </a:rPr>
              <a:t>Evde net kurallarınız olsun ve bunlar duruma, olaylara ve sizin içinde bulunduğunuz psikolojik duruma göre değişmesin.</a:t>
            </a:r>
          </a:p>
          <a:p>
            <a:endParaRPr lang="tr-TR" altLang="tr-TR" b="1" smtClean="0">
              <a:solidFill>
                <a:schemeClr val="tx1"/>
              </a:solidFill>
            </a:endParaRPr>
          </a:p>
          <a:p>
            <a:endParaRPr lang="tr-TR" altLang="tr-TR" b="1" smtClean="0">
              <a:solidFill>
                <a:schemeClr val="tx1"/>
              </a:solidFill>
            </a:endParaRPr>
          </a:p>
          <a:p>
            <a:endParaRPr lang="tr-TR" altLang="tr-TR" b="1" smtClean="0">
              <a:solidFill>
                <a:schemeClr val="tx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457200" y="111760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tr-TR" altLang="tr-TR" sz="3200" b="1">
                <a:solidFill>
                  <a:srgbClr val="04617B"/>
                </a:solidFill>
                <a:latin typeface="Calibri" panose="020F0502020204030204" pitchFamily="34" charset="0"/>
              </a:rPr>
              <a:t>ÇOCUKLA ZAMAN GEÇİRMEK VE OYUN</a:t>
            </a:r>
          </a:p>
        </p:txBody>
      </p:sp>
      <p:sp>
        <p:nvSpPr>
          <p:cNvPr id="44035" name="Text Box 2"/>
          <p:cNvSpPr txBox="1">
            <a:spLocks noChangeArrowheads="1"/>
          </p:cNvSpPr>
          <p:nvPr/>
        </p:nvSpPr>
        <p:spPr bwMode="auto">
          <a:xfrm>
            <a:off x="457200" y="1935163"/>
            <a:ext cx="8229600" cy="438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eaLnBrk="0" hangingPunct="0">
              <a:spcBef>
                <a:spcPts val="65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buClrTx/>
              <a:buSzPct val="95000"/>
              <a:buFontTx/>
              <a:buNone/>
            </a:pPr>
            <a:endParaRPr lang="tr-TR" altLang="tr-TR"/>
          </a:p>
          <a:p>
            <a:pPr algn="ctr" eaLnBrk="1" hangingPunct="1">
              <a:buClrTx/>
              <a:buSzPct val="95000"/>
              <a:buFontTx/>
              <a:buNone/>
            </a:pPr>
            <a:endParaRPr lang="tr-TR" altLang="tr-TR"/>
          </a:p>
          <a:p>
            <a:pPr algn="ctr" eaLnBrk="1" hangingPunct="1">
              <a:buClrTx/>
              <a:buSzPct val="95000"/>
              <a:buFontTx/>
              <a:buNone/>
            </a:pPr>
            <a:endParaRPr lang="tr-TR" altLang="tr-TR"/>
          </a:p>
          <a:p>
            <a:pPr algn="ctr" eaLnBrk="1" hangingPunct="1">
              <a:spcBef>
                <a:spcPts val="600"/>
              </a:spcBef>
              <a:buClrTx/>
              <a:buSzPct val="95000"/>
              <a:buFontTx/>
              <a:buNone/>
            </a:pPr>
            <a:r>
              <a:rPr lang="tr-TR" altLang="tr-TR" sz="2400" b="1"/>
              <a:t>‘OYUN’ ÇOCUĞUN TÜM GELİŞİM ALANLARINA KATKI SAĞLAR</a:t>
            </a:r>
          </a:p>
          <a:p>
            <a:pPr algn="ctr" eaLnBrk="1" hangingPunct="1">
              <a:spcBef>
                <a:spcPts val="600"/>
              </a:spcBef>
              <a:buClrTx/>
              <a:buSzPct val="95000"/>
              <a:buFontTx/>
              <a:buNone/>
            </a:pPr>
            <a:endParaRPr lang="tr-TR" altLang="tr-TR" sz="2400" b="1"/>
          </a:p>
        </p:txBody>
      </p:sp>
      <p:pic>
        <p:nvPicPr>
          <p:cNvPr id="44036"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508500"/>
            <a:ext cx="3851275" cy="22336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403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43550" y="4508500"/>
            <a:ext cx="3600450" cy="22336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68313" y="549275"/>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tr-TR" altLang="tr-TR" sz="3200" b="1">
                <a:solidFill>
                  <a:srgbClr val="04617B"/>
                </a:solidFill>
                <a:latin typeface="Calibri" panose="020F0502020204030204" pitchFamily="34" charset="0"/>
              </a:rPr>
              <a:t>OYUNDA AİLENİN ROLÜ</a:t>
            </a:r>
          </a:p>
        </p:txBody>
      </p:sp>
      <p:pic>
        <p:nvPicPr>
          <p:cNvPr id="4505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03350" y="2276475"/>
            <a:ext cx="6264275" cy="42481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395288" y="1281113"/>
            <a:ext cx="8229600" cy="5576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9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Oyun oynamaya zaman ayırabilmesi için ders ve diğer sorumluluklarına zaman ayırmasına yönelik planlama yapmasına destek olabilirsiniz</a:t>
            </a:r>
          </a:p>
          <a:p>
            <a:pPr>
              <a:lnSpc>
                <a:spcPct val="9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Değişik oyunlar oynamasına ortam sağlayabilirsiniz</a:t>
            </a:r>
          </a:p>
          <a:p>
            <a:pPr>
              <a:lnSpc>
                <a:spcPct val="9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Çocuğun açık havada oyunlar oynamasını sağlamak için onu parklara götürebilirsiniz</a:t>
            </a:r>
          </a:p>
          <a:p>
            <a:pPr>
              <a:lnSpc>
                <a:spcPct val="9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Çocukla birlikte ailece oyunlar oynayabilir, hoş vakit geçirebilirsiniz ( sessiz film, kağıt oyunları, satranç, dama, kelime oyunları, top gibi)</a:t>
            </a:r>
          </a:p>
          <a:p>
            <a:pPr>
              <a:lnSpc>
                <a:spcPct val="9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Çocuğun oyun oynayabilmesi için arkadaşlarını eve çağırabilirsiniz</a:t>
            </a:r>
          </a:p>
          <a:p>
            <a:pPr>
              <a:lnSpc>
                <a:spcPct val="9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Çocuğun okulda var olan basketbol, voleybol, halk oyunları ve tiyatro gibi sosyal faaliyetlere katılmasını destekleyebilirsiniz</a:t>
            </a:r>
          </a:p>
          <a:p>
            <a:pPr marL="271463">
              <a:lnSpc>
                <a:spcPct val="90000"/>
              </a:lnSpc>
              <a:spcBef>
                <a:spcPts val="600"/>
              </a:spcBef>
              <a:buClrTx/>
              <a:buSzPct val="95000"/>
              <a:buFontTx/>
              <a:buNone/>
              <a:defRPr/>
            </a:pPr>
            <a:endParaRPr lang="tr-TR" altLang="tr-TR" sz="2400" dirty="0" smtClean="0">
              <a:latin typeface="Constantia"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916238" y="260350"/>
            <a:ext cx="338455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OYUNCAK SEÇİMİ</a:t>
            </a:r>
          </a:p>
        </p:txBody>
      </p:sp>
      <p:sp>
        <p:nvSpPr>
          <p:cNvPr id="47107" name="Text Box 2"/>
          <p:cNvSpPr txBox="1">
            <a:spLocks noChangeArrowheads="1"/>
          </p:cNvSpPr>
          <p:nvPr/>
        </p:nvSpPr>
        <p:spPr bwMode="auto">
          <a:xfrm>
            <a:off x="468313" y="1916113"/>
            <a:ext cx="8229600" cy="4941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eaLnBrk="0" hangingPunct="0">
              <a:spcBef>
                <a:spcPts val="650"/>
              </a:spcBef>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ts val="500"/>
              </a:spcBef>
              <a:buClr>
                <a:srgbClr val="0BD0D9"/>
              </a:buClr>
              <a:buSzPct val="95000"/>
              <a:buFont typeface="Wingdings 2" panose="05020102010507070707" pitchFamily="18" charset="2"/>
              <a:buChar char=""/>
            </a:pPr>
            <a:r>
              <a:rPr lang="tr-TR" altLang="tr-TR" sz="2000"/>
              <a:t>Çocukların tek bir gelişim alanına yönelik oyuncak seçilmemeli</a:t>
            </a:r>
          </a:p>
          <a:p>
            <a:pPr eaLnBrk="1" hangingPunct="1">
              <a:spcBef>
                <a:spcPts val="500"/>
              </a:spcBef>
              <a:buClr>
                <a:srgbClr val="0BD0D9"/>
              </a:buClr>
              <a:buSzPct val="95000"/>
              <a:buFont typeface="Wingdings 2" panose="05020102010507070707" pitchFamily="18" charset="2"/>
              <a:buChar char=""/>
            </a:pPr>
            <a:r>
              <a:rPr lang="tr-TR" altLang="tr-TR" sz="2000"/>
              <a:t>Evdeki malzemeler de çocukların oyunlarında kullanılabilir (çanta, bluz, ayakkabı gibi)</a:t>
            </a:r>
          </a:p>
          <a:p>
            <a:pPr eaLnBrk="1" hangingPunct="1">
              <a:spcBef>
                <a:spcPts val="500"/>
              </a:spcBef>
              <a:buClr>
                <a:srgbClr val="0BD0D9"/>
              </a:buClr>
              <a:buSzPct val="95000"/>
              <a:buFont typeface="Wingdings 2" panose="05020102010507070707" pitchFamily="18" charset="2"/>
              <a:buChar char=""/>
            </a:pPr>
            <a:r>
              <a:rPr lang="tr-TR" altLang="tr-TR" sz="2000"/>
              <a:t>Önemli olan oyuncağın pahalı ve gösterişli olması değil, onun için alınmış ya da yapılmış olmasıdır</a:t>
            </a:r>
          </a:p>
          <a:p>
            <a:pPr eaLnBrk="1" hangingPunct="1">
              <a:spcBef>
                <a:spcPts val="500"/>
              </a:spcBef>
              <a:buClr>
                <a:srgbClr val="0BD0D9"/>
              </a:buClr>
              <a:buSzPct val="95000"/>
              <a:buFont typeface="Wingdings 2" panose="05020102010507070707" pitchFamily="18" charset="2"/>
              <a:buChar char=""/>
            </a:pPr>
            <a:r>
              <a:rPr lang="tr-TR" altLang="tr-TR" sz="2000"/>
              <a:t>Bu yaşta çocuk kurallı oyunlar oynayabileceğinden ona uygun oyun malzemelerini(kızma birader, dama) seçmesini teşvik edilebilir</a:t>
            </a:r>
          </a:p>
          <a:p>
            <a:pPr eaLnBrk="1" hangingPunct="1">
              <a:spcBef>
                <a:spcPts val="500"/>
              </a:spcBef>
              <a:buClr>
                <a:srgbClr val="0BD0D9"/>
              </a:buClr>
              <a:buSzPct val="95000"/>
              <a:buFont typeface="Wingdings 2" panose="05020102010507070707" pitchFamily="18" charset="2"/>
              <a:buChar char=""/>
            </a:pPr>
            <a:r>
              <a:rPr lang="tr-TR" altLang="tr-TR" sz="2000"/>
              <a:t>Çocuk, oyuncakları ve oyunları kendi ilgi alanına göre seçebilmelidir</a:t>
            </a:r>
          </a:p>
          <a:p>
            <a:pPr eaLnBrk="1" hangingPunct="1">
              <a:spcBef>
                <a:spcPts val="500"/>
              </a:spcBef>
              <a:buClr>
                <a:srgbClr val="0BD0D9"/>
              </a:buClr>
              <a:buSzPct val="95000"/>
              <a:buFont typeface="Wingdings 2" panose="05020102010507070707" pitchFamily="18" charset="2"/>
              <a:buChar char=""/>
            </a:pPr>
            <a:r>
              <a:rPr lang="tr-TR" altLang="tr-TR" sz="2000"/>
              <a:t>Seçeceği oyuncakların sağlam ve dayanıklı olmasına dikkat edilmesi sağlanabilir</a:t>
            </a:r>
          </a:p>
          <a:p>
            <a:pPr eaLnBrk="1" hangingPunct="1">
              <a:spcBef>
                <a:spcPts val="500"/>
              </a:spcBef>
              <a:buClr>
                <a:srgbClr val="0BD0D9"/>
              </a:buClr>
              <a:buSzPct val="95000"/>
              <a:buFont typeface="Wingdings 2" panose="05020102010507070707" pitchFamily="18" charset="2"/>
              <a:buChar char=""/>
            </a:pPr>
            <a:r>
              <a:rPr lang="tr-TR" altLang="tr-TR" sz="2000"/>
              <a:t>Bilgisayar oyunlarında saldırganlığı körükleyen oyunları seçmemesine yardımcı olunabilir</a:t>
            </a:r>
          </a:p>
        </p:txBody>
      </p:sp>
      <p:pic>
        <p:nvPicPr>
          <p:cNvPr id="4710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00788" y="0"/>
            <a:ext cx="2252662" cy="11509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7109"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2095500" cy="18446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YAŞAM OLAYLARI</a:t>
            </a:r>
          </a:p>
        </p:txBody>
      </p:sp>
      <p:sp>
        <p:nvSpPr>
          <p:cNvPr id="48131" name="Text Box 2"/>
          <p:cNvSpPr txBox="1">
            <a:spLocks noChangeArrowheads="1"/>
          </p:cNvSpPr>
          <p:nvPr/>
        </p:nvSpPr>
        <p:spPr bwMode="auto">
          <a:xfrm>
            <a:off x="179388" y="2565400"/>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eaLnBrk="0" hangingPunct="0">
              <a:spcBef>
                <a:spcPts val="65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ts val="500"/>
              </a:spcBef>
              <a:buClrTx/>
              <a:buSzPct val="95000"/>
              <a:buFontTx/>
              <a:buNone/>
            </a:pPr>
            <a:r>
              <a:rPr lang="tr-TR" altLang="tr-TR"/>
              <a:t>   </a:t>
            </a:r>
            <a:r>
              <a:rPr lang="tr-TR" altLang="tr-TR" sz="2000" b="1"/>
              <a:t>Stres / Sıkıntı</a:t>
            </a:r>
            <a:r>
              <a:rPr lang="tr-TR" altLang="tr-TR" sz="2000"/>
              <a:t>; vücudumuzun ve beynimizin  içsel ve dışsal çeşitli durumlara verdiği otomatik bir tepkidir</a:t>
            </a:r>
          </a:p>
          <a:p>
            <a:pPr eaLnBrk="1" hangingPunct="1">
              <a:buClrTx/>
              <a:buSzPct val="95000"/>
              <a:buFontTx/>
              <a:buNone/>
            </a:pPr>
            <a:endParaRPr lang="tr-TR" altLang="tr-TR"/>
          </a:p>
          <a:p>
            <a:pPr eaLnBrk="1" hangingPunct="1">
              <a:spcBef>
                <a:spcPts val="500"/>
              </a:spcBef>
              <a:buClrTx/>
              <a:buSzPct val="95000"/>
              <a:buFontTx/>
              <a:buNone/>
            </a:pPr>
            <a:r>
              <a:rPr lang="tr-TR" altLang="tr-TR"/>
              <a:t>   </a:t>
            </a:r>
            <a:r>
              <a:rPr lang="tr-TR" altLang="tr-TR" sz="2000" b="1"/>
              <a:t>Travma</a:t>
            </a:r>
            <a:r>
              <a:rPr lang="tr-TR" altLang="tr-TR" sz="2000"/>
              <a:t>; yaşamımıza, vücut bütünlüğümüze, inanç sistemimize, sevdiklerimize yönelik yaşanan tehdit durumu ve bunun yarattığı etkiler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539750" y="836613"/>
            <a:ext cx="8229600" cy="57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STRES VE TRAVMAYA NEDEN OLAN DURUMLAR </a:t>
            </a:r>
          </a:p>
        </p:txBody>
      </p:sp>
      <p:sp>
        <p:nvSpPr>
          <p:cNvPr id="40962" name="Text Box 2"/>
          <p:cNvSpPr txBox="1">
            <a:spLocks noChangeArrowheads="1"/>
          </p:cNvSpPr>
          <p:nvPr/>
        </p:nvSpPr>
        <p:spPr bwMode="auto">
          <a:xfrm>
            <a:off x="323850" y="1700213"/>
            <a:ext cx="8229600" cy="4897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Kayıp yaşamak, ölüm</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Kaza geçirmek</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Şiddete maruz kalmak ya da şahit olmak</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Savaş, terör, şiddet olayları</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Doğal afetler</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Hastalıklar</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Boşanma</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İşsizlik, maddi zorluklar</a:t>
            </a:r>
          </a:p>
        </p:txBody>
      </p:sp>
      <p:pic>
        <p:nvPicPr>
          <p:cNvPr id="4915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9088" y="3644900"/>
            <a:ext cx="3744912" cy="24542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STRES VE TRAVMA BELİRTİLERİ</a:t>
            </a:r>
          </a:p>
        </p:txBody>
      </p:sp>
      <p:sp>
        <p:nvSpPr>
          <p:cNvPr id="41986" name="Text Box 2"/>
          <p:cNvSpPr txBox="1">
            <a:spLocks noChangeArrowheads="1"/>
          </p:cNvSpPr>
          <p:nvPr/>
        </p:nvSpPr>
        <p:spPr bwMode="auto">
          <a:xfrm>
            <a:off x="457200" y="1935163"/>
            <a:ext cx="8229600" cy="438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lnSpc>
                <a:spcPct val="90000"/>
              </a:lnSpc>
              <a:spcBef>
                <a:spcPts val="700"/>
              </a:spcBef>
              <a:buClrTx/>
              <a:buSzPct val="95000"/>
              <a:buFontTx/>
              <a:buNone/>
              <a:defRPr/>
            </a:pPr>
            <a:r>
              <a:rPr lang="tr-TR" altLang="tr-TR" sz="2000" smtClean="0">
                <a:latin typeface="Constantia" pitchFamily="16" charset="0"/>
              </a:rPr>
              <a:t>    </a:t>
            </a:r>
            <a:r>
              <a:rPr lang="tr-TR" altLang="tr-TR" sz="2800" b="1" smtClean="0">
                <a:latin typeface="Constantia" pitchFamily="16" charset="0"/>
              </a:rPr>
              <a:t>FİZİKSEL BELİRTİLER</a:t>
            </a:r>
          </a:p>
          <a:p>
            <a:pPr>
              <a:lnSpc>
                <a:spcPct val="90000"/>
              </a:lnSpc>
              <a:spcBef>
                <a:spcPts val="700"/>
              </a:spcBef>
              <a:buClrTx/>
              <a:buSzPct val="95000"/>
              <a:buFontTx/>
              <a:buNone/>
              <a:defRPr/>
            </a:pPr>
            <a:endParaRPr lang="tr-TR" altLang="tr-TR" sz="2800" b="1" smtClean="0">
              <a:latin typeface="Constantia" pitchFamily="16" charset="0"/>
            </a:endParaRP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Çarpıntı</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Baş ağrısı</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Soğuk ya da sıcak basması</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Mide, bağırsak bozukluğu, sindirim zorluğu</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Nefes darlığı</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Ellerde titreme</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Gürültüye, sese karşı aşırı duyarlılık</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Uykusuzluk, aşırı ya da düzensiz uyku</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Bitkinlik</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Boyunda, ensede, belde, sırtta ağrı, gerginlik, kasılma ve eklem ağrıları</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Mide krampları</a:t>
            </a:r>
          </a:p>
          <a:p>
            <a:pPr marL="271463">
              <a:lnSpc>
                <a:spcPct val="90000"/>
              </a:lnSpc>
              <a:spcBef>
                <a:spcPts val="450"/>
              </a:spcBef>
              <a:buClrTx/>
              <a:buSzPct val="95000"/>
              <a:buFontTx/>
              <a:buNone/>
              <a:defRPr/>
            </a:pPr>
            <a:endParaRPr lang="tr-TR" altLang="tr-TR" smtClean="0">
              <a:latin typeface="Constantia"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287338" y="720725"/>
            <a:ext cx="8567737" cy="5407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ts val="600"/>
              </a:spcBef>
              <a:buClrTx/>
              <a:buFontTx/>
              <a:buNone/>
            </a:pPr>
            <a:r>
              <a:rPr lang="tr-TR" altLang="tr-TR" b="1" dirty="0">
                <a:latin typeface="Comic Sans MS" panose="030F0702030302020204" pitchFamily="66" charset="0"/>
              </a:rPr>
              <a:t>      ÇOCUK ÜZERİNDE ETKİSİ</a:t>
            </a:r>
          </a:p>
          <a:p>
            <a:pPr eaLnBrk="1" hangingPunct="1">
              <a:spcBef>
                <a:spcPts val="600"/>
              </a:spcBef>
              <a:buClrTx/>
              <a:buFontTx/>
              <a:buNone/>
            </a:pPr>
            <a:endParaRPr lang="tr-TR" altLang="tr-TR" sz="2400" dirty="0">
              <a:latin typeface="Comic Sans MS" panose="030F0702030302020204" pitchFamily="66" charset="0"/>
            </a:endParaRPr>
          </a:p>
          <a:p>
            <a:pPr eaLnBrk="1" hangingPunct="1">
              <a:spcBef>
                <a:spcPts val="600"/>
              </a:spcBef>
              <a:buClrTx/>
              <a:buFontTx/>
              <a:buNone/>
            </a:pPr>
            <a:endParaRPr lang="tr-TR" altLang="tr-TR" sz="2400" dirty="0">
              <a:latin typeface="Comic Sans MS" panose="030F0702030302020204" pitchFamily="66" charset="0"/>
            </a:endParaRPr>
          </a:p>
          <a:p>
            <a:pPr eaLnBrk="1" hangingPunct="1">
              <a:spcBef>
                <a:spcPts val="600"/>
              </a:spcBef>
              <a:buClrTx/>
              <a:buFontTx/>
              <a:buNone/>
            </a:pPr>
            <a:r>
              <a:rPr lang="tr-TR" altLang="tr-TR" sz="2400" dirty="0">
                <a:latin typeface="Comic Sans MS" panose="030F0702030302020204" pitchFamily="66" charset="0"/>
              </a:rPr>
              <a:t>* Çocuk ile anne-baba arasında iletişim kopukluğu söz konusudur.</a:t>
            </a:r>
          </a:p>
          <a:p>
            <a:pPr eaLnBrk="1" hangingPunct="1">
              <a:spcBef>
                <a:spcPts val="600"/>
              </a:spcBef>
              <a:buClrTx/>
              <a:buFontTx/>
              <a:buNone/>
            </a:pPr>
            <a:r>
              <a:rPr lang="tr-TR" altLang="tr-TR" sz="2400" dirty="0">
                <a:latin typeface="Comic Sans MS" panose="030F0702030302020204" pitchFamily="66" charset="0"/>
              </a:rPr>
              <a:t>* Çocuk bencil ve şımarık olur.</a:t>
            </a:r>
          </a:p>
          <a:p>
            <a:pPr eaLnBrk="1" hangingPunct="1">
              <a:spcBef>
                <a:spcPts val="600"/>
              </a:spcBef>
              <a:buClrTx/>
              <a:buFontTx/>
              <a:buNone/>
            </a:pPr>
            <a:r>
              <a:rPr lang="tr-TR" altLang="tr-TR" sz="2400" dirty="0">
                <a:latin typeface="Comic Sans MS" panose="030F0702030302020204" pitchFamily="66" charset="0"/>
              </a:rPr>
              <a:t>* Anne babasının dikkatini çekmek için alışılmadık davranışlar sergiler.</a:t>
            </a:r>
          </a:p>
          <a:p>
            <a:pPr eaLnBrk="1" hangingPunct="1">
              <a:spcBef>
                <a:spcPts val="600"/>
              </a:spcBef>
              <a:buClrTx/>
              <a:buFontTx/>
              <a:buNone/>
            </a:pPr>
            <a:r>
              <a:rPr lang="tr-TR" altLang="tr-TR" sz="2400" dirty="0">
                <a:latin typeface="Comic Sans MS" panose="030F0702030302020204" pitchFamily="66" charset="0"/>
              </a:rPr>
              <a:t>* Aile çocuğa model olamadığı için çocuk kendine başka modeller seçer. Çocuk vaktinin tümünü arkadaşlarıyla geçirir.</a:t>
            </a:r>
          </a:p>
          <a:p>
            <a:pPr eaLnBrk="1" hangingPunct="1">
              <a:spcBef>
                <a:spcPts val="600"/>
              </a:spcBef>
              <a:buClrTx/>
              <a:buFontTx/>
              <a:buNone/>
            </a:pPr>
            <a:r>
              <a:rPr lang="tr-TR" altLang="tr-TR" sz="2400" dirty="0">
                <a:latin typeface="Comic Sans MS" panose="030F0702030302020204" pitchFamily="66" charset="0"/>
              </a:rPr>
              <a:t>* Genç yaşta çocuk zararlı alışkanlıklar edinmeye meyilli olur. </a:t>
            </a:r>
          </a:p>
        </p:txBody>
      </p:sp>
      <p:pic>
        <p:nvPicPr>
          <p:cNvPr id="12291"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60000">
            <a:off x="5910263" y="212725"/>
            <a:ext cx="2505075" cy="18780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DUYGUSAL BELİRTİLER</a:t>
            </a:r>
          </a:p>
        </p:txBody>
      </p:sp>
      <p:sp>
        <p:nvSpPr>
          <p:cNvPr id="43010" name="Text Box 2"/>
          <p:cNvSpPr txBox="1">
            <a:spLocks noChangeArrowheads="1"/>
          </p:cNvSpPr>
          <p:nvPr/>
        </p:nvSpPr>
        <p:spPr bwMode="auto">
          <a:xfrm>
            <a:off x="250825" y="2133600"/>
            <a:ext cx="4897438"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spcBef>
                <a:spcPts val="500"/>
              </a:spcBef>
              <a:buClr>
                <a:srgbClr val="0BD0D9"/>
              </a:buClr>
              <a:buSzPct val="95000"/>
              <a:buFont typeface="Wingdings 2" pitchFamily="16" charset="2"/>
              <a:buChar char=""/>
              <a:defRPr/>
            </a:pPr>
            <a:r>
              <a:rPr lang="tr-TR" altLang="tr-TR" sz="2000" smtClean="0">
                <a:latin typeface="Constantia" pitchFamily="16" charset="0"/>
              </a:rPr>
              <a:t>Huzursuzluk</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Sıkıntı, gerginlik</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Mutsuzluk, durgunlaşma, çöküntü hali</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Sinirlilik, saldırganlık veya kayıtsızlık</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Duygusal / alıngan olmak</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Kaygılı olmak</a:t>
            </a:r>
          </a:p>
        </p:txBody>
      </p:sp>
      <p:pic>
        <p:nvPicPr>
          <p:cNvPr id="51204"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19700" y="1125538"/>
            <a:ext cx="3924300" cy="57324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539750" y="2603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ZİHİNSEL BELİRTİLER</a:t>
            </a:r>
          </a:p>
        </p:txBody>
      </p:sp>
      <p:sp>
        <p:nvSpPr>
          <p:cNvPr id="44034" name="Text Box 2"/>
          <p:cNvSpPr txBox="1">
            <a:spLocks noChangeArrowheads="1"/>
          </p:cNvSpPr>
          <p:nvPr/>
        </p:nvSpPr>
        <p:spPr bwMode="auto">
          <a:xfrm>
            <a:off x="107950" y="1601788"/>
            <a:ext cx="4968875" cy="5256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Konsantrasyonda, dikkatte azalma</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Unutkanlık</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Organize olamamak</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Zihin karışıklığı</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İlgi azalması</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Matematik hataların artması</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Zihinsel durgunluk</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Sosyal hayattan uzaklaşma, yoksunlaşması</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Olumsuzluklar üzerine odaklanmak</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Kararsızlık</a:t>
            </a:r>
          </a:p>
          <a:p>
            <a:pPr marL="271463">
              <a:lnSpc>
                <a:spcPct val="80000"/>
              </a:lnSpc>
              <a:spcBef>
                <a:spcPts val="400"/>
              </a:spcBef>
              <a:buClrTx/>
              <a:buSzPct val="95000"/>
              <a:buFontTx/>
              <a:buNone/>
              <a:defRPr/>
            </a:pPr>
            <a:endParaRPr lang="tr-TR" altLang="tr-TR" sz="1600" smtClean="0">
              <a:latin typeface="Constantia" pitchFamily="16" charset="0"/>
            </a:endParaRPr>
          </a:p>
        </p:txBody>
      </p:sp>
      <p:pic>
        <p:nvPicPr>
          <p:cNvPr id="5222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92725" y="2636838"/>
            <a:ext cx="3743325" cy="35290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611188" y="476250"/>
            <a:ext cx="8229600" cy="1008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ÇOCUKLARDA STRES BELİRTİLERİ</a:t>
            </a:r>
          </a:p>
        </p:txBody>
      </p:sp>
      <p:sp>
        <p:nvSpPr>
          <p:cNvPr id="45058" name="Text Box 2"/>
          <p:cNvSpPr txBox="1">
            <a:spLocks noChangeArrowheads="1"/>
          </p:cNvSpPr>
          <p:nvPr/>
        </p:nvSpPr>
        <p:spPr bwMode="auto">
          <a:xfrm>
            <a:off x="468313" y="1773238"/>
            <a:ext cx="8229600" cy="438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Okul başarısında düşme, okula gitmek istememe</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Arkadaş ilişkilerinde sorunlar</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Sosyal aktivitelere karşı ilgisizlik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Özgüvende azalma</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Çabuk sinirlenme, öfke patlamaları, aşırı hareketlilik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Çok fazla uyuma veya uykusuzluk, iştahta artma veya azalma</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Yalnızlığa eğilim, alınganlıkta artış, karşı gelme</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Madde kullanımına eğilim</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İçe çekilme</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Alt ıslatma</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Tik bozuklukları</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Kekeleme, konuşma bozuklukları</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Parmak emme</a:t>
            </a:r>
          </a:p>
          <a:p>
            <a:pPr marL="271463">
              <a:lnSpc>
                <a:spcPct val="90000"/>
              </a:lnSpc>
              <a:spcBef>
                <a:spcPts val="500"/>
              </a:spcBef>
              <a:buClrTx/>
              <a:buSzPct val="95000"/>
              <a:buFontTx/>
              <a:buNone/>
              <a:defRPr/>
            </a:pPr>
            <a:endParaRPr lang="tr-TR" altLang="tr-TR" sz="2000" smtClean="0">
              <a:latin typeface="Constantia" pitchFamily="16" charset="0"/>
            </a:endParaRPr>
          </a:p>
          <a:p>
            <a:pPr marL="271463">
              <a:lnSpc>
                <a:spcPct val="90000"/>
              </a:lnSpc>
              <a:spcBef>
                <a:spcPts val="500"/>
              </a:spcBef>
              <a:buClrTx/>
              <a:buSzPct val="95000"/>
              <a:buFontTx/>
              <a:buNone/>
              <a:defRPr/>
            </a:pPr>
            <a:endParaRPr lang="tr-TR" altLang="tr-TR" sz="2000" smtClean="0">
              <a:latin typeface="Constantia" pitchFamily="16" charset="0"/>
            </a:endParaRPr>
          </a:p>
          <a:p>
            <a:pPr marL="271463">
              <a:lnSpc>
                <a:spcPct val="90000"/>
              </a:lnSpc>
              <a:spcBef>
                <a:spcPts val="500"/>
              </a:spcBef>
              <a:buClrTx/>
              <a:buSzPct val="95000"/>
              <a:buFontTx/>
              <a:buNone/>
              <a:defRPr/>
            </a:pPr>
            <a:endParaRPr lang="tr-TR" altLang="tr-TR" sz="2000" smtClean="0">
              <a:latin typeface="Constantia" pitchFamily="16" charset="0"/>
            </a:endParaRPr>
          </a:p>
          <a:p>
            <a:pPr marL="271463">
              <a:lnSpc>
                <a:spcPct val="90000"/>
              </a:lnSpc>
              <a:spcBef>
                <a:spcPts val="500"/>
              </a:spcBef>
              <a:buClrTx/>
              <a:buSzPct val="95000"/>
              <a:buFontTx/>
              <a:buNone/>
              <a:defRPr/>
            </a:pPr>
            <a:endParaRPr lang="tr-TR" altLang="tr-TR" sz="2000" smtClean="0">
              <a:latin typeface="Constantia" pitchFamily="16" charset="0"/>
            </a:endParaRPr>
          </a:p>
          <a:p>
            <a:pPr marL="271463">
              <a:lnSpc>
                <a:spcPct val="90000"/>
              </a:lnSpc>
              <a:spcBef>
                <a:spcPts val="500"/>
              </a:spcBef>
              <a:buClrTx/>
              <a:buSzPct val="95000"/>
              <a:buFontTx/>
              <a:buNone/>
              <a:defRPr/>
            </a:pPr>
            <a:endParaRPr lang="tr-TR" altLang="tr-TR" sz="2000" smtClean="0">
              <a:latin typeface="Constantia"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68313" y="1268413"/>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2900" b="1">
                <a:solidFill>
                  <a:srgbClr val="04617B"/>
                </a:solidFill>
                <a:latin typeface="Calibri" panose="020F0502020204030204" pitchFamily="34" charset="0"/>
              </a:rPr>
              <a:t>TRAVMA DURUMLARINDA ÇOCUKLARA UYGUN YAKLAŞIM; DUYGUSAL DESTEK</a:t>
            </a:r>
            <a:br>
              <a:rPr lang="tr-TR" altLang="tr-TR" sz="2900" b="1">
                <a:solidFill>
                  <a:srgbClr val="04617B"/>
                </a:solidFill>
                <a:latin typeface="Calibri" panose="020F0502020204030204" pitchFamily="34" charset="0"/>
              </a:rPr>
            </a:br>
            <a:endParaRPr lang="tr-TR" altLang="tr-TR" sz="2900" b="1">
              <a:solidFill>
                <a:srgbClr val="04617B"/>
              </a:solidFill>
              <a:latin typeface="Calibri" panose="020F0502020204030204" pitchFamily="34" charset="0"/>
            </a:endParaRPr>
          </a:p>
        </p:txBody>
      </p:sp>
      <p:sp>
        <p:nvSpPr>
          <p:cNvPr id="46082" name="Text Box 2"/>
          <p:cNvSpPr txBox="1">
            <a:spLocks noChangeArrowheads="1"/>
          </p:cNvSpPr>
          <p:nvPr/>
        </p:nvSpPr>
        <p:spPr bwMode="auto">
          <a:xfrm>
            <a:off x="323850" y="2420938"/>
            <a:ext cx="5184775" cy="3878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spcBef>
                <a:spcPts val="500"/>
              </a:spcBef>
              <a:buClr>
                <a:srgbClr val="0BD0D9"/>
              </a:buClr>
              <a:buSzPct val="95000"/>
              <a:buFont typeface="Wingdings 2" pitchFamily="16" charset="2"/>
              <a:buChar char=""/>
              <a:defRPr/>
            </a:pPr>
            <a:r>
              <a:rPr lang="tr-TR" altLang="tr-TR" sz="2000" smtClean="0">
                <a:latin typeface="Constantia" pitchFamily="16" charset="0"/>
              </a:rPr>
              <a:t>Duygularını anlayıp kabul edin</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Siz de duygularınızı paylaşın</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Aile olarak bir arada olun</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Esnek davranın</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Günlük olağan yaşantıya olabildiğince</a:t>
            </a:r>
          </a:p>
          <a:p>
            <a:pPr marL="273050">
              <a:spcBef>
                <a:spcPts val="500"/>
              </a:spcBef>
              <a:buClrTx/>
              <a:buSzPct val="95000"/>
              <a:buFontTx/>
              <a:buNone/>
              <a:defRPr/>
            </a:pPr>
            <a:r>
              <a:rPr lang="tr-TR" altLang="tr-TR" sz="2000" smtClean="0">
                <a:latin typeface="Constantia" pitchFamily="16" charset="0"/>
              </a:rPr>
              <a:t>     çabuk dönün</a:t>
            </a:r>
          </a:p>
        </p:txBody>
      </p:sp>
      <p:pic>
        <p:nvPicPr>
          <p:cNvPr id="54276"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14988" y="2420938"/>
            <a:ext cx="3529012" cy="44370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ÇOCUKLARIN STRESİNE UYGUN YAKLAŞIM</a:t>
            </a:r>
            <a:br>
              <a:rPr lang="tr-TR" altLang="tr-TR" sz="3200" b="1">
                <a:solidFill>
                  <a:srgbClr val="04617B"/>
                </a:solidFill>
                <a:latin typeface="Calibri" panose="020F0502020204030204" pitchFamily="34" charset="0"/>
              </a:rPr>
            </a:br>
            <a:endParaRPr lang="tr-TR" altLang="tr-TR" sz="3200" b="1">
              <a:solidFill>
                <a:srgbClr val="04617B"/>
              </a:solidFill>
              <a:latin typeface="Calibri" panose="020F0502020204030204" pitchFamily="34" charset="0"/>
            </a:endParaRPr>
          </a:p>
        </p:txBody>
      </p:sp>
      <p:sp>
        <p:nvSpPr>
          <p:cNvPr id="47106" name="Text Box 2"/>
          <p:cNvSpPr txBox="1">
            <a:spLocks noChangeArrowheads="1"/>
          </p:cNvSpPr>
          <p:nvPr/>
        </p:nvSpPr>
        <p:spPr bwMode="auto">
          <a:xfrm>
            <a:off x="457200" y="1935163"/>
            <a:ext cx="8229600" cy="438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Fiziksel etkinlikler</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Baş başa geçirilecek zamanlar ayarlamak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Çocukla konuşmak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Güzel bir olayı hatırlamak veya tatili düşünerek rahatlamasını sağlamak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Fiziksel temas</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Hata yapmanın normal bir şey olduğunu belirtmek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Olayı canlandırmak, nasıl baş edeceğini prova etmek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Deneyimleri paylaşmak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Beslenmesine ve dinlenmesine dikkat etmek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Nefes alma ve gevşeme tekniklerini on da öğretmek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Stres ve sıkıntı uzadığında bir uzmandan(psikolog, psikiyatr, pedagog, psikolojik danışman)destek almak gerekir</a:t>
            </a:r>
          </a:p>
          <a:p>
            <a:pPr marL="271463">
              <a:lnSpc>
                <a:spcPct val="90000"/>
              </a:lnSpc>
              <a:spcBef>
                <a:spcPts val="500"/>
              </a:spcBef>
              <a:buClrTx/>
              <a:buSzPct val="95000"/>
              <a:buFontTx/>
              <a:buNone/>
              <a:defRPr/>
            </a:pPr>
            <a:endParaRPr lang="tr-TR" altLang="tr-TR" sz="2000" smtClean="0">
              <a:latin typeface="Constantia"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755650" y="1844675"/>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tr-TR" altLang="tr-TR" sz="4400" b="1">
                <a:solidFill>
                  <a:srgbClr val="04617B"/>
                </a:solidFill>
                <a:latin typeface="Calibri" panose="020F0502020204030204" pitchFamily="34" charset="0"/>
              </a:rPr>
              <a:t>ÇOCUK HAKLARI ve ÇOCUK İHMALİ</a:t>
            </a:r>
            <a:br>
              <a:rPr lang="tr-TR" altLang="tr-TR" sz="4400" b="1">
                <a:solidFill>
                  <a:srgbClr val="04617B"/>
                </a:solidFill>
                <a:latin typeface="Calibri" panose="020F0502020204030204" pitchFamily="34" charset="0"/>
              </a:rPr>
            </a:br>
            <a:r>
              <a:rPr lang="tr-TR" altLang="tr-TR" sz="3600" b="1">
                <a:solidFill>
                  <a:srgbClr val="04617B"/>
                </a:solidFill>
                <a:latin typeface="Calibri" panose="020F0502020204030204" pitchFamily="34" charset="0"/>
              </a:rPr>
              <a:t/>
            </a:r>
            <a:br>
              <a:rPr lang="tr-TR" altLang="tr-TR" sz="3600" b="1">
                <a:solidFill>
                  <a:srgbClr val="04617B"/>
                </a:solidFill>
                <a:latin typeface="Calibri" panose="020F0502020204030204" pitchFamily="34" charset="0"/>
              </a:rPr>
            </a:br>
            <a:endParaRPr lang="tr-TR" altLang="tr-TR" sz="3600" b="1">
              <a:solidFill>
                <a:srgbClr val="04617B"/>
              </a:solidFill>
              <a:latin typeface="Calibri" panose="020F0502020204030204" pitchFamily="34" charset="0"/>
            </a:endParaRPr>
          </a:p>
        </p:txBody>
      </p:sp>
      <p:sp>
        <p:nvSpPr>
          <p:cNvPr id="48130" name="Text Box 2"/>
          <p:cNvSpPr txBox="1">
            <a:spLocks noChangeArrowheads="1"/>
          </p:cNvSpPr>
          <p:nvPr/>
        </p:nvSpPr>
        <p:spPr bwMode="auto">
          <a:xfrm>
            <a:off x="457200" y="1628775"/>
            <a:ext cx="86868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1100"/>
              </a:spcBef>
              <a:buClrTx/>
              <a:buSzPct val="95000"/>
              <a:buFontTx/>
              <a:buNone/>
              <a:defRPr/>
            </a:pPr>
            <a:r>
              <a:rPr lang="tr-TR" altLang="tr-TR" sz="4400" smtClean="0">
                <a:latin typeface="Constantia" pitchFamily="16" charset="0"/>
              </a:rPr>
              <a:t> </a:t>
            </a:r>
          </a:p>
          <a:p>
            <a:pPr>
              <a:spcBef>
                <a:spcPts val="650"/>
              </a:spcBef>
              <a:buClrTx/>
              <a:buSzPct val="95000"/>
              <a:buFontTx/>
              <a:buNone/>
              <a:defRPr/>
            </a:pPr>
            <a:endParaRPr lang="tr-TR" altLang="tr-TR" sz="2600" smtClean="0">
              <a:latin typeface="Constantia" pitchFamily="16" charset="0"/>
            </a:endParaRPr>
          </a:p>
          <a:p>
            <a:pPr>
              <a:spcBef>
                <a:spcPts val="650"/>
              </a:spcBef>
              <a:buClrTx/>
              <a:buSzPct val="95000"/>
              <a:buFontTx/>
              <a:buNone/>
              <a:defRPr/>
            </a:pPr>
            <a:endParaRPr lang="tr-TR" altLang="tr-TR" sz="2600" smtClean="0">
              <a:latin typeface="Constantia" pitchFamily="16" charset="0"/>
            </a:endParaRPr>
          </a:p>
          <a:p>
            <a:pPr marL="271463">
              <a:spcBef>
                <a:spcPts val="650"/>
              </a:spcBef>
              <a:buClrTx/>
              <a:buSzPct val="95000"/>
              <a:buFontTx/>
              <a:buNone/>
              <a:defRPr/>
            </a:pPr>
            <a:endParaRPr lang="tr-TR" altLang="tr-TR" sz="2600" smtClean="0">
              <a:latin typeface="Constantia" pitchFamily="16" charset="0"/>
            </a:endParaRPr>
          </a:p>
        </p:txBody>
      </p:sp>
      <p:pic>
        <p:nvPicPr>
          <p:cNvPr id="56324"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39975" y="2997200"/>
            <a:ext cx="4392613" cy="33845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468313" y="1096963"/>
            <a:ext cx="4462462" cy="5761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lnSpc>
                <a:spcPct val="70000"/>
              </a:lnSpc>
              <a:spcBef>
                <a:spcPts val="650"/>
              </a:spcBef>
              <a:buClrTx/>
              <a:buSzPct val="95000"/>
              <a:buFontTx/>
              <a:buNone/>
              <a:defRPr/>
            </a:pPr>
            <a:r>
              <a:rPr lang="tr-TR" altLang="tr-TR" sz="2600" dirty="0" smtClean="0">
                <a:latin typeface="Constantia" pitchFamily="16" charset="0"/>
              </a:rPr>
              <a:t>ÖZ BAKIM</a:t>
            </a:r>
          </a:p>
          <a:p>
            <a:pPr>
              <a:lnSpc>
                <a:spcPct val="70000"/>
              </a:lnSpc>
              <a:spcBef>
                <a:spcPts val="650"/>
              </a:spcBef>
              <a:buClrTx/>
              <a:buSzPct val="95000"/>
              <a:buFontTx/>
              <a:buNone/>
              <a:defRPr/>
            </a:pPr>
            <a:endParaRPr lang="tr-TR" altLang="tr-TR" sz="2600" dirty="0" smtClean="0">
              <a:latin typeface="Constantia" pitchFamily="16" charset="0"/>
            </a:endParaRP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Özensiz ve mevsimine uygun giydirmeme</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Altını zamanında değiştirmeme</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Yetersiz beslenme</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Evde yalnız bırakma</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Bakmaya elverişli olmayan kişilere teslim etme</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Uygun hijyenik ortamı sağlamama</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Aşılarını yaptırmama</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Hastalandığında doktora götürmeme</a:t>
            </a:r>
          </a:p>
          <a:p>
            <a:pPr>
              <a:lnSpc>
                <a:spcPct val="70000"/>
              </a:lnSpc>
              <a:spcBef>
                <a:spcPts val="700"/>
              </a:spcBef>
              <a:buClrTx/>
              <a:buSzPct val="95000"/>
              <a:buFontTx/>
              <a:buNone/>
              <a:defRPr/>
            </a:pPr>
            <a:endParaRPr lang="tr-TR" altLang="tr-TR" sz="2800" dirty="0" smtClean="0">
              <a:latin typeface="Constantia" pitchFamily="16" charset="0"/>
            </a:endParaRPr>
          </a:p>
          <a:p>
            <a:pPr marL="271463">
              <a:lnSpc>
                <a:spcPct val="70000"/>
              </a:lnSpc>
              <a:spcBef>
                <a:spcPts val="700"/>
              </a:spcBef>
              <a:buClrTx/>
              <a:buSzPct val="95000"/>
              <a:buFontTx/>
              <a:buNone/>
              <a:defRPr/>
            </a:pPr>
            <a:endParaRPr lang="tr-TR" altLang="tr-TR" sz="2800" dirty="0" smtClean="0">
              <a:latin typeface="Constantia" pitchFamily="16" charset="0"/>
            </a:endParaRPr>
          </a:p>
        </p:txBody>
      </p:sp>
      <p:pic>
        <p:nvPicPr>
          <p:cNvPr id="5734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08625" y="2133600"/>
            <a:ext cx="3635375" cy="47244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323850" y="981075"/>
            <a:ext cx="5545138" cy="56499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EĞİTİM</a:t>
            </a:r>
          </a:p>
          <a:p>
            <a:pPr>
              <a:spcBef>
                <a:spcPts val="600"/>
              </a:spcBef>
              <a:buClrTx/>
              <a:buSzPct val="95000"/>
              <a:buFontTx/>
              <a:buNone/>
              <a:defRPr/>
            </a:pPr>
            <a:endParaRPr lang="tr-TR" altLang="tr-TR" sz="2400" b="1"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Okula göndermeme</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Kız çocuklarını okutmama</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Çocuğun okulu ile ilgili olmama</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Okula devamsızlığa göz yumma</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Özel eğitime ihtiyacı olan çocuklara gerekli imkanı sağlamama</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Farklı ilgi ve yeteneklerini desteklememe</a:t>
            </a:r>
          </a:p>
        </p:txBody>
      </p:sp>
      <p:pic>
        <p:nvPicPr>
          <p:cNvPr id="58371"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00788" y="1557338"/>
            <a:ext cx="2843212" cy="33829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250825" y="1412875"/>
            <a:ext cx="4968875" cy="572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SEVGİ İLGİ</a:t>
            </a:r>
          </a:p>
          <a:p>
            <a:pPr>
              <a:spcBef>
                <a:spcPts val="600"/>
              </a:spcBef>
              <a:buClrTx/>
              <a:buSzPct val="95000"/>
              <a:buFontTx/>
              <a:buNone/>
              <a:defRPr/>
            </a:pPr>
            <a:endParaRPr lang="tr-TR" altLang="tr-TR" sz="2400" b="1"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Çocukla birlikte vakit geçirmeme</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Birlikte farklı etkinlikler yapmama</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Sevgiyi ve ilgiyi göstermeme</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Çocuğu dinlememe</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Çocuğu yakınlarından ve akranlarında izole etme</a:t>
            </a:r>
          </a:p>
          <a:p>
            <a:pPr>
              <a:spcBef>
                <a:spcPts val="500"/>
              </a:spcBef>
              <a:buClrTx/>
              <a:buSzPct val="95000"/>
              <a:buFontTx/>
              <a:buNone/>
              <a:defRPr/>
            </a:pPr>
            <a:endParaRPr lang="tr-TR" altLang="tr-TR" sz="2000" smtClean="0">
              <a:latin typeface="Constantia" pitchFamily="16" charset="0"/>
            </a:endParaRPr>
          </a:p>
          <a:p>
            <a:pPr marL="271463">
              <a:spcBef>
                <a:spcPts val="500"/>
              </a:spcBef>
              <a:buClrTx/>
              <a:buSzPct val="95000"/>
              <a:buFontTx/>
              <a:buNone/>
              <a:defRPr/>
            </a:pPr>
            <a:endParaRPr lang="tr-TR" altLang="tr-TR" sz="2000" smtClean="0">
              <a:latin typeface="Constantia" pitchFamily="16" charset="0"/>
            </a:endParaRPr>
          </a:p>
        </p:txBody>
      </p:sp>
      <p:pic>
        <p:nvPicPr>
          <p:cNvPr id="5939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80063" y="2276475"/>
            <a:ext cx="3384550" cy="41036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395288" y="1208088"/>
            <a:ext cx="6408737" cy="56499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BARINMA</a:t>
            </a:r>
          </a:p>
          <a:p>
            <a:pPr>
              <a:spcBef>
                <a:spcPts val="600"/>
              </a:spcBef>
              <a:buClrTx/>
              <a:buSzPct val="95000"/>
              <a:buFontTx/>
              <a:buNone/>
              <a:defRPr/>
            </a:pPr>
            <a:endParaRPr lang="tr-TR" altLang="tr-TR" sz="2400" b="1" smtClean="0">
              <a:latin typeface="Constantia" pitchFamily="16" charset="0"/>
            </a:endParaRPr>
          </a:p>
          <a:p>
            <a:pPr>
              <a:spcBef>
                <a:spcPts val="600"/>
              </a:spcBef>
              <a:buClrTx/>
              <a:buSzPct val="95000"/>
              <a:buFontTx/>
              <a:buNone/>
              <a:defRPr/>
            </a:pPr>
            <a:endParaRPr lang="tr-TR" altLang="tr-TR" sz="2400" b="1"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Çocuğun uygunsuz tehlikeli yerlerde barındırılması</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Barındığı yerle ilgili güvenlik önlemlerinin alınmaması</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Çocuğun sokağa atılması</a:t>
            </a:r>
          </a:p>
        </p:txBody>
      </p:sp>
      <p:pic>
        <p:nvPicPr>
          <p:cNvPr id="6041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04025" y="3284538"/>
            <a:ext cx="2339975" cy="35734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503238" y="576263"/>
            <a:ext cx="8207375" cy="5680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447675" indent="-377825" eaLnBrk="0" hangingPunct="0">
              <a:spcBef>
                <a:spcPts val="65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lnSpc>
                <a:spcPct val="90000"/>
              </a:lnSpc>
              <a:spcBef>
                <a:spcPts val="700"/>
              </a:spcBef>
              <a:buClrTx/>
              <a:buFontTx/>
              <a:buNone/>
            </a:pPr>
            <a:r>
              <a:rPr lang="tr-TR" altLang="tr-TR" sz="3200" b="1" dirty="0">
                <a:latin typeface="Comic Sans MS" panose="030F0702030302020204" pitchFamily="66" charset="0"/>
              </a:rPr>
              <a:t>AŞIRI KORUYUCU ANNE-BABA TUTUMU</a:t>
            </a:r>
          </a:p>
          <a:p>
            <a:pPr algn="ctr" eaLnBrk="1" hangingPunct="1">
              <a:lnSpc>
                <a:spcPct val="90000"/>
              </a:lnSpc>
              <a:spcBef>
                <a:spcPts val="700"/>
              </a:spcBef>
              <a:buClrTx/>
              <a:buFontTx/>
              <a:buNone/>
            </a:pPr>
            <a:endParaRPr lang="tr-TR" altLang="tr-TR" sz="2800" b="1" dirty="0">
              <a:latin typeface="Comic Sans MS" panose="030F0702030302020204" pitchFamily="66" charset="0"/>
            </a:endParaRPr>
          </a:p>
          <a:p>
            <a:pPr algn="ctr" eaLnBrk="1" hangingPunct="1">
              <a:lnSpc>
                <a:spcPct val="90000"/>
              </a:lnSpc>
              <a:spcBef>
                <a:spcPts val="700"/>
              </a:spcBef>
              <a:buClrTx/>
              <a:buFontTx/>
              <a:buNone/>
            </a:pPr>
            <a:r>
              <a:rPr lang="tr-TR" altLang="tr-TR" sz="2400" b="1" dirty="0" smtClean="0">
                <a:latin typeface="Comic Sans MS" panose="030F0702030302020204" pitchFamily="66" charset="0"/>
              </a:rPr>
              <a:t>KARAKTERİSTİK </a:t>
            </a:r>
            <a:r>
              <a:rPr lang="tr-TR" altLang="tr-TR" sz="2400" b="1" dirty="0">
                <a:latin typeface="Comic Sans MS" panose="030F0702030302020204" pitchFamily="66" charset="0"/>
              </a:rPr>
              <a:t>ÖZELLİKLERİ:</a:t>
            </a:r>
          </a:p>
          <a:p>
            <a:pPr eaLnBrk="1" hangingPunct="1">
              <a:lnSpc>
                <a:spcPct val="90000"/>
              </a:lnSpc>
              <a:spcBef>
                <a:spcPts val="700"/>
              </a:spcBef>
              <a:buClrTx/>
              <a:buFontTx/>
              <a:buNone/>
            </a:pPr>
            <a:r>
              <a:rPr lang="tr-TR" altLang="tr-TR" sz="2800" dirty="0">
                <a:latin typeface="Comic Sans MS" panose="030F0702030302020204" pitchFamily="66" charset="0"/>
              </a:rPr>
              <a:t>* Çocuğa büyük bir sevgi ile bağlanmış, çok kollayıcı olan anne-baba tutumudur.</a:t>
            </a:r>
          </a:p>
          <a:p>
            <a:pPr eaLnBrk="1" hangingPunct="1">
              <a:lnSpc>
                <a:spcPct val="90000"/>
              </a:lnSpc>
              <a:spcBef>
                <a:spcPts val="700"/>
              </a:spcBef>
              <a:buClrTx/>
              <a:buFontTx/>
              <a:buNone/>
            </a:pPr>
            <a:r>
              <a:rPr lang="tr-TR" altLang="tr-TR" sz="2800" dirty="0">
                <a:latin typeface="Comic Sans MS" panose="030F0702030302020204" pitchFamily="66" charset="0"/>
              </a:rPr>
              <a:t>* Çocuğa gereğinden fazla özen ve kontrol gösterilir</a:t>
            </a:r>
          </a:p>
          <a:p>
            <a:pPr eaLnBrk="1" hangingPunct="1">
              <a:lnSpc>
                <a:spcPct val="90000"/>
              </a:lnSpc>
              <a:spcBef>
                <a:spcPts val="700"/>
              </a:spcBef>
              <a:buClrTx/>
              <a:buFontTx/>
              <a:buNone/>
            </a:pPr>
            <a:r>
              <a:rPr lang="tr-TR" altLang="tr-TR" sz="2800" dirty="0">
                <a:latin typeface="Comic Sans MS" panose="030F0702030302020204" pitchFamily="66" charset="0"/>
              </a:rPr>
              <a:t>* Çocuğun her istediği yerine getirilir.</a:t>
            </a:r>
          </a:p>
          <a:p>
            <a:pPr eaLnBrk="1" hangingPunct="1">
              <a:lnSpc>
                <a:spcPct val="90000"/>
              </a:lnSpc>
              <a:spcBef>
                <a:spcPts val="700"/>
              </a:spcBef>
              <a:buClrTx/>
              <a:buFontTx/>
              <a:buNone/>
            </a:pPr>
            <a:r>
              <a:rPr lang="tr-TR" altLang="tr-TR" sz="2800" dirty="0">
                <a:latin typeface="Comic Sans MS" panose="030F0702030302020204" pitchFamily="66" charset="0"/>
              </a:rPr>
              <a:t>* Özellikle anneler bu tip tavır sergiler.</a:t>
            </a:r>
          </a:p>
          <a:p>
            <a:pPr eaLnBrk="1" hangingPunct="1">
              <a:lnSpc>
                <a:spcPct val="90000"/>
              </a:lnSpc>
              <a:spcBef>
                <a:spcPts val="700"/>
              </a:spcBef>
              <a:buClrTx/>
              <a:buFontTx/>
              <a:buNone/>
            </a:pPr>
            <a:r>
              <a:rPr lang="tr-TR" altLang="tr-TR" sz="2800" dirty="0">
                <a:latin typeface="Comic Sans MS" panose="030F0702030302020204" pitchFamily="66" charset="0"/>
              </a:rPr>
              <a:t>* Çocuğun kendi yapması gereken işler bile koruyucu anne babalar tarafından yapılır.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781050" y="1196975"/>
            <a:ext cx="3359150" cy="5434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FİZİKSEL</a:t>
            </a:r>
          </a:p>
          <a:p>
            <a:pPr>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Etini sıkmak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Dövmek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Yakmak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Tekmelemek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Sarsmak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Tokat atmak</a:t>
            </a:r>
          </a:p>
          <a:p>
            <a:pPr>
              <a:spcBef>
                <a:spcPts val="500"/>
              </a:spcBef>
              <a:buClrTx/>
              <a:buSzPct val="95000"/>
              <a:buFontTx/>
              <a:buNone/>
              <a:defRPr/>
            </a:pPr>
            <a:endParaRPr lang="tr-TR" altLang="tr-TR" sz="2000" smtClean="0">
              <a:latin typeface="Constantia" pitchFamily="16" charset="0"/>
            </a:endParaRPr>
          </a:p>
          <a:p>
            <a:pPr marL="271463">
              <a:spcBef>
                <a:spcPts val="500"/>
              </a:spcBef>
              <a:buClrTx/>
              <a:buSzPct val="95000"/>
              <a:buFontTx/>
              <a:buNone/>
              <a:defRPr/>
            </a:pPr>
            <a:endParaRPr lang="tr-TR" altLang="tr-TR" sz="2000" smtClean="0">
              <a:latin typeface="Constantia" pitchFamily="16" charset="0"/>
            </a:endParaRPr>
          </a:p>
        </p:txBody>
      </p:sp>
      <p:pic>
        <p:nvPicPr>
          <p:cNvPr id="6144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11638" y="1916113"/>
            <a:ext cx="3808412" cy="34575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611188" y="1208088"/>
            <a:ext cx="3313112" cy="56499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lnSpc>
                <a:spcPct val="90000"/>
              </a:lnSpc>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DUYGUSAL</a:t>
            </a:r>
          </a:p>
          <a:p>
            <a:pPr>
              <a:lnSpc>
                <a:spcPct val="90000"/>
              </a:lnSpc>
              <a:spcBef>
                <a:spcPts val="600"/>
              </a:spcBef>
              <a:buClrTx/>
              <a:buSzPct val="95000"/>
              <a:buFontTx/>
              <a:buNone/>
              <a:defRPr/>
            </a:pPr>
            <a:endParaRPr lang="tr-TR" altLang="tr-TR" sz="2400" b="1"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Azar</a:t>
            </a:r>
          </a:p>
          <a:p>
            <a:pPr marL="271463">
              <a:lnSpc>
                <a:spcPct val="90000"/>
              </a:lnSpc>
              <a:spcBef>
                <a:spcPts val="500"/>
              </a:spcBef>
              <a:buClrTx/>
              <a:buSzPct val="95000"/>
              <a:buFontTx/>
              <a:buNone/>
              <a:defRPr/>
            </a:pPr>
            <a:endParaRPr lang="tr-TR" altLang="tr-TR" sz="2000"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Alay etme</a:t>
            </a:r>
          </a:p>
          <a:p>
            <a:pPr marL="271463">
              <a:lnSpc>
                <a:spcPct val="90000"/>
              </a:lnSpc>
              <a:spcBef>
                <a:spcPts val="500"/>
              </a:spcBef>
              <a:buClrTx/>
              <a:buSzPct val="95000"/>
              <a:buFontTx/>
              <a:buNone/>
              <a:defRPr/>
            </a:pPr>
            <a:endParaRPr lang="tr-TR" altLang="tr-TR" sz="2000"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İsim takma</a:t>
            </a:r>
          </a:p>
          <a:p>
            <a:pPr marL="271463">
              <a:lnSpc>
                <a:spcPct val="90000"/>
              </a:lnSpc>
              <a:spcBef>
                <a:spcPts val="500"/>
              </a:spcBef>
              <a:buClrTx/>
              <a:buSzPct val="95000"/>
              <a:buFontTx/>
              <a:buNone/>
              <a:defRPr/>
            </a:pPr>
            <a:endParaRPr lang="tr-TR" altLang="tr-TR" sz="2000"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Tehdit etme</a:t>
            </a:r>
          </a:p>
          <a:p>
            <a:pPr marL="271463">
              <a:lnSpc>
                <a:spcPct val="90000"/>
              </a:lnSpc>
              <a:spcBef>
                <a:spcPts val="500"/>
              </a:spcBef>
              <a:buClrTx/>
              <a:buSzPct val="95000"/>
              <a:buFontTx/>
              <a:buNone/>
              <a:defRPr/>
            </a:pPr>
            <a:endParaRPr lang="tr-TR" altLang="tr-TR" sz="2000"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Küçük düşürme</a:t>
            </a:r>
          </a:p>
          <a:p>
            <a:pPr marL="271463">
              <a:lnSpc>
                <a:spcPct val="90000"/>
              </a:lnSpc>
              <a:spcBef>
                <a:spcPts val="500"/>
              </a:spcBef>
              <a:buClrTx/>
              <a:buSzPct val="95000"/>
              <a:buFontTx/>
              <a:buNone/>
              <a:defRPr/>
            </a:pPr>
            <a:endParaRPr lang="tr-TR" altLang="tr-TR" sz="2000"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Konuşmama</a:t>
            </a:r>
          </a:p>
          <a:p>
            <a:pPr marL="271463">
              <a:lnSpc>
                <a:spcPct val="90000"/>
              </a:lnSpc>
              <a:spcBef>
                <a:spcPts val="500"/>
              </a:spcBef>
              <a:buClrTx/>
              <a:buSzPct val="95000"/>
              <a:buFontTx/>
              <a:buNone/>
              <a:defRPr/>
            </a:pPr>
            <a:endParaRPr lang="tr-TR" altLang="tr-TR" sz="2000"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Kıyaslama</a:t>
            </a:r>
          </a:p>
          <a:p>
            <a:pPr marL="271463">
              <a:lnSpc>
                <a:spcPct val="90000"/>
              </a:lnSpc>
              <a:spcBef>
                <a:spcPts val="500"/>
              </a:spcBef>
              <a:buClrTx/>
              <a:buSzPct val="95000"/>
              <a:buFontTx/>
              <a:buNone/>
              <a:defRPr/>
            </a:pPr>
            <a:endParaRPr lang="tr-TR" altLang="tr-TR" sz="2000" smtClean="0">
              <a:latin typeface="Constantia" pitchFamily="16" charset="0"/>
            </a:endParaRPr>
          </a:p>
        </p:txBody>
      </p:sp>
      <p:pic>
        <p:nvPicPr>
          <p:cNvPr id="6246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84663" y="1700213"/>
            <a:ext cx="4740275" cy="45370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468313" y="1352550"/>
            <a:ext cx="3816350" cy="5505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CİNSEL</a:t>
            </a:r>
          </a:p>
          <a:p>
            <a:pPr>
              <a:spcBef>
                <a:spcPts val="600"/>
              </a:spcBef>
              <a:buClrTx/>
              <a:buSzPct val="95000"/>
              <a:buFontTx/>
              <a:buNone/>
              <a:defRPr/>
            </a:pPr>
            <a:endParaRPr lang="tr-TR" altLang="tr-TR" sz="2400" b="1"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Cinsel sözler söyleme</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Teşhircilik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Cinsel muayeneye zorlamak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Rahatsız edici şekilde sürekli dokunmak, okşamak, öpmek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Tecavüz</a:t>
            </a:r>
          </a:p>
          <a:p>
            <a:pPr>
              <a:spcBef>
                <a:spcPts val="500"/>
              </a:spcBef>
              <a:buClrTx/>
              <a:buSzPct val="95000"/>
              <a:buFontTx/>
              <a:buNone/>
              <a:defRPr/>
            </a:pPr>
            <a:endParaRPr lang="tr-TR" altLang="tr-TR" sz="2000" smtClean="0">
              <a:latin typeface="Constantia" pitchFamily="16" charset="0"/>
            </a:endParaRPr>
          </a:p>
          <a:p>
            <a:pPr marL="271463">
              <a:spcBef>
                <a:spcPts val="500"/>
              </a:spcBef>
              <a:buClrTx/>
              <a:buSzPct val="95000"/>
              <a:buFontTx/>
              <a:buNone/>
              <a:defRPr/>
            </a:pPr>
            <a:endParaRPr lang="tr-TR" altLang="tr-TR" sz="2000" smtClean="0">
              <a:latin typeface="Constantia" pitchFamily="16" charset="0"/>
            </a:endParaRPr>
          </a:p>
        </p:txBody>
      </p:sp>
      <p:pic>
        <p:nvPicPr>
          <p:cNvPr id="63491"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80063" y="2852738"/>
            <a:ext cx="2882900" cy="36718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539750" y="1484313"/>
            <a:ext cx="3600450" cy="5505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EKONOMİK</a:t>
            </a:r>
          </a:p>
          <a:p>
            <a:pPr>
              <a:spcBef>
                <a:spcPts val="600"/>
              </a:spcBef>
              <a:buClrTx/>
              <a:buSzPct val="95000"/>
              <a:buFontTx/>
              <a:buNone/>
              <a:defRPr/>
            </a:pPr>
            <a:endParaRPr lang="tr-TR" altLang="tr-TR" sz="2400" b="1" smtClean="0">
              <a:latin typeface="Constantia" pitchFamily="16" charset="0"/>
            </a:endParaRPr>
          </a:p>
          <a:p>
            <a:pPr>
              <a:spcBef>
                <a:spcPts val="600"/>
              </a:spcBef>
              <a:buClrTx/>
              <a:buSzPct val="95000"/>
              <a:buFontTx/>
              <a:buNone/>
              <a:defRPr/>
            </a:pPr>
            <a:endParaRPr lang="tr-TR" altLang="tr-TR" sz="2400" b="1"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Sokakta çalıştırma                                   </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Ekonomik olarak desteklememe</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Fuhuş amaçlı çalıştırma</a:t>
            </a:r>
          </a:p>
          <a:p>
            <a:pPr>
              <a:spcBef>
                <a:spcPts val="500"/>
              </a:spcBef>
              <a:buClrTx/>
              <a:buSzPct val="95000"/>
              <a:buFontTx/>
              <a:buNone/>
              <a:defRPr/>
            </a:pPr>
            <a:endParaRPr lang="tr-TR" altLang="tr-TR" sz="2000" smtClean="0">
              <a:latin typeface="Constantia" pitchFamily="16" charset="0"/>
            </a:endParaRPr>
          </a:p>
          <a:p>
            <a:pPr marL="271463">
              <a:spcBef>
                <a:spcPts val="500"/>
              </a:spcBef>
              <a:buClrTx/>
              <a:buSzPct val="95000"/>
              <a:buFontTx/>
              <a:buNone/>
              <a:defRPr/>
            </a:pPr>
            <a:endParaRPr lang="tr-TR" altLang="tr-TR" sz="2000" smtClean="0">
              <a:latin typeface="Constantia" pitchFamily="16" charset="0"/>
            </a:endParaRPr>
          </a:p>
        </p:txBody>
      </p:sp>
      <p:pic>
        <p:nvPicPr>
          <p:cNvPr id="6451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27538" y="2133600"/>
            <a:ext cx="3995737" cy="3644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tr-TR" altLang="tr-TR" sz="3200" b="1">
                <a:solidFill>
                  <a:srgbClr val="04617B"/>
                </a:solidFill>
                <a:latin typeface="Calibri" panose="020F0502020204030204" pitchFamily="34" charset="0"/>
              </a:rPr>
              <a:t>İHMAL VE İSTİSMARIN ÇOCUK ÜZERİNDE ETKİLERİ</a:t>
            </a:r>
          </a:p>
        </p:txBody>
      </p:sp>
      <p:sp>
        <p:nvSpPr>
          <p:cNvPr id="57346" name="Text Box 2"/>
          <p:cNvSpPr txBox="1">
            <a:spLocks noChangeArrowheads="1"/>
          </p:cNvSpPr>
          <p:nvPr/>
        </p:nvSpPr>
        <p:spPr bwMode="auto">
          <a:xfrm>
            <a:off x="395288" y="1989138"/>
            <a:ext cx="6059487" cy="4165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80000"/>
              </a:lnSpc>
              <a:spcBef>
                <a:spcPts val="500"/>
              </a:spcBef>
              <a:buClr>
                <a:srgbClr val="0BD0D9"/>
              </a:buClr>
              <a:buSzPct val="95000"/>
              <a:buFont typeface="Wingdings 2" pitchFamily="16" charset="2"/>
              <a:buChar char=""/>
              <a:defRPr/>
            </a:pPr>
            <a:r>
              <a:rPr lang="tr-TR" altLang="tr-TR" sz="2000" smtClean="0">
                <a:latin typeface="Constantia" pitchFamily="16" charset="0"/>
              </a:rPr>
              <a:t>Anne ve babayla, çevresiyle iletişim kurmada sorunlar yaşayabilir</a:t>
            </a:r>
          </a:p>
          <a:p>
            <a:pPr marL="271463">
              <a:lnSpc>
                <a:spcPct val="80000"/>
              </a:lnSpc>
              <a:spcBef>
                <a:spcPts val="500"/>
              </a:spcBef>
              <a:buClrTx/>
              <a:buSzPct val="95000"/>
              <a:buFontTx/>
              <a:buNone/>
              <a:defRPr/>
            </a:pPr>
            <a:endParaRPr lang="tr-TR" altLang="tr-TR" sz="2000" smtClean="0">
              <a:latin typeface="Constantia" pitchFamily="16" charset="0"/>
            </a:endParaRPr>
          </a:p>
          <a:p>
            <a:pPr>
              <a:lnSpc>
                <a:spcPct val="80000"/>
              </a:lnSpc>
              <a:spcBef>
                <a:spcPts val="500"/>
              </a:spcBef>
              <a:buClr>
                <a:srgbClr val="0BD0D9"/>
              </a:buClr>
              <a:buSzPct val="95000"/>
              <a:buFont typeface="Wingdings 2" pitchFamily="16" charset="2"/>
              <a:buChar char=""/>
              <a:defRPr/>
            </a:pPr>
            <a:r>
              <a:rPr lang="tr-TR" altLang="tr-TR" sz="2000" smtClean="0">
                <a:latin typeface="Constantia" pitchFamily="16" charset="0"/>
              </a:rPr>
              <a:t>Özgüveni gelişmez</a:t>
            </a:r>
          </a:p>
          <a:p>
            <a:pPr marL="271463">
              <a:lnSpc>
                <a:spcPct val="80000"/>
              </a:lnSpc>
              <a:spcBef>
                <a:spcPts val="500"/>
              </a:spcBef>
              <a:buClrTx/>
              <a:buSzPct val="95000"/>
              <a:buFontTx/>
              <a:buNone/>
              <a:defRPr/>
            </a:pPr>
            <a:endParaRPr lang="tr-TR" altLang="tr-TR" sz="2000" smtClean="0">
              <a:latin typeface="Constantia" pitchFamily="16" charset="0"/>
            </a:endParaRPr>
          </a:p>
          <a:p>
            <a:pPr>
              <a:lnSpc>
                <a:spcPct val="80000"/>
              </a:lnSpc>
              <a:spcBef>
                <a:spcPts val="500"/>
              </a:spcBef>
              <a:buClr>
                <a:srgbClr val="0BD0D9"/>
              </a:buClr>
              <a:buSzPct val="95000"/>
              <a:buFont typeface="Wingdings 2" pitchFamily="16" charset="2"/>
              <a:buChar char=""/>
              <a:defRPr/>
            </a:pPr>
            <a:r>
              <a:rPr lang="tr-TR" altLang="tr-TR" sz="2000" smtClean="0">
                <a:latin typeface="Constantia" pitchFamily="16" charset="0"/>
              </a:rPr>
              <a:t>Kalıcı bedensel hasara uğrayabilir (evde yalnız bırakılmak)</a:t>
            </a:r>
          </a:p>
          <a:p>
            <a:pPr marL="271463">
              <a:lnSpc>
                <a:spcPct val="80000"/>
              </a:lnSpc>
              <a:spcBef>
                <a:spcPts val="500"/>
              </a:spcBef>
              <a:buClrTx/>
              <a:buSzPct val="95000"/>
              <a:buFontTx/>
              <a:buNone/>
              <a:defRPr/>
            </a:pPr>
            <a:endParaRPr lang="tr-TR" altLang="tr-TR" sz="2000" smtClean="0">
              <a:latin typeface="Constantia" pitchFamily="16" charset="0"/>
            </a:endParaRPr>
          </a:p>
          <a:p>
            <a:pPr>
              <a:lnSpc>
                <a:spcPct val="80000"/>
              </a:lnSpc>
              <a:spcBef>
                <a:spcPts val="500"/>
              </a:spcBef>
              <a:buClr>
                <a:srgbClr val="0BD0D9"/>
              </a:buClr>
              <a:buSzPct val="95000"/>
              <a:buFont typeface="Wingdings 2" pitchFamily="16" charset="2"/>
              <a:buChar char=""/>
              <a:defRPr/>
            </a:pPr>
            <a:r>
              <a:rPr lang="tr-TR" altLang="tr-TR" sz="2000" smtClean="0">
                <a:latin typeface="Constantia" pitchFamily="16" charset="0"/>
              </a:rPr>
              <a:t>Hayatlarını kaybedebilirler (arabada bırakılıp havasız kalmak)</a:t>
            </a:r>
          </a:p>
          <a:p>
            <a:pPr marL="271463">
              <a:lnSpc>
                <a:spcPct val="80000"/>
              </a:lnSpc>
              <a:spcBef>
                <a:spcPts val="500"/>
              </a:spcBef>
              <a:buClrTx/>
              <a:buSzPct val="95000"/>
              <a:buFontTx/>
              <a:buNone/>
              <a:defRPr/>
            </a:pPr>
            <a:endParaRPr lang="tr-TR" altLang="tr-TR" sz="2000" smtClean="0">
              <a:latin typeface="Constantia" pitchFamily="16" charset="0"/>
            </a:endParaRPr>
          </a:p>
          <a:p>
            <a:pPr>
              <a:lnSpc>
                <a:spcPct val="80000"/>
              </a:lnSpc>
              <a:spcBef>
                <a:spcPts val="500"/>
              </a:spcBef>
              <a:buClr>
                <a:srgbClr val="0BD0D9"/>
              </a:buClr>
              <a:buSzPct val="95000"/>
              <a:buFont typeface="Wingdings 2" pitchFamily="16" charset="2"/>
              <a:buChar char=""/>
              <a:defRPr/>
            </a:pPr>
            <a:r>
              <a:rPr lang="tr-TR" altLang="tr-TR" sz="2000" smtClean="0">
                <a:latin typeface="Constantia" pitchFamily="16" charset="0"/>
              </a:rPr>
              <a:t>Cinsellikle ilgili sorunlar yaşayabilir</a:t>
            </a:r>
          </a:p>
          <a:p>
            <a:pPr marL="271463">
              <a:lnSpc>
                <a:spcPct val="80000"/>
              </a:lnSpc>
              <a:spcBef>
                <a:spcPts val="500"/>
              </a:spcBef>
              <a:buClrTx/>
              <a:buSzPct val="95000"/>
              <a:buFontTx/>
              <a:buNone/>
              <a:defRPr/>
            </a:pPr>
            <a:endParaRPr lang="tr-TR" altLang="tr-TR" sz="2000" smtClean="0">
              <a:latin typeface="Constantia" pitchFamily="16" charset="0"/>
            </a:endParaRPr>
          </a:p>
          <a:p>
            <a:pPr>
              <a:lnSpc>
                <a:spcPct val="80000"/>
              </a:lnSpc>
              <a:spcBef>
                <a:spcPts val="500"/>
              </a:spcBef>
              <a:buClr>
                <a:srgbClr val="0BD0D9"/>
              </a:buClr>
              <a:buSzPct val="95000"/>
              <a:buFont typeface="Wingdings 2" pitchFamily="16" charset="2"/>
              <a:buChar char=""/>
              <a:defRPr/>
            </a:pPr>
            <a:r>
              <a:rPr lang="tr-TR" altLang="tr-TR" sz="2000" smtClean="0">
                <a:latin typeface="Constantia" pitchFamily="16" charset="0"/>
              </a:rPr>
              <a:t>Aşırı saldırgan ya da içe kapanık olabilir</a:t>
            </a:r>
          </a:p>
          <a:p>
            <a:pPr marL="271463">
              <a:lnSpc>
                <a:spcPct val="80000"/>
              </a:lnSpc>
              <a:spcBef>
                <a:spcPts val="500"/>
              </a:spcBef>
              <a:buClrTx/>
              <a:buSzPct val="95000"/>
              <a:buFontTx/>
              <a:buNone/>
              <a:defRPr/>
            </a:pPr>
            <a:endParaRPr lang="tr-TR" altLang="tr-TR" sz="2000" smtClean="0">
              <a:latin typeface="Constantia" pitchFamily="16" charset="0"/>
            </a:endParaRPr>
          </a:p>
        </p:txBody>
      </p:sp>
      <p:pic>
        <p:nvPicPr>
          <p:cNvPr id="65540"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59563" y="3257550"/>
            <a:ext cx="2484437" cy="36004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tr-TR" altLang="tr-TR" sz="3200" b="1">
                <a:solidFill>
                  <a:srgbClr val="04617B"/>
                </a:solidFill>
                <a:latin typeface="Calibri" panose="020F0502020204030204" pitchFamily="34" charset="0"/>
              </a:rPr>
              <a:t>İHMAL VE İSTİSMARI ÖNLEMEK İÇİN</a:t>
            </a:r>
          </a:p>
        </p:txBody>
      </p:sp>
      <p:sp>
        <p:nvSpPr>
          <p:cNvPr id="58370" name="Text Box 2"/>
          <p:cNvSpPr txBox="1">
            <a:spLocks noChangeArrowheads="1"/>
          </p:cNvSpPr>
          <p:nvPr/>
        </p:nvSpPr>
        <p:spPr bwMode="auto">
          <a:xfrm>
            <a:off x="468313" y="2468563"/>
            <a:ext cx="8229600" cy="438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spcBef>
                <a:spcPts val="500"/>
              </a:spcBef>
              <a:buClr>
                <a:srgbClr val="0BD0D9"/>
              </a:buClr>
              <a:buSzPct val="95000"/>
              <a:buFont typeface="Wingdings 2" pitchFamily="16" charset="2"/>
              <a:buChar char=""/>
              <a:defRPr/>
            </a:pPr>
            <a:r>
              <a:rPr lang="tr-TR" altLang="tr-TR" sz="2000" smtClean="0">
                <a:latin typeface="Constantia" pitchFamily="16" charset="0"/>
              </a:rPr>
              <a:t>Çocuğumuza hayır demesini öğretmeliyiz</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Çocuğumuzun ev dışında da neler yaptığı ve yaşadığı hakkında da bilgi sahibi olmalıyız</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Çocukların sorumluluk ve beceri kazanabilecekleri deneyimleri engellememeliyiz</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Çocuk yaz tatilinde eğer bir yerde çalışacaksa bazı noktalara kesinlikle dikkat etmeliyiz</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1371600"/>
            <a:ext cx="7851648" cy="2633464"/>
          </a:xfrm>
        </p:spPr>
        <p:txBody>
          <a:bodyPr>
            <a:normAutofit/>
          </a:bodyPr>
          <a:lstStyle/>
          <a:p>
            <a:r>
              <a:rPr lang="tr-TR" sz="4000" dirty="0" smtClean="0"/>
              <a:t>İNTERNETİN KONTROLLÜ KULLANIMI</a:t>
            </a:r>
            <a:endParaRPr lang="tr-TR" sz="4000" dirty="0"/>
          </a:p>
        </p:txBody>
      </p:sp>
      <p:sp>
        <p:nvSpPr>
          <p:cNvPr id="3" name="2 Alt Başlık"/>
          <p:cNvSpPr>
            <a:spLocks noGrp="1"/>
          </p:cNvSpPr>
          <p:nvPr>
            <p:ph type="subTitle" idx="1"/>
          </p:nvPr>
        </p:nvSpPr>
        <p:spPr>
          <a:xfrm flipV="1">
            <a:off x="539552" y="764704"/>
            <a:ext cx="7854696" cy="432048"/>
          </a:xfrm>
        </p:spPr>
        <p:txBody>
          <a:bodyPr>
            <a:normAutofit fontScale="92500" lnSpcReduction="10000"/>
          </a:bodyPr>
          <a:lstStyle/>
          <a:p>
            <a:endParaRPr lang="tr-TR" dirty="0"/>
          </a:p>
        </p:txBody>
      </p:sp>
    </p:spTree>
    <p:extLst>
      <p:ext uri="{BB962C8B-B14F-4D97-AF65-F5344CB8AC3E}">
        <p14:creationId xmlns:p14="http://schemas.microsoft.com/office/powerpoint/2010/main" xmlns="" val="33089548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tr-TR"/>
              <a:t>Nedir İNTERNET?</a:t>
            </a:r>
          </a:p>
        </p:txBody>
      </p:sp>
      <p:sp>
        <p:nvSpPr>
          <p:cNvPr id="5123" name="Rectangle 3"/>
          <p:cNvSpPr>
            <a:spLocks noGrp="1" noChangeArrowheads="1"/>
          </p:cNvSpPr>
          <p:nvPr>
            <p:ph idx="1"/>
          </p:nvPr>
        </p:nvSpPr>
        <p:spPr>
          <a:xfrm>
            <a:off x="384969" y="2204864"/>
            <a:ext cx="4835525" cy="4525963"/>
          </a:xfrm>
        </p:spPr>
        <p:txBody>
          <a:bodyPr/>
          <a:lstStyle/>
          <a:p>
            <a:pPr>
              <a:lnSpc>
                <a:spcPct val="80000"/>
              </a:lnSpc>
              <a:buFontTx/>
              <a:buNone/>
            </a:pPr>
            <a:r>
              <a:rPr lang="tr-TR" sz="2800" b="1" dirty="0">
                <a:solidFill>
                  <a:srgbClr val="FF0000"/>
                </a:solidFill>
                <a:ea typeface="Arial Unicode MS" pitchFamily="34" charset="-128"/>
                <a:cs typeface="Arial Unicode MS" pitchFamily="34" charset="-128"/>
              </a:rPr>
              <a:t>         </a:t>
            </a:r>
            <a:r>
              <a:rPr lang="tr-TR" sz="2800" b="1" dirty="0">
                <a:solidFill>
                  <a:srgbClr val="FF0000"/>
                </a:solidFill>
                <a:latin typeface="Arial Unicode MS" pitchFamily="34" charset="-128"/>
                <a:ea typeface="Arial Unicode MS" pitchFamily="34" charset="-128"/>
                <a:cs typeface="Arial Unicode MS" pitchFamily="34" charset="-128"/>
              </a:rPr>
              <a:t>Internet,</a:t>
            </a:r>
            <a:r>
              <a:rPr lang="tr-TR" sz="2800" dirty="0">
                <a:latin typeface="Arial Unicode MS" pitchFamily="34" charset="-128"/>
                <a:ea typeface="Arial Unicode MS" pitchFamily="34" charset="-128"/>
                <a:cs typeface="Arial Unicode MS" pitchFamily="34" charset="-128"/>
              </a:rPr>
              <a:t> </a:t>
            </a:r>
            <a:r>
              <a:rPr lang="tr-TR" sz="2800" b="1" dirty="0">
                <a:latin typeface="Arial Unicode MS" pitchFamily="34" charset="-128"/>
                <a:ea typeface="Arial Unicode MS" pitchFamily="34" charset="-128"/>
                <a:cs typeface="Arial Unicode MS" pitchFamily="34" charset="-128"/>
              </a:rPr>
              <a:t>Bilgisayarınızın, dünya üzerindeki birbiriyle bağlantılı milyonlarca bilgisayardan herhangi birisiyle veri, ileti ve dosya alış verişi yapmanıza olanak sağlayan, bilgisayarlar sistemidir. Kısaca </a:t>
            </a:r>
            <a:r>
              <a:rPr lang="tr-TR" sz="2800" b="1" i="1" dirty="0">
                <a:latin typeface="Arial Unicode MS" pitchFamily="34" charset="-128"/>
                <a:ea typeface="Arial Unicode MS" pitchFamily="34" charset="-128"/>
                <a:cs typeface="Arial Unicode MS" pitchFamily="34" charset="-128"/>
              </a:rPr>
              <a:t>dünya üzerindeki bilgisayar ağı</a:t>
            </a:r>
            <a:r>
              <a:rPr lang="tr-TR" sz="2800" b="1" dirty="0">
                <a:latin typeface="Arial Unicode MS" pitchFamily="34" charset="-128"/>
                <a:ea typeface="Arial Unicode MS" pitchFamily="34" charset="-128"/>
                <a:cs typeface="Arial Unicode MS" pitchFamily="34" charset="-128"/>
              </a:rPr>
              <a:t> olarak tanımlanmaktadır</a:t>
            </a:r>
            <a:r>
              <a:rPr lang="tr-TR" sz="2800" dirty="0">
                <a:latin typeface="Arial Unicode MS" pitchFamily="34" charset="-128"/>
                <a:ea typeface="Arial Unicode MS" pitchFamily="34" charset="-128"/>
                <a:cs typeface="Arial Unicode MS" pitchFamily="34" charset="-128"/>
              </a:rPr>
              <a:t>.</a:t>
            </a:r>
          </a:p>
          <a:p>
            <a:pPr>
              <a:lnSpc>
                <a:spcPct val="80000"/>
              </a:lnSpc>
            </a:pPr>
            <a:endParaRPr lang="tr-TR" sz="2800" dirty="0"/>
          </a:p>
        </p:txBody>
      </p:sp>
      <p:sp>
        <p:nvSpPr>
          <p:cNvPr id="5124" name="Text Box 4"/>
          <p:cNvSpPr txBox="1">
            <a:spLocks noChangeArrowheads="1"/>
          </p:cNvSpPr>
          <p:nvPr/>
        </p:nvSpPr>
        <p:spPr bwMode="auto">
          <a:xfrm>
            <a:off x="5148263" y="1268413"/>
            <a:ext cx="3995737" cy="4965700"/>
          </a:xfrm>
          <a:prstGeom prst="rect">
            <a:avLst/>
          </a:prstGeom>
          <a:gradFill rotWithShape="1">
            <a:gsLst>
              <a:gs pos="0">
                <a:schemeClr val="accent1">
                  <a:gamma/>
                  <a:shade val="46275"/>
                  <a:invGamma/>
                </a:schemeClr>
              </a:gs>
              <a:gs pos="100000">
                <a:schemeClr val="accent1"/>
              </a:gs>
            </a:gsLst>
            <a:lin ang="18900000" scaled="1"/>
          </a:gradFill>
          <a:ln w="9525">
            <a:noFill/>
            <a:miter lim="800000"/>
            <a:headEnd/>
            <a:tailEnd/>
          </a:ln>
          <a:effectLst/>
        </p:spPr>
        <p:txBody>
          <a:bodyPr>
            <a:spAutoFit/>
          </a:bodyPr>
          <a:lstStyle/>
          <a:p>
            <a:r>
              <a:rPr lang="tr-TR" sz="3200" b="1"/>
              <a:t>`Bir taraftan, sıcak evinizden çıkmadan birçok işinizi yapan bir uşak, diğer yandan ise evinizin bir köşesinde canavarları barındıran tehlikeli bir silah” internet…</a:t>
            </a:r>
          </a:p>
        </p:txBody>
      </p:sp>
    </p:spTree>
    <p:extLst>
      <p:ext uri="{BB962C8B-B14F-4D97-AF65-F5344CB8AC3E}">
        <p14:creationId xmlns:p14="http://schemas.microsoft.com/office/powerpoint/2010/main" xmlns="" val="5301070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3491880" y="1118393"/>
            <a:ext cx="5256213" cy="4549775"/>
          </a:xfrm>
          <a:prstGeom prst="rect">
            <a:avLst/>
          </a:prstGeom>
          <a:noFill/>
          <a:ln w="12700">
            <a:noFill/>
            <a:miter lim="800000"/>
            <a:headEnd type="none" w="sm" len="sm"/>
            <a:tailEnd type="none" w="sm" len="sm"/>
          </a:ln>
          <a:effectLst/>
        </p:spPr>
        <p:txBody>
          <a:bodyPr lIns="90000" tIns="46800" rIns="90000" bIns="46800" anchor="ctr">
            <a:spAutoFit/>
          </a:bodyPr>
          <a:lstStyle/>
          <a:p>
            <a:pPr algn="r">
              <a:lnSpc>
                <a:spcPct val="90000"/>
              </a:lnSpc>
            </a:pPr>
            <a:r>
              <a:rPr lang="tr-TR" dirty="0">
                <a:solidFill>
                  <a:schemeClr val="tx1"/>
                </a:solidFill>
              </a:rPr>
              <a:t>Birçok çocuk, ailesi ile birlikte olmak veya arkadaşları ile oyun oynamak yerine bilgisayarı ile uzun süre </a:t>
            </a:r>
            <a:r>
              <a:rPr lang="tr-TR" dirty="0" err="1">
                <a:solidFill>
                  <a:schemeClr val="tx1"/>
                </a:solidFill>
              </a:rPr>
              <a:t>başbaşa</a:t>
            </a:r>
            <a:r>
              <a:rPr lang="tr-TR" dirty="0">
                <a:solidFill>
                  <a:schemeClr val="tx1"/>
                </a:solidFill>
              </a:rPr>
              <a:t> kalmayı tercih etmektedir.</a:t>
            </a:r>
          </a:p>
          <a:p>
            <a:pPr algn="r">
              <a:lnSpc>
                <a:spcPct val="90000"/>
              </a:lnSpc>
            </a:pPr>
            <a:endParaRPr lang="tr-TR" dirty="0">
              <a:solidFill>
                <a:schemeClr val="tx1"/>
              </a:solidFill>
            </a:endParaRPr>
          </a:p>
          <a:p>
            <a:pPr algn="r">
              <a:lnSpc>
                <a:spcPct val="90000"/>
              </a:lnSpc>
            </a:pPr>
            <a:r>
              <a:rPr lang="tr-TR" dirty="0">
                <a:solidFill>
                  <a:schemeClr val="tx1"/>
                </a:solidFill>
              </a:rPr>
              <a:t>Bu arkadaşlarımız, bilgisayarı bir öğrenme ve araştırma aracı olmaktan  çok saatlerce oyun oynama aracı olarak kullanmayı tercih etmektedir.</a:t>
            </a:r>
          </a:p>
          <a:p>
            <a:pPr algn="r">
              <a:lnSpc>
                <a:spcPct val="90000"/>
              </a:lnSpc>
            </a:pPr>
            <a:endParaRPr lang="tr-TR" dirty="0">
              <a:solidFill>
                <a:schemeClr val="tx1"/>
              </a:solidFill>
            </a:endParaRPr>
          </a:p>
          <a:p>
            <a:pPr algn="r">
              <a:lnSpc>
                <a:spcPct val="90000"/>
              </a:lnSpc>
            </a:pPr>
            <a:r>
              <a:rPr lang="tr-TR" dirty="0">
                <a:solidFill>
                  <a:schemeClr val="tx1"/>
                </a:solidFill>
              </a:rPr>
              <a:t>Çocukların bilgisayar başında geçirdiği saatler artarken, hayatın diğer alanlarına ayırdıkları zaman azalıyor. Hatta bazen dış dünyayla ilişki kurmaktansa bilgisayar ekranına kilitlenmeyi tercih edebiliyorlar.</a:t>
            </a:r>
          </a:p>
          <a:p>
            <a:pPr algn="r">
              <a:lnSpc>
                <a:spcPct val="90000"/>
              </a:lnSpc>
            </a:pPr>
            <a:endParaRPr lang="tr-TR" dirty="0">
              <a:solidFill>
                <a:schemeClr val="tx1"/>
              </a:solidFill>
            </a:endParaRPr>
          </a:p>
          <a:p>
            <a:pPr algn="r">
              <a:lnSpc>
                <a:spcPct val="90000"/>
              </a:lnSpc>
            </a:pPr>
            <a:r>
              <a:rPr lang="tr-TR" dirty="0">
                <a:solidFill>
                  <a:schemeClr val="tx1"/>
                </a:solidFill>
              </a:rPr>
              <a:t>Çocuğunuz, sorumluluklarını ihmal edip , tüm programını bilgisayara göre yapıyor , hiçbir şeyi bilgisayar kadar önemsemiyorsa, ortada bir </a:t>
            </a:r>
            <a:r>
              <a:rPr lang="tr-TR" b="1" dirty="0">
                <a:solidFill>
                  <a:schemeClr val="tx1"/>
                </a:solidFill>
              </a:rPr>
              <a:t>sorun var</a:t>
            </a:r>
            <a:r>
              <a:rPr lang="tr-TR" dirty="0">
                <a:solidFill>
                  <a:schemeClr val="tx1"/>
                </a:solidFill>
              </a:rPr>
              <a:t> demektir. </a:t>
            </a:r>
          </a:p>
        </p:txBody>
      </p:sp>
      <p:pic>
        <p:nvPicPr>
          <p:cNvPr id="6151" name="Picture 7" descr="bd07248_[1]"/>
          <p:cNvPicPr>
            <a:picLocks noChangeAspect="1" noChangeArrowheads="1"/>
          </p:cNvPicPr>
          <p:nvPr/>
        </p:nvPicPr>
        <p:blipFill>
          <a:blip r:embed="rId2" cstate="print"/>
          <a:srcRect/>
          <a:stretch>
            <a:fillRect/>
          </a:stretch>
        </p:blipFill>
        <p:spPr bwMode="auto">
          <a:xfrm>
            <a:off x="468313" y="1557338"/>
            <a:ext cx="2879725" cy="3671887"/>
          </a:xfrm>
          <a:prstGeom prst="rect">
            <a:avLst/>
          </a:prstGeom>
          <a:noFill/>
        </p:spPr>
      </p:pic>
    </p:spTree>
    <p:extLst>
      <p:ext uri="{BB962C8B-B14F-4D97-AF65-F5344CB8AC3E}">
        <p14:creationId xmlns:p14="http://schemas.microsoft.com/office/powerpoint/2010/main" xmlns="" val="2622713854"/>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55650" y="188913"/>
            <a:ext cx="8229600" cy="1143000"/>
          </a:xfrm>
        </p:spPr>
        <p:txBody>
          <a:bodyPr/>
          <a:lstStyle/>
          <a:p>
            <a:pPr algn="r"/>
            <a:r>
              <a:rPr lang="tr-TR">
                <a:solidFill>
                  <a:schemeClr val="accent2"/>
                </a:solidFill>
              </a:rPr>
              <a:t>Bilgisayarı yasaklayalım mı?</a:t>
            </a:r>
          </a:p>
        </p:txBody>
      </p:sp>
      <p:sp>
        <p:nvSpPr>
          <p:cNvPr id="54275" name="Rectangle 3"/>
          <p:cNvSpPr>
            <a:spLocks noGrp="1" noChangeArrowheads="1"/>
          </p:cNvSpPr>
          <p:nvPr>
            <p:ph idx="1"/>
          </p:nvPr>
        </p:nvSpPr>
        <p:spPr>
          <a:xfrm>
            <a:off x="179388" y="1341438"/>
            <a:ext cx="5688012" cy="5516562"/>
          </a:xfrm>
        </p:spPr>
        <p:txBody>
          <a:bodyPr/>
          <a:lstStyle/>
          <a:p>
            <a:pPr>
              <a:lnSpc>
                <a:spcPct val="80000"/>
              </a:lnSpc>
            </a:pPr>
            <a:r>
              <a:rPr lang="tr-TR" sz="1600" dirty="0"/>
              <a:t>Bilgisayarı toptan yasaklamanın bir yararı yok. </a:t>
            </a:r>
          </a:p>
          <a:p>
            <a:pPr>
              <a:lnSpc>
                <a:spcPct val="80000"/>
              </a:lnSpc>
            </a:pPr>
            <a:r>
              <a:rPr lang="tr-TR" sz="1600" dirty="0"/>
              <a:t>Anne-babalar öncelikle bilgisayar ve internet hakkında bilgi edinmeli ve kullanmalı. </a:t>
            </a:r>
          </a:p>
          <a:p>
            <a:pPr>
              <a:lnSpc>
                <a:spcPct val="80000"/>
              </a:lnSpc>
            </a:pPr>
            <a:r>
              <a:rPr lang="tr-TR" sz="1600" dirty="0"/>
              <a:t>Çocuklarla bilgisayar ve internet konusunda sohbet edilmeli, burada okudukları ya da gördüklerinin yanlış olabileceği, bilgiyi tartışmak gerektiği, yararlı ve zararlı yanları anlatılmalı. </a:t>
            </a:r>
          </a:p>
          <a:p>
            <a:pPr>
              <a:lnSpc>
                <a:spcPct val="80000"/>
              </a:lnSpc>
            </a:pPr>
            <a:r>
              <a:rPr lang="tr-TR" sz="1600" dirty="0"/>
              <a:t>Bunu yaparken, eleştirmeden, azarlamadan, yasaklamadan, tehdit etmeden, rüşvet vermeden, söylenmeden, karşılıklı konuşmak en iyisi.</a:t>
            </a:r>
          </a:p>
          <a:p>
            <a:pPr>
              <a:lnSpc>
                <a:spcPct val="80000"/>
              </a:lnSpc>
            </a:pPr>
            <a:r>
              <a:rPr lang="tr-TR" sz="1600" dirty="0"/>
              <a:t>Bilgisayar karşısında okul öncesi çocuklar günde </a:t>
            </a:r>
            <a:r>
              <a:rPr lang="tr-TR" sz="1600" dirty="0">
                <a:solidFill>
                  <a:srgbClr val="FF5050"/>
                </a:solidFill>
              </a:rPr>
              <a:t>bir</a:t>
            </a:r>
            <a:r>
              <a:rPr lang="tr-TR" sz="1600" dirty="0"/>
              <a:t>, ilköğretim döneminde ise </a:t>
            </a:r>
            <a:r>
              <a:rPr lang="tr-TR" sz="1600" dirty="0">
                <a:solidFill>
                  <a:srgbClr val="FF5050"/>
                </a:solidFill>
              </a:rPr>
              <a:t>iki saati</a:t>
            </a:r>
            <a:r>
              <a:rPr lang="tr-TR" sz="1600" dirty="0"/>
              <a:t> aşmamalı. </a:t>
            </a:r>
          </a:p>
          <a:p>
            <a:pPr>
              <a:lnSpc>
                <a:spcPct val="80000"/>
              </a:lnSpc>
            </a:pPr>
            <a:r>
              <a:rPr lang="tr-TR" sz="1600" dirty="0"/>
              <a:t>Bilgisayarı yetişkinlerin takip edebilecekleri ortak kullanım alanlarına koymak, herkese bir bilgisayar yerine mümkünse tüm ailenin aynı bilgisayarı paylaşması da sınırlama açısından yararlı. </a:t>
            </a:r>
          </a:p>
          <a:p>
            <a:pPr>
              <a:lnSpc>
                <a:spcPct val="80000"/>
              </a:lnSpc>
            </a:pPr>
            <a:r>
              <a:rPr lang="tr-TR" sz="1600" dirty="0"/>
              <a:t>Aile bireylerinin birlikte katılabilecekleri geziler, sosyal, sportif etkinlikler, çeşitli hobiler, kitap okuma alışkanlığı, aileyle ilgili çeşitli görev ve sorumluluklar da çocuğu kolaylıkla bilgisayardan uzaklaştırır. </a:t>
            </a:r>
          </a:p>
          <a:p>
            <a:pPr>
              <a:lnSpc>
                <a:spcPct val="80000"/>
              </a:lnSpc>
            </a:pPr>
            <a:r>
              <a:rPr lang="tr-TR" sz="1600" dirty="0"/>
              <a:t>Ebeveynler çocukları farklı etkinliklere yönlendirebilmeli. Birlikte eğlenmek için fırsat yaratmalı. Ayrıca aileler çocuklarına zaman ayırmalı, sorunları ile ilgilenmeli.</a:t>
            </a:r>
          </a:p>
        </p:txBody>
      </p:sp>
      <p:sp>
        <p:nvSpPr>
          <p:cNvPr id="54278" name="Rectangle 6"/>
          <p:cNvSpPr>
            <a:spLocks noChangeArrowheads="1"/>
          </p:cNvSpPr>
          <p:nvPr/>
        </p:nvSpPr>
        <p:spPr bwMode="auto">
          <a:xfrm>
            <a:off x="5867400" y="2060575"/>
            <a:ext cx="3030538" cy="4032250"/>
          </a:xfrm>
          <a:prstGeom prst="rect">
            <a:avLst/>
          </a:prstGeom>
          <a:solidFill>
            <a:srgbClr val="CC99FF"/>
          </a:solidFill>
          <a:ln w="9525">
            <a:noFill/>
            <a:miter lim="800000"/>
            <a:headEnd/>
            <a:tailEnd/>
          </a:ln>
          <a:effectLst/>
        </p:spPr>
        <p:txBody>
          <a:bodyPr/>
          <a:lstStyle/>
          <a:p>
            <a:pPr marL="342900" indent="-342900">
              <a:spcBef>
                <a:spcPct val="20000"/>
              </a:spcBef>
              <a:buFontTx/>
              <a:buChar char="•"/>
            </a:pPr>
            <a:r>
              <a:rPr lang="tr-TR" sz="2000"/>
              <a:t>İnternet kullanımı çocuğunuzun gündelik yaşamını sekteye uğratacak bir düzeye geldiyse okuldaki rehber öğretmenine veya bir uzmana başvurarak durumla başa çıkabilmek için profesyonel yardım almalısınız.   </a:t>
            </a:r>
          </a:p>
        </p:txBody>
      </p:sp>
      <p:pic>
        <p:nvPicPr>
          <p:cNvPr id="54280" name="Picture 8" descr="Prohibition"/>
          <p:cNvPicPr>
            <a:picLocks noChangeAspect="1" noChangeArrowheads="1"/>
          </p:cNvPicPr>
          <p:nvPr/>
        </p:nvPicPr>
        <p:blipFill>
          <a:blip r:embed="rId2" cstate="print"/>
          <a:srcRect/>
          <a:stretch>
            <a:fillRect/>
          </a:stretch>
        </p:blipFill>
        <p:spPr bwMode="auto">
          <a:xfrm>
            <a:off x="323850" y="188913"/>
            <a:ext cx="1295400" cy="1008062"/>
          </a:xfrm>
          <a:prstGeom prst="rect">
            <a:avLst/>
          </a:prstGeom>
          <a:noFill/>
        </p:spPr>
      </p:pic>
    </p:spTree>
    <p:extLst>
      <p:ext uri="{BB962C8B-B14F-4D97-AF65-F5344CB8AC3E}">
        <p14:creationId xmlns:p14="http://schemas.microsoft.com/office/powerpoint/2010/main" xmlns="" val="2482119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Teması">
      <a:majorFont>
        <a:latin typeface="Calibri"/>
        <a:ea typeface="Microsoft YaHei"/>
        <a:cs typeface=""/>
      </a:majorFont>
      <a:minorFont>
        <a:latin typeface="Constantia"/>
        <a:ea typeface="Microsoft YaHei"/>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is Teması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is Teması">
  <a:themeElements>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Teması">
      <a:majorFont>
        <a:latin typeface="Calibri"/>
        <a:ea typeface="Microsoft YaHei"/>
        <a:cs typeface=""/>
      </a:majorFont>
      <a:minorFont>
        <a:latin typeface="Constantia"/>
        <a:ea typeface="Microsoft YaHei"/>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is Teması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is Teması">
  <a:themeElements>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Teması">
      <a:majorFont>
        <a:latin typeface="Calibri"/>
        <a:ea typeface="Microsoft YaHei"/>
        <a:cs typeface=""/>
      </a:majorFont>
      <a:minorFont>
        <a:latin typeface="Constantia"/>
        <a:ea typeface="Microsoft YaHei"/>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is Teması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is Teması">
  <a:themeElements>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Teması">
      <a:majorFont>
        <a:latin typeface="Calibri"/>
        <a:ea typeface="Microsoft YaHei"/>
        <a:cs typeface=""/>
      </a:majorFont>
      <a:minorFont>
        <a:latin typeface="Constantia"/>
        <a:ea typeface="Microsoft YaHei"/>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is Teması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4957</Words>
  <Application>Microsoft Office PowerPoint</Application>
  <PresentationFormat>Ekran Gösterisi (4:3)</PresentationFormat>
  <Paragraphs>753</Paragraphs>
  <Slides>100</Slides>
  <Notes>46</Notes>
  <HiddenSlides>0</HiddenSlides>
  <MMClips>0</MMClips>
  <ScaleCrop>false</ScaleCrop>
  <HeadingPairs>
    <vt:vector size="6" baseType="variant">
      <vt:variant>
        <vt:lpstr>Tema</vt:lpstr>
      </vt:variant>
      <vt:variant>
        <vt:i4>4</vt:i4>
      </vt:variant>
      <vt:variant>
        <vt:lpstr>Katıştırılmış OLE Hizmet Programları</vt:lpstr>
      </vt:variant>
      <vt:variant>
        <vt:i4>1</vt:i4>
      </vt:variant>
      <vt:variant>
        <vt:lpstr>Slayt Başlıkları</vt:lpstr>
      </vt:variant>
      <vt:variant>
        <vt:i4>100</vt:i4>
      </vt:variant>
    </vt:vector>
  </HeadingPairs>
  <TitlesOfParts>
    <vt:vector size="105" baseType="lpstr">
      <vt:lpstr>Ofis Teması</vt:lpstr>
      <vt:lpstr>1_Ofis Teması</vt:lpstr>
      <vt:lpstr>2_Ofis Teması</vt:lpstr>
      <vt:lpstr>3_Ofis Teması</vt:lpstr>
      <vt:lpstr>Bit Eşlem Resmi</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AİLEDE İLETİŞİM</vt:lpstr>
      <vt:lpstr>Slayt 16</vt:lpstr>
      <vt:lpstr>Slayt 17</vt:lpstr>
      <vt:lpstr>Anne-Baba-Çocuk İletişimini Kolaylaştıran Etkenler</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SOSYAL DUYGUSAL GELİŞİM PROBLEMLERİ</vt:lpstr>
      <vt:lpstr>Slayt 35</vt:lpstr>
      <vt:lpstr>TIRNAK YEME</vt:lpstr>
      <vt:lpstr>PARMAK EMME</vt:lpstr>
      <vt:lpstr>PARMAK EMME</vt:lpstr>
      <vt:lpstr>NEDENLERİ</vt:lpstr>
      <vt:lpstr>Slayt 40</vt:lpstr>
      <vt:lpstr>Slayt 41</vt:lpstr>
      <vt:lpstr>SALDIRGANLIK</vt:lpstr>
      <vt:lpstr>Çocuk Saldırganlık Davranışını Kendisine Yöneltirse;</vt:lpstr>
      <vt:lpstr>Çocuk Saldırganlık Davranışını Çevresine Yöneltirse;</vt:lpstr>
      <vt:lpstr>Anne Babanın Hatalı Tutumları:</vt:lpstr>
      <vt:lpstr>SALDIRGANLIĞI ÖNLEMEK VE DÜZELTMEK İÇİN DİKKAT EDİLMESİ GEREKENLER</vt:lpstr>
      <vt:lpstr>ÇALMA</vt:lpstr>
      <vt:lpstr>Slayt 48</vt:lpstr>
      <vt:lpstr>YATAĞINI ISLATMA(ENÜREZİS)</vt:lpstr>
      <vt:lpstr>Nedeni Nedir?</vt:lpstr>
      <vt:lpstr>Belirtiler Ne Zaman Ortaya Çıkar?</vt:lpstr>
      <vt:lpstr>DIŞKI KAÇIRMA(ENKOPREZİS)</vt:lpstr>
      <vt:lpstr>DIŞKI KAÇIRMA(ENKOPREZİS)</vt:lpstr>
      <vt:lpstr>Belirtiler Ne Zaman Ortaya Çıkar?</vt:lpstr>
      <vt:lpstr>YALAN SÖYLEME</vt:lpstr>
      <vt:lpstr>ÇOCUKLAR NEDEN YALAN SÖYLERLER?</vt:lpstr>
      <vt:lpstr>ÇOCUKTA YALAN SÖYLEMEYİ ENGELLEME VE DÜZELTME</vt:lpstr>
      <vt:lpstr>ÇOCUĞUNUZ YALAN SÖYLEDİĞİNDE</vt:lpstr>
      <vt:lpstr>Slayt 59</vt:lpstr>
      <vt:lpstr>YEME PROBLEMLERİ</vt:lpstr>
      <vt:lpstr>KEKEMELİK</vt:lpstr>
      <vt:lpstr>TİKLER</vt:lpstr>
      <vt:lpstr>Özgüven Ne Demektir?</vt:lpstr>
      <vt:lpstr>Slayt 64</vt:lpstr>
      <vt:lpstr>Slayt 65</vt:lpstr>
      <vt:lpstr>Çocukların Özgüvenlerini Geliştirmek İçin Neler Yapılabilir </vt:lpstr>
      <vt:lpstr>Slayt 67</vt:lpstr>
      <vt:lpstr>Slayt 68</vt:lpstr>
      <vt:lpstr>Sorumluluk Nedir ?</vt:lpstr>
      <vt:lpstr>Slayt 70</vt:lpstr>
      <vt:lpstr>ÖNERİLER</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İNTERNETİN KONTROLLÜ KULLANIMI</vt:lpstr>
      <vt:lpstr>Nedir İNTERNET?</vt:lpstr>
      <vt:lpstr>Slayt 98</vt:lpstr>
      <vt:lpstr>Bilgisayarı yasaklayalım mı?</vt:lpstr>
      <vt:lpstr>Çocuklarınızla sağlıklı, mutlu yaşamlar……..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Betül-PC</dc:creator>
  <cp:lastModifiedBy>Windows7</cp:lastModifiedBy>
  <cp:revision>112</cp:revision>
  <cp:lastPrinted>1601-01-01T00:00:00Z</cp:lastPrinted>
  <dcterms:created xsi:type="dcterms:W3CDTF">2012-03-12T12:07:42Z</dcterms:created>
  <dcterms:modified xsi:type="dcterms:W3CDTF">2020-03-02T06:59:19Z</dcterms:modified>
</cp:coreProperties>
</file>